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6" r:id="rId2"/>
    <p:sldId id="257" r:id="rId3"/>
    <p:sldId id="259" r:id="rId4"/>
    <p:sldId id="260" r:id="rId5"/>
    <p:sldId id="271" r:id="rId6"/>
    <p:sldId id="279" r:id="rId7"/>
    <p:sldId id="261" r:id="rId8"/>
    <p:sldId id="262" r:id="rId9"/>
    <p:sldId id="263" r:id="rId10"/>
    <p:sldId id="264" r:id="rId11"/>
    <p:sldId id="265" r:id="rId12"/>
    <p:sldId id="266" r:id="rId13"/>
    <p:sldId id="267" r:id="rId14"/>
    <p:sldId id="268" r:id="rId15"/>
    <p:sldId id="269" r:id="rId16"/>
    <p:sldId id="270" r:id="rId17"/>
    <p:sldId id="272" r:id="rId18"/>
    <p:sldId id="273" r:id="rId19"/>
    <p:sldId id="274" r:id="rId20"/>
    <p:sldId id="275" r:id="rId21"/>
    <p:sldId id="258" r:id="rId22"/>
    <p:sldId id="276" r:id="rId23"/>
    <p:sldId id="277" r:id="rId24"/>
    <p:sldId id="278"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96"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003686-93BC-4B03-81A9-6CC468465A60}" type="datetimeFigureOut">
              <a:rPr lang="en-US" smtClean="0"/>
              <a:t>5/3/2020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A133D6-42A7-44B7-BCC1-B8551C3A71A9}" type="slidenum">
              <a:rPr lang="en-US" smtClean="0"/>
              <a:t>‹#›</a:t>
            </a:fld>
            <a:endParaRPr lang="en-US"/>
          </a:p>
        </p:txBody>
      </p:sp>
    </p:spTree>
    <p:extLst>
      <p:ext uri="{BB962C8B-B14F-4D97-AF65-F5344CB8AC3E}">
        <p14:creationId xmlns:p14="http://schemas.microsoft.com/office/powerpoint/2010/main" val="3519337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226ECC6-AB82-4762-BBED-6F80A9202514}" type="slidenum">
              <a:rPr lang="en-US"/>
              <a:pPr eaLnBrk="1" hangingPunct="1"/>
              <a:t>41</a:t>
            </a:fld>
            <a:endParaRPr 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4A478F7-189F-4AEB-834A-87D5E492AA36}" type="slidenum">
              <a:rPr lang="en-US"/>
              <a:pPr eaLnBrk="1" hangingPunct="1"/>
              <a:t>50</a:t>
            </a:fld>
            <a:endParaRPr lang="en-US"/>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EC2FB41-5DEC-41FC-B7AA-D9D8DC21FC36}" type="slidenum">
              <a:rPr lang="en-US"/>
              <a:pPr eaLnBrk="1" hangingPunct="1"/>
              <a:t>51</a:t>
            </a:fld>
            <a:endParaRPr lang="en-US"/>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572D3DF-7643-451C-A3BE-31D7A1AFFBA8}" type="slidenum">
              <a:rPr lang="en-US"/>
              <a:pPr eaLnBrk="1" hangingPunct="1"/>
              <a:t>52</a:t>
            </a:fld>
            <a:endParaRPr lang="en-US"/>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E9EE439-C20A-4B7B-A0CE-A88BCE0819A4}" type="slidenum">
              <a:rPr lang="en-US"/>
              <a:pPr eaLnBrk="1" hangingPunct="1"/>
              <a:t>53</a:t>
            </a:fld>
            <a:endParaRPr lang="en-US"/>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F9D715D-9C03-4A11-B361-D223A6C1D3E0}" type="slidenum">
              <a:rPr lang="en-US"/>
              <a:pPr eaLnBrk="1" hangingPunct="1"/>
              <a:t>54</a:t>
            </a:fld>
            <a:endParaRPr lang="en-US"/>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1B8B13B-2689-4B9E-982D-1744459EAEA1}" type="slidenum">
              <a:rPr lang="en-US"/>
              <a:pPr eaLnBrk="1" hangingPunct="1"/>
              <a:t>55</a:t>
            </a:fld>
            <a:endParaRPr lang="en-US"/>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9B98674-2A24-4BCF-B3AF-71D47421629C}" type="slidenum">
              <a:rPr lang="en-US"/>
              <a:pPr eaLnBrk="1" hangingPunct="1"/>
              <a:t>56</a:t>
            </a:fld>
            <a:endParaRPr lang="en-US"/>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DCB88E5-7258-4364-A96C-70074C021270}" type="slidenum">
              <a:rPr lang="en-US"/>
              <a:pPr eaLnBrk="1" hangingPunct="1"/>
              <a:t>57</a:t>
            </a:fld>
            <a:endParaRPr lang="en-US"/>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DAF2DC0-FFC9-4875-9337-BDBB3FC3E002}" type="slidenum">
              <a:rPr lang="en-US"/>
              <a:pPr eaLnBrk="1" hangingPunct="1"/>
              <a:t>58</a:t>
            </a:fld>
            <a:endParaRPr lang="en-US"/>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4E8E3B6-493F-4B62-9384-820A8326C22B}" type="slidenum">
              <a:rPr lang="en-US"/>
              <a:pPr eaLnBrk="1" hangingPunct="1"/>
              <a:t>59</a:t>
            </a:fld>
            <a:endParaRPr lang="en-US"/>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DC08137-71B7-4081-89BC-58272DA53287}" type="slidenum">
              <a:rPr lang="en-US"/>
              <a:pPr eaLnBrk="1" hangingPunct="1"/>
              <a:t>42</a:t>
            </a:fld>
            <a:endParaRPr lang="en-US"/>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BA45ED5-3495-43D1-B2E6-62090FCACEA3}" type="slidenum">
              <a:rPr lang="en-US"/>
              <a:pPr eaLnBrk="1" hangingPunct="1"/>
              <a:t>43</a:t>
            </a:fld>
            <a:endParaRPr lang="en-US"/>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1A0ADC3-42D3-4D10-AE96-30B44CCC2DA6}" type="slidenum">
              <a:rPr lang="en-US"/>
              <a:pPr eaLnBrk="1" hangingPunct="1"/>
              <a:t>44</a:t>
            </a:fld>
            <a:endParaRPr lang="en-US"/>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BB0D652-E690-4C41-94A5-34055A2CDB56}" type="slidenum">
              <a:rPr lang="en-US"/>
              <a:pPr eaLnBrk="1" hangingPunct="1"/>
              <a:t>45</a:t>
            </a:fld>
            <a:endParaRPr lang="en-US"/>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C56E4AF-D393-4244-9163-225F697A36F3}" type="slidenum">
              <a:rPr lang="en-US"/>
              <a:pPr eaLnBrk="1" hangingPunct="1"/>
              <a:t>46</a:t>
            </a:fld>
            <a:endParaRPr lang="en-US"/>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E159723-5396-4596-9E9A-5076F4DF05B3}" type="slidenum">
              <a:rPr lang="en-US"/>
              <a:pPr eaLnBrk="1" hangingPunct="1"/>
              <a:t>47</a:t>
            </a:fld>
            <a:endParaRPr lang="en-US"/>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FC4B691-4750-4EC7-8EAB-58D5D464BF85}" type="slidenum">
              <a:rPr lang="en-US"/>
              <a:pPr eaLnBrk="1" hangingPunct="1"/>
              <a:t>48</a:t>
            </a:fld>
            <a:endParaRPr lang="en-US"/>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28DFB1F-B042-4F57-9E7F-A7482C838833}" type="slidenum">
              <a:rPr lang="en-US"/>
              <a:pPr eaLnBrk="1" hangingPunct="1"/>
              <a:t>49</a:t>
            </a:fld>
            <a:endParaRPr lang="en-US"/>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EE113DB-D84E-4DFB-A0B0-F49D84B84387}" type="datetimeFigureOut">
              <a:rPr lang="en-GB" smtClean="0"/>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F8DFF7-502C-4DBE-B579-AC0E2CB42C8E}" type="slidenum">
              <a:rPr lang="en-GB" smtClean="0"/>
              <a:t>‹#›</a:t>
            </a:fld>
            <a:endParaRPr lang="en-GB"/>
          </a:p>
        </p:txBody>
      </p:sp>
    </p:spTree>
    <p:extLst>
      <p:ext uri="{BB962C8B-B14F-4D97-AF65-F5344CB8AC3E}">
        <p14:creationId xmlns:p14="http://schemas.microsoft.com/office/powerpoint/2010/main" val="1785550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E113DB-D84E-4DFB-A0B0-F49D84B84387}" type="datetimeFigureOut">
              <a:rPr lang="en-GB" smtClean="0"/>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F8DFF7-502C-4DBE-B579-AC0E2CB42C8E}" type="slidenum">
              <a:rPr lang="en-GB" smtClean="0"/>
              <a:t>‹#›</a:t>
            </a:fld>
            <a:endParaRPr lang="en-GB"/>
          </a:p>
        </p:txBody>
      </p:sp>
    </p:spTree>
    <p:extLst>
      <p:ext uri="{BB962C8B-B14F-4D97-AF65-F5344CB8AC3E}">
        <p14:creationId xmlns:p14="http://schemas.microsoft.com/office/powerpoint/2010/main" val="1110763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E113DB-D84E-4DFB-A0B0-F49D84B84387}" type="datetimeFigureOut">
              <a:rPr lang="en-GB" smtClean="0"/>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F8DFF7-502C-4DBE-B579-AC0E2CB42C8E}" type="slidenum">
              <a:rPr lang="en-GB" smtClean="0"/>
              <a:t>‹#›</a:t>
            </a:fld>
            <a:endParaRPr lang="en-GB"/>
          </a:p>
        </p:txBody>
      </p:sp>
    </p:spTree>
    <p:extLst>
      <p:ext uri="{BB962C8B-B14F-4D97-AF65-F5344CB8AC3E}">
        <p14:creationId xmlns:p14="http://schemas.microsoft.com/office/powerpoint/2010/main" val="3105974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E113DB-D84E-4DFB-A0B0-F49D84B84387}" type="datetimeFigureOut">
              <a:rPr lang="en-GB" smtClean="0"/>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F8DFF7-502C-4DBE-B579-AC0E2CB42C8E}" type="slidenum">
              <a:rPr lang="en-GB" smtClean="0"/>
              <a:t>‹#›</a:t>
            </a:fld>
            <a:endParaRPr lang="en-GB"/>
          </a:p>
        </p:txBody>
      </p:sp>
    </p:spTree>
    <p:extLst>
      <p:ext uri="{BB962C8B-B14F-4D97-AF65-F5344CB8AC3E}">
        <p14:creationId xmlns:p14="http://schemas.microsoft.com/office/powerpoint/2010/main" val="217084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E113DB-D84E-4DFB-A0B0-F49D84B84387}" type="datetimeFigureOut">
              <a:rPr lang="en-GB" smtClean="0"/>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F8DFF7-502C-4DBE-B579-AC0E2CB42C8E}" type="slidenum">
              <a:rPr lang="en-GB" smtClean="0"/>
              <a:t>‹#›</a:t>
            </a:fld>
            <a:endParaRPr lang="en-GB"/>
          </a:p>
        </p:txBody>
      </p:sp>
    </p:spTree>
    <p:extLst>
      <p:ext uri="{BB962C8B-B14F-4D97-AF65-F5344CB8AC3E}">
        <p14:creationId xmlns:p14="http://schemas.microsoft.com/office/powerpoint/2010/main" val="2572625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EE113DB-D84E-4DFB-A0B0-F49D84B84387}" type="datetimeFigureOut">
              <a:rPr lang="en-GB" smtClean="0"/>
              <a:t>03/05/2020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F8DFF7-502C-4DBE-B579-AC0E2CB42C8E}" type="slidenum">
              <a:rPr lang="en-GB" smtClean="0"/>
              <a:t>‹#›</a:t>
            </a:fld>
            <a:endParaRPr lang="en-GB"/>
          </a:p>
        </p:txBody>
      </p:sp>
    </p:spTree>
    <p:extLst>
      <p:ext uri="{BB962C8B-B14F-4D97-AF65-F5344CB8AC3E}">
        <p14:creationId xmlns:p14="http://schemas.microsoft.com/office/powerpoint/2010/main" val="68733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EE113DB-D84E-4DFB-A0B0-F49D84B84387}" type="datetimeFigureOut">
              <a:rPr lang="en-GB" smtClean="0"/>
              <a:t>03/05/2020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2F8DFF7-502C-4DBE-B579-AC0E2CB42C8E}" type="slidenum">
              <a:rPr lang="en-GB" smtClean="0"/>
              <a:t>‹#›</a:t>
            </a:fld>
            <a:endParaRPr lang="en-GB"/>
          </a:p>
        </p:txBody>
      </p:sp>
    </p:spTree>
    <p:extLst>
      <p:ext uri="{BB962C8B-B14F-4D97-AF65-F5344CB8AC3E}">
        <p14:creationId xmlns:p14="http://schemas.microsoft.com/office/powerpoint/2010/main" val="3952426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EE113DB-D84E-4DFB-A0B0-F49D84B84387}" type="datetimeFigureOut">
              <a:rPr lang="en-GB" smtClean="0"/>
              <a:t>03/05/2020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2F8DFF7-502C-4DBE-B579-AC0E2CB42C8E}" type="slidenum">
              <a:rPr lang="en-GB" smtClean="0"/>
              <a:t>‹#›</a:t>
            </a:fld>
            <a:endParaRPr lang="en-GB"/>
          </a:p>
        </p:txBody>
      </p:sp>
    </p:spTree>
    <p:extLst>
      <p:ext uri="{BB962C8B-B14F-4D97-AF65-F5344CB8AC3E}">
        <p14:creationId xmlns:p14="http://schemas.microsoft.com/office/powerpoint/2010/main" val="3600691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E113DB-D84E-4DFB-A0B0-F49D84B84387}" type="datetimeFigureOut">
              <a:rPr lang="en-GB" smtClean="0"/>
              <a:t>03/05/2020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2F8DFF7-502C-4DBE-B579-AC0E2CB42C8E}" type="slidenum">
              <a:rPr lang="en-GB" smtClean="0"/>
              <a:t>‹#›</a:t>
            </a:fld>
            <a:endParaRPr lang="en-GB"/>
          </a:p>
        </p:txBody>
      </p:sp>
    </p:spTree>
    <p:extLst>
      <p:ext uri="{BB962C8B-B14F-4D97-AF65-F5344CB8AC3E}">
        <p14:creationId xmlns:p14="http://schemas.microsoft.com/office/powerpoint/2010/main" val="1046882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E113DB-D84E-4DFB-A0B0-F49D84B84387}" type="datetimeFigureOut">
              <a:rPr lang="en-GB" smtClean="0"/>
              <a:t>03/05/2020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F8DFF7-502C-4DBE-B579-AC0E2CB42C8E}" type="slidenum">
              <a:rPr lang="en-GB" smtClean="0"/>
              <a:t>‹#›</a:t>
            </a:fld>
            <a:endParaRPr lang="en-GB"/>
          </a:p>
        </p:txBody>
      </p:sp>
    </p:spTree>
    <p:extLst>
      <p:ext uri="{BB962C8B-B14F-4D97-AF65-F5344CB8AC3E}">
        <p14:creationId xmlns:p14="http://schemas.microsoft.com/office/powerpoint/2010/main" val="3341044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E113DB-D84E-4DFB-A0B0-F49D84B84387}" type="datetimeFigureOut">
              <a:rPr lang="en-GB" smtClean="0"/>
              <a:t>03/05/2020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F8DFF7-502C-4DBE-B579-AC0E2CB42C8E}" type="slidenum">
              <a:rPr lang="en-GB" smtClean="0"/>
              <a:t>‹#›</a:t>
            </a:fld>
            <a:endParaRPr lang="en-GB"/>
          </a:p>
        </p:txBody>
      </p:sp>
    </p:spTree>
    <p:extLst>
      <p:ext uri="{BB962C8B-B14F-4D97-AF65-F5344CB8AC3E}">
        <p14:creationId xmlns:p14="http://schemas.microsoft.com/office/powerpoint/2010/main" val="2787852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E113DB-D84E-4DFB-A0B0-F49D84B84387}" type="datetimeFigureOut">
              <a:rPr lang="en-GB" smtClean="0"/>
              <a:t>03/05/2020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F8DFF7-502C-4DBE-B579-AC0E2CB42C8E}" type="slidenum">
              <a:rPr lang="en-GB" smtClean="0"/>
              <a:t>‹#›</a:t>
            </a:fld>
            <a:endParaRPr lang="en-GB"/>
          </a:p>
        </p:txBody>
      </p:sp>
    </p:spTree>
    <p:extLst>
      <p:ext uri="{BB962C8B-B14F-4D97-AF65-F5344CB8AC3E}">
        <p14:creationId xmlns:p14="http://schemas.microsoft.com/office/powerpoint/2010/main" val="4289491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Question" TargetMode="External"/><Relationship Id="rId2" Type="http://schemas.openxmlformats.org/officeDocument/2006/relationships/hyperlink" Target="https://en.wikipedia.org/wiki/Education" TargetMode="External"/><Relationship Id="rId1" Type="http://schemas.openxmlformats.org/officeDocument/2006/relationships/slideLayout" Target="../slideLayouts/slideLayout2.xml"/><Relationship Id="rId6" Type="http://schemas.openxmlformats.org/officeDocument/2006/relationships/hyperlink" Target="https://en.wikipedia.org/w/index.php?title=Charles_Weingartner&amp;action=edit&amp;redlink=1" TargetMode="External"/><Relationship Id="rId5" Type="http://schemas.openxmlformats.org/officeDocument/2006/relationships/hyperlink" Target="https://en.wikipedia.org/wiki/Neil_Postman" TargetMode="External"/><Relationship Id="rId4" Type="http://schemas.openxmlformats.org/officeDocument/2006/relationships/hyperlink" Target="https://en.wikipedia.org/wiki/Socratic_method"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en.wikipedia.org/wiki/Divergent_question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inquiry </a:t>
            </a:r>
            <a:r>
              <a:rPr lang="en-GB" b="1" dirty="0" smtClean="0"/>
              <a:t>Approach of teaching</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4128609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864096"/>
          </a:xfrm>
        </p:spPr>
        <p:txBody>
          <a:bodyPr/>
          <a:lstStyle/>
          <a:p>
            <a:r>
              <a:rPr lang="en-GB" dirty="0"/>
              <a:t>Retrieving Phase</a:t>
            </a:r>
          </a:p>
        </p:txBody>
      </p:sp>
      <p:sp>
        <p:nvSpPr>
          <p:cNvPr id="3" name="Content Placeholder 2"/>
          <p:cNvSpPr>
            <a:spLocks noGrp="1"/>
          </p:cNvSpPr>
          <p:nvPr>
            <p:ph idx="1"/>
          </p:nvPr>
        </p:nvSpPr>
        <p:spPr>
          <a:xfrm>
            <a:off x="107504" y="764704"/>
            <a:ext cx="8856984" cy="6093296"/>
          </a:xfrm>
        </p:spPr>
        <p:txBody>
          <a:bodyPr>
            <a:noAutofit/>
          </a:bodyPr>
          <a:lstStyle/>
          <a:p>
            <a:r>
              <a:rPr lang="en-US" sz="3800" dirty="0" smtClean="0"/>
              <a:t>Students </a:t>
            </a:r>
            <a:r>
              <a:rPr lang="en-GB" sz="3800" dirty="0"/>
              <a:t>may not know how to determine which info is irrelevant or which is related to their inquiry and may get frustrated. Here is where the role of teacher-facilitator comes in. </a:t>
            </a:r>
            <a:r>
              <a:rPr lang="en-GB" sz="3800" dirty="0" smtClean="0"/>
              <a:t>Teacher </a:t>
            </a:r>
            <a:r>
              <a:rPr lang="en-GB" sz="3800" dirty="0"/>
              <a:t>must guide them and provide them the correct skills and strategies to determine relevant information.</a:t>
            </a:r>
            <a:endParaRPr lang="en-US" sz="3800" dirty="0" smtClean="0"/>
          </a:p>
          <a:p>
            <a:r>
              <a:rPr lang="en-US" sz="3800" dirty="0" smtClean="0"/>
              <a:t>After </a:t>
            </a:r>
            <a:r>
              <a:rPr lang="en-GB" sz="3800" dirty="0"/>
              <a:t>information inquirers now </a:t>
            </a:r>
            <a:r>
              <a:rPr lang="en-GB" sz="3800" dirty="0" smtClean="0"/>
              <a:t>students </a:t>
            </a:r>
            <a:r>
              <a:rPr lang="en-GB" sz="3800" dirty="0"/>
              <a:t>need to come to a focus for their topic</a:t>
            </a:r>
            <a:r>
              <a:rPr lang="en-GB" sz="3800" dirty="0" smtClean="0"/>
              <a:t>.</a:t>
            </a:r>
          </a:p>
        </p:txBody>
      </p:sp>
    </p:spTree>
    <p:extLst>
      <p:ext uri="{BB962C8B-B14F-4D97-AF65-F5344CB8AC3E}">
        <p14:creationId xmlns:p14="http://schemas.microsoft.com/office/powerpoint/2010/main" val="1676927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20080"/>
          </a:xfrm>
        </p:spPr>
        <p:txBody>
          <a:bodyPr>
            <a:normAutofit fontScale="90000"/>
          </a:bodyPr>
          <a:lstStyle/>
          <a:p>
            <a:r>
              <a:rPr lang="en-GB" dirty="0"/>
              <a:t>Processing Phase</a:t>
            </a:r>
          </a:p>
        </p:txBody>
      </p:sp>
      <p:sp>
        <p:nvSpPr>
          <p:cNvPr id="3" name="Content Placeholder 2"/>
          <p:cNvSpPr>
            <a:spLocks noGrp="1"/>
          </p:cNvSpPr>
          <p:nvPr>
            <p:ph idx="1"/>
          </p:nvPr>
        </p:nvSpPr>
        <p:spPr>
          <a:xfrm>
            <a:off x="179512" y="692696"/>
            <a:ext cx="8784976" cy="6093296"/>
          </a:xfrm>
        </p:spPr>
        <p:txBody>
          <a:bodyPr>
            <a:noAutofit/>
          </a:bodyPr>
          <a:lstStyle/>
          <a:p>
            <a:pPr marL="0" indent="0">
              <a:buNone/>
            </a:pPr>
            <a:r>
              <a:rPr lang="en-GB" sz="4400" dirty="0"/>
              <a:t>Now that the inquirers have decided on their </a:t>
            </a:r>
            <a:r>
              <a:rPr lang="en-GB" sz="4400" dirty="0" smtClean="0"/>
              <a:t>“focus</a:t>
            </a:r>
            <a:r>
              <a:rPr lang="en-GB" sz="4400" dirty="0"/>
              <a:t>‟ they will be able to decide on their specific objective and is able to come up with their </a:t>
            </a:r>
            <a:r>
              <a:rPr lang="en-GB" sz="4400" dirty="0" smtClean="0"/>
              <a:t>statement But may be confused. </a:t>
            </a:r>
            <a:r>
              <a:rPr lang="en-GB" sz="4400" dirty="0"/>
              <a:t>Therefore, facilitators must guide learners how to compare, contrast and synthesize data in order to obtain the right resources </a:t>
            </a:r>
          </a:p>
        </p:txBody>
      </p:sp>
    </p:spTree>
    <p:extLst>
      <p:ext uri="{BB962C8B-B14F-4D97-AF65-F5344CB8AC3E}">
        <p14:creationId xmlns:p14="http://schemas.microsoft.com/office/powerpoint/2010/main" val="509586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720080"/>
          </a:xfrm>
        </p:spPr>
        <p:txBody>
          <a:bodyPr>
            <a:normAutofit fontScale="90000"/>
          </a:bodyPr>
          <a:lstStyle/>
          <a:p>
            <a:r>
              <a:rPr lang="en-GB" dirty="0"/>
              <a:t>Creating Phase</a:t>
            </a:r>
          </a:p>
        </p:txBody>
      </p:sp>
      <p:sp>
        <p:nvSpPr>
          <p:cNvPr id="3" name="Content Placeholder 2"/>
          <p:cNvSpPr>
            <a:spLocks noGrp="1"/>
          </p:cNvSpPr>
          <p:nvPr>
            <p:ph idx="1"/>
          </p:nvPr>
        </p:nvSpPr>
        <p:spPr>
          <a:xfrm>
            <a:off x="107504" y="692696"/>
            <a:ext cx="9036496" cy="6165304"/>
          </a:xfrm>
        </p:spPr>
        <p:txBody>
          <a:bodyPr>
            <a:noAutofit/>
          </a:bodyPr>
          <a:lstStyle/>
          <a:p>
            <a:pPr marL="0" indent="0">
              <a:buNone/>
            </a:pPr>
            <a:r>
              <a:rPr lang="en-GB" sz="3600" dirty="0"/>
              <a:t>At this phase the inquirers have a certain amount of readiness and are able to organize the information as well as create a presentation </a:t>
            </a:r>
            <a:r>
              <a:rPr lang="en-GB" sz="3600" dirty="0" smtClean="0"/>
              <a:t>format</a:t>
            </a:r>
            <a:r>
              <a:rPr lang="en-GB" sz="3600" dirty="0"/>
              <a:t> </a:t>
            </a:r>
            <a:r>
              <a:rPr lang="en-GB" sz="3600" dirty="0" smtClean="0"/>
              <a:t>but may be </a:t>
            </a:r>
            <a:r>
              <a:rPr lang="en-GB" sz="3600" dirty="0"/>
              <a:t>quite uncertain of their product and need </a:t>
            </a:r>
            <a:r>
              <a:rPr lang="en-GB" sz="3600" dirty="0" smtClean="0"/>
              <a:t>teachers’ </a:t>
            </a:r>
            <a:r>
              <a:rPr lang="en-GB" sz="3600" dirty="0"/>
              <a:t>guidelines in producing the acceptable one</a:t>
            </a:r>
            <a:r>
              <a:rPr lang="en-GB" sz="3600" dirty="0" smtClean="0"/>
              <a:t>.</a:t>
            </a:r>
          </a:p>
          <a:p>
            <a:pPr marL="0" indent="0">
              <a:buNone/>
            </a:pPr>
            <a:r>
              <a:rPr lang="en-US" sz="3600" dirty="0" smtClean="0"/>
              <a:t>Teacher </a:t>
            </a:r>
            <a:r>
              <a:rPr lang="en-GB" sz="3600" dirty="0"/>
              <a:t>may also encourage cooperative and collaborative activities among the learners whereby they can be teamed up in their creative efforts and come up with the relevant resources, discussions and on-line </a:t>
            </a:r>
            <a:r>
              <a:rPr lang="en-GB" sz="3600" dirty="0" smtClean="0"/>
              <a:t>projects. </a:t>
            </a:r>
            <a:endParaRPr lang="en-GB" sz="3600" dirty="0"/>
          </a:p>
        </p:txBody>
      </p:sp>
    </p:spTree>
    <p:extLst>
      <p:ext uri="{BB962C8B-B14F-4D97-AF65-F5344CB8AC3E}">
        <p14:creationId xmlns:p14="http://schemas.microsoft.com/office/powerpoint/2010/main" val="191003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78098"/>
          </a:xfrm>
        </p:spPr>
        <p:txBody>
          <a:bodyPr/>
          <a:lstStyle/>
          <a:p>
            <a:r>
              <a:rPr lang="en-GB" dirty="0"/>
              <a:t>Sharing Phase</a:t>
            </a:r>
          </a:p>
        </p:txBody>
      </p:sp>
      <p:sp>
        <p:nvSpPr>
          <p:cNvPr id="3" name="Content Placeholder 2"/>
          <p:cNvSpPr>
            <a:spLocks noGrp="1"/>
          </p:cNvSpPr>
          <p:nvPr>
            <p:ph idx="1"/>
          </p:nvPr>
        </p:nvSpPr>
        <p:spPr>
          <a:xfrm>
            <a:off x="0" y="908720"/>
            <a:ext cx="9144000" cy="5949280"/>
          </a:xfrm>
        </p:spPr>
        <p:txBody>
          <a:bodyPr>
            <a:normAutofit fontScale="92500" lnSpcReduction="10000"/>
          </a:bodyPr>
          <a:lstStyle/>
          <a:p>
            <a:r>
              <a:rPr lang="en-GB" dirty="0"/>
              <a:t>This is the stage where inquirers will learn to communicate and share their new understanding in a variety of ways with their target audience such as through project presentations. Student inquirers will also learn to develop positive feedback and questioning techniques. </a:t>
            </a:r>
          </a:p>
          <a:p>
            <a:r>
              <a:rPr lang="en-GB" dirty="0"/>
              <a:t>At this instant, collaborative effort will be demonstrated at the time where the inquirers support the other members in their sharing by participating as audience members. It is better to have inexperienced or novice researchers to be involved in small group sharing rather than having each individual student share their work with the whole class as it is often more successful and time –efficient </a:t>
            </a:r>
          </a:p>
        </p:txBody>
      </p:sp>
    </p:spTree>
    <p:extLst>
      <p:ext uri="{BB962C8B-B14F-4D97-AF65-F5344CB8AC3E}">
        <p14:creationId xmlns:p14="http://schemas.microsoft.com/office/powerpoint/2010/main" val="1483145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06090"/>
          </a:xfrm>
        </p:spPr>
        <p:txBody>
          <a:bodyPr>
            <a:normAutofit fontScale="90000"/>
          </a:bodyPr>
          <a:lstStyle/>
          <a:p>
            <a:r>
              <a:rPr lang="en-GB" dirty="0"/>
              <a:t>Evaluating Phase</a:t>
            </a:r>
          </a:p>
        </p:txBody>
      </p:sp>
      <p:sp>
        <p:nvSpPr>
          <p:cNvPr id="3" name="Content Placeholder 2"/>
          <p:cNvSpPr>
            <a:spLocks noGrp="1"/>
          </p:cNvSpPr>
          <p:nvPr>
            <p:ph idx="1"/>
          </p:nvPr>
        </p:nvSpPr>
        <p:spPr>
          <a:xfrm>
            <a:off x="179512" y="692696"/>
            <a:ext cx="8964488" cy="6021288"/>
          </a:xfrm>
        </p:spPr>
        <p:txBody>
          <a:bodyPr>
            <a:noAutofit/>
          </a:bodyPr>
          <a:lstStyle/>
          <a:p>
            <a:pPr marL="0" indent="0">
              <a:buNone/>
            </a:pPr>
            <a:r>
              <a:rPr lang="en-GB" sz="3600" dirty="0"/>
              <a:t>In order to reach successful outcomes in inquiry, the instructor must provide the inquirers with opportunities to reflect on the original brainstorming session and examine the development of their focus.</a:t>
            </a:r>
          </a:p>
          <a:p>
            <a:pPr marL="0" indent="0">
              <a:buNone/>
            </a:pPr>
            <a:r>
              <a:rPr lang="en-GB" sz="3600" dirty="0"/>
              <a:t>It is essential that the inquirers make use of learning tools such as rubrics and checklists to evaluate their products and processes. Inquirers are also encouraged to work collaboratively at this stage to edit each </a:t>
            </a:r>
            <a:r>
              <a:rPr lang="en-GB" sz="3600" dirty="0" smtClean="0"/>
              <a:t>other’s </a:t>
            </a:r>
            <a:r>
              <a:rPr lang="en-GB" sz="3600" dirty="0"/>
              <a:t>product.</a:t>
            </a:r>
          </a:p>
        </p:txBody>
      </p:sp>
    </p:spTree>
    <p:extLst>
      <p:ext uri="{BB962C8B-B14F-4D97-AF65-F5344CB8AC3E}">
        <p14:creationId xmlns:p14="http://schemas.microsoft.com/office/powerpoint/2010/main" val="719393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06090"/>
          </a:xfrm>
        </p:spPr>
        <p:txBody>
          <a:bodyPr>
            <a:normAutofit fontScale="90000"/>
          </a:bodyPr>
          <a:lstStyle/>
          <a:p>
            <a:r>
              <a:rPr lang="en-GB" dirty="0"/>
              <a:t>INQUIRY LEVELS</a:t>
            </a:r>
          </a:p>
        </p:txBody>
      </p:sp>
      <p:sp>
        <p:nvSpPr>
          <p:cNvPr id="3" name="Content Placeholder 2"/>
          <p:cNvSpPr>
            <a:spLocks noGrp="1"/>
          </p:cNvSpPr>
          <p:nvPr>
            <p:ph idx="1"/>
          </p:nvPr>
        </p:nvSpPr>
        <p:spPr>
          <a:xfrm>
            <a:off x="107504" y="692696"/>
            <a:ext cx="8856984" cy="6048672"/>
          </a:xfrm>
        </p:spPr>
        <p:txBody>
          <a:bodyPr>
            <a:normAutofit lnSpcReduction="10000"/>
          </a:bodyPr>
          <a:lstStyle/>
          <a:p>
            <a:pPr marL="0" indent="0">
              <a:buNone/>
            </a:pPr>
            <a:r>
              <a:rPr lang="en-GB" b="1" dirty="0"/>
              <a:t>Level 1: Confirmation Inquiry</a:t>
            </a:r>
          </a:p>
          <a:p>
            <a:pPr marL="0" indent="0">
              <a:buNone/>
            </a:pPr>
            <a:r>
              <a:rPr lang="en-GB" sz="3600" dirty="0"/>
              <a:t>The teacher has taught a particular science theme or topic</a:t>
            </a:r>
            <a:r>
              <a:rPr lang="en-GB" sz="3600" dirty="0" smtClean="0"/>
              <a:t>. The </a:t>
            </a:r>
            <a:r>
              <a:rPr lang="en-GB" sz="3600" dirty="0"/>
              <a:t>teacher then develops questions and a procedure </a:t>
            </a:r>
            <a:r>
              <a:rPr lang="en-GB" sz="3600" dirty="0" smtClean="0"/>
              <a:t>that guides </a:t>
            </a:r>
            <a:r>
              <a:rPr lang="en-GB" sz="3600" dirty="0"/>
              <a:t>students through an activity where the results </a:t>
            </a:r>
            <a:r>
              <a:rPr lang="en-GB" sz="3600" dirty="0" smtClean="0"/>
              <a:t>are already </a:t>
            </a:r>
            <a:r>
              <a:rPr lang="en-GB" sz="3600" dirty="0"/>
              <a:t>known. </a:t>
            </a:r>
            <a:endParaRPr lang="en-GB" sz="3600" dirty="0" smtClean="0"/>
          </a:p>
          <a:p>
            <a:pPr marL="0" indent="0">
              <a:buNone/>
            </a:pPr>
            <a:r>
              <a:rPr lang="en-GB" sz="3600" dirty="0" smtClean="0"/>
              <a:t>This </a:t>
            </a:r>
            <a:r>
              <a:rPr lang="en-GB" sz="3600" dirty="0"/>
              <a:t>method is great to reinforce </a:t>
            </a:r>
            <a:r>
              <a:rPr lang="en-GB" sz="3600" dirty="0" smtClean="0"/>
              <a:t>concepts taught </a:t>
            </a:r>
            <a:r>
              <a:rPr lang="en-GB" sz="3600" dirty="0"/>
              <a:t>and to introduce students into learning to follow</a:t>
            </a:r>
          </a:p>
          <a:p>
            <a:pPr marL="0" indent="0">
              <a:buNone/>
            </a:pPr>
            <a:r>
              <a:rPr lang="en-GB" sz="3600" dirty="0"/>
              <a:t>procedures, collect and record data correctly and to </a:t>
            </a:r>
            <a:r>
              <a:rPr lang="en-GB" sz="3600" dirty="0" smtClean="0"/>
              <a:t>confirm and </a:t>
            </a:r>
            <a:r>
              <a:rPr lang="en-GB" sz="3600" dirty="0"/>
              <a:t>deepen understandings.</a:t>
            </a:r>
          </a:p>
        </p:txBody>
      </p:sp>
    </p:spTree>
    <p:extLst>
      <p:ext uri="{BB962C8B-B14F-4D97-AF65-F5344CB8AC3E}">
        <p14:creationId xmlns:p14="http://schemas.microsoft.com/office/powerpoint/2010/main" val="1482873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06090"/>
          </a:xfrm>
        </p:spPr>
        <p:txBody>
          <a:bodyPr>
            <a:normAutofit fontScale="90000"/>
          </a:bodyPr>
          <a:lstStyle/>
          <a:p>
            <a:r>
              <a:rPr lang="en-GB" b="1" dirty="0"/>
              <a:t>Level 2: Structured </a:t>
            </a:r>
            <a:r>
              <a:rPr lang="en-GB" b="1" dirty="0" smtClean="0"/>
              <a:t>Inquiry</a:t>
            </a:r>
            <a:endParaRPr lang="en-GB" b="1" dirty="0"/>
          </a:p>
        </p:txBody>
      </p:sp>
      <p:sp>
        <p:nvSpPr>
          <p:cNvPr id="3" name="Content Placeholder 2"/>
          <p:cNvSpPr>
            <a:spLocks noGrp="1"/>
          </p:cNvSpPr>
          <p:nvPr>
            <p:ph idx="1"/>
          </p:nvPr>
        </p:nvSpPr>
        <p:spPr>
          <a:xfrm>
            <a:off x="457200" y="836712"/>
            <a:ext cx="8229600" cy="5289451"/>
          </a:xfrm>
        </p:spPr>
        <p:txBody>
          <a:bodyPr>
            <a:normAutofit/>
          </a:bodyPr>
          <a:lstStyle/>
          <a:p>
            <a:r>
              <a:rPr lang="en-GB" sz="4000" dirty="0" smtClean="0"/>
              <a:t>The </a:t>
            </a:r>
            <a:r>
              <a:rPr lang="en-GB" sz="4000" dirty="0"/>
              <a:t>teacher provides the initial question and an outline of </a:t>
            </a:r>
            <a:r>
              <a:rPr lang="en-GB" sz="4000" dirty="0" smtClean="0"/>
              <a:t>the procedure</a:t>
            </a:r>
            <a:r>
              <a:rPr lang="en-GB" sz="4000" dirty="0"/>
              <a:t>. </a:t>
            </a:r>
            <a:endParaRPr lang="en-GB" sz="4000" dirty="0" smtClean="0"/>
          </a:p>
          <a:p>
            <a:r>
              <a:rPr lang="en-GB" sz="4000" dirty="0" smtClean="0"/>
              <a:t>Students </a:t>
            </a:r>
            <a:r>
              <a:rPr lang="en-GB" sz="4000" dirty="0"/>
              <a:t>are to formulate explanations of </a:t>
            </a:r>
            <a:r>
              <a:rPr lang="en-GB" sz="4000" dirty="0" smtClean="0"/>
              <a:t>their findings </a:t>
            </a:r>
            <a:r>
              <a:rPr lang="en-GB" sz="4000" dirty="0"/>
              <a:t>through evaluating and </a:t>
            </a:r>
            <a:r>
              <a:rPr lang="en-GB" sz="4000" dirty="0" err="1"/>
              <a:t>analyzing</a:t>
            </a:r>
            <a:r>
              <a:rPr lang="en-GB" sz="4000" dirty="0"/>
              <a:t> the data that </a:t>
            </a:r>
            <a:r>
              <a:rPr lang="en-GB" sz="4000" dirty="0" smtClean="0"/>
              <a:t>they collect</a:t>
            </a:r>
            <a:r>
              <a:rPr lang="en-GB" sz="4000" dirty="0"/>
              <a:t>.</a:t>
            </a:r>
          </a:p>
        </p:txBody>
      </p:sp>
    </p:spTree>
    <p:extLst>
      <p:ext uri="{BB962C8B-B14F-4D97-AF65-F5344CB8AC3E}">
        <p14:creationId xmlns:p14="http://schemas.microsoft.com/office/powerpoint/2010/main" val="3338990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34082"/>
          </a:xfrm>
        </p:spPr>
        <p:txBody>
          <a:bodyPr>
            <a:normAutofit fontScale="90000"/>
          </a:bodyPr>
          <a:lstStyle/>
          <a:p>
            <a:r>
              <a:rPr lang="en-GB" b="1" dirty="0"/>
              <a:t>Level 3: Guided </a:t>
            </a:r>
            <a:r>
              <a:rPr lang="en-GB" b="1" dirty="0" smtClean="0"/>
              <a:t>Inquiry</a:t>
            </a:r>
            <a:endParaRPr lang="en-GB" b="1" dirty="0"/>
          </a:p>
        </p:txBody>
      </p:sp>
      <p:sp>
        <p:nvSpPr>
          <p:cNvPr id="3" name="Content Placeholder 2"/>
          <p:cNvSpPr>
            <a:spLocks noGrp="1"/>
          </p:cNvSpPr>
          <p:nvPr>
            <p:ph idx="1"/>
          </p:nvPr>
        </p:nvSpPr>
        <p:spPr>
          <a:xfrm>
            <a:off x="457200" y="836712"/>
            <a:ext cx="8229600" cy="5760640"/>
          </a:xfrm>
        </p:spPr>
        <p:txBody>
          <a:bodyPr>
            <a:normAutofit/>
          </a:bodyPr>
          <a:lstStyle/>
          <a:p>
            <a:r>
              <a:rPr lang="en-GB" sz="4400" dirty="0" smtClean="0"/>
              <a:t>The </a:t>
            </a:r>
            <a:r>
              <a:rPr lang="en-GB" sz="4400" dirty="0"/>
              <a:t>teacher provides only the research question for </a:t>
            </a:r>
            <a:r>
              <a:rPr lang="en-GB" sz="4400" dirty="0" smtClean="0"/>
              <a:t>the students</a:t>
            </a:r>
            <a:r>
              <a:rPr lang="en-GB" sz="4400" dirty="0"/>
              <a:t>. </a:t>
            </a:r>
            <a:endParaRPr lang="en-GB" sz="4400" dirty="0" smtClean="0"/>
          </a:p>
          <a:p>
            <a:r>
              <a:rPr lang="en-GB" sz="4400" dirty="0" smtClean="0"/>
              <a:t>The </a:t>
            </a:r>
            <a:r>
              <a:rPr lang="en-GB" sz="4400" dirty="0"/>
              <a:t>students are responsible for designing </a:t>
            </a:r>
            <a:r>
              <a:rPr lang="en-GB" sz="4400" dirty="0" smtClean="0"/>
              <a:t>and following </a:t>
            </a:r>
            <a:r>
              <a:rPr lang="en-GB" sz="4400" dirty="0"/>
              <a:t>their own procedures to test that question and </a:t>
            </a:r>
            <a:r>
              <a:rPr lang="en-GB" sz="4400" dirty="0" smtClean="0"/>
              <a:t>then communicate </a:t>
            </a:r>
            <a:r>
              <a:rPr lang="en-GB" sz="4400" dirty="0"/>
              <a:t>their results and findings.</a:t>
            </a:r>
          </a:p>
        </p:txBody>
      </p:sp>
    </p:spTree>
    <p:extLst>
      <p:ext uri="{BB962C8B-B14F-4D97-AF65-F5344CB8AC3E}">
        <p14:creationId xmlns:p14="http://schemas.microsoft.com/office/powerpoint/2010/main" val="3024917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78098"/>
          </a:xfrm>
        </p:spPr>
        <p:txBody>
          <a:bodyPr/>
          <a:lstStyle/>
          <a:p>
            <a:r>
              <a:rPr lang="en-GB" dirty="0"/>
              <a:t>Level 4: Open/True Inquiry</a:t>
            </a:r>
          </a:p>
        </p:txBody>
      </p:sp>
      <p:sp>
        <p:nvSpPr>
          <p:cNvPr id="3" name="Content Placeholder 2"/>
          <p:cNvSpPr>
            <a:spLocks noGrp="1"/>
          </p:cNvSpPr>
          <p:nvPr>
            <p:ph idx="1"/>
          </p:nvPr>
        </p:nvSpPr>
        <p:spPr>
          <a:xfrm>
            <a:off x="179512" y="764704"/>
            <a:ext cx="8964488" cy="5760640"/>
          </a:xfrm>
        </p:spPr>
        <p:txBody>
          <a:bodyPr>
            <a:noAutofit/>
          </a:bodyPr>
          <a:lstStyle/>
          <a:p>
            <a:pPr marL="0" indent="0">
              <a:buNone/>
            </a:pPr>
            <a:r>
              <a:rPr lang="en-GB" sz="4400" dirty="0"/>
              <a:t>Students formulate their own research question(s), design </a:t>
            </a:r>
            <a:r>
              <a:rPr lang="en-GB" sz="4400" dirty="0" smtClean="0"/>
              <a:t>and follow </a:t>
            </a:r>
            <a:r>
              <a:rPr lang="en-GB" sz="4400" dirty="0"/>
              <a:t>through with a developed procedure, and </a:t>
            </a:r>
            <a:r>
              <a:rPr lang="en-GB" sz="4400" dirty="0" smtClean="0"/>
              <a:t>communicate their </a:t>
            </a:r>
            <a:r>
              <a:rPr lang="en-GB" sz="4400" dirty="0"/>
              <a:t>findings and results. </a:t>
            </a:r>
            <a:endParaRPr lang="en-GB" sz="4400" dirty="0" smtClean="0"/>
          </a:p>
          <a:p>
            <a:pPr marL="0" indent="0">
              <a:buNone/>
            </a:pPr>
            <a:r>
              <a:rPr lang="en-GB" sz="4400" dirty="0" smtClean="0"/>
              <a:t>This </a:t>
            </a:r>
            <a:r>
              <a:rPr lang="en-GB" sz="4400" dirty="0"/>
              <a:t>type of inquiry is often seen </a:t>
            </a:r>
            <a:r>
              <a:rPr lang="en-GB" sz="4400" dirty="0" smtClean="0"/>
              <a:t>in science </a:t>
            </a:r>
            <a:r>
              <a:rPr lang="en-GB" sz="4400" dirty="0"/>
              <a:t>fair contexts where students drive their </a:t>
            </a:r>
            <a:r>
              <a:rPr lang="en-GB" sz="4400" dirty="0" smtClean="0"/>
              <a:t>own investigative </a:t>
            </a:r>
            <a:r>
              <a:rPr lang="en-GB" sz="4400" dirty="0"/>
              <a:t>questions.</a:t>
            </a:r>
          </a:p>
        </p:txBody>
      </p:sp>
    </p:spTree>
    <p:extLst>
      <p:ext uri="{BB962C8B-B14F-4D97-AF65-F5344CB8AC3E}">
        <p14:creationId xmlns:p14="http://schemas.microsoft.com/office/powerpoint/2010/main" val="1913097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06090"/>
          </a:xfrm>
        </p:spPr>
        <p:txBody>
          <a:bodyPr>
            <a:normAutofit fontScale="90000"/>
          </a:bodyPr>
          <a:lstStyle/>
          <a:p>
            <a:r>
              <a:rPr lang="en-US" dirty="0" smtClean="0"/>
              <a:t>Advantages of </a:t>
            </a:r>
            <a:r>
              <a:rPr lang="en-GB" dirty="0" smtClean="0"/>
              <a:t>Inquiry</a:t>
            </a:r>
            <a:endParaRPr lang="en-GB" dirty="0"/>
          </a:p>
        </p:txBody>
      </p:sp>
      <p:sp>
        <p:nvSpPr>
          <p:cNvPr id="3" name="Content Placeholder 2"/>
          <p:cNvSpPr>
            <a:spLocks noGrp="1"/>
          </p:cNvSpPr>
          <p:nvPr>
            <p:ph idx="1"/>
          </p:nvPr>
        </p:nvSpPr>
        <p:spPr>
          <a:xfrm>
            <a:off x="0" y="836712"/>
            <a:ext cx="9144000" cy="5904656"/>
          </a:xfrm>
        </p:spPr>
        <p:txBody>
          <a:bodyPr>
            <a:noAutofit/>
          </a:bodyPr>
          <a:lstStyle/>
          <a:p>
            <a:r>
              <a:rPr lang="en-GB" sz="3600" dirty="0" smtClean="0"/>
              <a:t>Learners </a:t>
            </a:r>
            <a:r>
              <a:rPr lang="en-GB" sz="3600" dirty="0"/>
              <a:t>direct their learning in a way that is </a:t>
            </a:r>
            <a:r>
              <a:rPr lang="en-GB" sz="3600" dirty="0" smtClean="0"/>
              <a:t>similar to </a:t>
            </a:r>
            <a:r>
              <a:rPr lang="en-GB" sz="3600" dirty="0"/>
              <a:t>how science happens in real-world situations.</a:t>
            </a:r>
          </a:p>
          <a:p>
            <a:r>
              <a:rPr lang="en-GB" sz="3600" dirty="0" smtClean="0"/>
              <a:t>Students </a:t>
            </a:r>
            <a:r>
              <a:rPr lang="en-GB" sz="3600" dirty="0"/>
              <a:t>are able to identify their own areas </a:t>
            </a:r>
            <a:r>
              <a:rPr lang="en-GB" sz="3600" dirty="0" smtClean="0"/>
              <a:t>of inquiry </a:t>
            </a:r>
            <a:r>
              <a:rPr lang="en-GB" sz="3600" dirty="0"/>
              <a:t>and engage in hands-on learning using </a:t>
            </a:r>
            <a:r>
              <a:rPr lang="en-GB" sz="3600" dirty="0" smtClean="0"/>
              <a:t>science process </a:t>
            </a:r>
            <a:r>
              <a:rPr lang="en-GB" sz="3600" dirty="0"/>
              <a:t>skills to seek information.</a:t>
            </a:r>
          </a:p>
          <a:p>
            <a:r>
              <a:rPr lang="en-GB" sz="3600" dirty="0" smtClean="0"/>
              <a:t>This </a:t>
            </a:r>
            <a:r>
              <a:rPr lang="en-GB" sz="3600" dirty="0"/>
              <a:t>results in increased ownership of learning </a:t>
            </a:r>
            <a:r>
              <a:rPr lang="en-GB" sz="3600" dirty="0" smtClean="0"/>
              <a:t>and enhanced </a:t>
            </a:r>
            <a:r>
              <a:rPr lang="en-GB" sz="3600" dirty="0"/>
              <a:t>critical thinking skills while creating </a:t>
            </a:r>
            <a:r>
              <a:rPr lang="en-GB" sz="3600" dirty="0" smtClean="0"/>
              <a:t>a culture </a:t>
            </a:r>
            <a:r>
              <a:rPr lang="en-GB" sz="3600" dirty="0"/>
              <a:t>that values learners’ ideas.</a:t>
            </a:r>
          </a:p>
        </p:txBody>
      </p:sp>
    </p:spTree>
    <p:extLst>
      <p:ext uri="{BB962C8B-B14F-4D97-AF65-F5344CB8AC3E}">
        <p14:creationId xmlns:p14="http://schemas.microsoft.com/office/powerpoint/2010/main" val="3691376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850106"/>
          </a:xfrm>
        </p:spPr>
        <p:txBody>
          <a:bodyPr/>
          <a:lstStyle/>
          <a:p>
            <a:r>
              <a:rPr lang="en-US" dirty="0" smtClean="0"/>
              <a:t>Inquiry method</a:t>
            </a:r>
            <a:endParaRPr lang="en-GB" dirty="0"/>
          </a:p>
        </p:txBody>
      </p:sp>
      <p:sp>
        <p:nvSpPr>
          <p:cNvPr id="3" name="Content Placeholder 2"/>
          <p:cNvSpPr>
            <a:spLocks noGrp="1"/>
          </p:cNvSpPr>
          <p:nvPr>
            <p:ph idx="1"/>
          </p:nvPr>
        </p:nvSpPr>
        <p:spPr>
          <a:xfrm>
            <a:off x="251520" y="764704"/>
            <a:ext cx="8686800" cy="5328592"/>
          </a:xfrm>
        </p:spPr>
        <p:txBody>
          <a:bodyPr>
            <a:noAutofit/>
          </a:bodyPr>
          <a:lstStyle/>
          <a:p>
            <a:pPr marL="0" indent="0">
              <a:buNone/>
            </a:pPr>
            <a:r>
              <a:rPr lang="en-GB" sz="3600" dirty="0" smtClean="0"/>
              <a:t>It is </a:t>
            </a:r>
            <a:r>
              <a:rPr lang="en-GB" sz="3600" dirty="0"/>
              <a:t>a student-</a:t>
            </a:r>
            <a:r>
              <a:rPr lang="en-GB" sz="3600" dirty="0" err="1"/>
              <a:t>centered</a:t>
            </a:r>
            <a:r>
              <a:rPr lang="en-GB" sz="3600" dirty="0"/>
              <a:t> method of </a:t>
            </a:r>
            <a:r>
              <a:rPr lang="en-GB" sz="3600" dirty="0">
                <a:hlinkClick r:id="rId2" tooltip="Education"/>
              </a:rPr>
              <a:t>education</a:t>
            </a:r>
            <a:r>
              <a:rPr lang="en-GB" sz="3600" dirty="0"/>
              <a:t> focused on asking </a:t>
            </a:r>
            <a:r>
              <a:rPr lang="en-GB" sz="3600" dirty="0">
                <a:hlinkClick r:id="rId3" tooltip="Question"/>
              </a:rPr>
              <a:t>questions</a:t>
            </a:r>
            <a:r>
              <a:rPr lang="en-GB" sz="3600" dirty="0"/>
              <a:t>. Students are encouraged to ask questions which are meaningful to them, and which do not necessarily have easy answers; teachers are encouraged to avoid giving answers when this is possible, and in any case to avoid giving direct answers in </a:t>
            </a:r>
            <a:r>
              <a:rPr lang="en-GB" sz="3600" dirty="0" err="1"/>
              <a:t>favor</a:t>
            </a:r>
            <a:r>
              <a:rPr lang="en-GB" sz="3600" dirty="0"/>
              <a:t> of asking more questions. In this way it is similar in some respects to the </a:t>
            </a:r>
            <a:r>
              <a:rPr lang="en-GB" sz="3600" dirty="0">
                <a:hlinkClick r:id="rId4" tooltip="Socratic method"/>
              </a:rPr>
              <a:t>Socratic method</a:t>
            </a:r>
            <a:r>
              <a:rPr lang="en-GB" sz="3600" dirty="0"/>
              <a:t>. The method was advocated by </a:t>
            </a:r>
            <a:r>
              <a:rPr lang="en-GB" sz="3600" dirty="0">
                <a:hlinkClick r:id="rId5" tooltip="Neil Postman"/>
              </a:rPr>
              <a:t>Neil Postman</a:t>
            </a:r>
            <a:r>
              <a:rPr lang="en-GB" sz="3600" dirty="0"/>
              <a:t> and </a:t>
            </a:r>
            <a:r>
              <a:rPr lang="en-GB" sz="3600" dirty="0">
                <a:hlinkClick r:id="rId6" tooltip="Charles Weingartner (page does not exist)"/>
              </a:rPr>
              <a:t>Charles</a:t>
            </a:r>
            <a:endParaRPr lang="en-GB" sz="3600" dirty="0"/>
          </a:p>
        </p:txBody>
      </p:sp>
    </p:spTree>
    <p:extLst>
      <p:ext uri="{BB962C8B-B14F-4D97-AF65-F5344CB8AC3E}">
        <p14:creationId xmlns:p14="http://schemas.microsoft.com/office/powerpoint/2010/main" val="1127380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576064"/>
          </a:xfrm>
        </p:spPr>
        <p:txBody>
          <a:bodyPr>
            <a:normAutofit fontScale="90000"/>
          </a:bodyPr>
          <a:lstStyle/>
          <a:p>
            <a:r>
              <a:rPr lang="en-US" dirty="0" smtClean="0"/>
              <a:t>Teacher’s Role</a:t>
            </a:r>
            <a:endParaRPr lang="en-GB" dirty="0"/>
          </a:p>
        </p:txBody>
      </p:sp>
      <p:sp>
        <p:nvSpPr>
          <p:cNvPr id="3" name="Content Placeholder 2"/>
          <p:cNvSpPr>
            <a:spLocks noGrp="1"/>
          </p:cNvSpPr>
          <p:nvPr>
            <p:ph idx="1"/>
          </p:nvPr>
        </p:nvSpPr>
        <p:spPr>
          <a:xfrm>
            <a:off x="107504" y="692696"/>
            <a:ext cx="9036496" cy="5832648"/>
          </a:xfrm>
        </p:spPr>
        <p:txBody>
          <a:bodyPr>
            <a:noAutofit/>
          </a:bodyPr>
          <a:lstStyle/>
          <a:p>
            <a:r>
              <a:rPr lang="en-GB" sz="3000" dirty="0"/>
              <a:t>Reflect on the purpose and makes plans for </a:t>
            </a:r>
            <a:r>
              <a:rPr lang="en-GB" sz="3000" dirty="0" smtClean="0"/>
              <a:t>inquiry learning</a:t>
            </a:r>
            <a:r>
              <a:rPr lang="en-GB" sz="3000" dirty="0"/>
              <a:t>.</a:t>
            </a:r>
          </a:p>
          <a:p>
            <a:r>
              <a:rPr lang="en-GB" sz="3000" dirty="0" smtClean="0"/>
              <a:t>Facilitate </a:t>
            </a:r>
            <a:r>
              <a:rPr lang="en-GB" sz="3000" dirty="0"/>
              <a:t>classroom learning.</a:t>
            </a:r>
          </a:p>
          <a:p>
            <a:r>
              <a:rPr lang="en-GB" sz="3000" dirty="0" smtClean="0"/>
              <a:t>Serve </a:t>
            </a:r>
            <a:r>
              <a:rPr lang="en-GB" sz="3000" dirty="0"/>
              <a:t>primarily as a resource for the students.</a:t>
            </a:r>
          </a:p>
          <a:p>
            <a:r>
              <a:rPr lang="en-GB" sz="3000" dirty="0" smtClean="0"/>
              <a:t>Guide </a:t>
            </a:r>
            <a:r>
              <a:rPr lang="en-GB" sz="3000" dirty="0"/>
              <a:t>the students through the learning process</a:t>
            </a:r>
            <a:r>
              <a:rPr lang="en-GB" sz="3000" dirty="0" smtClean="0"/>
              <a:t>.</a:t>
            </a:r>
          </a:p>
          <a:p>
            <a:r>
              <a:rPr lang="en-GB" sz="3000" dirty="0" smtClean="0"/>
              <a:t>Establish </a:t>
            </a:r>
            <a:r>
              <a:rPr lang="en-GB" sz="3000" dirty="0"/>
              <a:t>content-based parameters for </a:t>
            </a:r>
            <a:r>
              <a:rPr lang="en-GB" sz="3000" dirty="0" smtClean="0"/>
              <a:t>learning objectives</a:t>
            </a:r>
            <a:r>
              <a:rPr lang="en-GB" sz="3000" dirty="0"/>
              <a:t>, and then allow students to direct their </a:t>
            </a:r>
            <a:r>
              <a:rPr lang="en-GB" sz="3000" dirty="0" smtClean="0"/>
              <a:t>own learning</a:t>
            </a:r>
            <a:r>
              <a:rPr lang="en-GB" sz="3000" dirty="0"/>
              <a:t>.</a:t>
            </a:r>
          </a:p>
          <a:p>
            <a:r>
              <a:rPr lang="en-GB" sz="3000" dirty="0" smtClean="0"/>
              <a:t>A </a:t>
            </a:r>
            <a:r>
              <a:rPr lang="en-GB" sz="3000" dirty="0"/>
              <a:t>co-learner with the students as they engage </a:t>
            </a:r>
            <a:r>
              <a:rPr lang="en-GB" sz="3000" dirty="0" smtClean="0"/>
              <a:t>with real-world </a:t>
            </a:r>
            <a:r>
              <a:rPr lang="en-GB" sz="3000" dirty="0"/>
              <a:t>questions.</a:t>
            </a:r>
          </a:p>
          <a:p>
            <a:r>
              <a:rPr lang="en-GB" sz="3000" dirty="0" smtClean="0"/>
              <a:t>Provoke </a:t>
            </a:r>
            <a:r>
              <a:rPr lang="en-GB" sz="3000" dirty="0"/>
              <a:t>additional inquiry of the questions </a:t>
            </a:r>
            <a:r>
              <a:rPr lang="en-GB" sz="3000" dirty="0" smtClean="0"/>
              <a:t>presented by </a:t>
            </a:r>
            <a:r>
              <a:rPr lang="en-GB" sz="3000" dirty="0"/>
              <a:t>the student.</a:t>
            </a:r>
          </a:p>
        </p:txBody>
      </p:sp>
    </p:spTree>
    <p:extLst>
      <p:ext uri="{BB962C8B-B14F-4D97-AF65-F5344CB8AC3E}">
        <p14:creationId xmlns:p14="http://schemas.microsoft.com/office/powerpoint/2010/main" val="3025319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9144000" cy="936104"/>
          </a:xfrm>
        </p:spPr>
        <p:txBody>
          <a:bodyPr>
            <a:noAutofit/>
          </a:bodyPr>
          <a:lstStyle/>
          <a:p>
            <a:r>
              <a:rPr lang="en-GB" sz="4000" dirty="0" smtClean="0"/>
              <a:t>Characteristics of Teachers for inquiry</a:t>
            </a:r>
            <a:endParaRPr lang="en-GB" sz="4000" dirty="0"/>
          </a:p>
        </p:txBody>
      </p:sp>
      <p:sp>
        <p:nvSpPr>
          <p:cNvPr id="3" name="Content Placeholder 2"/>
          <p:cNvSpPr>
            <a:spLocks noGrp="1"/>
          </p:cNvSpPr>
          <p:nvPr>
            <p:ph idx="1"/>
          </p:nvPr>
        </p:nvSpPr>
        <p:spPr>
          <a:xfrm>
            <a:off x="0" y="836712"/>
            <a:ext cx="9144000" cy="5877272"/>
          </a:xfrm>
        </p:spPr>
        <p:txBody>
          <a:bodyPr>
            <a:noAutofit/>
          </a:bodyPr>
          <a:lstStyle/>
          <a:p>
            <a:pPr marL="0" indent="0">
              <a:buNone/>
            </a:pPr>
            <a:r>
              <a:rPr lang="en-GB" sz="2500" dirty="0"/>
              <a:t>inquiry teachers have the following characteristics </a:t>
            </a:r>
          </a:p>
          <a:p>
            <a:r>
              <a:rPr lang="en-GB" sz="2500" dirty="0" smtClean="0">
                <a:effectLst/>
              </a:rPr>
              <a:t>They avoid telling students what they "ought to know".</a:t>
            </a:r>
          </a:p>
          <a:p>
            <a:r>
              <a:rPr lang="en-GB" sz="2500" dirty="0" smtClean="0">
                <a:effectLst/>
              </a:rPr>
              <a:t>They talk to students mostly by questioning, and especially by asking </a:t>
            </a:r>
            <a:r>
              <a:rPr lang="en-GB" sz="2500" dirty="0">
                <a:hlinkClick r:id="rId2" tooltip="Divergent questions"/>
              </a:rPr>
              <a:t>divergent questions</a:t>
            </a:r>
            <a:r>
              <a:rPr lang="en-GB" sz="2500" dirty="0" smtClean="0">
                <a:effectLst/>
              </a:rPr>
              <a:t>. (</a:t>
            </a:r>
            <a:r>
              <a:rPr lang="en-GB" sz="2500" dirty="0"/>
              <a:t>with no specific answer, but rather exercises one's ability to think </a:t>
            </a:r>
            <a:r>
              <a:rPr lang="en-GB" sz="2500" dirty="0" smtClean="0"/>
              <a:t>broadly)</a:t>
            </a:r>
            <a:endParaRPr lang="en-GB" sz="2500" dirty="0" smtClean="0">
              <a:effectLst/>
            </a:endParaRPr>
          </a:p>
          <a:p>
            <a:r>
              <a:rPr lang="en-GB" sz="2500" dirty="0" smtClean="0">
                <a:effectLst/>
              </a:rPr>
              <a:t>They do not accept short, simple answers to questions.</a:t>
            </a:r>
          </a:p>
          <a:p>
            <a:r>
              <a:rPr lang="en-GB" sz="2500" dirty="0" smtClean="0">
                <a:effectLst/>
              </a:rPr>
              <a:t>They encourage students to interact directly with one another, and avoid judging what is said in student interactions.</a:t>
            </a:r>
          </a:p>
          <a:p>
            <a:r>
              <a:rPr lang="en-GB" sz="2500" dirty="0" smtClean="0">
                <a:effectLst/>
              </a:rPr>
              <a:t>They do not summarize students' discussion.</a:t>
            </a:r>
          </a:p>
          <a:p>
            <a:r>
              <a:rPr lang="en-GB" sz="2500" dirty="0" smtClean="0">
                <a:effectLst/>
              </a:rPr>
              <a:t>They do not plan the exact direction of their lessons in advance, and allow it to develop in response to students' interests.</a:t>
            </a:r>
          </a:p>
          <a:p>
            <a:r>
              <a:rPr lang="en-GB" sz="2500" dirty="0" smtClean="0">
                <a:effectLst/>
              </a:rPr>
              <a:t>Their lessons pose problems to students.</a:t>
            </a:r>
          </a:p>
          <a:p>
            <a:r>
              <a:rPr lang="en-GB" sz="2500" dirty="0" smtClean="0">
                <a:effectLst/>
              </a:rPr>
              <a:t>They gauge their success by change in students' inquiry </a:t>
            </a:r>
            <a:r>
              <a:rPr lang="en-GB" sz="2500" dirty="0" err="1" smtClean="0">
                <a:effectLst/>
              </a:rPr>
              <a:t>behaviors</a:t>
            </a:r>
            <a:endParaRPr lang="en-GB" sz="2500" dirty="0" smtClean="0">
              <a:effectLst/>
            </a:endParaRPr>
          </a:p>
        </p:txBody>
      </p:sp>
    </p:spTree>
    <p:extLst>
      <p:ext uri="{BB962C8B-B14F-4D97-AF65-F5344CB8AC3E}">
        <p14:creationId xmlns:p14="http://schemas.microsoft.com/office/powerpoint/2010/main" val="491297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792088"/>
          </a:xfrm>
        </p:spPr>
        <p:txBody>
          <a:bodyPr/>
          <a:lstStyle/>
          <a:p>
            <a:r>
              <a:rPr lang="en-GB" dirty="0"/>
              <a:t>LEARNER’S ROLE</a:t>
            </a:r>
          </a:p>
        </p:txBody>
      </p:sp>
      <p:sp>
        <p:nvSpPr>
          <p:cNvPr id="3" name="Content Placeholder 2"/>
          <p:cNvSpPr>
            <a:spLocks noGrp="1"/>
          </p:cNvSpPr>
          <p:nvPr>
            <p:ph idx="1"/>
          </p:nvPr>
        </p:nvSpPr>
        <p:spPr>
          <a:xfrm>
            <a:off x="107504" y="764704"/>
            <a:ext cx="8964488" cy="6093296"/>
          </a:xfrm>
        </p:spPr>
        <p:txBody>
          <a:bodyPr>
            <a:normAutofit fontScale="92500" lnSpcReduction="10000"/>
          </a:bodyPr>
          <a:lstStyle/>
          <a:p>
            <a:r>
              <a:rPr lang="en-GB" dirty="0" smtClean="0"/>
              <a:t>View </a:t>
            </a:r>
            <a:r>
              <a:rPr lang="en-GB" dirty="0"/>
              <a:t>themselves as learners in the process </a:t>
            </a:r>
            <a:r>
              <a:rPr lang="en-GB" dirty="0" smtClean="0"/>
              <a:t>of learning</a:t>
            </a:r>
            <a:r>
              <a:rPr lang="en-GB" dirty="0"/>
              <a:t>.</a:t>
            </a:r>
          </a:p>
          <a:p>
            <a:r>
              <a:rPr lang="en-GB" dirty="0" smtClean="0"/>
              <a:t>Accept </a:t>
            </a:r>
            <a:r>
              <a:rPr lang="en-GB" dirty="0"/>
              <a:t>an "invitation to learn" and willingly engage </a:t>
            </a:r>
            <a:r>
              <a:rPr lang="en-GB" dirty="0" smtClean="0"/>
              <a:t>in an </a:t>
            </a:r>
            <a:r>
              <a:rPr lang="en-GB" dirty="0"/>
              <a:t>exploration process.</a:t>
            </a:r>
          </a:p>
          <a:p>
            <a:r>
              <a:rPr lang="en-GB" dirty="0" smtClean="0"/>
              <a:t>Raise </a:t>
            </a:r>
            <a:r>
              <a:rPr lang="en-GB" dirty="0"/>
              <a:t>questions, propose explanations, and </a:t>
            </a:r>
            <a:r>
              <a:rPr lang="en-GB" dirty="0" smtClean="0"/>
              <a:t>use observations</a:t>
            </a:r>
            <a:r>
              <a:rPr lang="en-GB" dirty="0"/>
              <a:t>.</a:t>
            </a:r>
          </a:p>
          <a:p>
            <a:r>
              <a:rPr lang="en-GB" dirty="0" smtClean="0"/>
              <a:t>Plan </a:t>
            </a:r>
            <a:r>
              <a:rPr lang="en-GB" dirty="0"/>
              <a:t>and carry out learning activities</a:t>
            </a:r>
            <a:r>
              <a:rPr lang="en-GB" dirty="0" smtClean="0"/>
              <a:t>. </a:t>
            </a:r>
          </a:p>
          <a:p>
            <a:r>
              <a:rPr lang="en-GB" dirty="0"/>
              <a:t>Communicate using a variety of methods.</a:t>
            </a:r>
          </a:p>
          <a:p>
            <a:r>
              <a:rPr lang="en-GB" dirty="0" smtClean="0"/>
              <a:t>Critique </a:t>
            </a:r>
            <a:r>
              <a:rPr lang="en-GB" dirty="0"/>
              <a:t>their learning practices.</a:t>
            </a:r>
          </a:p>
          <a:p>
            <a:r>
              <a:rPr lang="en-GB" dirty="0" smtClean="0"/>
              <a:t>Direct </a:t>
            </a:r>
            <a:r>
              <a:rPr lang="en-GB" dirty="0"/>
              <a:t>their own learning within the parameters set </a:t>
            </a:r>
            <a:r>
              <a:rPr lang="en-GB" dirty="0" smtClean="0"/>
              <a:t>by the </a:t>
            </a:r>
            <a:r>
              <a:rPr lang="en-GB" dirty="0"/>
              <a:t>facilitator.</a:t>
            </a:r>
          </a:p>
          <a:p>
            <a:r>
              <a:rPr lang="en-GB" dirty="0" smtClean="0"/>
              <a:t>Work </a:t>
            </a:r>
            <a:r>
              <a:rPr lang="en-GB" dirty="0"/>
              <a:t>in groups and learn from each other.</a:t>
            </a:r>
          </a:p>
        </p:txBody>
      </p:sp>
    </p:spTree>
    <p:extLst>
      <p:ext uri="{BB962C8B-B14F-4D97-AF65-F5344CB8AC3E}">
        <p14:creationId xmlns:p14="http://schemas.microsoft.com/office/powerpoint/2010/main" val="343760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78098"/>
          </a:xfrm>
        </p:spPr>
        <p:txBody>
          <a:bodyPr/>
          <a:lstStyle/>
          <a:p>
            <a:r>
              <a:rPr lang="en-GB" dirty="0"/>
              <a:t>INQUIRY CHALLENGES</a:t>
            </a:r>
          </a:p>
        </p:txBody>
      </p:sp>
      <p:sp>
        <p:nvSpPr>
          <p:cNvPr id="3" name="Content Placeholder 2"/>
          <p:cNvSpPr>
            <a:spLocks noGrp="1"/>
          </p:cNvSpPr>
          <p:nvPr>
            <p:ph idx="1"/>
          </p:nvPr>
        </p:nvSpPr>
        <p:spPr>
          <a:xfrm>
            <a:off x="179512" y="836712"/>
            <a:ext cx="8784976" cy="5289451"/>
          </a:xfrm>
        </p:spPr>
        <p:txBody>
          <a:bodyPr/>
          <a:lstStyle/>
          <a:p>
            <a:r>
              <a:rPr lang="en-GB" b="1" dirty="0"/>
              <a:t>Time-Consuming</a:t>
            </a:r>
            <a:r>
              <a:rPr lang="en-GB" dirty="0"/>
              <a:t> – More intense learning process</a:t>
            </a:r>
          </a:p>
          <a:p>
            <a:r>
              <a:rPr lang="en-GB" b="1" dirty="0"/>
              <a:t>Messy</a:t>
            </a:r>
            <a:r>
              <a:rPr lang="en-GB" dirty="0"/>
              <a:t> – More authentic replication of </a:t>
            </a:r>
            <a:r>
              <a:rPr lang="en-GB" dirty="0" smtClean="0"/>
              <a:t>real-world situations</a:t>
            </a:r>
            <a:endParaRPr lang="en-GB" dirty="0"/>
          </a:p>
          <a:p>
            <a:r>
              <a:rPr lang="en-GB" b="1" dirty="0"/>
              <a:t>Loud and Chaotic </a:t>
            </a:r>
            <a:r>
              <a:rPr lang="en-GB" dirty="0"/>
              <a:t>– Students are more engaged</a:t>
            </a:r>
          </a:p>
          <a:p>
            <a:r>
              <a:rPr lang="en-GB" b="1" dirty="0"/>
              <a:t>Unpredictable</a:t>
            </a:r>
            <a:r>
              <a:rPr lang="en-GB" dirty="0"/>
              <a:t> – More meaningful teachable </a:t>
            </a:r>
            <a:r>
              <a:rPr lang="en-GB" dirty="0" smtClean="0"/>
              <a:t>moments </a:t>
            </a:r>
          </a:p>
          <a:p>
            <a:endParaRPr lang="en-GB" dirty="0"/>
          </a:p>
        </p:txBody>
      </p:sp>
    </p:spTree>
    <p:extLst>
      <p:ext uri="{BB962C8B-B14F-4D97-AF65-F5344CB8AC3E}">
        <p14:creationId xmlns:p14="http://schemas.microsoft.com/office/powerpoint/2010/main" val="28575390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GB" dirty="0"/>
          </a:p>
        </p:txBody>
      </p:sp>
      <p:sp>
        <p:nvSpPr>
          <p:cNvPr id="3" name="Content Placeholder 2"/>
          <p:cNvSpPr>
            <a:spLocks noGrp="1"/>
          </p:cNvSpPr>
          <p:nvPr>
            <p:ph idx="1"/>
          </p:nvPr>
        </p:nvSpPr>
        <p:spPr/>
        <p:txBody>
          <a:bodyPr>
            <a:normAutofit lnSpcReduction="10000"/>
          </a:bodyPr>
          <a:lstStyle/>
          <a:p>
            <a:r>
              <a:rPr lang="en-GB" dirty="0"/>
              <a:t>Inquiry learning involves developing questions, making observations, doing research to find out </a:t>
            </a:r>
            <a:r>
              <a:rPr lang="en-GB" dirty="0" smtClean="0"/>
              <a:t>what information </a:t>
            </a:r>
            <a:r>
              <a:rPr lang="en-GB" dirty="0"/>
              <a:t>is already recorded, </a:t>
            </a:r>
            <a:endParaRPr lang="en-GB" dirty="0" smtClean="0"/>
          </a:p>
          <a:p>
            <a:r>
              <a:rPr lang="en-GB" dirty="0" smtClean="0"/>
              <a:t>developing </a:t>
            </a:r>
            <a:r>
              <a:rPr lang="en-GB" dirty="0"/>
              <a:t>methods for experiments, </a:t>
            </a:r>
            <a:endParaRPr lang="en-GB" dirty="0" smtClean="0"/>
          </a:p>
          <a:p>
            <a:r>
              <a:rPr lang="en-GB" dirty="0" smtClean="0"/>
              <a:t>developing </a:t>
            </a:r>
            <a:r>
              <a:rPr lang="en-GB" dirty="0"/>
              <a:t>instruments </a:t>
            </a:r>
            <a:r>
              <a:rPr lang="en-GB" dirty="0" smtClean="0"/>
              <a:t>for data </a:t>
            </a:r>
            <a:r>
              <a:rPr lang="en-GB" dirty="0"/>
              <a:t>collection, collecting, </a:t>
            </a:r>
            <a:r>
              <a:rPr lang="en-GB" dirty="0" err="1"/>
              <a:t>analyzing</a:t>
            </a:r>
            <a:r>
              <a:rPr lang="en-GB" dirty="0"/>
              <a:t>, and interpreting data, outlining possible explanations </a:t>
            </a:r>
            <a:r>
              <a:rPr lang="en-GB" dirty="0" smtClean="0"/>
              <a:t>and </a:t>
            </a:r>
          </a:p>
          <a:p>
            <a:r>
              <a:rPr lang="en-GB" dirty="0" smtClean="0"/>
              <a:t>creating </a:t>
            </a:r>
            <a:r>
              <a:rPr lang="en-GB" dirty="0"/>
              <a:t>predictions for future study.</a:t>
            </a:r>
          </a:p>
        </p:txBody>
      </p:sp>
    </p:spTree>
    <p:extLst>
      <p:ext uri="{BB962C8B-B14F-4D97-AF65-F5344CB8AC3E}">
        <p14:creationId xmlns:p14="http://schemas.microsoft.com/office/powerpoint/2010/main" val="3912215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noRot="1" noChangeArrowheads="1"/>
          </p:cNvSpPr>
          <p:nvPr>
            <p:ph type="title"/>
          </p:nvPr>
        </p:nvSpPr>
        <p:spPr>
          <a:xfrm>
            <a:off x="323850" y="1219200"/>
            <a:ext cx="8229600" cy="1143000"/>
          </a:xfrm>
        </p:spPr>
        <p:txBody>
          <a:bodyPr>
            <a:normAutofit fontScale="90000"/>
          </a:bodyPr>
          <a:lstStyle/>
          <a:p>
            <a:r>
              <a:rPr lang="tr-TR" dirty="0" smtClean="0"/>
              <a:t>Problem-Solving</a:t>
            </a:r>
            <a:r>
              <a:rPr lang="en-US" dirty="0" smtClean="0"/>
              <a:t> Teaching</a:t>
            </a:r>
            <a:r>
              <a:rPr lang="tr-TR" dirty="0" smtClean="0"/>
              <a:t> </a:t>
            </a:r>
            <a:r>
              <a:rPr lang="en-US" dirty="0" smtClean="0"/>
              <a:t>Approach</a:t>
            </a:r>
            <a:endParaRPr lang="tr-TR" dirty="0"/>
          </a:p>
        </p:txBody>
      </p:sp>
      <p:sp>
        <p:nvSpPr>
          <p:cNvPr id="2" name="TextBox 1"/>
          <p:cNvSpPr txBox="1"/>
          <p:nvPr/>
        </p:nvSpPr>
        <p:spPr>
          <a:xfrm>
            <a:off x="1828800" y="3581400"/>
            <a:ext cx="5562600" cy="1815882"/>
          </a:xfrm>
          <a:prstGeom prst="rect">
            <a:avLst/>
          </a:prstGeom>
          <a:noFill/>
        </p:spPr>
        <p:txBody>
          <a:bodyPr wrap="square" rtlCol="0">
            <a:spAutoFit/>
          </a:bodyPr>
          <a:lstStyle/>
          <a:p>
            <a:pPr algn="ctr"/>
            <a:r>
              <a:rPr lang="en-US" sz="2800" b="1" dirty="0" smtClean="0"/>
              <a:t>Dr. </a:t>
            </a:r>
            <a:r>
              <a:rPr lang="en-US" sz="2800" b="1" dirty="0" err="1" smtClean="0"/>
              <a:t>Mushtaq</a:t>
            </a:r>
            <a:r>
              <a:rPr lang="en-US" sz="2800" b="1" dirty="0" smtClean="0"/>
              <a:t> Ahmad Malik</a:t>
            </a:r>
          </a:p>
          <a:p>
            <a:pPr algn="ctr"/>
            <a:r>
              <a:rPr lang="en-US" sz="2800" b="1" dirty="0" smtClean="0"/>
              <a:t>Assistant Professor</a:t>
            </a:r>
          </a:p>
          <a:p>
            <a:pPr algn="ctr"/>
            <a:r>
              <a:rPr lang="en-US" sz="2800" b="1" dirty="0" smtClean="0"/>
              <a:t>Department of Education</a:t>
            </a:r>
          </a:p>
          <a:p>
            <a:pPr algn="ctr"/>
            <a:r>
              <a:rPr lang="en-US" sz="2800" b="1" dirty="0" smtClean="0"/>
              <a:t>University of Sargodha</a:t>
            </a:r>
            <a:endParaRPr lang="en-US" sz="2800" b="1" dirty="0"/>
          </a:p>
        </p:txBody>
      </p:sp>
    </p:spTree>
    <p:extLst>
      <p:ext uri="{BB962C8B-B14F-4D97-AF65-F5344CB8AC3E}">
        <p14:creationId xmlns:p14="http://schemas.microsoft.com/office/powerpoint/2010/main" val="3846895773"/>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71400"/>
            <a:ext cx="7498080" cy="1143000"/>
          </a:xfrm>
        </p:spPr>
        <p:txBody>
          <a:bodyPr/>
          <a:lstStyle/>
          <a:p>
            <a:r>
              <a:rPr lang="en-GB" b="1" dirty="0"/>
              <a:t>Approach</a:t>
            </a:r>
            <a:endParaRPr lang="en-GB" dirty="0"/>
          </a:p>
        </p:txBody>
      </p:sp>
      <p:sp>
        <p:nvSpPr>
          <p:cNvPr id="3" name="Content Placeholder 2"/>
          <p:cNvSpPr>
            <a:spLocks noGrp="1"/>
          </p:cNvSpPr>
          <p:nvPr>
            <p:ph idx="1"/>
          </p:nvPr>
        </p:nvSpPr>
        <p:spPr>
          <a:xfrm>
            <a:off x="827584" y="908720"/>
            <a:ext cx="8106104" cy="5949280"/>
          </a:xfrm>
        </p:spPr>
        <p:txBody>
          <a:bodyPr>
            <a:normAutofit fontScale="92500" lnSpcReduction="10000"/>
          </a:bodyPr>
          <a:lstStyle/>
          <a:p>
            <a:r>
              <a:rPr lang="en-GB" dirty="0"/>
              <a:t>An approach is treating something in a certain way. Experiments must be approached the same way to repeat</a:t>
            </a:r>
            <a:r>
              <a:rPr lang="en-GB" dirty="0" smtClean="0"/>
              <a:t>. </a:t>
            </a:r>
          </a:p>
          <a:p>
            <a:r>
              <a:rPr lang="en-GB" dirty="0"/>
              <a:t>personal philosophy of teaching</a:t>
            </a:r>
            <a:r>
              <a:rPr lang="en-GB" dirty="0" smtClean="0"/>
              <a:t>.</a:t>
            </a:r>
          </a:p>
          <a:p>
            <a:r>
              <a:rPr lang="en-GB" dirty="0"/>
              <a:t>What is the nature of education? What is the role of the teacher, the student, the administration, the parents? To be an effective teacher, does one need to strive to be authoritarian, to be autocratic, or is the best way to engender a sense of trust and familiarity, to be a 'educating/leading friend' to your students</a:t>
            </a:r>
            <a:r>
              <a:rPr lang="en-GB" dirty="0" smtClean="0"/>
              <a:t>.</a:t>
            </a:r>
          </a:p>
          <a:p>
            <a:r>
              <a:rPr lang="en-GB" sz="3300" dirty="0" smtClean="0"/>
              <a:t>It</a:t>
            </a:r>
            <a:r>
              <a:rPr lang="en-GB" dirty="0" smtClean="0"/>
              <a:t> may </a:t>
            </a:r>
            <a:r>
              <a:rPr lang="en-GB" dirty="0"/>
              <a:t>vary </a:t>
            </a:r>
            <a:r>
              <a:rPr lang="en-GB" dirty="0" smtClean="0"/>
              <a:t>with experience and depends </a:t>
            </a:r>
            <a:r>
              <a:rPr lang="en-GB" dirty="0"/>
              <a:t>on the students you're teaching</a:t>
            </a:r>
            <a:r>
              <a:rPr lang="en-GB" dirty="0" smtClean="0"/>
              <a:t>. </a:t>
            </a:r>
          </a:p>
          <a:p>
            <a:endParaRPr lang="en-GB" dirty="0"/>
          </a:p>
        </p:txBody>
      </p:sp>
    </p:spTree>
    <p:extLst>
      <p:ext uri="{BB962C8B-B14F-4D97-AF65-F5344CB8AC3E}">
        <p14:creationId xmlns:p14="http://schemas.microsoft.com/office/powerpoint/2010/main" val="31324611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r>
              <a:rPr lang="en-US"/>
              <a:t>OBJECTIVES</a:t>
            </a:r>
            <a:endParaRPr lang="tr-TR"/>
          </a:p>
        </p:txBody>
      </p:sp>
      <p:sp>
        <p:nvSpPr>
          <p:cNvPr id="36867" name="Rectangle 3"/>
          <p:cNvSpPr>
            <a:spLocks noGrp="1" noChangeArrowheads="1"/>
          </p:cNvSpPr>
          <p:nvPr>
            <p:ph idx="1"/>
          </p:nvPr>
        </p:nvSpPr>
        <p:spPr/>
        <p:txBody>
          <a:bodyPr/>
          <a:lstStyle/>
          <a:p>
            <a:r>
              <a:rPr lang="tr-TR"/>
              <a:t>This method helps students to gain the ability of scientific problem solving and using it in the every area of life.</a:t>
            </a:r>
          </a:p>
          <a:p>
            <a:r>
              <a:rPr lang="tr-TR"/>
              <a:t>Whit this method,teachers aim is to raise a youth which can solve problems in scientific way not just creating problems.</a:t>
            </a:r>
          </a:p>
          <a:p>
            <a:endParaRPr lang="tr-TR"/>
          </a:p>
        </p:txBody>
      </p:sp>
    </p:spTree>
    <p:extLst>
      <p:ext uri="{BB962C8B-B14F-4D97-AF65-F5344CB8AC3E}">
        <p14:creationId xmlns:p14="http://schemas.microsoft.com/office/powerpoint/2010/main" val="2151470160"/>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p:txBody>
          <a:bodyPr>
            <a:normAutofit fontScale="90000"/>
          </a:bodyPr>
          <a:lstStyle/>
          <a:p>
            <a:r>
              <a:rPr lang="tr-TR" sz="4000"/>
              <a:t>WHAT IS PROBLEM SOLVING METHOD?</a:t>
            </a:r>
          </a:p>
        </p:txBody>
      </p:sp>
      <p:sp>
        <p:nvSpPr>
          <p:cNvPr id="38915" name="Rectangle 3"/>
          <p:cNvSpPr>
            <a:spLocks noGrp="1" noChangeArrowheads="1"/>
          </p:cNvSpPr>
          <p:nvPr>
            <p:ph idx="1"/>
          </p:nvPr>
        </p:nvSpPr>
        <p:spPr>
          <a:xfrm>
            <a:off x="457200" y="1600200"/>
            <a:ext cx="8229600" cy="4781550"/>
          </a:xfrm>
        </p:spPr>
        <p:txBody>
          <a:bodyPr/>
          <a:lstStyle/>
          <a:p>
            <a:r>
              <a:rPr lang="tr-TR"/>
              <a:t>Problem solving is a process to choose and use the effective and benefical tool and behaviours among the different potentialities to reach the target.</a:t>
            </a:r>
          </a:p>
          <a:p>
            <a:r>
              <a:rPr lang="tr-TR"/>
              <a:t>It contains scientific method,critical thinking,taking decision,examining and reflective thinking.</a:t>
            </a:r>
          </a:p>
          <a:p>
            <a:r>
              <a:rPr lang="tr-TR"/>
              <a:t>This method is used in the process of solving a problem to generalize or to make synthesis.</a:t>
            </a:r>
          </a:p>
          <a:p>
            <a:pPr>
              <a:buFont typeface="Wingdings" pitchFamily="2" charset="2"/>
              <a:buNone/>
            </a:pPr>
            <a:endParaRPr lang="tr-TR"/>
          </a:p>
        </p:txBody>
      </p:sp>
    </p:spTree>
    <p:extLst>
      <p:ext uri="{BB962C8B-B14F-4D97-AF65-F5344CB8AC3E}">
        <p14:creationId xmlns:p14="http://schemas.microsoft.com/office/powerpoint/2010/main" val="4256955729"/>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tretch>
            <a:fillRect/>
          </a:stretch>
        </p:blipFill>
        <p:spPr>
          <a:xfrm>
            <a:off x="0" y="152400"/>
            <a:ext cx="9144000" cy="6705600"/>
          </a:xfrm>
          <a:prstGeom prst="rect">
            <a:avLst/>
          </a:prstGeom>
        </p:spPr>
      </p:pic>
    </p:spTree>
    <p:extLst>
      <p:ext uri="{BB962C8B-B14F-4D97-AF65-F5344CB8AC3E}">
        <p14:creationId xmlns:p14="http://schemas.microsoft.com/office/powerpoint/2010/main" val="3439042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06090"/>
          </a:xfrm>
        </p:spPr>
        <p:txBody>
          <a:bodyPr>
            <a:normAutofit fontScale="90000"/>
          </a:bodyPr>
          <a:lstStyle/>
          <a:p>
            <a:r>
              <a:rPr lang="en-GB" dirty="0" smtClean="0"/>
              <a:t>Definition of Inquiry</a:t>
            </a:r>
            <a:endParaRPr lang="en-GB" dirty="0"/>
          </a:p>
        </p:txBody>
      </p:sp>
      <p:sp>
        <p:nvSpPr>
          <p:cNvPr id="3" name="Content Placeholder 2"/>
          <p:cNvSpPr>
            <a:spLocks noGrp="1"/>
          </p:cNvSpPr>
          <p:nvPr>
            <p:ph idx="1"/>
          </p:nvPr>
        </p:nvSpPr>
        <p:spPr>
          <a:xfrm>
            <a:off x="179512" y="836712"/>
            <a:ext cx="8784976" cy="5832648"/>
          </a:xfrm>
        </p:spPr>
        <p:txBody>
          <a:bodyPr>
            <a:normAutofit/>
          </a:bodyPr>
          <a:lstStyle/>
          <a:p>
            <a:pPr marL="0" indent="0">
              <a:buNone/>
            </a:pPr>
            <a:r>
              <a:rPr lang="en-GB" sz="3600" dirty="0"/>
              <a:t>“Inquiry” is defined as a quest “for truth, information, or knowledge…seeking information by questioning</a:t>
            </a:r>
            <a:r>
              <a:rPr lang="en-GB" sz="3600" dirty="0" smtClean="0"/>
              <a:t>”. </a:t>
            </a:r>
            <a:r>
              <a:rPr lang="en-GB" sz="3600" dirty="0"/>
              <a:t>Individuals go through a process of inquiry from birth until they die. Babies begin to make sense of their surrounding through their </a:t>
            </a:r>
            <a:r>
              <a:rPr lang="en-GB" sz="3600" dirty="0" smtClean="0"/>
              <a:t>curious observations</a:t>
            </a:r>
            <a:r>
              <a:rPr lang="en-GB" sz="3600" dirty="0"/>
              <a:t>. The process of inquiry begins with “…constructing and gathering information and data through applying the human senses</a:t>
            </a:r>
            <a:r>
              <a:rPr lang="en-GB" sz="3600" dirty="0" smtClean="0"/>
              <a:t>”. </a:t>
            </a:r>
            <a:endParaRPr lang="en-GB" sz="3600" dirty="0"/>
          </a:p>
        </p:txBody>
      </p:sp>
    </p:spTree>
    <p:extLst>
      <p:ext uri="{BB962C8B-B14F-4D97-AF65-F5344CB8AC3E}">
        <p14:creationId xmlns:p14="http://schemas.microsoft.com/office/powerpoint/2010/main" val="33072748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65" y="838200"/>
            <a:ext cx="9142397"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09600" y="228600"/>
            <a:ext cx="6858000" cy="461665"/>
          </a:xfrm>
          <a:prstGeom prst="rect">
            <a:avLst/>
          </a:prstGeom>
          <a:noFill/>
        </p:spPr>
        <p:txBody>
          <a:bodyPr wrap="square" rtlCol="0">
            <a:spAutoFit/>
          </a:bodyPr>
          <a:lstStyle/>
          <a:p>
            <a:pPr algn="ctr"/>
            <a:r>
              <a:rPr lang="en-US" sz="2400" b="1" dirty="0"/>
              <a:t>M</a:t>
            </a:r>
            <a:r>
              <a:rPr lang="en-US" sz="2400" b="1" dirty="0" smtClean="0"/>
              <a:t>odel of the problem solving process</a:t>
            </a:r>
            <a:endParaRPr lang="en-US" b="1" dirty="0" smtClean="0"/>
          </a:p>
        </p:txBody>
      </p:sp>
      <p:sp>
        <p:nvSpPr>
          <p:cNvPr id="5" name="TextBox 4"/>
          <p:cNvSpPr txBox="1"/>
          <p:nvPr/>
        </p:nvSpPr>
        <p:spPr>
          <a:xfrm>
            <a:off x="0" y="5486400"/>
            <a:ext cx="8991600" cy="646331"/>
          </a:xfrm>
          <a:prstGeom prst="rect">
            <a:avLst/>
          </a:prstGeom>
          <a:noFill/>
        </p:spPr>
        <p:txBody>
          <a:bodyPr wrap="square" rtlCol="0">
            <a:spAutoFit/>
          </a:bodyPr>
          <a:lstStyle/>
          <a:p>
            <a:r>
              <a:rPr lang="en-GB" dirty="0" smtClean="0"/>
              <a:t>Source: </a:t>
            </a:r>
            <a:r>
              <a:rPr lang="en-GB" dirty="0" err="1" smtClean="0"/>
              <a:t>Gick</a:t>
            </a:r>
            <a:r>
              <a:rPr lang="en-GB" dirty="0" smtClean="0"/>
              <a:t>, M.L., &amp; </a:t>
            </a:r>
            <a:r>
              <a:rPr lang="en-GB" dirty="0" err="1" smtClean="0"/>
              <a:t>Holyoak</a:t>
            </a:r>
            <a:r>
              <a:rPr lang="en-GB" dirty="0" smtClean="0"/>
              <a:t>, K.J. (1986). Analogical problem solving. In </a:t>
            </a:r>
            <a:r>
              <a:rPr lang="en-GB" i="1" dirty="0" smtClean="0"/>
              <a:t>Cognitive Psychology, 12</a:t>
            </a:r>
            <a:r>
              <a:rPr lang="en-GB" dirty="0" smtClean="0"/>
              <a:t>. 306-355</a:t>
            </a:r>
            <a:endParaRPr lang="tr-TR" dirty="0" smtClean="0"/>
          </a:p>
        </p:txBody>
      </p:sp>
    </p:spTree>
    <p:extLst>
      <p:ext uri="{BB962C8B-B14F-4D97-AF65-F5344CB8AC3E}">
        <p14:creationId xmlns:p14="http://schemas.microsoft.com/office/powerpoint/2010/main" val="31728268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a:xfrm>
            <a:off x="457200" y="-76200"/>
            <a:ext cx="8229600" cy="1143000"/>
          </a:xfrm>
        </p:spPr>
        <p:txBody>
          <a:bodyPr/>
          <a:lstStyle/>
          <a:p>
            <a:r>
              <a:rPr lang="tr-TR" sz="4000" dirty="0" smtClean="0"/>
              <a:t>PROBLEM </a:t>
            </a:r>
            <a:r>
              <a:rPr lang="tr-TR" sz="4000" dirty="0"/>
              <a:t>SOLVING PROCESS</a:t>
            </a:r>
          </a:p>
        </p:txBody>
      </p:sp>
      <p:sp>
        <p:nvSpPr>
          <p:cNvPr id="40963" name="Rectangle 3"/>
          <p:cNvSpPr>
            <a:spLocks noGrp="1" noChangeArrowheads="1"/>
          </p:cNvSpPr>
          <p:nvPr>
            <p:ph idx="1"/>
          </p:nvPr>
        </p:nvSpPr>
        <p:spPr>
          <a:xfrm>
            <a:off x="228600" y="838200"/>
            <a:ext cx="8763000" cy="6019800"/>
          </a:xfrm>
        </p:spPr>
        <p:txBody>
          <a:bodyPr>
            <a:normAutofit/>
          </a:bodyPr>
          <a:lstStyle/>
          <a:p>
            <a:r>
              <a:rPr lang="en-GB" sz="2800" dirty="0" smtClean="0"/>
              <a:t>According to </a:t>
            </a:r>
            <a:r>
              <a:rPr lang="en-GB" sz="2800" dirty="0" err="1" smtClean="0"/>
              <a:t>Kirkley</a:t>
            </a:r>
            <a:r>
              <a:rPr lang="en-GB" sz="2800" dirty="0" smtClean="0"/>
              <a:t> (2003) there are three cognitive activities of problem solving in this model:</a:t>
            </a:r>
            <a:endParaRPr lang="en-US" sz="2800" dirty="0" smtClean="0"/>
          </a:p>
          <a:p>
            <a:pPr lvl="0"/>
            <a:r>
              <a:rPr lang="en-GB" sz="2800" dirty="0" smtClean="0"/>
              <a:t>Representing the problem: It includes appropriate contextual knowledge, and identification of the goal with relevant conditions to start.</a:t>
            </a:r>
            <a:endParaRPr lang="en-US" sz="2800" dirty="0" smtClean="0"/>
          </a:p>
          <a:p>
            <a:pPr lvl="0"/>
            <a:r>
              <a:rPr lang="en-GB" sz="2800" dirty="0" smtClean="0"/>
              <a:t>Solution search: It includes improvement of goal(s) and preparing plan for that goal.</a:t>
            </a:r>
            <a:endParaRPr lang="en-US" sz="2800" dirty="0" smtClean="0"/>
          </a:p>
          <a:p>
            <a:pPr lvl="0"/>
            <a:r>
              <a:rPr lang="en-GB" sz="2800" dirty="0" smtClean="0"/>
              <a:t>Implementing the solution: This step includes execution of plan and evaluating the results. But there is one ‘short cut’ if the learner recalls that he or she has already solved a like problem, and then they would simply recall its solution, and solve it again.</a:t>
            </a:r>
            <a:endParaRPr lang="en-US" sz="2800" dirty="0" smtClean="0"/>
          </a:p>
        </p:txBody>
      </p:sp>
    </p:spTree>
    <p:extLst>
      <p:ext uri="{BB962C8B-B14F-4D97-AF65-F5344CB8AC3E}">
        <p14:creationId xmlns:p14="http://schemas.microsoft.com/office/powerpoint/2010/main" val="1653073921"/>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p:txBody>
          <a:bodyPr>
            <a:normAutofit fontScale="90000"/>
          </a:bodyPr>
          <a:lstStyle/>
          <a:p>
            <a:r>
              <a:rPr lang="tr-TR" sz="4000"/>
              <a:t>TECHNIQUES USED IN PROBLEM SOLVING METHOD</a:t>
            </a:r>
          </a:p>
        </p:txBody>
      </p:sp>
      <p:sp>
        <p:nvSpPr>
          <p:cNvPr id="45059" name="Rectangle 3"/>
          <p:cNvSpPr>
            <a:spLocks noGrp="1" noChangeArrowheads="1"/>
          </p:cNvSpPr>
          <p:nvPr>
            <p:ph idx="1"/>
          </p:nvPr>
        </p:nvSpPr>
        <p:spPr/>
        <p:txBody>
          <a:bodyPr/>
          <a:lstStyle/>
          <a:p>
            <a:pPr>
              <a:buFont typeface="Wingdings" pitchFamily="2" charset="2"/>
              <a:buNone/>
            </a:pPr>
            <a:r>
              <a:rPr lang="tr-TR"/>
              <a:t>A) INDUCTION</a:t>
            </a:r>
          </a:p>
          <a:p>
            <a:pPr>
              <a:buFont typeface="Wingdings" pitchFamily="2" charset="2"/>
              <a:buNone/>
            </a:pPr>
            <a:r>
              <a:rPr lang="tr-TR"/>
              <a:t>   It is like teaching with discovering method.Cases are observed carefully.The similarities and dissimilarities are found.Then you can reach the general rule or law with the techniques "generalization" or "making abstract" from the similarities.</a:t>
            </a:r>
          </a:p>
          <a:p>
            <a:endParaRPr lang="tr-TR"/>
          </a:p>
        </p:txBody>
      </p:sp>
    </p:spTree>
    <p:extLst>
      <p:ext uri="{BB962C8B-B14F-4D97-AF65-F5344CB8AC3E}">
        <p14:creationId xmlns:p14="http://schemas.microsoft.com/office/powerpoint/2010/main" val="2053942697"/>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a:xfrm>
            <a:off x="395288" y="692150"/>
            <a:ext cx="8229600" cy="4525963"/>
          </a:xfrm>
        </p:spPr>
        <p:txBody>
          <a:bodyPr/>
          <a:lstStyle/>
          <a:p>
            <a:pPr>
              <a:buFont typeface="Wingdings" pitchFamily="2" charset="2"/>
              <a:buNone/>
            </a:pPr>
            <a:r>
              <a:rPr lang="tr-TR" dirty="0"/>
              <a:t>B)</a:t>
            </a:r>
            <a:r>
              <a:rPr lang="tr-TR" b="1" dirty="0"/>
              <a:t> DEDUCTION </a:t>
            </a:r>
          </a:p>
          <a:p>
            <a:pPr>
              <a:buFont typeface="Wingdings" pitchFamily="2" charset="2"/>
              <a:buNone/>
            </a:pPr>
            <a:r>
              <a:rPr lang="tr-TR" dirty="0"/>
              <a:t>   </a:t>
            </a:r>
            <a:endParaRPr lang="en-US" dirty="0" smtClean="0"/>
          </a:p>
          <a:p>
            <a:pPr>
              <a:buFont typeface="Wingdings" pitchFamily="2" charset="2"/>
              <a:buNone/>
            </a:pPr>
            <a:r>
              <a:rPr lang="tr-TR" dirty="0" smtClean="0"/>
              <a:t>It </a:t>
            </a:r>
            <a:r>
              <a:rPr lang="tr-TR" dirty="0"/>
              <a:t>is reverse of induction technique</a:t>
            </a:r>
            <a:r>
              <a:rPr lang="tr-TR" dirty="0" smtClean="0"/>
              <a:t>.</a:t>
            </a:r>
            <a:r>
              <a:rPr lang="en-US" dirty="0" smtClean="0"/>
              <a:t> </a:t>
            </a:r>
            <a:r>
              <a:rPr lang="tr-TR" dirty="0" smtClean="0"/>
              <a:t>Some </a:t>
            </a:r>
            <a:r>
              <a:rPr lang="tr-TR" dirty="0"/>
              <a:t>general laws and rules which are reached before are given to the students and want them to apply this  method to different  singular case</a:t>
            </a:r>
            <a:r>
              <a:rPr lang="tr-TR" dirty="0" smtClean="0"/>
              <a:t>.</a:t>
            </a:r>
            <a:r>
              <a:rPr lang="en-US" dirty="0" smtClean="0"/>
              <a:t> </a:t>
            </a:r>
            <a:r>
              <a:rPr lang="tr-TR" dirty="0" smtClean="0"/>
              <a:t>The </a:t>
            </a:r>
            <a:r>
              <a:rPr lang="tr-TR" dirty="0"/>
              <a:t>convenience of it to the one of the case is controlled mentally.</a:t>
            </a:r>
          </a:p>
          <a:p>
            <a:endParaRPr lang="tr-TR" dirty="0"/>
          </a:p>
        </p:txBody>
      </p:sp>
    </p:spTree>
    <p:extLst>
      <p:ext uri="{BB962C8B-B14F-4D97-AF65-F5344CB8AC3E}">
        <p14:creationId xmlns:p14="http://schemas.microsoft.com/office/powerpoint/2010/main" val="444713550"/>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Example 1</a:t>
            </a:r>
            <a:endParaRPr lang="en-US" dirty="0"/>
          </a:p>
        </p:txBody>
      </p:sp>
      <p:sp>
        <p:nvSpPr>
          <p:cNvPr id="3" name="Content Placeholder 2"/>
          <p:cNvSpPr>
            <a:spLocks noGrp="1"/>
          </p:cNvSpPr>
          <p:nvPr>
            <p:ph idx="1"/>
          </p:nvPr>
        </p:nvSpPr>
        <p:spPr>
          <a:xfrm>
            <a:off x="457200" y="1219200"/>
            <a:ext cx="8534400" cy="5486400"/>
          </a:xfrm>
        </p:spPr>
        <p:txBody>
          <a:bodyPr>
            <a:noAutofit/>
          </a:bodyPr>
          <a:lstStyle/>
          <a:p>
            <a:pPr marL="0" lvl="0" indent="0">
              <a:buNone/>
            </a:pPr>
            <a:r>
              <a:rPr lang="en-GB" sz="2800" dirty="0"/>
              <a:t>A working woman wants to preserve milk for many days but she has no refrigerator. Normally milk spoils within 2 to 4 hours. She wants to preserve the milk for more time what she should do? Help her with a solution selecting the best from the following and also provide scientific reason of your answer. </a:t>
            </a:r>
            <a:endParaRPr lang="en-US" sz="2800" dirty="0"/>
          </a:p>
          <a:p>
            <a:pPr marL="0" indent="0">
              <a:buNone/>
            </a:pPr>
            <a:r>
              <a:rPr lang="en-GB" sz="2800" b="1" dirty="0"/>
              <a:t>a.</a:t>
            </a:r>
            <a:r>
              <a:rPr lang="en-GB" sz="2800" dirty="0"/>
              <a:t>	Pasteurization		</a:t>
            </a:r>
            <a:endParaRPr lang="en-US" sz="2800" dirty="0"/>
          </a:p>
          <a:p>
            <a:pPr marL="0" indent="0">
              <a:buNone/>
            </a:pPr>
            <a:r>
              <a:rPr lang="en-GB" sz="2800" b="1" dirty="0"/>
              <a:t>b.</a:t>
            </a:r>
            <a:r>
              <a:rPr lang="en-GB" sz="2800" dirty="0"/>
              <a:t>	Sterilization	</a:t>
            </a:r>
            <a:endParaRPr lang="en-US" sz="2800" dirty="0"/>
          </a:p>
          <a:p>
            <a:pPr marL="0" indent="0">
              <a:buNone/>
            </a:pPr>
            <a:r>
              <a:rPr lang="en-GB" sz="2800" b="1" dirty="0"/>
              <a:t>c.</a:t>
            </a:r>
            <a:r>
              <a:rPr lang="en-GB" sz="2800" dirty="0"/>
              <a:t>	Radiation	</a:t>
            </a:r>
            <a:endParaRPr lang="en-US" sz="2800" dirty="0"/>
          </a:p>
          <a:p>
            <a:pPr marL="0" indent="0">
              <a:buNone/>
            </a:pPr>
            <a:r>
              <a:rPr lang="en-GB" sz="2800" b="1" dirty="0"/>
              <a:t>d.</a:t>
            </a:r>
            <a:r>
              <a:rPr lang="en-GB" sz="2800" dirty="0"/>
              <a:t>	Aeration</a:t>
            </a:r>
            <a:endParaRPr lang="en-US" sz="2800" dirty="0"/>
          </a:p>
          <a:p>
            <a:pPr marL="0" indent="0">
              <a:buNone/>
            </a:pPr>
            <a:r>
              <a:rPr lang="en-GB" sz="2400" dirty="0"/>
              <a:t>---------------------------------------------------------------------------------------------------</a:t>
            </a:r>
            <a:endParaRPr lang="en-US" sz="2400" dirty="0"/>
          </a:p>
          <a:p>
            <a:pPr marL="0" indent="0">
              <a:buNone/>
            </a:pPr>
            <a:endParaRPr lang="en-US" sz="2400" dirty="0"/>
          </a:p>
        </p:txBody>
      </p:sp>
    </p:spTree>
    <p:extLst>
      <p:ext uri="{BB962C8B-B14F-4D97-AF65-F5344CB8AC3E}">
        <p14:creationId xmlns:p14="http://schemas.microsoft.com/office/powerpoint/2010/main" val="9863993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686800" cy="6553200"/>
          </a:xfrm>
        </p:spPr>
        <p:txBody>
          <a:bodyPr>
            <a:noAutofit/>
          </a:bodyPr>
          <a:lstStyle/>
          <a:p>
            <a:r>
              <a:rPr lang="en-US" sz="3000" b="1" dirty="0"/>
              <a:t>Rubric problem </a:t>
            </a:r>
            <a:r>
              <a:rPr lang="en-US" sz="3000" b="1" dirty="0" smtClean="0"/>
              <a:t>1:</a:t>
            </a:r>
            <a:r>
              <a:rPr lang="en-US" sz="3000" dirty="0"/>
              <a:t>	Best answer is “a” (</a:t>
            </a:r>
            <a:r>
              <a:rPr lang="en-GB" sz="3000" dirty="0"/>
              <a:t>Sterilization</a:t>
            </a:r>
            <a:r>
              <a:rPr lang="en-US" sz="3000" dirty="0"/>
              <a:t>)			</a:t>
            </a:r>
            <a:r>
              <a:rPr lang="en-US" sz="3000" b="1" dirty="0"/>
              <a:t>= 01</a:t>
            </a:r>
            <a:endParaRPr lang="en-US" sz="3000" dirty="0"/>
          </a:p>
          <a:p>
            <a:r>
              <a:rPr lang="en-US" sz="3000" dirty="0"/>
              <a:t>Scientific Reason:  “for long time preservation, the milk is boiled at high temperature and cooled down” this method kills germs and micro-organisms present in the milk and milk is preserved for long time. </a:t>
            </a:r>
          </a:p>
          <a:p>
            <a:r>
              <a:rPr lang="en-US" sz="3000" dirty="0"/>
              <a:t>If the reason is “for long time preservation, the milk is boiled at high temperature” then award									</a:t>
            </a:r>
            <a:r>
              <a:rPr lang="en-US" sz="3000" b="1" dirty="0"/>
              <a:t>= 01</a:t>
            </a:r>
            <a:endParaRPr lang="en-US" sz="3000" dirty="0"/>
          </a:p>
          <a:p>
            <a:r>
              <a:rPr lang="en-US" sz="3000" dirty="0"/>
              <a:t>If the reason is “for long time preservation, the milk is boiled at high temperature and cooled down to kill germs” then </a:t>
            </a:r>
            <a:r>
              <a:rPr lang="en-US" sz="3000" dirty="0" smtClean="0"/>
              <a:t>award </a:t>
            </a:r>
            <a:r>
              <a:rPr lang="en-US" sz="3000" dirty="0"/>
              <a:t>			</a:t>
            </a:r>
            <a:r>
              <a:rPr lang="en-US" sz="3000" b="1" dirty="0"/>
              <a:t>= </a:t>
            </a:r>
            <a:r>
              <a:rPr lang="en-US" sz="3000" b="1" dirty="0" smtClean="0"/>
              <a:t>02</a:t>
            </a:r>
            <a:endParaRPr lang="en-US" sz="3000" dirty="0"/>
          </a:p>
        </p:txBody>
      </p:sp>
    </p:spTree>
    <p:extLst>
      <p:ext uri="{BB962C8B-B14F-4D97-AF65-F5344CB8AC3E}">
        <p14:creationId xmlns:p14="http://schemas.microsoft.com/office/powerpoint/2010/main" val="30105604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Example 2</a:t>
            </a:r>
            <a:endParaRPr lang="en-US" dirty="0"/>
          </a:p>
        </p:txBody>
      </p:sp>
      <p:sp>
        <p:nvSpPr>
          <p:cNvPr id="3" name="Content Placeholder 2"/>
          <p:cNvSpPr>
            <a:spLocks noGrp="1"/>
          </p:cNvSpPr>
          <p:nvPr>
            <p:ph idx="1"/>
          </p:nvPr>
        </p:nvSpPr>
        <p:spPr>
          <a:xfrm>
            <a:off x="304800" y="990600"/>
            <a:ext cx="8686800" cy="5638800"/>
          </a:xfrm>
        </p:spPr>
        <p:txBody>
          <a:bodyPr>
            <a:normAutofit fontScale="92500" lnSpcReduction="20000"/>
          </a:bodyPr>
          <a:lstStyle/>
          <a:p>
            <a:pPr marL="0" lvl="0" indent="0">
              <a:buNone/>
            </a:pPr>
            <a:r>
              <a:rPr lang="en-GB" dirty="0" err="1"/>
              <a:t>Saad</a:t>
            </a:r>
            <a:r>
              <a:rPr lang="en-GB" dirty="0"/>
              <a:t> tells his mother that his pet parrot is idiot because it is not ready to take the piece of meat which wants to feed it from his plate.  The mother says him not to do so as the parrot does not eat meat.  </a:t>
            </a:r>
            <a:r>
              <a:rPr lang="en-GB" dirty="0" err="1"/>
              <a:t>Saad</a:t>
            </a:r>
            <a:r>
              <a:rPr lang="en-GB" dirty="0"/>
              <a:t> asks that why does the parrot not eat meat? What do you think? Please select the correct answer from the following and also write its reason. </a:t>
            </a:r>
            <a:endParaRPr lang="en-US" dirty="0"/>
          </a:p>
          <a:p>
            <a:pPr marL="0" indent="0">
              <a:buNone/>
            </a:pPr>
            <a:r>
              <a:rPr lang="en-GB" b="1" dirty="0"/>
              <a:t>a.  </a:t>
            </a:r>
            <a:r>
              <a:rPr lang="en-GB" dirty="0"/>
              <a:t>Herbivores 		</a:t>
            </a:r>
            <a:endParaRPr lang="en-US" dirty="0"/>
          </a:p>
          <a:p>
            <a:pPr marL="0" indent="0">
              <a:buNone/>
            </a:pPr>
            <a:r>
              <a:rPr lang="en-GB" b="1" dirty="0"/>
              <a:t>b.</a:t>
            </a:r>
            <a:r>
              <a:rPr lang="en-GB" dirty="0"/>
              <a:t>  Carnivores		</a:t>
            </a:r>
            <a:endParaRPr lang="en-US" dirty="0"/>
          </a:p>
          <a:p>
            <a:pPr marL="0" indent="0">
              <a:buNone/>
            </a:pPr>
            <a:r>
              <a:rPr lang="en-GB" b="1" dirty="0"/>
              <a:t>c.  </a:t>
            </a:r>
            <a:r>
              <a:rPr lang="en-GB" dirty="0"/>
              <a:t>Omnivores		</a:t>
            </a:r>
            <a:endParaRPr lang="en-US" dirty="0"/>
          </a:p>
          <a:p>
            <a:pPr marL="0" indent="0">
              <a:buNone/>
            </a:pPr>
            <a:r>
              <a:rPr lang="en-GB" b="1" dirty="0"/>
              <a:t>d.  </a:t>
            </a:r>
            <a:r>
              <a:rPr lang="en-GB" dirty="0"/>
              <a:t>Parasites</a:t>
            </a:r>
            <a:endParaRPr lang="en-US" dirty="0"/>
          </a:p>
          <a:p>
            <a:pPr marL="0" indent="0">
              <a:buNone/>
            </a:pPr>
            <a:r>
              <a:rPr lang="en-GB" dirty="0"/>
              <a:t>---------------------------------------------------------------------------------------------------</a:t>
            </a:r>
            <a:endParaRPr lang="en-US" dirty="0"/>
          </a:p>
        </p:txBody>
      </p:sp>
    </p:spTree>
    <p:extLst>
      <p:ext uri="{BB962C8B-B14F-4D97-AF65-F5344CB8AC3E}">
        <p14:creationId xmlns:p14="http://schemas.microsoft.com/office/powerpoint/2010/main" val="15468549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686800" cy="6553200"/>
          </a:xfrm>
        </p:spPr>
        <p:txBody>
          <a:bodyPr/>
          <a:lstStyle/>
          <a:p>
            <a:pPr marL="0" indent="0">
              <a:buNone/>
            </a:pPr>
            <a:r>
              <a:rPr lang="en-US" b="1" dirty="0"/>
              <a:t>Rubric problem 2</a:t>
            </a:r>
            <a:r>
              <a:rPr lang="en-US" b="1" dirty="0" smtClean="0"/>
              <a:t> </a:t>
            </a:r>
            <a:r>
              <a:rPr lang="en-US" dirty="0" smtClean="0"/>
              <a:t>Best </a:t>
            </a:r>
            <a:r>
              <a:rPr lang="en-US" dirty="0"/>
              <a:t>answer is “a</a:t>
            </a:r>
            <a:r>
              <a:rPr lang="en-US" dirty="0" smtClean="0"/>
              <a:t>” (</a:t>
            </a:r>
            <a:r>
              <a:rPr lang="en-GB" dirty="0"/>
              <a:t>Herbivores</a:t>
            </a:r>
            <a:r>
              <a:rPr lang="en-US" dirty="0"/>
              <a:t>)		</a:t>
            </a:r>
            <a:r>
              <a:rPr lang="en-US" b="1" dirty="0" smtClean="0"/>
              <a:t>= </a:t>
            </a:r>
            <a:r>
              <a:rPr lang="en-US" b="1" dirty="0"/>
              <a:t>01</a:t>
            </a:r>
            <a:endParaRPr lang="en-US" dirty="0"/>
          </a:p>
          <a:p>
            <a:r>
              <a:rPr lang="en-US" dirty="0"/>
              <a:t>Scientific Reason:  herbivores organisms eat only herbs &amp; fruits etc.   </a:t>
            </a:r>
          </a:p>
          <a:p>
            <a:r>
              <a:rPr lang="en-US" dirty="0"/>
              <a:t>If the reason is “parrots are herbivores” then award 			</a:t>
            </a:r>
            <a:r>
              <a:rPr lang="en-US" b="1" dirty="0"/>
              <a:t>= 01</a:t>
            </a:r>
            <a:endParaRPr lang="en-US" dirty="0"/>
          </a:p>
          <a:p>
            <a:r>
              <a:rPr lang="en-US" dirty="0"/>
              <a:t>If the reason is “parrots are herbivores and they eat only herbs &amp; fruits” then award 		</a:t>
            </a:r>
            <a:r>
              <a:rPr lang="en-US" b="1" dirty="0"/>
              <a:t>= </a:t>
            </a:r>
            <a:r>
              <a:rPr lang="en-US" b="1" dirty="0" smtClean="0"/>
              <a:t>02</a:t>
            </a:r>
            <a:endParaRPr lang="en-US" dirty="0"/>
          </a:p>
        </p:txBody>
      </p:sp>
    </p:spTree>
    <p:extLst>
      <p:ext uri="{BB962C8B-B14F-4D97-AF65-F5344CB8AC3E}">
        <p14:creationId xmlns:p14="http://schemas.microsoft.com/office/powerpoint/2010/main" val="11224384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p:txBody>
          <a:bodyPr>
            <a:normAutofit fontScale="90000"/>
          </a:bodyPr>
          <a:lstStyle/>
          <a:p>
            <a:r>
              <a:rPr lang="tr-TR" sz="4000"/>
              <a:t>ADVANTAGES OF PROBLEM SOLVING METHOD</a:t>
            </a:r>
          </a:p>
        </p:txBody>
      </p:sp>
      <p:sp>
        <p:nvSpPr>
          <p:cNvPr id="41987" name="Rectangle 3"/>
          <p:cNvSpPr>
            <a:spLocks noGrp="1" noChangeArrowheads="1"/>
          </p:cNvSpPr>
          <p:nvPr>
            <p:ph idx="1"/>
          </p:nvPr>
        </p:nvSpPr>
        <p:spPr/>
        <p:txBody>
          <a:bodyPr>
            <a:normAutofit fontScale="92500"/>
          </a:bodyPr>
          <a:lstStyle/>
          <a:p>
            <a:r>
              <a:rPr lang="tr-TR" sz="2800"/>
              <a:t>It provides the active participation of the students in teaching-learning activity.</a:t>
            </a:r>
          </a:p>
          <a:p>
            <a:r>
              <a:rPr lang="tr-TR" sz="2800"/>
              <a:t>It habituates student to study regularly and organized.</a:t>
            </a:r>
          </a:p>
          <a:p>
            <a:r>
              <a:rPr lang="tr-TR" sz="2800"/>
              <a:t>It provides students o gain scientific view and thinking.</a:t>
            </a:r>
          </a:p>
          <a:p>
            <a:r>
              <a:rPr lang="tr-TR" sz="2800"/>
              <a:t>It makes students to be interested in learning.</a:t>
            </a:r>
          </a:p>
          <a:p>
            <a:r>
              <a:rPr lang="tr-TR" sz="2800"/>
              <a:t>It helps  to improve the sense of responsibility of students.</a:t>
            </a:r>
          </a:p>
          <a:p>
            <a:r>
              <a:rPr lang="tr-TR" sz="2800"/>
              <a:t>It provides students to face the problems boldly and to deal with it in a scientific approach.</a:t>
            </a:r>
          </a:p>
          <a:p>
            <a:endParaRPr lang="tr-TR" sz="2800"/>
          </a:p>
        </p:txBody>
      </p:sp>
    </p:spTree>
    <p:extLst>
      <p:ext uri="{BB962C8B-B14F-4D97-AF65-F5344CB8AC3E}">
        <p14:creationId xmlns:p14="http://schemas.microsoft.com/office/powerpoint/2010/main" val="2514734199"/>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395288" y="457200"/>
            <a:ext cx="8229600" cy="6095999"/>
          </a:xfrm>
        </p:spPr>
        <p:txBody>
          <a:bodyPr/>
          <a:lstStyle/>
          <a:p>
            <a:r>
              <a:rPr lang="tr-TR" sz="3600" dirty="0"/>
              <a:t>It helps students to adopt the view of benefit from others ideas and to help each other.</a:t>
            </a:r>
          </a:p>
          <a:p>
            <a:r>
              <a:rPr lang="tr-TR" sz="3600" dirty="0"/>
              <a:t>It predicates the learning to a more logical and doughty foundation.</a:t>
            </a:r>
          </a:p>
          <a:p>
            <a:r>
              <a:rPr lang="tr-TR" sz="3600" dirty="0"/>
              <a:t>It improves the ability of making proposes and putting forward the hypothesis.</a:t>
            </a:r>
          </a:p>
          <a:p>
            <a:r>
              <a:rPr lang="tr-TR" sz="3600" dirty="0"/>
              <a:t>It helps students to adopt the idea of not to be hurry to make a decision.</a:t>
            </a:r>
          </a:p>
          <a:p>
            <a:endParaRPr lang="tr-TR" dirty="0"/>
          </a:p>
        </p:txBody>
      </p:sp>
    </p:spTree>
    <p:extLst>
      <p:ext uri="{BB962C8B-B14F-4D97-AF65-F5344CB8AC3E}">
        <p14:creationId xmlns:p14="http://schemas.microsoft.com/office/powerpoint/2010/main" val="47933033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06090"/>
          </a:xfrm>
        </p:spPr>
        <p:txBody>
          <a:bodyPr>
            <a:normAutofit fontScale="90000"/>
          </a:bodyPr>
          <a:lstStyle/>
          <a:p>
            <a:r>
              <a:rPr lang="en-GB" b="1" dirty="0"/>
              <a:t>Foundations of </a:t>
            </a:r>
            <a:r>
              <a:rPr lang="en-GB" b="1" dirty="0" smtClean="0"/>
              <a:t>Inquiry</a:t>
            </a:r>
            <a:endParaRPr lang="en-GB" dirty="0"/>
          </a:p>
        </p:txBody>
      </p:sp>
      <p:sp>
        <p:nvSpPr>
          <p:cNvPr id="3" name="Content Placeholder 2"/>
          <p:cNvSpPr>
            <a:spLocks noGrp="1"/>
          </p:cNvSpPr>
          <p:nvPr>
            <p:ph idx="1"/>
          </p:nvPr>
        </p:nvSpPr>
        <p:spPr>
          <a:xfrm>
            <a:off x="179512" y="764704"/>
            <a:ext cx="8784976" cy="6093296"/>
          </a:xfrm>
        </p:spPr>
        <p:txBody>
          <a:bodyPr>
            <a:normAutofit fontScale="92500" lnSpcReduction="20000"/>
          </a:bodyPr>
          <a:lstStyle/>
          <a:p>
            <a:pPr marL="0" indent="0">
              <a:buNone/>
            </a:pPr>
            <a:r>
              <a:rPr lang="en-US" dirty="0" smtClean="0"/>
              <a:t>It </a:t>
            </a:r>
            <a:r>
              <a:rPr lang="en-GB" dirty="0"/>
              <a:t>is based on constructivist learning theory</a:t>
            </a:r>
            <a:r>
              <a:rPr lang="en-GB" dirty="0" smtClean="0"/>
              <a:t>. </a:t>
            </a:r>
            <a:r>
              <a:rPr lang="en-GB" dirty="0"/>
              <a:t>Learning is enhanced through the inquirers‟ opportunity to engage in real life activities, situations and with real audience. </a:t>
            </a:r>
            <a:endParaRPr lang="en-GB" dirty="0" smtClean="0"/>
          </a:p>
          <a:p>
            <a:pPr marL="0" indent="0">
              <a:buNone/>
            </a:pPr>
            <a:r>
              <a:rPr lang="en-GB" dirty="0"/>
              <a:t>From the theory teachers generate the facts that students: </a:t>
            </a:r>
          </a:p>
          <a:p>
            <a:r>
              <a:rPr lang="en-GB" dirty="0"/>
              <a:t>C</a:t>
            </a:r>
            <a:r>
              <a:rPr lang="en-GB" dirty="0" smtClean="0"/>
              <a:t>an </a:t>
            </a:r>
            <a:r>
              <a:rPr lang="en-GB" dirty="0"/>
              <a:t>actively build their knowledge and understanding through their inquiries and information - seeking nature. </a:t>
            </a:r>
          </a:p>
          <a:p>
            <a:r>
              <a:rPr lang="en-GB" dirty="0"/>
              <a:t>D</a:t>
            </a:r>
            <a:r>
              <a:rPr lang="en-GB" dirty="0" smtClean="0"/>
              <a:t>evelop </a:t>
            </a:r>
            <a:r>
              <a:rPr lang="en-GB" dirty="0"/>
              <a:t>their cognition as well as meta cognition as they absorb the information. </a:t>
            </a:r>
          </a:p>
          <a:p>
            <a:r>
              <a:rPr lang="en-GB" dirty="0" smtClean="0"/>
              <a:t>Experience </a:t>
            </a:r>
            <a:r>
              <a:rPr lang="en-GB" dirty="0"/>
              <a:t>changes in their affective and cognitive domains as they progress. </a:t>
            </a:r>
          </a:p>
          <a:p>
            <a:r>
              <a:rPr lang="en-GB" dirty="0"/>
              <a:t>N</a:t>
            </a:r>
            <a:r>
              <a:rPr lang="en-GB" dirty="0" smtClean="0"/>
              <a:t>eed </a:t>
            </a:r>
            <a:r>
              <a:rPr lang="en-GB" dirty="0"/>
              <a:t>time to reflect on their new - found knowledge and process the information. </a:t>
            </a:r>
          </a:p>
        </p:txBody>
      </p:sp>
    </p:spTree>
    <p:extLst>
      <p:ext uri="{BB962C8B-B14F-4D97-AF65-F5344CB8AC3E}">
        <p14:creationId xmlns:p14="http://schemas.microsoft.com/office/powerpoint/2010/main" val="16646864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normAutofit fontScale="90000"/>
          </a:bodyPr>
          <a:lstStyle/>
          <a:p>
            <a:r>
              <a:rPr lang="tr-TR" sz="4000"/>
              <a:t>DISADVANTAGES OF PROBLEM SOLVING METHOD</a:t>
            </a:r>
          </a:p>
        </p:txBody>
      </p:sp>
      <p:sp>
        <p:nvSpPr>
          <p:cNvPr id="44035" name="Rectangle 3"/>
          <p:cNvSpPr>
            <a:spLocks noGrp="1" noChangeArrowheads="1"/>
          </p:cNvSpPr>
          <p:nvPr>
            <p:ph idx="1"/>
          </p:nvPr>
        </p:nvSpPr>
        <p:spPr/>
        <p:txBody>
          <a:bodyPr/>
          <a:lstStyle/>
          <a:p>
            <a:pPr>
              <a:lnSpc>
                <a:spcPct val="90000"/>
              </a:lnSpc>
            </a:pPr>
            <a:r>
              <a:rPr lang="tr-TR"/>
              <a:t>It takes too much time.</a:t>
            </a:r>
          </a:p>
          <a:p>
            <a:pPr>
              <a:lnSpc>
                <a:spcPct val="90000"/>
              </a:lnSpc>
            </a:pPr>
            <a:r>
              <a:rPr lang="tr-TR"/>
              <a:t>It is not possible to apply this method to all disciplines.</a:t>
            </a:r>
          </a:p>
          <a:p>
            <a:pPr>
              <a:lnSpc>
                <a:spcPct val="90000"/>
              </a:lnSpc>
            </a:pPr>
            <a:r>
              <a:rPr lang="tr-TR"/>
              <a:t>It can load some worldly burdensomes to students.</a:t>
            </a:r>
          </a:p>
          <a:p>
            <a:pPr>
              <a:lnSpc>
                <a:spcPct val="90000"/>
              </a:lnSpc>
            </a:pPr>
            <a:r>
              <a:rPr lang="tr-TR"/>
              <a:t>It can be diffucult for students to provide the materials and sources which is required for solving the problem.</a:t>
            </a:r>
          </a:p>
          <a:p>
            <a:pPr>
              <a:lnSpc>
                <a:spcPct val="90000"/>
              </a:lnSpc>
            </a:pPr>
            <a:r>
              <a:rPr lang="tr-TR"/>
              <a:t>Evaluating the learning can be difficult.</a:t>
            </a:r>
          </a:p>
        </p:txBody>
      </p:sp>
    </p:spTree>
    <p:extLst>
      <p:ext uri="{BB962C8B-B14F-4D97-AF65-F5344CB8AC3E}">
        <p14:creationId xmlns:p14="http://schemas.microsoft.com/office/powerpoint/2010/main" val="304204259"/>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bwMode="auto">
          <a:xfrm>
            <a:off x="457200" y="1447800"/>
            <a:ext cx="8229600" cy="1736725"/>
          </a:xfrm>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mtClean="0"/>
              <a:t>Project Method</a:t>
            </a: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075929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28600"/>
            <a:ext cx="8229600" cy="1143000"/>
          </a:xfrm>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mtClean="0"/>
              <a:t>Historical Background</a:t>
            </a:r>
          </a:p>
        </p:txBody>
      </p:sp>
      <p:sp>
        <p:nvSpPr>
          <p:cNvPr id="6147" name="Rectangle 3"/>
          <p:cNvSpPr>
            <a:spLocks noChangeArrowheads="1"/>
          </p:cNvSpPr>
          <p:nvPr>
            <p:ph type="body" idx="1"/>
          </p:nvPr>
        </p:nvSpPr>
        <p:spPr bwMode="auto">
          <a:xfrm>
            <a:off x="457200" y="1219200"/>
            <a:ext cx="8229600" cy="5105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en-US" smtClean="0"/>
              <a:t>1900-Richards Colombia University</a:t>
            </a:r>
          </a:p>
          <a:p>
            <a:pPr eaLnBrk="1" hangingPunct="1">
              <a:lnSpc>
                <a:spcPct val="90000"/>
              </a:lnSpc>
            </a:pPr>
            <a:r>
              <a:rPr lang="en-US" smtClean="0"/>
              <a:t>1908- Stevenson J.A used the term</a:t>
            </a:r>
          </a:p>
          <a:p>
            <a:pPr eaLnBrk="1" hangingPunct="1">
              <a:lnSpc>
                <a:spcPct val="90000"/>
              </a:lnSpc>
            </a:pPr>
            <a:r>
              <a:rPr lang="en-US" smtClean="0"/>
              <a:t>1911- </a:t>
            </a:r>
            <a:r>
              <a:rPr lang="en-GB" smtClean="0"/>
              <a:t>Massachusetts State Board of Education </a:t>
            </a:r>
          </a:p>
          <a:p>
            <a:pPr eaLnBrk="1" hangingPunct="1">
              <a:lnSpc>
                <a:spcPct val="90000"/>
              </a:lnSpc>
            </a:pPr>
            <a:r>
              <a:rPr lang="en-GB" smtClean="0"/>
              <a:t>1918- professor W.H. Kilpatrick of Colombia University made formal attempt to use in education</a:t>
            </a:r>
          </a:p>
          <a:p>
            <a:pPr eaLnBrk="1" hangingPunct="1">
              <a:lnSpc>
                <a:spcPct val="90000"/>
              </a:lnSpc>
            </a:pPr>
            <a:r>
              <a:rPr lang="en-GB" smtClean="0"/>
              <a:t>based on John Dewey’s philosophy of pragmatism, which stresses the  principle of “learning by doing”</a:t>
            </a:r>
            <a:r>
              <a:rPr lang="en-US" smtClean="0"/>
              <a:t>  </a:t>
            </a:r>
          </a:p>
        </p:txBody>
      </p:sp>
    </p:spTree>
    <p:extLst>
      <p:ext uri="{BB962C8B-B14F-4D97-AF65-F5344CB8AC3E}">
        <p14:creationId xmlns:p14="http://schemas.microsoft.com/office/powerpoint/2010/main" val="39374616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7">
                                            <p:bg/>
                                          </p:spTgt>
                                        </p:tgtEl>
                                        <p:attrNameLst>
                                          <p:attrName>style.visibility</p:attrName>
                                        </p:attrNameLst>
                                      </p:cBhvr>
                                      <p:to>
                                        <p:strVal val="visible"/>
                                      </p:to>
                                    </p:set>
                                    <p:anim calcmode="lin" valueType="num">
                                      <p:cBhvr additive="base">
                                        <p:cTn id="7" dur="2000" fill="hold"/>
                                        <p:tgtEl>
                                          <p:spTgt spid="6147">
                                            <p:bg/>
                                          </p:spTgt>
                                        </p:tgtEl>
                                        <p:attrNameLst>
                                          <p:attrName>ppt_x</p:attrName>
                                        </p:attrNameLst>
                                      </p:cBhvr>
                                      <p:tavLst>
                                        <p:tav tm="0">
                                          <p:val>
                                            <p:strVal val="#ppt_x"/>
                                          </p:val>
                                        </p:tav>
                                        <p:tav tm="100000">
                                          <p:val>
                                            <p:strVal val="#ppt_x"/>
                                          </p:val>
                                        </p:tav>
                                      </p:tavLst>
                                    </p:anim>
                                    <p:anim calcmode="lin" valueType="num">
                                      <p:cBhvr additive="base">
                                        <p:cTn id="8" dur="2000" fill="hold"/>
                                        <p:tgtEl>
                                          <p:spTgt spid="6147">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7">
                                            <p:txEl>
                                              <p:pRg st="0" end="0"/>
                                            </p:txEl>
                                          </p:spTgt>
                                        </p:tgtEl>
                                        <p:attrNameLst>
                                          <p:attrName>style.visibility</p:attrName>
                                        </p:attrNameLst>
                                      </p:cBhvr>
                                      <p:to>
                                        <p:strVal val="visible"/>
                                      </p:to>
                                    </p:set>
                                    <p:anim calcmode="lin" valueType="num">
                                      <p:cBhvr additive="base">
                                        <p:cTn id="13" dur="2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7">
                                            <p:txEl>
                                              <p:pRg st="1" end="1"/>
                                            </p:txEl>
                                          </p:spTgt>
                                        </p:tgtEl>
                                        <p:attrNameLst>
                                          <p:attrName>style.visibility</p:attrName>
                                        </p:attrNameLst>
                                      </p:cBhvr>
                                      <p:to>
                                        <p:strVal val="visible"/>
                                      </p:to>
                                    </p:set>
                                    <p:anim calcmode="lin" valueType="num">
                                      <p:cBhvr additive="base">
                                        <p:cTn id="19" dur="2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7">
                                            <p:txEl>
                                              <p:pRg st="2" end="2"/>
                                            </p:txEl>
                                          </p:spTgt>
                                        </p:tgtEl>
                                        <p:attrNameLst>
                                          <p:attrName>style.visibility</p:attrName>
                                        </p:attrNameLst>
                                      </p:cBhvr>
                                      <p:to>
                                        <p:strVal val="visible"/>
                                      </p:to>
                                    </p:set>
                                    <p:anim calcmode="lin" valueType="num">
                                      <p:cBhvr additive="base">
                                        <p:cTn id="25" dur="20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147">
                                            <p:txEl>
                                              <p:pRg st="3" end="3"/>
                                            </p:txEl>
                                          </p:spTgt>
                                        </p:tgtEl>
                                        <p:attrNameLst>
                                          <p:attrName>style.visibility</p:attrName>
                                        </p:attrNameLst>
                                      </p:cBhvr>
                                      <p:to>
                                        <p:strVal val="visible"/>
                                      </p:to>
                                    </p:set>
                                    <p:anim calcmode="lin" valueType="num">
                                      <p:cBhvr additive="base">
                                        <p:cTn id="31" dur="20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147">
                                            <p:txEl>
                                              <p:pRg st="4" end="4"/>
                                            </p:txEl>
                                          </p:spTgt>
                                        </p:tgtEl>
                                        <p:attrNameLst>
                                          <p:attrName>style.visibility</p:attrName>
                                        </p:attrNameLst>
                                      </p:cBhvr>
                                      <p:to>
                                        <p:strVal val="visible"/>
                                      </p:to>
                                    </p:set>
                                    <p:anim calcmode="lin" valueType="num">
                                      <p:cBhvr additive="base">
                                        <p:cTn id="37" dur="20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6147">
                                            <p:txEl>
                                              <p:pRg st="4" end="4"/>
                                            </p:txEl>
                                          </p:spTgt>
                                        </p:tgtEl>
                                        <p:attrNameLst>
                                          <p:attrName>ppt_y</p:attrName>
                                        </p:attrNameLst>
                                      </p:cBhvr>
                                      <p:tavLst>
                                        <p:tav tm="0">
                                          <p:val>
                                            <p:strVal val="1+#ppt_h/2"/>
                                          </p:val>
                                        </p:tav>
                                        <p:tav tm="100000">
                                          <p:val>
                                            <p:strVal val="#ppt_y"/>
                                          </p:val>
                                        </p:tav>
                                      </p:tavLst>
                                    </p:anim>
                                  </p:childTnLst>
                                </p:cTn>
                              </p:par>
                              <p:par>
                                <p:cTn id="39" presetID="3" presetClass="emph" presetSubtype="2" fill="hold" grpId="1" nodeType="withEffect">
                                  <p:stCondLst>
                                    <p:cond delay="0"/>
                                  </p:stCondLst>
                                  <p:childTnLst>
                                    <p:animClr clrSpc="rgb" dir="cw">
                                      <p:cBhvr override="childStyle">
                                        <p:cTn id="40" dur="2000" fill="hold"/>
                                        <p:tgtEl>
                                          <p:spTgt spid="6147">
                                            <p:txEl>
                                              <p:pRg st="0" end="0"/>
                                            </p:txEl>
                                          </p:spTgt>
                                        </p:tgtEl>
                                        <p:attrNameLst>
                                          <p:attrName>style.color</p:attrName>
                                        </p:attrNameLst>
                                      </p:cBhvr>
                                      <p:to>
                                        <a:srgbClr val="FF3300"/>
                                      </p:to>
                                    </p:animClr>
                                  </p:childTnLst>
                                </p:cTn>
                              </p:par>
                              <p:par>
                                <p:cTn id="41" presetID="3" presetClass="emph" presetSubtype="2" fill="hold" grpId="1" nodeType="withEffect">
                                  <p:stCondLst>
                                    <p:cond delay="0"/>
                                  </p:stCondLst>
                                  <p:childTnLst>
                                    <p:animClr clrSpc="rgb" dir="cw">
                                      <p:cBhvr override="childStyle">
                                        <p:cTn id="42" dur="2000" fill="hold"/>
                                        <p:tgtEl>
                                          <p:spTgt spid="6147">
                                            <p:txEl>
                                              <p:pRg st="1" end="1"/>
                                            </p:txEl>
                                          </p:spTgt>
                                        </p:tgtEl>
                                        <p:attrNameLst>
                                          <p:attrName>style.color</p:attrName>
                                        </p:attrNameLst>
                                      </p:cBhvr>
                                      <p:to>
                                        <a:srgbClr val="FF3300"/>
                                      </p:to>
                                    </p:animClr>
                                  </p:childTnLst>
                                </p:cTn>
                              </p:par>
                              <p:par>
                                <p:cTn id="43" presetID="3" presetClass="emph" presetSubtype="2" fill="hold" grpId="1" nodeType="withEffect">
                                  <p:stCondLst>
                                    <p:cond delay="0"/>
                                  </p:stCondLst>
                                  <p:childTnLst>
                                    <p:animClr clrSpc="rgb" dir="cw">
                                      <p:cBhvr override="childStyle">
                                        <p:cTn id="44" dur="2000" fill="hold"/>
                                        <p:tgtEl>
                                          <p:spTgt spid="6147">
                                            <p:txEl>
                                              <p:pRg st="2" end="2"/>
                                            </p:txEl>
                                          </p:spTgt>
                                        </p:tgtEl>
                                        <p:attrNameLst>
                                          <p:attrName>style.color</p:attrName>
                                        </p:attrNameLst>
                                      </p:cBhvr>
                                      <p:to>
                                        <a:srgbClr val="FF3300"/>
                                      </p:to>
                                    </p:animClr>
                                  </p:childTnLst>
                                </p:cTn>
                              </p:par>
                              <p:par>
                                <p:cTn id="45" presetID="3" presetClass="emph" presetSubtype="2" fill="hold" grpId="1" nodeType="withEffect">
                                  <p:stCondLst>
                                    <p:cond delay="0"/>
                                  </p:stCondLst>
                                  <p:childTnLst>
                                    <p:animClr clrSpc="rgb" dir="cw">
                                      <p:cBhvr override="childStyle">
                                        <p:cTn id="46" dur="2000" fill="hold"/>
                                        <p:tgtEl>
                                          <p:spTgt spid="6147">
                                            <p:txEl>
                                              <p:pRg st="3" end="3"/>
                                            </p:txEl>
                                          </p:spTgt>
                                        </p:tgtEl>
                                        <p:attrNameLst>
                                          <p:attrName>style.color</p:attrName>
                                        </p:attrNameLst>
                                      </p:cBhvr>
                                      <p:to>
                                        <a:srgbClr val="FF3300"/>
                                      </p:to>
                                    </p:animClr>
                                  </p:childTnLst>
                                </p:cTn>
                              </p:par>
                              <p:par>
                                <p:cTn id="47" presetID="3" presetClass="emph" presetSubtype="2" fill="hold" grpId="1" nodeType="withEffect">
                                  <p:stCondLst>
                                    <p:cond delay="0"/>
                                  </p:stCondLst>
                                  <p:childTnLst>
                                    <p:animClr clrSpc="rgb" dir="cw">
                                      <p:cBhvr override="childStyle">
                                        <p:cTn id="48" dur="2000" fill="hold"/>
                                        <p:tgtEl>
                                          <p:spTgt spid="6147">
                                            <p:txEl>
                                              <p:pRg st="4" end="4"/>
                                            </p:txEl>
                                          </p:spTgt>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nimBg="1"/>
      <p:bldP spid="6147" grpI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28600"/>
            <a:ext cx="8229600" cy="533400"/>
          </a:xfrm>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2800" smtClean="0"/>
              <a:t>Characteristics</a:t>
            </a:r>
            <a:r>
              <a:rPr lang="en-US" sz="4000" smtClean="0"/>
              <a:t> </a:t>
            </a:r>
          </a:p>
        </p:txBody>
      </p:sp>
      <p:sp>
        <p:nvSpPr>
          <p:cNvPr id="8195" name="Rectangle 3"/>
          <p:cNvSpPr>
            <a:spLocks noChangeArrowheads="1"/>
          </p:cNvSpPr>
          <p:nvPr>
            <p:ph type="body" idx="1"/>
          </p:nvPr>
        </p:nvSpPr>
        <p:spPr bwMode="auto">
          <a:xfrm>
            <a:off x="152400" y="838200"/>
            <a:ext cx="8991600" cy="57912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eaLnBrk="1" hangingPunct="1">
              <a:lnSpc>
                <a:spcPct val="80000"/>
              </a:lnSpc>
            </a:pPr>
            <a:r>
              <a:rPr lang="en-GB" sz="1600" smtClean="0"/>
              <a:t> </a:t>
            </a:r>
            <a:r>
              <a:rPr lang="en-GB" sz="2200" smtClean="0"/>
              <a:t>It takes the student beyond the walls of the class room.</a:t>
            </a:r>
          </a:p>
          <a:p>
            <a:pPr eaLnBrk="1" hangingPunct="1">
              <a:lnSpc>
                <a:spcPct val="80000"/>
              </a:lnSpc>
            </a:pPr>
            <a:r>
              <a:rPr lang="en-GB" sz="2200" smtClean="0"/>
              <a:t>It is carried out in a natural setting, thus making learning realistic and experiential.</a:t>
            </a:r>
          </a:p>
          <a:p>
            <a:pPr eaLnBrk="1" hangingPunct="1">
              <a:lnSpc>
                <a:spcPct val="80000"/>
              </a:lnSpc>
            </a:pPr>
            <a:r>
              <a:rPr lang="en-GB" sz="2200" smtClean="0"/>
              <a:t> It encourages investigative learning and solution of practical problems.</a:t>
            </a:r>
          </a:p>
          <a:p>
            <a:pPr eaLnBrk="1" hangingPunct="1">
              <a:lnSpc>
                <a:spcPct val="80000"/>
              </a:lnSpc>
            </a:pPr>
            <a:r>
              <a:rPr lang="en-GB" sz="2200" smtClean="0"/>
              <a:t>It is focused on the student as it enlists his/her active involvement in the task set.</a:t>
            </a:r>
          </a:p>
          <a:p>
            <a:pPr eaLnBrk="1" hangingPunct="1">
              <a:lnSpc>
                <a:spcPct val="80000"/>
              </a:lnSpc>
            </a:pPr>
            <a:r>
              <a:rPr lang="en-GB" sz="2200" smtClean="0"/>
              <a:t>It encourages the spirit of scientific enquiry as it involves validation of hypotheses based on evidence gathered from the field through investigation. </a:t>
            </a:r>
          </a:p>
          <a:p>
            <a:pPr eaLnBrk="1" hangingPunct="1">
              <a:lnSpc>
                <a:spcPct val="80000"/>
              </a:lnSpc>
            </a:pPr>
            <a:r>
              <a:rPr lang="en-GB" sz="2200" smtClean="0"/>
              <a:t>It promotes a better knowledge of the practical/functional aspects of knowledge gained from books.</a:t>
            </a:r>
          </a:p>
          <a:p>
            <a:pPr eaLnBrk="1" hangingPunct="1">
              <a:lnSpc>
                <a:spcPct val="80000"/>
              </a:lnSpc>
            </a:pPr>
            <a:r>
              <a:rPr lang="en-GB" sz="2200" smtClean="0"/>
              <a:t>It enhances the student’s social skills, as it requires interaction with the social environment.</a:t>
            </a:r>
          </a:p>
          <a:p>
            <a:pPr eaLnBrk="1" hangingPunct="1">
              <a:lnSpc>
                <a:spcPct val="80000"/>
              </a:lnSpc>
            </a:pPr>
            <a:r>
              <a:rPr lang="en-GB" sz="2200" smtClean="0"/>
              <a:t> Teacher plays a facilitative role rather than the role of an expert.</a:t>
            </a:r>
          </a:p>
          <a:p>
            <a:pPr eaLnBrk="1" hangingPunct="1">
              <a:lnSpc>
                <a:spcPct val="80000"/>
              </a:lnSpc>
            </a:pPr>
            <a:r>
              <a:rPr lang="en-GB" sz="2200" smtClean="0"/>
              <a:t>It allows the students a great degree of freedom to choose from among the options given to them, hence it provides a psychological boost.</a:t>
            </a:r>
          </a:p>
          <a:p>
            <a:pPr eaLnBrk="1" hangingPunct="1">
              <a:lnSpc>
                <a:spcPct val="80000"/>
              </a:lnSpc>
            </a:pPr>
            <a:r>
              <a:rPr lang="en-GB" sz="2200" smtClean="0"/>
              <a:t>It encourages the spirit of research in the student.</a:t>
            </a:r>
            <a:endParaRPr lang="en-US" sz="2200" smtClean="0"/>
          </a:p>
        </p:txBody>
      </p:sp>
    </p:spTree>
    <p:extLst>
      <p:ext uri="{BB962C8B-B14F-4D97-AF65-F5344CB8AC3E}">
        <p14:creationId xmlns:p14="http://schemas.microsoft.com/office/powerpoint/2010/main" val="24786427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5">
                                            <p:bg/>
                                          </p:spTgt>
                                        </p:tgtEl>
                                        <p:attrNameLst>
                                          <p:attrName>style.visibility</p:attrName>
                                        </p:attrNameLst>
                                      </p:cBhvr>
                                      <p:to>
                                        <p:strVal val="visible"/>
                                      </p:to>
                                    </p:set>
                                    <p:anim calcmode="lin" valueType="num">
                                      <p:cBhvr additive="base">
                                        <p:cTn id="7" dur="500" fill="hold"/>
                                        <p:tgtEl>
                                          <p:spTgt spid="819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xEl>
                                              <p:pRg st="0" end="0"/>
                                            </p:txEl>
                                          </p:spTgt>
                                        </p:tgtEl>
                                        <p:attrNameLst>
                                          <p:attrName>style.visibility</p:attrName>
                                        </p:attrNameLst>
                                      </p:cBhvr>
                                      <p:to>
                                        <p:strVal val="visible"/>
                                      </p:to>
                                    </p:set>
                                    <p:anim calcmode="lin" valueType="num">
                                      <p:cBhvr additive="base">
                                        <p:cTn id="13"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5">
                                            <p:txEl>
                                              <p:pRg st="1" end="1"/>
                                            </p:txEl>
                                          </p:spTgt>
                                        </p:tgtEl>
                                        <p:attrNameLst>
                                          <p:attrName>style.visibility</p:attrName>
                                        </p:attrNameLst>
                                      </p:cBhvr>
                                      <p:to>
                                        <p:strVal val="visible"/>
                                      </p:to>
                                    </p:set>
                                    <p:anim calcmode="lin" valueType="num">
                                      <p:cBhvr additive="base">
                                        <p:cTn id="19"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195">
                                            <p:txEl>
                                              <p:pRg st="2" end="2"/>
                                            </p:txEl>
                                          </p:spTgt>
                                        </p:tgtEl>
                                        <p:attrNameLst>
                                          <p:attrName>style.visibility</p:attrName>
                                        </p:attrNameLst>
                                      </p:cBhvr>
                                      <p:to>
                                        <p:strVal val="visible"/>
                                      </p:to>
                                    </p:set>
                                    <p:anim calcmode="lin" valueType="num">
                                      <p:cBhvr additive="base">
                                        <p:cTn id="25"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195">
                                            <p:txEl>
                                              <p:pRg st="3" end="3"/>
                                            </p:txEl>
                                          </p:spTgt>
                                        </p:tgtEl>
                                        <p:attrNameLst>
                                          <p:attrName>style.visibility</p:attrName>
                                        </p:attrNameLst>
                                      </p:cBhvr>
                                      <p:to>
                                        <p:strVal val="visible"/>
                                      </p:to>
                                    </p:set>
                                    <p:anim calcmode="lin" valueType="num">
                                      <p:cBhvr additive="base">
                                        <p:cTn id="31"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195">
                                            <p:txEl>
                                              <p:pRg st="4" end="4"/>
                                            </p:txEl>
                                          </p:spTgt>
                                        </p:tgtEl>
                                        <p:attrNameLst>
                                          <p:attrName>style.visibility</p:attrName>
                                        </p:attrNameLst>
                                      </p:cBhvr>
                                      <p:to>
                                        <p:strVal val="visible"/>
                                      </p:to>
                                    </p:set>
                                    <p:anim calcmode="lin" valueType="num">
                                      <p:cBhvr additive="base">
                                        <p:cTn id="37"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1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195">
                                            <p:txEl>
                                              <p:pRg st="5" end="5"/>
                                            </p:txEl>
                                          </p:spTgt>
                                        </p:tgtEl>
                                        <p:attrNameLst>
                                          <p:attrName>style.visibility</p:attrName>
                                        </p:attrNameLst>
                                      </p:cBhvr>
                                      <p:to>
                                        <p:strVal val="visible"/>
                                      </p:to>
                                    </p:set>
                                    <p:anim calcmode="lin" valueType="num">
                                      <p:cBhvr additive="base">
                                        <p:cTn id="43" dur="500" fill="hold"/>
                                        <p:tgtEl>
                                          <p:spTgt spid="8195">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1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195">
                                            <p:txEl>
                                              <p:pRg st="6" end="6"/>
                                            </p:txEl>
                                          </p:spTgt>
                                        </p:tgtEl>
                                        <p:attrNameLst>
                                          <p:attrName>style.visibility</p:attrName>
                                        </p:attrNameLst>
                                      </p:cBhvr>
                                      <p:to>
                                        <p:strVal val="visible"/>
                                      </p:to>
                                    </p:set>
                                    <p:anim calcmode="lin" valueType="num">
                                      <p:cBhvr additive="base">
                                        <p:cTn id="49" dur="500" fill="hold"/>
                                        <p:tgtEl>
                                          <p:spTgt spid="8195">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19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195">
                                            <p:txEl>
                                              <p:pRg st="7" end="7"/>
                                            </p:txEl>
                                          </p:spTgt>
                                        </p:tgtEl>
                                        <p:attrNameLst>
                                          <p:attrName>style.visibility</p:attrName>
                                        </p:attrNameLst>
                                      </p:cBhvr>
                                      <p:to>
                                        <p:strVal val="visible"/>
                                      </p:to>
                                    </p:set>
                                    <p:anim calcmode="lin" valueType="num">
                                      <p:cBhvr additive="base">
                                        <p:cTn id="55" dur="500" fill="hold"/>
                                        <p:tgtEl>
                                          <p:spTgt spid="8195">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19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8195">
                                            <p:txEl>
                                              <p:pRg st="8" end="8"/>
                                            </p:txEl>
                                          </p:spTgt>
                                        </p:tgtEl>
                                        <p:attrNameLst>
                                          <p:attrName>style.visibility</p:attrName>
                                        </p:attrNameLst>
                                      </p:cBhvr>
                                      <p:to>
                                        <p:strVal val="visible"/>
                                      </p:to>
                                    </p:set>
                                    <p:anim calcmode="lin" valueType="num">
                                      <p:cBhvr additive="base">
                                        <p:cTn id="61" dur="500" fill="hold"/>
                                        <p:tgtEl>
                                          <p:spTgt spid="8195">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819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8195">
                                            <p:txEl>
                                              <p:pRg st="9" end="9"/>
                                            </p:txEl>
                                          </p:spTgt>
                                        </p:tgtEl>
                                        <p:attrNameLst>
                                          <p:attrName>style.visibility</p:attrName>
                                        </p:attrNameLst>
                                      </p:cBhvr>
                                      <p:to>
                                        <p:strVal val="visible"/>
                                      </p:to>
                                    </p:set>
                                    <p:anim calcmode="lin" valueType="num">
                                      <p:cBhvr additive="base">
                                        <p:cTn id="67" dur="500" fill="hold"/>
                                        <p:tgtEl>
                                          <p:spTgt spid="8195">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8195">
                                            <p:txEl>
                                              <p:pRg st="9" end="9"/>
                                            </p:txEl>
                                          </p:spTgt>
                                        </p:tgtEl>
                                        <p:attrNameLst>
                                          <p:attrName>ppt_y</p:attrName>
                                        </p:attrNameLst>
                                      </p:cBhvr>
                                      <p:tavLst>
                                        <p:tav tm="0">
                                          <p:val>
                                            <p:strVal val="1+#ppt_h/2"/>
                                          </p:val>
                                        </p:tav>
                                        <p:tav tm="100000">
                                          <p:val>
                                            <p:strVal val="#ppt_y"/>
                                          </p:val>
                                        </p:tav>
                                      </p:tavLst>
                                    </p:anim>
                                  </p:childTnLst>
                                </p:cTn>
                              </p:par>
                              <p:par>
                                <p:cTn id="69" presetID="3" presetClass="emph" presetSubtype="2" fill="hold" grpId="1" nodeType="withEffect">
                                  <p:stCondLst>
                                    <p:cond delay="0"/>
                                  </p:stCondLst>
                                  <p:childTnLst>
                                    <p:animClr clrSpc="rgb" dir="cw">
                                      <p:cBhvr override="childStyle">
                                        <p:cTn id="70" dur="2000" fill="hold"/>
                                        <p:tgtEl>
                                          <p:spTgt spid="8195">
                                            <p:txEl>
                                              <p:pRg st="0" end="0"/>
                                            </p:txEl>
                                          </p:spTgt>
                                        </p:tgtEl>
                                        <p:attrNameLst>
                                          <p:attrName>style.color</p:attrName>
                                        </p:attrNameLst>
                                      </p:cBhvr>
                                      <p:to>
                                        <a:srgbClr val="FF3300"/>
                                      </p:to>
                                    </p:animClr>
                                  </p:childTnLst>
                                </p:cTn>
                              </p:par>
                              <p:par>
                                <p:cTn id="71" presetID="3" presetClass="emph" presetSubtype="2" fill="hold" grpId="1" nodeType="withEffect">
                                  <p:stCondLst>
                                    <p:cond delay="0"/>
                                  </p:stCondLst>
                                  <p:childTnLst>
                                    <p:animClr clrSpc="rgb" dir="cw">
                                      <p:cBhvr override="childStyle">
                                        <p:cTn id="72" dur="2000" fill="hold"/>
                                        <p:tgtEl>
                                          <p:spTgt spid="8195">
                                            <p:txEl>
                                              <p:pRg st="1" end="1"/>
                                            </p:txEl>
                                          </p:spTgt>
                                        </p:tgtEl>
                                        <p:attrNameLst>
                                          <p:attrName>style.color</p:attrName>
                                        </p:attrNameLst>
                                      </p:cBhvr>
                                      <p:to>
                                        <a:srgbClr val="FF3300"/>
                                      </p:to>
                                    </p:animClr>
                                  </p:childTnLst>
                                </p:cTn>
                              </p:par>
                              <p:par>
                                <p:cTn id="73" presetID="3" presetClass="emph" presetSubtype="2" fill="hold" grpId="1" nodeType="withEffect">
                                  <p:stCondLst>
                                    <p:cond delay="0"/>
                                  </p:stCondLst>
                                  <p:childTnLst>
                                    <p:animClr clrSpc="rgb" dir="cw">
                                      <p:cBhvr override="childStyle">
                                        <p:cTn id="74" dur="2000" fill="hold"/>
                                        <p:tgtEl>
                                          <p:spTgt spid="8195">
                                            <p:txEl>
                                              <p:pRg st="2" end="2"/>
                                            </p:txEl>
                                          </p:spTgt>
                                        </p:tgtEl>
                                        <p:attrNameLst>
                                          <p:attrName>style.color</p:attrName>
                                        </p:attrNameLst>
                                      </p:cBhvr>
                                      <p:to>
                                        <a:srgbClr val="FF3300"/>
                                      </p:to>
                                    </p:animClr>
                                  </p:childTnLst>
                                </p:cTn>
                              </p:par>
                              <p:par>
                                <p:cTn id="75" presetID="3" presetClass="emph" presetSubtype="2" fill="hold" grpId="1" nodeType="withEffect">
                                  <p:stCondLst>
                                    <p:cond delay="0"/>
                                  </p:stCondLst>
                                  <p:childTnLst>
                                    <p:animClr clrSpc="rgb" dir="cw">
                                      <p:cBhvr override="childStyle">
                                        <p:cTn id="76" dur="2000" fill="hold"/>
                                        <p:tgtEl>
                                          <p:spTgt spid="8195">
                                            <p:txEl>
                                              <p:pRg st="3" end="3"/>
                                            </p:txEl>
                                          </p:spTgt>
                                        </p:tgtEl>
                                        <p:attrNameLst>
                                          <p:attrName>style.color</p:attrName>
                                        </p:attrNameLst>
                                      </p:cBhvr>
                                      <p:to>
                                        <a:srgbClr val="FF3300"/>
                                      </p:to>
                                    </p:animClr>
                                  </p:childTnLst>
                                </p:cTn>
                              </p:par>
                              <p:par>
                                <p:cTn id="77" presetID="3" presetClass="emph" presetSubtype="2" fill="hold" grpId="1" nodeType="withEffect">
                                  <p:stCondLst>
                                    <p:cond delay="0"/>
                                  </p:stCondLst>
                                  <p:childTnLst>
                                    <p:animClr clrSpc="rgb" dir="cw">
                                      <p:cBhvr override="childStyle">
                                        <p:cTn id="78" dur="2000" fill="hold"/>
                                        <p:tgtEl>
                                          <p:spTgt spid="8195">
                                            <p:txEl>
                                              <p:pRg st="4" end="4"/>
                                            </p:txEl>
                                          </p:spTgt>
                                        </p:tgtEl>
                                        <p:attrNameLst>
                                          <p:attrName>style.color</p:attrName>
                                        </p:attrNameLst>
                                      </p:cBhvr>
                                      <p:to>
                                        <a:srgbClr val="FF3300"/>
                                      </p:to>
                                    </p:animClr>
                                  </p:childTnLst>
                                </p:cTn>
                              </p:par>
                              <p:par>
                                <p:cTn id="79" presetID="3" presetClass="emph" presetSubtype="2" fill="hold" grpId="1" nodeType="withEffect">
                                  <p:stCondLst>
                                    <p:cond delay="0"/>
                                  </p:stCondLst>
                                  <p:childTnLst>
                                    <p:animClr clrSpc="rgb" dir="cw">
                                      <p:cBhvr override="childStyle">
                                        <p:cTn id="80" dur="2000" fill="hold"/>
                                        <p:tgtEl>
                                          <p:spTgt spid="8195">
                                            <p:txEl>
                                              <p:pRg st="5" end="5"/>
                                            </p:txEl>
                                          </p:spTgt>
                                        </p:tgtEl>
                                        <p:attrNameLst>
                                          <p:attrName>style.color</p:attrName>
                                        </p:attrNameLst>
                                      </p:cBhvr>
                                      <p:to>
                                        <a:srgbClr val="FF3300"/>
                                      </p:to>
                                    </p:animClr>
                                  </p:childTnLst>
                                </p:cTn>
                              </p:par>
                              <p:par>
                                <p:cTn id="81" presetID="3" presetClass="emph" presetSubtype="2" fill="hold" grpId="1" nodeType="withEffect">
                                  <p:stCondLst>
                                    <p:cond delay="0"/>
                                  </p:stCondLst>
                                  <p:childTnLst>
                                    <p:animClr clrSpc="rgb" dir="cw">
                                      <p:cBhvr override="childStyle">
                                        <p:cTn id="82" dur="2000" fill="hold"/>
                                        <p:tgtEl>
                                          <p:spTgt spid="8195">
                                            <p:txEl>
                                              <p:pRg st="6" end="6"/>
                                            </p:txEl>
                                          </p:spTgt>
                                        </p:tgtEl>
                                        <p:attrNameLst>
                                          <p:attrName>style.color</p:attrName>
                                        </p:attrNameLst>
                                      </p:cBhvr>
                                      <p:to>
                                        <a:srgbClr val="FF3300"/>
                                      </p:to>
                                    </p:animClr>
                                  </p:childTnLst>
                                </p:cTn>
                              </p:par>
                              <p:par>
                                <p:cTn id="83" presetID="3" presetClass="emph" presetSubtype="2" fill="hold" grpId="1" nodeType="withEffect">
                                  <p:stCondLst>
                                    <p:cond delay="0"/>
                                  </p:stCondLst>
                                  <p:childTnLst>
                                    <p:animClr clrSpc="rgb" dir="cw">
                                      <p:cBhvr override="childStyle">
                                        <p:cTn id="84" dur="2000" fill="hold"/>
                                        <p:tgtEl>
                                          <p:spTgt spid="8195">
                                            <p:txEl>
                                              <p:pRg st="7" end="7"/>
                                            </p:txEl>
                                          </p:spTgt>
                                        </p:tgtEl>
                                        <p:attrNameLst>
                                          <p:attrName>style.color</p:attrName>
                                        </p:attrNameLst>
                                      </p:cBhvr>
                                      <p:to>
                                        <a:srgbClr val="FF3300"/>
                                      </p:to>
                                    </p:animClr>
                                  </p:childTnLst>
                                </p:cTn>
                              </p:par>
                              <p:par>
                                <p:cTn id="85" presetID="3" presetClass="emph" presetSubtype="2" fill="hold" grpId="1" nodeType="withEffect">
                                  <p:stCondLst>
                                    <p:cond delay="0"/>
                                  </p:stCondLst>
                                  <p:childTnLst>
                                    <p:animClr clrSpc="rgb" dir="cw">
                                      <p:cBhvr override="childStyle">
                                        <p:cTn id="86" dur="2000" fill="hold"/>
                                        <p:tgtEl>
                                          <p:spTgt spid="8195">
                                            <p:txEl>
                                              <p:pRg st="8" end="8"/>
                                            </p:txEl>
                                          </p:spTgt>
                                        </p:tgtEl>
                                        <p:attrNameLst>
                                          <p:attrName>style.color</p:attrName>
                                        </p:attrNameLst>
                                      </p:cBhvr>
                                      <p:to>
                                        <a:srgbClr val="FF3300"/>
                                      </p:to>
                                    </p:animClr>
                                  </p:childTnLst>
                                </p:cTn>
                              </p:par>
                              <p:par>
                                <p:cTn id="87" presetID="3" presetClass="emph" presetSubtype="2" fill="hold" grpId="1" nodeType="withEffect">
                                  <p:stCondLst>
                                    <p:cond delay="0"/>
                                  </p:stCondLst>
                                  <p:childTnLst>
                                    <p:animClr clrSpc="rgb" dir="cw">
                                      <p:cBhvr override="childStyle">
                                        <p:cTn id="88" dur="2000" fill="hold"/>
                                        <p:tgtEl>
                                          <p:spTgt spid="8195">
                                            <p:txEl>
                                              <p:pRg st="9" end="9"/>
                                            </p:txEl>
                                          </p:spTgt>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nimBg="1"/>
      <p:bldP spid="8195" grpI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28600"/>
            <a:ext cx="8229600" cy="762000"/>
          </a:xfrm>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3600" smtClean="0"/>
              <a:t>Definition</a:t>
            </a:r>
          </a:p>
        </p:txBody>
      </p:sp>
      <p:sp>
        <p:nvSpPr>
          <p:cNvPr id="7171" name="Rectangle 3"/>
          <p:cNvSpPr>
            <a:spLocks noChangeArrowheads="1"/>
          </p:cNvSpPr>
          <p:nvPr>
            <p:ph type="body" idx="1"/>
          </p:nvPr>
        </p:nvSpPr>
        <p:spPr bwMode="auto">
          <a:xfrm>
            <a:off x="457200" y="1219200"/>
            <a:ext cx="8229600" cy="48768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812800" indent="-812800" eaLnBrk="1" hangingPunct="1">
              <a:lnSpc>
                <a:spcPct val="80000"/>
              </a:lnSpc>
            </a:pPr>
            <a:r>
              <a:rPr lang="en-GB" sz="2400" smtClean="0"/>
              <a:t>A project is a whole-hearted purposeful activity proceeding in a social environment – W.H. Kilpatrick</a:t>
            </a:r>
          </a:p>
          <a:p>
            <a:pPr marL="812800" indent="-812800" eaLnBrk="1" hangingPunct="1">
              <a:lnSpc>
                <a:spcPct val="80000"/>
              </a:lnSpc>
            </a:pPr>
            <a:r>
              <a:rPr lang="en-GB" sz="2400" smtClean="0"/>
              <a:t>A project is a bit of real life that has been imparted into school – Ballord</a:t>
            </a:r>
          </a:p>
          <a:p>
            <a:pPr marL="812800" indent="-812800" eaLnBrk="1" hangingPunct="1">
              <a:lnSpc>
                <a:spcPct val="80000"/>
              </a:lnSpc>
            </a:pPr>
            <a:r>
              <a:rPr lang="en-GB" sz="2400" smtClean="0"/>
              <a:t>It is a voluntary undertaking which involves constructive effort or thought and eventuates into objective results – Thomas &amp; Long</a:t>
            </a:r>
          </a:p>
          <a:p>
            <a:pPr marL="812800" indent="-812800" eaLnBrk="1" hangingPunct="1">
              <a:lnSpc>
                <a:spcPct val="80000"/>
              </a:lnSpc>
            </a:pPr>
            <a:r>
              <a:rPr lang="en-GB" sz="2400" smtClean="0"/>
              <a:t>A project is a significant practical unit of activity of a problematic nature planned and carried to completion by the pupils in a natural manner involving the use of physical materials to complete the unit of experience - Bossing</a:t>
            </a:r>
          </a:p>
          <a:p>
            <a:pPr marL="812800" indent="-812800" eaLnBrk="1" hangingPunct="1">
              <a:lnSpc>
                <a:spcPct val="80000"/>
              </a:lnSpc>
            </a:pPr>
            <a:r>
              <a:rPr lang="en-GB" sz="2400" smtClean="0"/>
              <a:t>A project is any unit of activity, individual or group, involving the investigation and solution of problems, planned and carried out to conclusion under the guidance of the teacher – Callahan &amp; Clark</a:t>
            </a:r>
            <a:endParaRPr lang="en-US" sz="2400" smtClean="0"/>
          </a:p>
        </p:txBody>
      </p:sp>
    </p:spTree>
    <p:extLst>
      <p:ext uri="{BB962C8B-B14F-4D97-AF65-F5344CB8AC3E}">
        <p14:creationId xmlns:p14="http://schemas.microsoft.com/office/powerpoint/2010/main" val="2970884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bg/>
                                          </p:spTgt>
                                        </p:tgtEl>
                                        <p:attrNameLst>
                                          <p:attrName>style.visibility</p:attrName>
                                        </p:attrNameLst>
                                      </p:cBhvr>
                                      <p:to>
                                        <p:strVal val="visible"/>
                                      </p:to>
                                    </p:set>
                                    <p:anim calcmode="lin" valueType="num">
                                      <p:cBhvr additive="base">
                                        <p:cTn id="7" dur="500" fill="hold"/>
                                        <p:tgtEl>
                                          <p:spTgt spid="7171">
                                            <p:bg/>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0" end="0"/>
                                            </p:txEl>
                                          </p:spTgt>
                                        </p:tgtEl>
                                        <p:attrNameLst>
                                          <p:attrName>style.visibility</p:attrName>
                                        </p:attrNameLst>
                                      </p:cBhvr>
                                      <p:to>
                                        <p:strVal val="visible"/>
                                      </p:to>
                                    </p:set>
                                    <p:anim calcmode="lin" valueType="num">
                                      <p:cBhvr additive="base">
                                        <p:cTn id="13"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1">
                                            <p:txEl>
                                              <p:pRg st="1" end="1"/>
                                            </p:txEl>
                                          </p:spTgt>
                                        </p:tgtEl>
                                        <p:attrNameLst>
                                          <p:attrName>style.visibility</p:attrName>
                                        </p:attrNameLst>
                                      </p:cBhvr>
                                      <p:to>
                                        <p:strVal val="visible"/>
                                      </p:to>
                                    </p:set>
                                    <p:anim calcmode="lin" valueType="num">
                                      <p:cBhvr additive="base">
                                        <p:cTn id="19"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171">
                                            <p:txEl>
                                              <p:pRg st="2" end="2"/>
                                            </p:txEl>
                                          </p:spTgt>
                                        </p:tgtEl>
                                        <p:attrNameLst>
                                          <p:attrName>style.visibility</p:attrName>
                                        </p:attrNameLst>
                                      </p:cBhvr>
                                      <p:to>
                                        <p:strVal val="visible"/>
                                      </p:to>
                                    </p:set>
                                    <p:anim calcmode="lin" valueType="num">
                                      <p:cBhvr additive="base">
                                        <p:cTn id="25"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171">
                                            <p:txEl>
                                              <p:pRg st="3" end="3"/>
                                            </p:txEl>
                                          </p:spTgt>
                                        </p:tgtEl>
                                        <p:attrNameLst>
                                          <p:attrName>style.visibility</p:attrName>
                                        </p:attrNameLst>
                                      </p:cBhvr>
                                      <p:to>
                                        <p:strVal val="visible"/>
                                      </p:to>
                                    </p:set>
                                    <p:anim calcmode="lin" valueType="num">
                                      <p:cBhvr additive="base">
                                        <p:cTn id="31"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171">
                                            <p:txEl>
                                              <p:pRg st="4" end="4"/>
                                            </p:txEl>
                                          </p:spTgt>
                                        </p:tgtEl>
                                        <p:attrNameLst>
                                          <p:attrName>style.visibility</p:attrName>
                                        </p:attrNameLst>
                                      </p:cBhvr>
                                      <p:to>
                                        <p:strVal val="visible"/>
                                      </p:to>
                                    </p:set>
                                    <p:anim calcmode="lin" valueType="num">
                                      <p:cBhvr additive="base">
                                        <p:cTn id="37"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171">
                                            <p:txEl>
                                              <p:pRg st="4" end="4"/>
                                            </p:txEl>
                                          </p:spTgt>
                                        </p:tgtEl>
                                        <p:attrNameLst>
                                          <p:attrName>ppt_y</p:attrName>
                                        </p:attrNameLst>
                                      </p:cBhvr>
                                      <p:tavLst>
                                        <p:tav tm="0">
                                          <p:val>
                                            <p:strVal val="1+#ppt_h/2"/>
                                          </p:val>
                                        </p:tav>
                                        <p:tav tm="100000">
                                          <p:val>
                                            <p:strVal val="#ppt_y"/>
                                          </p:val>
                                        </p:tav>
                                      </p:tavLst>
                                    </p:anim>
                                  </p:childTnLst>
                                </p:cTn>
                              </p:par>
                              <p:par>
                                <p:cTn id="39" presetID="3" presetClass="emph" presetSubtype="2" fill="hold" grpId="1" nodeType="withEffect">
                                  <p:stCondLst>
                                    <p:cond delay="0"/>
                                  </p:stCondLst>
                                  <p:childTnLst>
                                    <p:animClr clrSpc="rgb" dir="cw">
                                      <p:cBhvr override="childStyle">
                                        <p:cTn id="40" dur="2000" fill="hold"/>
                                        <p:tgtEl>
                                          <p:spTgt spid="7171">
                                            <p:txEl>
                                              <p:pRg st="0" end="0"/>
                                            </p:txEl>
                                          </p:spTgt>
                                        </p:tgtEl>
                                        <p:attrNameLst>
                                          <p:attrName>style.color</p:attrName>
                                        </p:attrNameLst>
                                      </p:cBhvr>
                                      <p:to>
                                        <a:srgbClr val="FF3300"/>
                                      </p:to>
                                    </p:animClr>
                                  </p:childTnLst>
                                </p:cTn>
                              </p:par>
                              <p:par>
                                <p:cTn id="41" presetID="3" presetClass="emph" presetSubtype="2" fill="hold" grpId="1" nodeType="withEffect">
                                  <p:stCondLst>
                                    <p:cond delay="0"/>
                                  </p:stCondLst>
                                  <p:childTnLst>
                                    <p:animClr clrSpc="rgb" dir="cw">
                                      <p:cBhvr override="childStyle">
                                        <p:cTn id="42" dur="2000" fill="hold"/>
                                        <p:tgtEl>
                                          <p:spTgt spid="7171">
                                            <p:txEl>
                                              <p:pRg st="1" end="1"/>
                                            </p:txEl>
                                          </p:spTgt>
                                        </p:tgtEl>
                                        <p:attrNameLst>
                                          <p:attrName>style.color</p:attrName>
                                        </p:attrNameLst>
                                      </p:cBhvr>
                                      <p:to>
                                        <a:srgbClr val="FF3300"/>
                                      </p:to>
                                    </p:animClr>
                                  </p:childTnLst>
                                </p:cTn>
                              </p:par>
                              <p:par>
                                <p:cTn id="43" presetID="3" presetClass="emph" presetSubtype="2" fill="hold" grpId="1" nodeType="withEffect">
                                  <p:stCondLst>
                                    <p:cond delay="0"/>
                                  </p:stCondLst>
                                  <p:childTnLst>
                                    <p:animClr clrSpc="rgb" dir="cw">
                                      <p:cBhvr override="childStyle">
                                        <p:cTn id="44" dur="2000" fill="hold"/>
                                        <p:tgtEl>
                                          <p:spTgt spid="7171">
                                            <p:txEl>
                                              <p:pRg st="2" end="2"/>
                                            </p:txEl>
                                          </p:spTgt>
                                        </p:tgtEl>
                                        <p:attrNameLst>
                                          <p:attrName>style.color</p:attrName>
                                        </p:attrNameLst>
                                      </p:cBhvr>
                                      <p:to>
                                        <a:srgbClr val="FF3300"/>
                                      </p:to>
                                    </p:animClr>
                                  </p:childTnLst>
                                </p:cTn>
                              </p:par>
                              <p:par>
                                <p:cTn id="45" presetID="3" presetClass="emph" presetSubtype="2" fill="hold" grpId="1" nodeType="withEffect">
                                  <p:stCondLst>
                                    <p:cond delay="0"/>
                                  </p:stCondLst>
                                  <p:childTnLst>
                                    <p:animClr clrSpc="rgb" dir="cw">
                                      <p:cBhvr override="childStyle">
                                        <p:cTn id="46" dur="2000" fill="hold"/>
                                        <p:tgtEl>
                                          <p:spTgt spid="7171">
                                            <p:txEl>
                                              <p:pRg st="3" end="3"/>
                                            </p:txEl>
                                          </p:spTgt>
                                        </p:tgtEl>
                                        <p:attrNameLst>
                                          <p:attrName>style.color</p:attrName>
                                        </p:attrNameLst>
                                      </p:cBhvr>
                                      <p:to>
                                        <a:srgbClr val="FF3300"/>
                                      </p:to>
                                    </p:animClr>
                                  </p:childTnLst>
                                </p:cTn>
                              </p:par>
                              <p:par>
                                <p:cTn id="47" presetID="3" presetClass="emph" presetSubtype="2" fill="hold" grpId="1" nodeType="withEffect">
                                  <p:stCondLst>
                                    <p:cond delay="0"/>
                                  </p:stCondLst>
                                  <p:childTnLst>
                                    <p:animClr clrSpc="rgb" dir="cw">
                                      <p:cBhvr override="childStyle">
                                        <p:cTn id="48" dur="2000" fill="hold"/>
                                        <p:tgtEl>
                                          <p:spTgt spid="7171">
                                            <p:txEl>
                                              <p:pRg st="4" end="4"/>
                                            </p:txEl>
                                          </p:spTgt>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nimBg="1"/>
      <p:bldP spid="7171" grpI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381000"/>
            <a:ext cx="8229600" cy="381000"/>
          </a:xfrm>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2800" b="1" smtClean="0"/>
              <a:t>Types of Project method</a:t>
            </a:r>
          </a:p>
        </p:txBody>
      </p:sp>
      <p:sp>
        <p:nvSpPr>
          <p:cNvPr id="9219" name="Rectangle 3"/>
          <p:cNvSpPr>
            <a:spLocks noChangeArrowheads="1"/>
          </p:cNvSpPr>
          <p:nvPr>
            <p:ph type="body" idx="1"/>
          </p:nvPr>
        </p:nvSpPr>
        <p:spPr bwMode="auto">
          <a:xfrm>
            <a:off x="457200" y="914400"/>
            <a:ext cx="8229600" cy="5486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eaLnBrk="1" hangingPunct="1">
              <a:lnSpc>
                <a:spcPct val="80000"/>
              </a:lnSpc>
              <a:buFontTx/>
              <a:buNone/>
            </a:pPr>
            <a:r>
              <a:rPr lang="en-GB" sz="2000" smtClean="0"/>
              <a:t>Dr.W.H.Kilpatrick, in his paper on “The Project Method” (1918), has classified projects on the basis of tasks involved.</a:t>
            </a:r>
            <a:endParaRPr lang="en-GB" sz="2000" b="1" smtClean="0"/>
          </a:p>
          <a:p>
            <a:pPr eaLnBrk="1" hangingPunct="1">
              <a:lnSpc>
                <a:spcPct val="80000"/>
              </a:lnSpc>
            </a:pPr>
            <a:r>
              <a:rPr lang="en-GB" sz="2000" b="1" smtClean="0"/>
              <a:t>Problem Type</a:t>
            </a:r>
            <a:r>
              <a:rPr lang="en-GB" sz="2000" smtClean="0"/>
              <a:t>: A project that involves </a:t>
            </a:r>
            <a:r>
              <a:rPr lang="en-GB" sz="2000" b="1" smtClean="0"/>
              <a:t>investigation </a:t>
            </a:r>
            <a:r>
              <a:rPr lang="en-GB" sz="2000" smtClean="0"/>
              <a:t>and solution</a:t>
            </a:r>
            <a:r>
              <a:rPr lang="en-GB" sz="2000" b="1" smtClean="0"/>
              <a:t> </a:t>
            </a:r>
            <a:r>
              <a:rPr lang="en-GB" sz="2000" smtClean="0"/>
              <a:t>of practical problems (eg: doing a project on the problem of low literacy level in a nearby village, investigating pollution problems, investigating community health problems etc.)</a:t>
            </a:r>
            <a:endParaRPr lang="en-GB" sz="2000" b="1" smtClean="0"/>
          </a:p>
          <a:p>
            <a:pPr eaLnBrk="1" hangingPunct="1">
              <a:lnSpc>
                <a:spcPct val="80000"/>
              </a:lnSpc>
            </a:pPr>
            <a:r>
              <a:rPr lang="en-GB" sz="2000" b="1" smtClean="0"/>
              <a:t>Product Type</a:t>
            </a:r>
            <a:r>
              <a:rPr lang="en-GB" sz="2000" smtClean="0"/>
              <a:t>: A project that involves </a:t>
            </a:r>
            <a:r>
              <a:rPr lang="en-GB" sz="2000" b="1" smtClean="0"/>
              <a:t>construction</a:t>
            </a:r>
            <a:r>
              <a:rPr lang="en-GB" sz="2000" smtClean="0"/>
              <a:t> of a useful material object or article to embody some idea or plan in external form.(eg: making a model of the wooden cantilever bridge over the Phochu river in Punakha) </a:t>
            </a:r>
            <a:endParaRPr lang="en-GB" sz="2000" b="1" smtClean="0"/>
          </a:p>
          <a:p>
            <a:pPr eaLnBrk="1" hangingPunct="1">
              <a:lnSpc>
                <a:spcPct val="80000"/>
              </a:lnSpc>
            </a:pPr>
            <a:r>
              <a:rPr lang="en-GB" sz="2000" b="1" smtClean="0"/>
              <a:t>Consumer Type</a:t>
            </a:r>
            <a:r>
              <a:rPr lang="en-GB" sz="2000" smtClean="0"/>
              <a:t>: A project that provides opportunities for </a:t>
            </a:r>
            <a:r>
              <a:rPr lang="en-GB" sz="2000" b="1" smtClean="0"/>
              <a:t>experience</a:t>
            </a:r>
            <a:r>
              <a:rPr lang="en-GB" sz="2000" smtClean="0"/>
              <a:t> on a particular area/field and writing an account of it. (eg: attending a festival in a village and writing an account on its aesthetic value.)</a:t>
            </a:r>
            <a:endParaRPr lang="en-GB" sz="2000" b="1" smtClean="0"/>
          </a:p>
          <a:p>
            <a:pPr eaLnBrk="1" hangingPunct="1">
              <a:lnSpc>
                <a:spcPct val="80000"/>
              </a:lnSpc>
            </a:pPr>
            <a:r>
              <a:rPr lang="en-GB" sz="2000" b="1" smtClean="0"/>
              <a:t>Drill Type</a:t>
            </a:r>
            <a:r>
              <a:rPr lang="en-GB" sz="2000" smtClean="0"/>
              <a:t>: A project that provides opportunities for</a:t>
            </a:r>
            <a:r>
              <a:rPr lang="en-GB" sz="2000" b="1" smtClean="0"/>
              <a:t> mastery of skill or knowledge</a:t>
            </a:r>
            <a:r>
              <a:rPr lang="en-GB" sz="2000" smtClean="0"/>
              <a:t> on a particular area/field. (eg: writing a critical analysis “on the system of government during the rule of first and second Desis”) </a:t>
            </a:r>
            <a:endParaRPr lang="en-US" sz="2000" smtClean="0"/>
          </a:p>
        </p:txBody>
      </p:sp>
    </p:spTree>
    <p:extLst>
      <p:ext uri="{BB962C8B-B14F-4D97-AF65-F5344CB8AC3E}">
        <p14:creationId xmlns:p14="http://schemas.microsoft.com/office/powerpoint/2010/main" val="20804123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bg/>
                                          </p:spTgt>
                                        </p:tgtEl>
                                        <p:attrNameLst>
                                          <p:attrName>style.visibility</p:attrName>
                                        </p:attrNameLst>
                                      </p:cBhvr>
                                      <p:to>
                                        <p:strVal val="visible"/>
                                      </p:to>
                                    </p:set>
                                    <p:anim calcmode="lin" valueType="num">
                                      <p:cBhvr additive="base">
                                        <p:cTn id="7" dur="500" fill="hold"/>
                                        <p:tgtEl>
                                          <p:spTgt spid="9219">
                                            <p:bg/>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9">
                                            <p:txEl>
                                              <p:pRg st="0" end="0"/>
                                            </p:txEl>
                                          </p:spTgt>
                                        </p:tgtEl>
                                        <p:attrNameLst>
                                          <p:attrName>style.visibility</p:attrName>
                                        </p:attrNameLst>
                                      </p:cBhvr>
                                      <p:to>
                                        <p:strVal val="visible"/>
                                      </p:to>
                                    </p:set>
                                    <p:anim calcmode="lin" valueType="num">
                                      <p:cBhvr additive="base">
                                        <p:cTn id="13"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19">
                                            <p:txEl>
                                              <p:pRg st="1" end="1"/>
                                            </p:txEl>
                                          </p:spTgt>
                                        </p:tgtEl>
                                        <p:attrNameLst>
                                          <p:attrName>style.visibility</p:attrName>
                                        </p:attrNameLst>
                                      </p:cBhvr>
                                      <p:to>
                                        <p:strVal val="visible"/>
                                      </p:to>
                                    </p:set>
                                    <p:anim calcmode="lin" valueType="num">
                                      <p:cBhvr additive="base">
                                        <p:cTn id="19"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219">
                                            <p:txEl>
                                              <p:pRg st="2" end="2"/>
                                            </p:txEl>
                                          </p:spTgt>
                                        </p:tgtEl>
                                        <p:attrNameLst>
                                          <p:attrName>style.visibility</p:attrName>
                                        </p:attrNameLst>
                                      </p:cBhvr>
                                      <p:to>
                                        <p:strVal val="visible"/>
                                      </p:to>
                                    </p:set>
                                    <p:anim calcmode="lin" valueType="num">
                                      <p:cBhvr additive="base">
                                        <p:cTn id="25"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219">
                                            <p:txEl>
                                              <p:pRg st="3" end="3"/>
                                            </p:txEl>
                                          </p:spTgt>
                                        </p:tgtEl>
                                        <p:attrNameLst>
                                          <p:attrName>style.visibility</p:attrName>
                                        </p:attrNameLst>
                                      </p:cBhvr>
                                      <p:to>
                                        <p:strVal val="visible"/>
                                      </p:to>
                                    </p:set>
                                    <p:anim calcmode="lin" valueType="num">
                                      <p:cBhvr additive="base">
                                        <p:cTn id="31"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219">
                                            <p:txEl>
                                              <p:pRg st="4" end="4"/>
                                            </p:txEl>
                                          </p:spTgt>
                                        </p:tgtEl>
                                        <p:attrNameLst>
                                          <p:attrName>style.visibility</p:attrName>
                                        </p:attrNameLst>
                                      </p:cBhvr>
                                      <p:to>
                                        <p:strVal val="visible"/>
                                      </p:to>
                                    </p:set>
                                    <p:anim calcmode="lin" valueType="num">
                                      <p:cBhvr additive="base">
                                        <p:cTn id="37"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219">
                                            <p:txEl>
                                              <p:pRg st="4" end="4"/>
                                            </p:txEl>
                                          </p:spTgt>
                                        </p:tgtEl>
                                        <p:attrNameLst>
                                          <p:attrName>ppt_y</p:attrName>
                                        </p:attrNameLst>
                                      </p:cBhvr>
                                      <p:tavLst>
                                        <p:tav tm="0">
                                          <p:val>
                                            <p:strVal val="1+#ppt_h/2"/>
                                          </p:val>
                                        </p:tav>
                                        <p:tav tm="100000">
                                          <p:val>
                                            <p:strVal val="#ppt_y"/>
                                          </p:val>
                                        </p:tav>
                                      </p:tavLst>
                                    </p:anim>
                                  </p:childTnLst>
                                </p:cTn>
                              </p:par>
                              <p:par>
                                <p:cTn id="39" presetID="3" presetClass="emph" presetSubtype="2" fill="hold" grpId="1" nodeType="withEffect">
                                  <p:stCondLst>
                                    <p:cond delay="0"/>
                                  </p:stCondLst>
                                  <p:childTnLst>
                                    <p:animClr clrSpc="rgb" dir="cw">
                                      <p:cBhvr override="childStyle">
                                        <p:cTn id="40" dur="2000" fill="hold"/>
                                        <p:tgtEl>
                                          <p:spTgt spid="9219">
                                            <p:txEl>
                                              <p:pRg st="0" end="0"/>
                                            </p:txEl>
                                          </p:spTgt>
                                        </p:tgtEl>
                                        <p:attrNameLst>
                                          <p:attrName>style.color</p:attrName>
                                        </p:attrNameLst>
                                      </p:cBhvr>
                                      <p:to>
                                        <a:srgbClr val="FF3300"/>
                                      </p:to>
                                    </p:animClr>
                                  </p:childTnLst>
                                </p:cTn>
                              </p:par>
                              <p:par>
                                <p:cTn id="41" presetID="3" presetClass="emph" presetSubtype="2" fill="hold" grpId="1" nodeType="withEffect">
                                  <p:stCondLst>
                                    <p:cond delay="0"/>
                                  </p:stCondLst>
                                  <p:childTnLst>
                                    <p:animClr clrSpc="rgb" dir="cw">
                                      <p:cBhvr override="childStyle">
                                        <p:cTn id="42" dur="2000" fill="hold"/>
                                        <p:tgtEl>
                                          <p:spTgt spid="9219">
                                            <p:txEl>
                                              <p:pRg st="1" end="1"/>
                                            </p:txEl>
                                          </p:spTgt>
                                        </p:tgtEl>
                                        <p:attrNameLst>
                                          <p:attrName>style.color</p:attrName>
                                        </p:attrNameLst>
                                      </p:cBhvr>
                                      <p:to>
                                        <a:srgbClr val="FF3300"/>
                                      </p:to>
                                    </p:animClr>
                                  </p:childTnLst>
                                </p:cTn>
                              </p:par>
                              <p:par>
                                <p:cTn id="43" presetID="3" presetClass="emph" presetSubtype="2" fill="hold" grpId="1" nodeType="withEffect">
                                  <p:stCondLst>
                                    <p:cond delay="0"/>
                                  </p:stCondLst>
                                  <p:childTnLst>
                                    <p:animClr clrSpc="rgb" dir="cw">
                                      <p:cBhvr override="childStyle">
                                        <p:cTn id="44" dur="2000" fill="hold"/>
                                        <p:tgtEl>
                                          <p:spTgt spid="9219">
                                            <p:txEl>
                                              <p:pRg st="2" end="2"/>
                                            </p:txEl>
                                          </p:spTgt>
                                        </p:tgtEl>
                                        <p:attrNameLst>
                                          <p:attrName>style.color</p:attrName>
                                        </p:attrNameLst>
                                      </p:cBhvr>
                                      <p:to>
                                        <a:srgbClr val="FF3300"/>
                                      </p:to>
                                    </p:animClr>
                                  </p:childTnLst>
                                </p:cTn>
                              </p:par>
                              <p:par>
                                <p:cTn id="45" presetID="3" presetClass="emph" presetSubtype="2" fill="hold" grpId="1" nodeType="withEffect">
                                  <p:stCondLst>
                                    <p:cond delay="0"/>
                                  </p:stCondLst>
                                  <p:childTnLst>
                                    <p:animClr clrSpc="rgb" dir="cw">
                                      <p:cBhvr override="childStyle">
                                        <p:cTn id="46" dur="2000" fill="hold"/>
                                        <p:tgtEl>
                                          <p:spTgt spid="9219">
                                            <p:txEl>
                                              <p:pRg st="3" end="3"/>
                                            </p:txEl>
                                          </p:spTgt>
                                        </p:tgtEl>
                                        <p:attrNameLst>
                                          <p:attrName>style.color</p:attrName>
                                        </p:attrNameLst>
                                      </p:cBhvr>
                                      <p:to>
                                        <a:srgbClr val="FF3300"/>
                                      </p:to>
                                    </p:animClr>
                                  </p:childTnLst>
                                </p:cTn>
                              </p:par>
                              <p:par>
                                <p:cTn id="47" presetID="3" presetClass="emph" presetSubtype="2" fill="hold" grpId="1" nodeType="withEffect">
                                  <p:stCondLst>
                                    <p:cond delay="0"/>
                                  </p:stCondLst>
                                  <p:childTnLst>
                                    <p:animClr clrSpc="rgb" dir="cw">
                                      <p:cBhvr override="childStyle">
                                        <p:cTn id="48" dur="2000" fill="hold"/>
                                        <p:tgtEl>
                                          <p:spTgt spid="9219">
                                            <p:txEl>
                                              <p:pRg st="4" end="4"/>
                                            </p:txEl>
                                          </p:spTgt>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nimBg="1"/>
      <p:bldP spid="9219" grpI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381000" y="228600"/>
            <a:ext cx="8229600" cy="685800"/>
          </a:xfrm>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3600" b="1" smtClean="0"/>
              <a:t>Principles of Project Method</a:t>
            </a:r>
          </a:p>
        </p:txBody>
      </p:sp>
      <p:sp>
        <p:nvSpPr>
          <p:cNvPr id="10243" name="Rectangle 3"/>
          <p:cNvSpPr>
            <a:spLocks noChangeArrowheads="1"/>
          </p:cNvSpPr>
          <p:nvPr>
            <p:ph type="body" idx="1"/>
          </p:nvPr>
        </p:nvSpPr>
        <p:spPr bwMode="auto">
          <a:xfrm>
            <a:off x="457200" y="990600"/>
            <a:ext cx="8534400" cy="5105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eaLnBrk="1" hangingPunct="1">
              <a:lnSpc>
                <a:spcPct val="80000"/>
              </a:lnSpc>
            </a:pPr>
            <a:r>
              <a:rPr lang="en-GB" sz="2000" b="1" smtClean="0"/>
              <a:t>The Principle of Utility:</a:t>
            </a:r>
            <a:r>
              <a:rPr lang="en-GB" sz="2000" smtClean="0"/>
              <a:t>  The project work attempts to study, investigate and find solution  to a practical problem. The problem is not abstract but a concrete one which the learner    can identify. The learner is convinced of the need to investigate the problem as it definitely has an impact on the life around him. Thus, the project work has utility value.</a:t>
            </a:r>
          </a:p>
          <a:p>
            <a:pPr eaLnBrk="1" hangingPunct="1">
              <a:lnSpc>
                <a:spcPct val="80000"/>
              </a:lnSpc>
            </a:pPr>
            <a:endParaRPr lang="en-GB" sz="2000" b="1" smtClean="0"/>
          </a:p>
          <a:p>
            <a:pPr eaLnBrk="1" hangingPunct="1">
              <a:lnSpc>
                <a:spcPct val="80000"/>
              </a:lnSpc>
            </a:pPr>
            <a:r>
              <a:rPr lang="en-GB" sz="2000" b="1" smtClean="0"/>
              <a:t> The Principle of Readiness</a:t>
            </a:r>
            <a:r>
              <a:rPr lang="en-GB" sz="2000" smtClean="0"/>
              <a:t>: The learners are allowed to choose any one from a set of  problems presented. Thus, the learners are given freedom to choose the problem based on their interest. As a result, the learners show a high degree of readiness. </a:t>
            </a:r>
          </a:p>
          <a:p>
            <a:pPr eaLnBrk="1" hangingPunct="1">
              <a:lnSpc>
                <a:spcPct val="80000"/>
              </a:lnSpc>
            </a:pPr>
            <a:endParaRPr lang="en-GB" sz="2000" b="1" smtClean="0"/>
          </a:p>
          <a:p>
            <a:pPr eaLnBrk="1" hangingPunct="1">
              <a:lnSpc>
                <a:spcPct val="80000"/>
              </a:lnSpc>
            </a:pPr>
            <a:r>
              <a:rPr lang="en-GB" sz="2000" b="1" smtClean="0"/>
              <a:t>The Principle of Learning by doing</a:t>
            </a:r>
            <a:r>
              <a:rPr lang="en-GB" sz="2000" smtClean="0"/>
              <a:t>: This method is activity-based method and the learners acquire the knowledge based on work and practical experience. Thus, whatever learning takes place is the by-product of the activity and  this makes  learning a memorable and an enriching experience. </a:t>
            </a:r>
          </a:p>
          <a:p>
            <a:pPr eaLnBrk="1" hangingPunct="1">
              <a:lnSpc>
                <a:spcPct val="80000"/>
              </a:lnSpc>
            </a:pPr>
            <a:endParaRPr lang="en-GB" sz="2000" b="1" smtClean="0"/>
          </a:p>
          <a:p>
            <a:pPr eaLnBrk="1" hangingPunct="1">
              <a:lnSpc>
                <a:spcPct val="80000"/>
              </a:lnSpc>
            </a:pPr>
            <a:endParaRPr lang="en-US" sz="2400" smtClean="0"/>
          </a:p>
        </p:txBody>
      </p:sp>
    </p:spTree>
    <p:extLst>
      <p:ext uri="{BB962C8B-B14F-4D97-AF65-F5344CB8AC3E}">
        <p14:creationId xmlns:p14="http://schemas.microsoft.com/office/powerpoint/2010/main" val="39198802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bg/>
                                          </p:spTgt>
                                        </p:tgtEl>
                                        <p:attrNameLst>
                                          <p:attrName>style.visibility</p:attrName>
                                        </p:attrNameLst>
                                      </p:cBhvr>
                                      <p:to>
                                        <p:strVal val="visible"/>
                                      </p:to>
                                    </p:set>
                                    <p:anim calcmode="lin" valueType="num">
                                      <p:cBhvr additive="base">
                                        <p:cTn id="7" dur="500" fill="hold"/>
                                        <p:tgtEl>
                                          <p:spTgt spid="1024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3">
                                            <p:txEl>
                                              <p:pRg st="0" end="0"/>
                                            </p:txEl>
                                          </p:spTgt>
                                        </p:tgtEl>
                                        <p:attrNameLst>
                                          <p:attrName>style.visibility</p:attrName>
                                        </p:attrNameLst>
                                      </p:cBhvr>
                                      <p:to>
                                        <p:strVal val="visible"/>
                                      </p:to>
                                    </p:set>
                                    <p:anim calcmode="lin" valueType="num">
                                      <p:cBhvr additive="base">
                                        <p:cTn id="13"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243">
                                            <p:txEl>
                                              <p:pRg st="4" end="4"/>
                                            </p:txEl>
                                          </p:spTgt>
                                        </p:tgtEl>
                                        <p:attrNameLst>
                                          <p:attrName>style.visibility</p:attrName>
                                        </p:attrNameLst>
                                      </p:cBhvr>
                                      <p:to>
                                        <p:strVal val="visible"/>
                                      </p:to>
                                    </p:set>
                                    <p:anim calcmode="lin" valueType="num">
                                      <p:cBhvr additive="base">
                                        <p:cTn id="25"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3">
                                            <p:txEl>
                                              <p:pRg st="4" end="4"/>
                                            </p:txEl>
                                          </p:spTgt>
                                        </p:tgtEl>
                                        <p:attrNameLst>
                                          <p:attrName>ppt_y</p:attrName>
                                        </p:attrNameLst>
                                      </p:cBhvr>
                                      <p:tavLst>
                                        <p:tav tm="0">
                                          <p:val>
                                            <p:strVal val="1+#ppt_h/2"/>
                                          </p:val>
                                        </p:tav>
                                        <p:tav tm="100000">
                                          <p:val>
                                            <p:strVal val="#ppt_y"/>
                                          </p:val>
                                        </p:tav>
                                      </p:tavLst>
                                    </p:anim>
                                  </p:childTnLst>
                                </p:cTn>
                              </p:par>
                              <p:par>
                                <p:cTn id="27" presetID="3" presetClass="emph" presetSubtype="2" fill="hold" grpId="1" nodeType="withEffect">
                                  <p:stCondLst>
                                    <p:cond delay="0"/>
                                  </p:stCondLst>
                                  <p:childTnLst>
                                    <p:animClr clrSpc="rgb" dir="cw">
                                      <p:cBhvr override="childStyle">
                                        <p:cTn id="28" dur="2000" fill="hold"/>
                                        <p:tgtEl>
                                          <p:spTgt spid="10243">
                                            <p:txEl>
                                              <p:pRg st="0" end="0"/>
                                            </p:txEl>
                                          </p:spTgt>
                                        </p:tgtEl>
                                        <p:attrNameLst>
                                          <p:attrName>style.color</p:attrName>
                                        </p:attrNameLst>
                                      </p:cBhvr>
                                      <p:to>
                                        <a:srgbClr val="FF3300"/>
                                      </p:to>
                                    </p:animClr>
                                  </p:childTnLst>
                                </p:cTn>
                              </p:par>
                              <p:par>
                                <p:cTn id="29" presetID="3" presetClass="emph" presetSubtype="2" fill="hold" grpId="1" nodeType="withEffect">
                                  <p:stCondLst>
                                    <p:cond delay="0"/>
                                  </p:stCondLst>
                                  <p:childTnLst>
                                    <p:animClr clrSpc="rgb" dir="cw">
                                      <p:cBhvr override="childStyle">
                                        <p:cTn id="30" dur="2000" fill="hold"/>
                                        <p:tgtEl>
                                          <p:spTgt spid="10243">
                                            <p:txEl>
                                              <p:pRg st="2" end="2"/>
                                            </p:txEl>
                                          </p:spTgt>
                                        </p:tgtEl>
                                        <p:attrNameLst>
                                          <p:attrName>style.color</p:attrName>
                                        </p:attrNameLst>
                                      </p:cBhvr>
                                      <p:to>
                                        <a:srgbClr val="FF3300"/>
                                      </p:to>
                                    </p:animClr>
                                  </p:childTnLst>
                                </p:cTn>
                              </p:par>
                              <p:par>
                                <p:cTn id="31" presetID="3" presetClass="emph" presetSubtype="2" fill="hold" grpId="1" nodeType="withEffect">
                                  <p:stCondLst>
                                    <p:cond delay="0"/>
                                  </p:stCondLst>
                                  <p:childTnLst>
                                    <p:animClr clrSpc="rgb" dir="cw">
                                      <p:cBhvr override="childStyle">
                                        <p:cTn id="32" dur="2000" fill="hold"/>
                                        <p:tgtEl>
                                          <p:spTgt spid="10243">
                                            <p:txEl>
                                              <p:pRg st="4" end="4"/>
                                            </p:txEl>
                                          </p:spTgt>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nimBg="1"/>
      <p:bldP spid="10243" grpI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381000"/>
            <a:ext cx="8229600" cy="533400"/>
          </a:xfrm>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3200" b="1" smtClean="0"/>
              <a:t>Principles of Project Method</a:t>
            </a:r>
          </a:p>
        </p:txBody>
      </p:sp>
      <p:sp>
        <p:nvSpPr>
          <p:cNvPr id="11267" name="Rectangle 3"/>
          <p:cNvSpPr>
            <a:spLocks noChangeArrowheads="1"/>
          </p:cNvSpPr>
          <p:nvPr>
            <p:ph type="body" idx="1"/>
          </p:nvPr>
        </p:nvSpPr>
        <p:spPr bwMode="auto">
          <a:xfrm>
            <a:off x="457200" y="1219200"/>
            <a:ext cx="8229600" cy="48768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eaLnBrk="1" hangingPunct="1">
              <a:lnSpc>
                <a:spcPct val="80000"/>
              </a:lnSpc>
            </a:pPr>
            <a:r>
              <a:rPr lang="en-GB" sz="2400" b="1" smtClean="0"/>
              <a:t>The Principle of freedom at work</a:t>
            </a:r>
            <a:r>
              <a:rPr lang="en-GB" sz="2400" smtClean="0"/>
              <a:t>: The teacher acts only as a guide and facilitator and the learners enjoy a high degree of freedom to choose and work on their own with  least assistance from the teacher. The freedom allowed to the student facilitates the process of emotional and intellectual development in the child.</a:t>
            </a:r>
          </a:p>
          <a:p>
            <a:pPr eaLnBrk="1" hangingPunct="1">
              <a:lnSpc>
                <a:spcPct val="80000"/>
              </a:lnSpc>
            </a:pPr>
            <a:endParaRPr lang="en-GB" sz="2400" b="1" smtClean="0"/>
          </a:p>
          <a:p>
            <a:pPr eaLnBrk="1" hangingPunct="1">
              <a:lnSpc>
                <a:spcPct val="80000"/>
              </a:lnSpc>
            </a:pPr>
            <a:r>
              <a:rPr lang="en-GB" sz="2400" b="1" smtClean="0"/>
              <a:t>Principle of Socialization</a:t>
            </a:r>
            <a:r>
              <a:rPr lang="en-GB" sz="2400" smtClean="0"/>
              <a:t>:  The project work attempts to provide opportunities for the student to acquire social skills necessary at a later stage to move and fit into the system of society easily and profitably. The student under this method comes into contact with the social environment and during the course of active interaction with various elements of social environment acquires the social skill. </a:t>
            </a:r>
            <a:endParaRPr lang="en-US" sz="2400" smtClean="0"/>
          </a:p>
          <a:p>
            <a:pPr eaLnBrk="1" hangingPunct="1">
              <a:lnSpc>
                <a:spcPct val="80000"/>
              </a:lnSpc>
            </a:pPr>
            <a:endParaRPr lang="en-US" sz="2400" smtClean="0"/>
          </a:p>
        </p:txBody>
      </p:sp>
    </p:spTree>
    <p:extLst>
      <p:ext uri="{BB962C8B-B14F-4D97-AF65-F5344CB8AC3E}">
        <p14:creationId xmlns:p14="http://schemas.microsoft.com/office/powerpoint/2010/main" val="4145731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7">
                                            <p:bg/>
                                          </p:spTgt>
                                        </p:tgtEl>
                                        <p:attrNameLst>
                                          <p:attrName>style.visibility</p:attrName>
                                        </p:attrNameLst>
                                      </p:cBhvr>
                                      <p:to>
                                        <p:strVal val="visible"/>
                                      </p:to>
                                    </p:set>
                                    <p:anim calcmode="lin" valueType="num">
                                      <p:cBhvr additive="base">
                                        <p:cTn id="7" dur="2000" fill="hold"/>
                                        <p:tgtEl>
                                          <p:spTgt spid="11267">
                                            <p:bg/>
                                          </p:spTgt>
                                        </p:tgtEl>
                                        <p:attrNameLst>
                                          <p:attrName>ppt_x</p:attrName>
                                        </p:attrNameLst>
                                      </p:cBhvr>
                                      <p:tavLst>
                                        <p:tav tm="0">
                                          <p:val>
                                            <p:strVal val="#ppt_x"/>
                                          </p:val>
                                        </p:tav>
                                        <p:tav tm="100000">
                                          <p:val>
                                            <p:strVal val="#ppt_x"/>
                                          </p:val>
                                        </p:tav>
                                      </p:tavLst>
                                    </p:anim>
                                    <p:anim calcmode="lin" valueType="num">
                                      <p:cBhvr additive="base">
                                        <p:cTn id="8" dur="2000" fill="hold"/>
                                        <p:tgtEl>
                                          <p:spTgt spid="11267">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 calcmode="lin" valueType="num">
                                      <p:cBhvr additive="base">
                                        <p:cTn id="13" dur="2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2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11267">
                                            <p:txEl>
                                              <p:pRg st="2" end="2"/>
                                            </p:txEl>
                                          </p:spTgt>
                                        </p:tgtEl>
                                        <p:attrNameLst>
                                          <p:attrName>ppt_y</p:attrName>
                                        </p:attrNameLst>
                                      </p:cBhvr>
                                      <p:tavLst>
                                        <p:tav tm="0">
                                          <p:val>
                                            <p:strVal val="1+#ppt_h/2"/>
                                          </p:val>
                                        </p:tav>
                                        <p:tav tm="100000">
                                          <p:val>
                                            <p:strVal val="#ppt_y"/>
                                          </p:val>
                                        </p:tav>
                                      </p:tavLst>
                                    </p:anim>
                                  </p:childTnLst>
                                </p:cTn>
                              </p:par>
                              <p:par>
                                <p:cTn id="21" presetID="3" presetClass="emph" presetSubtype="2" fill="hold" grpId="1" nodeType="withEffect">
                                  <p:stCondLst>
                                    <p:cond delay="0"/>
                                  </p:stCondLst>
                                  <p:childTnLst>
                                    <p:animClr clrSpc="rgb" dir="cw">
                                      <p:cBhvr override="childStyle">
                                        <p:cTn id="22" dur="2000" fill="hold"/>
                                        <p:tgtEl>
                                          <p:spTgt spid="11267">
                                            <p:txEl>
                                              <p:pRg st="0" end="0"/>
                                            </p:txEl>
                                          </p:spTgt>
                                        </p:tgtEl>
                                        <p:attrNameLst>
                                          <p:attrName>style.color</p:attrName>
                                        </p:attrNameLst>
                                      </p:cBhvr>
                                      <p:to>
                                        <a:srgbClr val="FF3300"/>
                                      </p:to>
                                    </p:animClr>
                                  </p:childTnLst>
                                </p:cTn>
                              </p:par>
                              <p:par>
                                <p:cTn id="23" presetID="3" presetClass="emph" presetSubtype="2" fill="hold" grpId="1" nodeType="withEffect">
                                  <p:stCondLst>
                                    <p:cond delay="0"/>
                                  </p:stCondLst>
                                  <p:childTnLst>
                                    <p:animClr clrSpc="rgb" dir="cw">
                                      <p:cBhvr override="childStyle">
                                        <p:cTn id="24" dur="2000" fill="hold"/>
                                        <p:tgtEl>
                                          <p:spTgt spid="11267">
                                            <p:txEl>
                                              <p:pRg st="2" end="2"/>
                                            </p:txEl>
                                          </p:spTgt>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nimBg="1"/>
      <p:bldP spid="11267" grpI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457200" y="304800"/>
            <a:ext cx="8229600" cy="533400"/>
          </a:xfrm>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3200" b="1" smtClean="0"/>
              <a:t>Stages &amp; Steps in Problem type Project</a:t>
            </a:r>
          </a:p>
        </p:txBody>
      </p:sp>
      <p:sp>
        <p:nvSpPr>
          <p:cNvPr id="12291" name="Rectangle 3"/>
          <p:cNvSpPr>
            <a:spLocks noChangeArrowheads="1"/>
          </p:cNvSpPr>
          <p:nvPr>
            <p:ph type="body" idx="1"/>
          </p:nvPr>
        </p:nvSpPr>
        <p:spPr bwMode="auto">
          <a:xfrm>
            <a:off x="457200" y="990600"/>
            <a:ext cx="8534400" cy="5105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eaLnBrk="1" hangingPunct="1">
              <a:buFontTx/>
              <a:buNone/>
            </a:pPr>
            <a:r>
              <a:rPr lang="en-GB" smtClean="0"/>
              <a:t>According to Diana and L.Booth (1986), a </a:t>
            </a:r>
            <a:r>
              <a:rPr lang="en-GB" b="1" smtClean="0"/>
              <a:t>problem type</a:t>
            </a:r>
            <a:r>
              <a:rPr lang="en-GB" smtClean="0"/>
              <a:t> project has three distinct stages,</a:t>
            </a:r>
          </a:p>
          <a:p>
            <a:pPr eaLnBrk="1" hangingPunct="1">
              <a:buFontTx/>
              <a:buNone/>
            </a:pPr>
            <a:endParaRPr lang="en-US" smtClean="0"/>
          </a:p>
          <a:p>
            <a:pPr eaLnBrk="1" hangingPunct="1"/>
            <a:r>
              <a:rPr lang="en-GB" smtClean="0"/>
              <a:t>Class room planning</a:t>
            </a:r>
            <a:endParaRPr lang="en-GB" u="sng" smtClean="0"/>
          </a:p>
          <a:p>
            <a:pPr eaLnBrk="1" hangingPunct="1"/>
            <a:r>
              <a:rPr lang="en-GB" smtClean="0"/>
              <a:t>Execution</a:t>
            </a:r>
            <a:endParaRPr lang="en-GB" u="sng" smtClean="0"/>
          </a:p>
          <a:p>
            <a:pPr eaLnBrk="1" hangingPunct="1"/>
            <a:r>
              <a:rPr lang="en-GB" smtClean="0"/>
              <a:t>Conclusion</a:t>
            </a:r>
            <a:endParaRPr lang="en-US" smtClean="0"/>
          </a:p>
          <a:p>
            <a:pPr eaLnBrk="1" hangingPunct="1"/>
            <a:endParaRPr lang="en-US" smtClean="0"/>
          </a:p>
        </p:txBody>
      </p:sp>
    </p:spTree>
    <p:extLst>
      <p:ext uri="{BB962C8B-B14F-4D97-AF65-F5344CB8AC3E}">
        <p14:creationId xmlns:p14="http://schemas.microsoft.com/office/powerpoint/2010/main" val="37370882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2291">
                                            <p:bg/>
                                          </p:spTgt>
                                        </p:tgtEl>
                                        <p:attrNameLst>
                                          <p:attrName>style.visibility</p:attrName>
                                        </p:attrNameLst>
                                      </p:cBhvr>
                                      <p:to>
                                        <p:strVal val="visible"/>
                                      </p:to>
                                    </p:set>
                                    <p:anim calcmode="lin" valueType="num">
                                      <p:cBhvr>
                                        <p:cTn id="7" dur="2000" fill="hold"/>
                                        <p:tgtEl>
                                          <p:spTgt spid="12291">
                                            <p:bg/>
                                          </p:spTgt>
                                        </p:tgtEl>
                                        <p:attrNameLst>
                                          <p:attrName>ppt_w</p:attrName>
                                        </p:attrNameLst>
                                      </p:cBhvr>
                                      <p:tavLst>
                                        <p:tav tm="0">
                                          <p:val>
                                            <p:fltVal val="0"/>
                                          </p:val>
                                        </p:tav>
                                        <p:tav tm="100000">
                                          <p:val>
                                            <p:strVal val="#ppt_w"/>
                                          </p:val>
                                        </p:tav>
                                      </p:tavLst>
                                    </p:anim>
                                    <p:anim calcmode="lin" valueType="num">
                                      <p:cBhvr>
                                        <p:cTn id="8" dur="2000" fill="hold"/>
                                        <p:tgtEl>
                                          <p:spTgt spid="12291">
                                            <p:bg/>
                                          </p:spTgt>
                                        </p:tgtEl>
                                        <p:attrNameLst>
                                          <p:attrName>ppt_h</p:attrName>
                                        </p:attrNameLst>
                                      </p:cBhvr>
                                      <p:tavLst>
                                        <p:tav tm="0">
                                          <p:val>
                                            <p:fltVal val="0"/>
                                          </p:val>
                                        </p:tav>
                                        <p:tav tm="100000">
                                          <p:val>
                                            <p:strVal val="#ppt_h"/>
                                          </p:val>
                                        </p:tav>
                                      </p:tavLst>
                                    </p:anim>
                                    <p:anim calcmode="lin" valueType="num">
                                      <p:cBhvr>
                                        <p:cTn id="9" dur="2000" fill="hold"/>
                                        <p:tgtEl>
                                          <p:spTgt spid="12291">
                                            <p:bg/>
                                          </p:spTgt>
                                        </p:tgtEl>
                                        <p:attrNameLst>
                                          <p:attrName>style.rotation</p:attrName>
                                        </p:attrNameLst>
                                      </p:cBhvr>
                                      <p:tavLst>
                                        <p:tav tm="0">
                                          <p:val>
                                            <p:fltVal val="360"/>
                                          </p:val>
                                        </p:tav>
                                        <p:tav tm="100000">
                                          <p:val>
                                            <p:fltVal val="0"/>
                                          </p:val>
                                        </p:tav>
                                      </p:tavLst>
                                    </p:anim>
                                    <p:animEffect transition="in" filter="fade">
                                      <p:cBhvr>
                                        <p:cTn id="10" dur="2000"/>
                                        <p:tgtEl>
                                          <p:spTgt spid="12291">
                                            <p:bg/>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12291">
                                            <p:txEl>
                                              <p:pRg st="0" end="0"/>
                                            </p:txEl>
                                          </p:spTgt>
                                        </p:tgtEl>
                                        <p:attrNameLst>
                                          <p:attrName>style.visibility</p:attrName>
                                        </p:attrNameLst>
                                      </p:cBhvr>
                                      <p:to>
                                        <p:strVal val="visible"/>
                                      </p:to>
                                    </p:set>
                                    <p:anim calcmode="lin" valueType="num">
                                      <p:cBhvr>
                                        <p:cTn id="15" dur="2000" fill="hold"/>
                                        <p:tgtEl>
                                          <p:spTgt spid="12291">
                                            <p:txEl>
                                              <p:pRg st="0" end="0"/>
                                            </p:txEl>
                                          </p:spTgt>
                                        </p:tgtEl>
                                        <p:attrNameLst>
                                          <p:attrName>ppt_w</p:attrName>
                                        </p:attrNameLst>
                                      </p:cBhvr>
                                      <p:tavLst>
                                        <p:tav tm="0">
                                          <p:val>
                                            <p:fltVal val="0"/>
                                          </p:val>
                                        </p:tav>
                                        <p:tav tm="100000">
                                          <p:val>
                                            <p:strVal val="#ppt_w"/>
                                          </p:val>
                                        </p:tav>
                                      </p:tavLst>
                                    </p:anim>
                                    <p:anim calcmode="lin" valueType="num">
                                      <p:cBhvr>
                                        <p:cTn id="16" dur="2000" fill="hold"/>
                                        <p:tgtEl>
                                          <p:spTgt spid="12291">
                                            <p:txEl>
                                              <p:pRg st="0" end="0"/>
                                            </p:txEl>
                                          </p:spTgt>
                                        </p:tgtEl>
                                        <p:attrNameLst>
                                          <p:attrName>ppt_h</p:attrName>
                                        </p:attrNameLst>
                                      </p:cBhvr>
                                      <p:tavLst>
                                        <p:tav tm="0">
                                          <p:val>
                                            <p:fltVal val="0"/>
                                          </p:val>
                                        </p:tav>
                                        <p:tav tm="100000">
                                          <p:val>
                                            <p:strVal val="#ppt_h"/>
                                          </p:val>
                                        </p:tav>
                                      </p:tavLst>
                                    </p:anim>
                                    <p:anim calcmode="lin" valueType="num">
                                      <p:cBhvr>
                                        <p:cTn id="17" dur="2000" fill="hold"/>
                                        <p:tgtEl>
                                          <p:spTgt spid="12291">
                                            <p:txEl>
                                              <p:pRg st="0" end="0"/>
                                            </p:txEl>
                                          </p:spTgt>
                                        </p:tgtEl>
                                        <p:attrNameLst>
                                          <p:attrName>style.rotation</p:attrName>
                                        </p:attrNameLst>
                                      </p:cBhvr>
                                      <p:tavLst>
                                        <p:tav tm="0">
                                          <p:val>
                                            <p:fltVal val="360"/>
                                          </p:val>
                                        </p:tav>
                                        <p:tav tm="100000">
                                          <p:val>
                                            <p:fltVal val="0"/>
                                          </p:val>
                                        </p:tav>
                                      </p:tavLst>
                                    </p:anim>
                                    <p:animEffect transition="in" filter="fade">
                                      <p:cBhvr>
                                        <p:cTn id="18" dur="2000"/>
                                        <p:tgtEl>
                                          <p:spTgt spid="12291">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12291">
                                            <p:txEl>
                                              <p:pRg st="2" end="2"/>
                                            </p:txEl>
                                          </p:spTgt>
                                        </p:tgtEl>
                                        <p:attrNameLst>
                                          <p:attrName>style.visibility</p:attrName>
                                        </p:attrNameLst>
                                      </p:cBhvr>
                                      <p:to>
                                        <p:strVal val="visible"/>
                                      </p:to>
                                    </p:set>
                                    <p:anim calcmode="lin" valueType="num">
                                      <p:cBhvr>
                                        <p:cTn id="23" dur="2000" fill="hold"/>
                                        <p:tgtEl>
                                          <p:spTgt spid="12291">
                                            <p:txEl>
                                              <p:pRg st="2" end="2"/>
                                            </p:txEl>
                                          </p:spTgt>
                                        </p:tgtEl>
                                        <p:attrNameLst>
                                          <p:attrName>ppt_w</p:attrName>
                                        </p:attrNameLst>
                                      </p:cBhvr>
                                      <p:tavLst>
                                        <p:tav tm="0">
                                          <p:val>
                                            <p:fltVal val="0"/>
                                          </p:val>
                                        </p:tav>
                                        <p:tav tm="100000">
                                          <p:val>
                                            <p:strVal val="#ppt_w"/>
                                          </p:val>
                                        </p:tav>
                                      </p:tavLst>
                                    </p:anim>
                                    <p:anim calcmode="lin" valueType="num">
                                      <p:cBhvr>
                                        <p:cTn id="24" dur="2000" fill="hold"/>
                                        <p:tgtEl>
                                          <p:spTgt spid="12291">
                                            <p:txEl>
                                              <p:pRg st="2" end="2"/>
                                            </p:txEl>
                                          </p:spTgt>
                                        </p:tgtEl>
                                        <p:attrNameLst>
                                          <p:attrName>ppt_h</p:attrName>
                                        </p:attrNameLst>
                                      </p:cBhvr>
                                      <p:tavLst>
                                        <p:tav tm="0">
                                          <p:val>
                                            <p:fltVal val="0"/>
                                          </p:val>
                                        </p:tav>
                                        <p:tav tm="100000">
                                          <p:val>
                                            <p:strVal val="#ppt_h"/>
                                          </p:val>
                                        </p:tav>
                                      </p:tavLst>
                                    </p:anim>
                                    <p:anim calcmode="lin" valueType="num">
                                      <p:cBhvr>
                                        <p:cTn id="25" dur="2000" fill="hold"/>
                                        <p:tgtEl>
                                          <p:spTgt spid="12291">
                                            <p:txEl>
                                              <p:pRg st="2" end="2"/>
                                            </p:txEl>
                                          </p:spTgt>
                                        </p:tgtEl>
                                        <p:attrNameLst>
                                          <p:attrName>style.rotation</p:attrName>
                                        </p:attrNameLst>
                                      </p:cBhvr>
                                      <p:tavLst>
                                        <p:tav tm="0">
                                          <p:val>
                                            <p:fltVal val="360"/>
                                          </p:val>
                                        </p:tav>
                                        <p:tav tm="100000">
                                          <p:val>
                                            <p:fltVal val="0"/>
                                          </p:val>
                                        </p:tav>
                                      </p:tavLst>
                                    </p:anim>
                                    <p:animEffect transition="in" filter="fade">
                                      <p:cBhvr>
                                        <p:cTn id="26" dur="2000"/>
                                        <p:tgtEl>
                                          <p:spTgt spid="12291">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12291">
                                            <p:txEl>
                                              <p:pRg st="3" end="3"/>
                                            </p:txEl>
                                          </p:spTgt>
                                        </p:tgtEl>
                                        <p:attrNameLst>
                                          <p:attrName>style.visibility</p:attrName>
                                        </p:attrNameLst>
                                      </p:cBhvr>
                                      <p:to>
                                        <p:strVal val="visible"/>
                                      </p:to>
                                    </p:set>
                                    <p:anim calcmode="lin" valueType="num">
                                      <p:cBhvr>
                                        <p:cTn id="31" dur="2000" fill="hold"/>
                                        <p:tgtEl>
                                          <p:spTgt spid="12291">
                                            <p:txEl>
                                              <p:pRg st="3" end="3"/>
                                            </p:txEl>
                                          </p:spTgt>
                                        </p:tgtEl>
                                        <p:attrNameLst>
                                          <p:attrName>ppt_w</p:attrName>
                                        </p:attrNameLst>
                                      </p:cBhvr>
                                      <p:tavLst>
                                        <p:tav tm="0">
                                          <p:val>
                                            <p:fltVal val="0"/>
                                          </p:val>
                                        </p:tav>
                                        <p:tav tm="100000">
                                          <p:val>
                                            <p:strVal val="#ppt_w"/>
                                          </p:val>
                                        </p:tav>
                                      </p:tavLst>
                                    </p:anim>
                                    <p:anim calcmode="lin" valueType="num">
                                      <p:cBhvr>
                                        <p:cTn id="32" dur="2000" fill="hold"/>
                                        <p:tgtEl>
                                          <p:spTgt spid="12291">
                                            <p:txEl>
                                              <p:pRg st="3" end="3"/>
                                            </p:txEl>
                                          </p:spTgt>
                                        </p:tgtEl>
                                        <p:attrNameLst>
                                          <p:attrName>ppt_h</p:attrName>
                                        </p:attrNameLst>
                                      </p:cBhvr>
                                      <p:tavLst>
                                        <p:tav tm="0">
                                          <p:val>
                                            <p:fltVal val="0"/>
                                          </p:val>
                                        </p:tav>
                                        <p:tav tm="100000">
                                          <p:val>
                                            <p:strVal val="#ppt_h"/>
                                          </p:val>
                                        </p:tav>
                                      </p:tavLst>
                                    </p:anim>
                                    <p:anim calcmode="lin" valueType="num">
                                      <p:cBhvr>
                                        <p:cTn id="33" dur="2000" fill="hold"/>
                                        <p:tgtEl>
                                          <p:spTgt spid="12291">
                                            <p:txEl>
                                              <p:pRg st="3" end="3"/>
                                            </p:txEl>
                                          </p:spTgt>
                                        </p:tgtEl>
                                        <p:attrNameLst>
                                          <p:attrName>style.rotation</p:attrName>
                                        </p:attrNameLst>
                                      </p:cBhvr>
                                      <p:tavLst>
                                        <p:tav tm="0">
                                          <p:val>
                                            <p:fltVal val="360"/>
                                          </p:val>
                                        </p:tav>
                                        <p:tav tm="100000">
                                          <p:val>
                                            <p:fltVal val="0"/>
                                          </p:val>
                                        </p:tav>
                                      </p:tavLst>
                                    </p:anim>
                                    <p:animEffect transition="in" filter="fade">
                                      <p:cBhvr>
                                        <p:cTn id="34" dur="2000"/>
                                        <p:tgtEl>
                                          <p:spTgt spid="12291">
                                            <p:txEl>
                                              <p:pRg st="3" end="3"/>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12291">
                                            <p:txEl>
                                              <p:pRg st="4" end="4"/>
                                            </p:txEl>
                                          </p:spTgt>
                                        </p:tgtEl>
                                        <p:attrNameLst>
                                          <p:attrName>style.visibility</p:attrName>
                                        </p:attrNameLst>
                                      </p:cBhvr>
                                      <p:to>
                                        <p:strVal val="visible"/>
                                      </p:to>
                                    </p:set>
                                    <p:anim calcmode="lin" valueType="num">
                                      <p:cBhvr>
                                        <p:cTn id="39" dur="2000" fill="hold"/>
                                        <p:tgtEl>
                                          <p:spTgt spid="12291">
                                            <p:txEl>
                                              <p:pRg st="4" end="4"/>
                                            </p:txEl>
                                          </p:spTgt>
                                        </p:tgtEl>
                                        <p:attrNameLst>
                                          <p:attrName>ppt_w</p:attrName>
                                        </p:attrNameLst>
                                      </p:cBhvr>
                                      <p:tavLst>
                                        <p:tav tm="0">
                                          <p:val>
                                            <p:fltVal val="0"/>
                                          </p:val>
                                        </p:tav>
                                        <p:tav tm="100000">
                                          <p:val>
                                            <p:strVal val="#ppt_w"/>
                                          </p:val>
                                        </p:tav>
                                      </p:tavLst>
                                    </p:anim>
                                    <p:anim calcmode="lin" valueType="num">
                                      <p:cBhvr>
                                        <p:cTn id="40" dur="2000" fill="hold"/>
                                        <p:tgtEl>
                                          <p:spTgt spid="12291">
                                            <p:txEl>
                                              <p:pRg st="4" end="4"/>
                                            </p:txEl>
                                          </p:spTgt>
                                        </p:tgtEl>
                                        <p:attrNameLst>
                                          <p:attrName>ppt_h</p:attrName>
                                        </p:attrNameLst>
                                      </p:cBhvr>
                                      <p:tavLst>
                                        <p:tav tm="0">
                                          <p:val>
                                            <p:fltVal val="0"/>
                                          </p:val>
                                        </p:tav>
                                        <p:tav tm="100000">
                                          <p:val>
                                            <p:strVal val="#ppt_h"/>
                                          </p:val>
                                        </p:tav>
                                      </p:tavLst>
                                    </p:anim>
                                    <p:anim calcmode="lin" valueType="num">
                                      <p:cBhvr>
                                        <p:cTn id="41" dur="2000" fill="hold"/>
                                        <p:tgtEl>
                                          <p:spTgt spid="12291">
                                            <p:txEl>
                                              <p:pRg st="4" end="4"/>
                                            </p:txEl>
                                          </p:spTgt>
                                        </p:tgtEl>
                                        <p:attrNameLst>
                                          <p:attrName>style.rotation</p:attrName>
                                        </p:attrNameLst>
                                      </p:cBhvr>
                                      <p:tavLst>
                                        <p:tav tm="0">
                                          <p:val>
                                            <p:fltVal val="360"/>
                                          </p:val>
                                        </p:tav>
                                        <p:tav tm="100000">
                                          <p:val>
                                            <p:fltVal val="0"/>
                                          </p:val>
                                        </p:tav>
                                      </p:tavLst>
                                    </p:anim>
                                    <p:animEffect transition="in" filter="fade">
                                      <p:cBhvr>
                                        <p:cTn id="42" dur="2000"/>
                                        <p:tgtEl>
                                          <p:spTgt spid="12291">
                                            <p:txEl>
                                              <p:pRg st="4" end="4"/>
                                            </p:txEl>
                                          </p:spTgt>
                                        </p:tgtEl>
                                      </p:cBhvr>
                                    </p:animEffect>
                                  </p:childTnLst>
                                </p:cTn>
                              </p:par>
                              <p:par>
                                <p:cTn id="43" presetID="3" presetClass="emph" presetSubtype="2" fill="hold" grpId="1" nodeType="withEffect">
                                  <p:stCondLst>
                                    <p:cond delay="0"/>
                                  </p:stCondLst>
                                  <p:childTnLst>
                                    <p:animClr clrSpc="rgb" dir="cw">
                                      <p:cBhvr override="childStyle">
                                        <p:cTn id="44" dur="2000" fill="hold"/>
                                        <p:tgtEl>
                                          <p:spTgt spid="12291">
                                            <p:txEl>
                                              <p:pRg st="0" end="0"/>
                                            </p:txEl>
                                          </p:spTgt>
                                        </p:tgtEl>
                                        <p:attrNameLst>
                                          <p:attrName>style.color</p:attrName>
                                        </p:attrNameLst>
                                      </p:cBhvr>
                                      <p:to>
                                        <a:srgbClr val="FF3300"/>
                                      </p:to>
                                    </p:animClr>
                                  </p:childTnLst>
                                </p:cTn>
                              </p:par>
                              <p:par>
                                <p:cTn id="45" presetID="3" presetClass="emph" presetSubtype="2" fill="hold" grpId="1" nodeType="withEffect">
                                  <p:stCondLst>
                                    <p:cond delay="0"/>
                                  </p:stCondLst>
                                  <p:childTnLst>
                                    <p:animClr clrSpc="rgb" dir="cw">
                                      <p:cBhvr override="childStyle">
                                        <p:cTn id="46" dur="2000" fill="hold"/>
                                        <p:tgtEl>
                                          <p:spTgt spid="12291">
                                            <p:txEl>
                                              <p:pRg st="2" end="2"/>
                                            </p:txEl>
                                          </p:spTgt>
                                        </p:tgtEl>
                                        <p:attrNameLst>
                                          <p:attrName>style.color</p:attrName>
                                        </p:attrNameLst>
                                      </p:cBhvr>
                                      <p:to>
                                        <a:srgbClr val="FF3300"/>
                                      </p:to>
                                    </p:animClr>
                                  </p:childTnLst>
                                </p:cTn>
                              </p:par>
                              <p:par>
                                <p:cTn id="47" presetID="3" presetClass="emph" presetSubtype="2" fill="hold" grpId="1" nodeType="withEffect">
                                  <p:stCondLst>
                                    <p:cond delay="0"/>
                                  </p:stCondLst>
                                  <p:childTnLst>
                                    <p:animClr clrSpc="rgb" dir="cw">
                                      <p:cBhvr override="childStyle">
                                        <p:cTn id="48" dur="2000" fill="hold"/>
                                        <p:tgtEl>
                                          <p:spTgt spid="12291">
                                            <p:txEl>
                                              <p:pRg st="3" end="3"/>
                                            </p:txEl>
                                          </p:spTgt>
                                        </p:tgtEl>
                                        <p:attrNameLst>
                                          <p:attrName>style.color</p:attrName>
                                        </p:attrNameLst>
                                      </p:cBhvr>
                                      <p:to>
                                        <a:srgbClr val="FF3300"/>
                                      </p:to>
                                    </p:animClr>
                                  </p:childTnLst>
                                </p:cTn>
                              </p:par>
                              <p:par>
                                <p:cTn id="49" presetID="3" presetClass="emph" presetSubtype="2" fill="hold" grpId="1" nodeType="withEffect">
                                  <p:stCondLst>
                                    <p:cond delay="0"/>
                                  </p:stCondLst>
                                  <p:childTnLst>
                                    <p:animClr clrSpc="rgb" dir="cw">
                                      <p:cBhvr override="childStyle">
                                        <p:cTn id="50" dur="2000" fill="hold"/>
                                        <p:tgtEl>
                                          <p:spTgt spid="12291">
                                            <p:txEl>
                                              <p:pRg st="4" end="4"/>
                                            </p:txEl>
                                          </p:spTgt>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nimBg="1"/>
      <p:bldP spid="12291" grpI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381000"/>
            <a:ext cx="8229600" cy="609600"/>
          </a:xfrm>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3200" b="1" smtClean="0"/>
              <a:t>Stages &amp; Steps in Problem type Project</a:t>
            </a:r>
          </a:p>
        </p:txBody>
      </p:sp>
      <p:sp>
        <p:nvSpPr>
          <p:cNvPr id="13315" name="Rectangle 3"/>
          <p:cNvSpPr>
            <a:spLocks noChangeArrowheads="1"/>
          </p:cNvSpPr>
          <p:nvPr>
            <p:ph type="body" idx="1"/>
          </p:nvPr>
        </p:nvSpPr>
        <p:spPr bwMode="auto">
          <a:xfrm>
            <a:off x="609600" y="1143000"/>
            <a:ext cx="8382000" cy="52578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609600" indent="-609600" eaLnBrk="1" hangingPunct="1">
              <a:lnSpc>
                <a:spcPct val="90000"/>
              </a:lnSpc>
              <a:buFontTx/>
              <a:buNone/>
            </a:pPr>
            <a:r>
              <a:rPr lang="en-GB" sz="2400" b="1" smtClean="0"/>
              <a:t>Classroom planning</a:t>
            </a:r>
            <a:r>
              <a:rPr lang="en-GB" sz="2400" smtClean="0"/>
              <a:t>:  In this stage, the important aspects related to the project work are discussed and the execution of the project work is planned thoroughly. There are 4 steps under this stage.</a:t>
            </a:r>
            <a:endParaRPr lang="en-US" sz="2400" smtClean="0"/>
          </a:p>
          <a:p>
            <a:pPr marL="609600" indent="-609600" eaLnBrk="1" hangingPunct="1">
              <a:lnSpc>
                <a:spcPct val="90000"/>
              </a:lnSpc>
              <a:buFontTx/>
              <a:buNone/>
            </a:pPr>
            <a:r>
              <a:rPr lang="en-GB" sz="2400" b="1" smtClean="0"/>
              <a:t>Step 1 : Providing a set of problems:</a:t>
            </a:r>
            <a:r>
              <a:rPr lang="en-GB" sz="2400" smtClean="0"/>
              <a:t>  The teacher provides a set of problems to the students and initiates discussion on them. The students, individually or groups are asked to choose a particular problem that interest them.</a:t>
            </a:r>
            <a:r>
              <a:rPr lang="en-GB" sz="2400" b="1" smtClean="0"/>
              <a:t> </a:t>
            </a:r>
            <a:endParaRPr lang="en-GB" sz="2400" smtClean="0"/>
          </a:p>
          <a:p>
            <a:pPr marL="609600" indent="-609600" eaLnBrk="1" hangingPunct="1">
              <a:lnSpc>
                <a:spcPct val="90000"/>
              </a:lnSpc>
              <a:buFontTx/>
              <a:buNone/>
            </a:pPr>
            <a:r>
              <a:rPr lang="en-GB" sz="2400" b="1" smtClean="0"/>
              <a:t>Step 2 : Selecting and defining a problem: </a:t>
            </a:r>
            <a:r>
              <a:rPr lang="en-GB" sz="2400" smtClean="0"/>
              <a:t>The students select a particular problem (individually or in groups) and define the problem precisely. The precise definition of the problem is very important because the student should be clear about the problem in which he/she works.</a:t>
            </a:r>
          </a:p>
        </p:txBody>
      </p:sp>
    </p:spTree>
    <p:extLst>
      <p:ext uri="{BB962C8B-B14F-4D97-AF65-F5344CB8AC3E}">
        <p14:creationId xmlns:p14="http://schemas.microsoft.com/office/powerpoint/2010/main" val="10821985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3315">
                                            <p:bg/>
                                          </p:spTgt>
                                        </p:tgtEl>
                                        <p:attrNameLst>
                                          <p:attrName>style.visibility</p:attrName>
                                        </p:attrNameLst>
                                      </p:cBhvr>
                                      <p:to>
                                        <p:strVal val="visible"/>
                                      </p:to>
                                    </p:set>
                                    <p:anim calcmode="lin" valueType="num">
                                      <p:cBhvr>
                                        <p:cTn id="7" dur="2000" fill="hold"/>
                                        <p:tgtEl>
                                          <p:spTgt spid="13315">
                                            <p:bg/>
                                          </p:spTgt>
                                        </p:tgtEl>
                                        <p:attrNameLst>
                                          <p:attrName>ppt_w</p:attrName>
                                        </p:attrNameLst>
                                      </p:cBhvr>
                                      <p:tavLst>
                                        <p:tav tm="0">
                                          <p:val>
                                            <p:fltVal val="0"/>
                                          </p:val>
                                        </p:tav>
                                        <p:tav tm="100000">
                                          <p:val>
                                            <p:strVal val="#ppt_w"/>
                                          </p:val>
                                        </p:tav>
                                      </p:tavLst>
                                    </p:anim>
                                    <p:anim calcmode="lin" valueType="num">
                                      <p:cBhvr>
                                        <p:cTn id="8" dur="2000" fill="hold"/>
                                        <p:tgtEl>
                                          <p:spTgt spid="13315">
                                            <p:bg/>
                                          </p:spTgt>
                                        </p:tgtEl>
                                        <p:attrNameLst>
                                          <p:attrName>ppt_h</p:attrName>
                                        </p:attrNameLst>
                                      </p:cBhvr>
                                      <p:tavLst>
                                        <p:tav tm="0">
                                          <p:val>
                                            <p:fltVal val="0"/>
                                          </p:val>
                                        </p:tav>
                                        <p:tav tm="100000">
                                          <p:val>
                                            <p:strVal val="#ppt_h"/>
                                          </p:val>
                                        </p:tav>
                                      </p:tavLst>
                                    </p:anim>
                                    <p:anim calcmode="lin" valueType="num">
                                      <p:cBhvr>
                                        <p:cTn id="9" dur="2000" fill="hold"/>
                                        <p:tgtEl>
                                          <p:spTgt spid="13315">
                                            <p:bg/>
                                          </p:spTgt>
                                        </p:tgtEl>
                                        <p:attrNameLst>
                                          <p:attrName>style.rotation</p:attrName>
                                        </p:attrNameLst>
                                      </p:cBhvr>
                                      <p:tavLst>
                                        <p:tav tm="0">
                                          <p:val>
                                            <p:fltVal val="360"/>
                                          </p:val>
                                        </p:tav>
                                        <p:tav tm="100000">
                                          <p:val>
                                            <p:fltVal val="0"/>
                                          </p:val>
                                        </p:tav>
                                      </p:tavLst>
                                    </p:anim>
                                    <p:animEffect transition="in" filter="fade">
                                      <p:cBhvr>
                                        <p:cTn id="10" dur="2000"/>
                                        <p:tgtEl>
                                          <p:spTgt spid="13315">
                                            <p:bg/>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13315">
                                            <p:txEl>
                                              <p:pRg st="0" end="0"/>
                                            </p:txEl>
                                          </p:spTgt>
                                        </p:tgtEl>
                                        <p:attrNameLst>
                                          <p:attrName>style.visibility</p:attrName>
                                        </p:attrNameLst>
                                      </p:cBhvr>
                                      <p:to>
                                        <p:strVal val="visible"/>
                                      </p:to>
                                    </p:set>
                                    <p:anim calcmode="lin" valueType="num">
                                      <p:cBhvr>
                                        <p:cTn id="15" dur="20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16" dur="2000" fill="hold"/>
                                        <p:tgtEl>
                                          <p:spTgt spid="13315">
                                            <p:txEl>
                                              <p:pRg st="0" end="0"/>
                                            </p:txEl>
                                          </p:spTgt>
                                        </p:tgtEl>
                                        <p:attrNameLst>
                                          <p:attrName>ppt_h</p:attrName>
                                        </p:attrNameLst>
                                      </p:cBhvr>
                                      <p:tavLst>
                                        <p:tav tm="0">
                                          <p:val>
                                            <p:fltVal val="0"/>
                                          </p:val>
                                        </p:tav>
                                        <p:tav tm="100000">
                                          <p:val>
                                            <p:strVal val="#ppt_h"/>
                                          </p:val>
                                        </p:tav>
                                      </p:tavLst>
                                    </p:anim>
                                    <p:anim calcmode="lin" valueType="num">
                                      <p:cBhvr>
                                        <p:cTn id="17" dur="2000" fill="hold"/>
                                        <p:tgtEl>
                                          <p:spTgt spid="13315">
                                            <p:txEl>
                                              <p:pRg st="0" end="0"/>
                                            </p:txEl>
                                          </p:spTgt>
                                        </p:tgtEl>
                                        <p:attrNameLst>
                                          <p:attrName>style.rotation</p:attrName>
                                        </p:attrNameLst>
                                      </p:cBhvr>
                                      <p:tavLst>
                                        <p:tav tm="0">
                                          <p:val>
                                            <p:fltVal val="360"/>
                                          </p:val>
                                        </p:tav>
                                        <p:tav tm="100000">
                                          <p:val>
                                            <p:fltVal val="0"/>
                                          </p:val>
                                        </p:tav>
                                      </p:tavLst>
                                    </p:anim>
                                    <p:animEffect transition="in" filter="fade">
                                      <p:cBhvr>
                                        <p:cTn id="18" dur="2000"/>
                                        <p:tgtEl>
                                          <p:spTgt spid="13315">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13315">
                                            <p:txEl>
                                              <p:pRg st="1" end="1"/>
                                            </p:txEl>
                                          </p:spTgt>
                                        </p:tgtEl>
                                        <p:attrNameLst>
                                          <p:attrName>style.visibility</p:attrName>
                                        </p:attrNameLst>
                                      </p:cBhvr>
                                      <p:to>
                                        <p:strVal val="visible"/>
                                      </p:to>
                                    </p:set>
                                    <p:anim calcmode="lin" valueType="num">
                                      <p:cBhvr>
                                        <p:cTn id="23" dur="2000" fill="hold"/>
                                        <p:tgtEl>
                                          <p:spTgt spid="13315">
                                            <p:txEl>
                                              <p:pRg st="1" end="1"/>
                                            </p:txEl>
                                          </p:spTgt>
                                        </p:tgtEl>
                                        <p:attrNameLst>
                                          <p:attrName>ppt_w</p:attrName>
                                        </p:attrNameLst>
                                      </p:cBhvr>
                                      <p:tavLst>
                                        <p:tav tm="0">
                                          <p:val>
                                            <p:fltVal val="0"/>
                                          </p:val>
                                        </p:tav>
                                        <p:tav tm="100000">
                                          <p:val>
                                            <p:strVal val="#ppt_w"/>
                                          </p:val>
                                        </p:tav>
                                      </p:tavLst>
                                    </p:anim>
                                    <p:anim calcmode="lin" valueType="num">
                                      <p:cBhvr>
                                        <p:cTn id="24" dur="2000" fill="hold"/>
                                        <p:tgtEl>
                                          <p:spTgt spid="13315">
                                            <p:txEl>
                                              <p:pRg st="1" end="1"/>
                                            </p:txEl>
                                          </p:spTgt>
                                        </p:tgtEl>
                                        <p:attrNameLst>
                                          <p:attrName>ppt_h</p:attrName>
                                        </p:attrNameLst>
                                      </p:cBhvr>
                                      <p:tavLst>
                                        <p:tav tm="0">
                                          <p:val>
                                            <p:fltVal val="0"/>
                                          </p:val>
                                        </p:tav>
                                        <p:tav tm="100000">
                                          <p:val>
                                            <p:strVal val="#ppt_h"/>
                                          </p:val>
                                        </p:tav>
                                      </p:tavLst>
                                    </p:anim>
                                    <p:anim calcmode="lin" valueType="num">
                                      <p:cBhvr>
                                        <p:cTn id="25" dur="2000" fill="hold"/>
                                        <p:tgtEl>
                                          <p:spTgt spid="13315">
                                            <p:txEl>
                                              <p:pRg st="1" end="1"/>
                                            </p:txEl>
                                          </p:spTgt>
                                        </p:tgtEl>
                                        <p:attrNameLst>
                                          <p:attrName>style.rotation</p:attrName>
                                        </p:attrNameLst>
                                      </p:cBhvr>
                                      <p:tavLst>
                                        <p:tav tm="0">
                                          <p:val>
                                            <p:fltVal val="360"/>
                                          </p:val>
                                        </p:tav>
                                        <p:tav tm="100000">
                                          <p:val>
                                            <p:fltVal val="0"/>
                                          </p:val>
                                        </p:tav>
                                      </p:tavLst>
                                    </p:anim>
                                    <p:animEffect transition="in" filter="fade">
                                      <p:cBhvr>
                                        <p:cTn id="26" dur="2000"/>
                                        <p:tgtEl>
                                          <p:spTgt spid="13315">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13315">
                                            <p:txEl>
                                              <p:pRg st="2" end="2"/>
                                            </p:txEl>
                                          </p:spTgt>
                                        </p:tgtEl>
                                        <p:attrNameLst>
                                          <p:attrName>style.visibility</p:attrName>
                                        </p:attrNameLst>
                                      </p:cBhvr>
                                      <p:to>
                                        <p:strVal val="visible"/>
                                      </p:to>
                                    </p:set>
                                    <p:anim calcmode="lin" valueType="num">
                                      <p:cBhvr>
                                        <p:cTn id="31" dur="2000" fill="hold"/>
                                        <p:tgtEl>
                                          <p:spTgt spid="13315">
                                            <p:txEl>
                                              <p:pRg st="2" end="2"/>
                                            </p:txEl>
                                          </p:spTgt>
                                        </p:tgtEl>
                                        <p:attrNameLst>
                                          <p:attrName>ppt_w</p:attrName>
                                        </p:attrNameLst>
                                      </p:cBhvr>
                                      <p:tavLst>
                                        <p:tav tm="0">
                                          <p:val>
                                            <p:fltVal val="0"/>
                                          </p:val>
                                        </p:tav>
                                        <p:tav tm="100000">
                                          <p:val>
                                            <p:strVal val="#ppt_w"/>
                                          </p:val>
                                        </p:tav>
                                      </p:tavLst>
                                    </p:anim>
                                    <p:anim calcmode="lin" valueType="num">
                                      <p:cBhvr>
                                        <p:cTn id="32" dur="2000" fill="hold"/>
                                        <p:tgtEl>
                                          <p:spTgt spid="13315">
                                            <p:txEl>
                                              <p:pRg st="2" end="2"/>
                                            </p:txEl>
                                          </p:spTgt>
                                        </p:tgtEl>
                                        <p:attrNameLst>
                                          <p:attrName>ppt_h</p:attrName>
                                        </p:attrNameLst>
                                      </p:cBhvr>
                                      <p:tavLst>
                                        <p:tav tm="0">
                                          <p:val>
                                            <p:fltVal val="0"/>
                                          </p:val>
                                        </p:tav>
                                        <p:tav tm="100000">
                                          <p:val>
                                            <p:strVal val="#ppt_h"/>
                                          </p:val>
                                        </p:tav>
                                      </p:tavLst>
                                    </p:anim>
                                    <p:anim calcmode="lin" valueType="num">
                                      <p:cBhvr>
                                        <p:cTn id="33" dur="2000" fill="hold"/>
                                        <p:tgtEl>
                                          <p:spTgt spid="13315">
                                            <p:txEl>
                                              <p:pRg st="2" end="2"/>
                                            </p:txEl>
                                          </p:spTgt>
                                        </p:tgtEl>
                                        <p:attrNameLst>
                                          <p:attrName>style.rotation</p:attrName>
                                        </p:attrNameLst>
                                      </p:cBhvr>
                                      <p:tavLst>
                                        <p:tav tm="0">
                                          <p:val>
                                            <p:fltVal val="360"/>
                                          </p:val>
                                        </p:tav>
                                        <p:tav tm="100000">
                                          <p:val>
                                            <p:fltVal val="0"/>
                                          </p:val>
                                        </p:tav>
                                      </p:tavLst>
                                    </p:anim>
                                    <p:animEffect transition="in" filter="fade">
                                      <p:cBhvr>
                                        <p:cTn id="34" dur="2000"/>
                                        <p:tgtEl>
                                          <p:spTgt spid="13315">
                                            <p:txEl>
                                              <p:pRg st="2" end="2"/>
                                            </p:txEl>
                                          </p:spTgt>
                                        </p:tgtEl>
                                      </p:cBhvr>
                                    </p:animEffect>
                                  </p:childTnLst>
                                </p:cTn>
                              </p:par>
                              <p:par>
                                <p:cTn id="35" presetID="3" presetClass="emph" presetSubtype="2" fill="hold" grpId="1" nodeType="withEffect">
                                  <p:stCondLst>
                                    <p:cond delay="0"/>
                                  </p:stCondLst>
                                  <p:childTnLst>
                                    <p:animClr clrSpc="rgb" dir="cw">
                                      <p:cBhvr override="childStyle">
                                        <p:cTn id="36" dur="2000" fill="hold"/>
                                        <p:tgtEl>
                                          <p:spTgt spid="13315">
                                            <p:txEl>
                                              <p:pRg st="0" end="0"/>
                                            </p:txEl>
                                          </p:spTgt>
                                        </p:tgtEl>
                                        <p:attrNameLst>
                                          <p:attrName>style.color</p:attrName>
                                        </p:attrNameLst>
                                      </p:cBhvr>
                                      <p:to>
                                        <a:srgbClr val="FF3300"/>
                                      </p:to>
                                    </p:animClr>
                                  </p:childTnLst>
                                </p:cTn>
                              </p:par>
                              <p:par>
                                <p:cTn id="37" presetID="3" presetClass="emph" presetSubtype="2" fill="hold" grpId="1" nodeType="withEffect">
                                  <p:stCondLst>
                                    <p:cond delay="0"/>
                                  </p:stCondLst>
                                  <p:childTnLst>
                                    <p:animClr clrSpc="rgb" dir="cw">
                                      <p:cBhvr override="childStyle">
                                        <p:cTn id="38" dur="2000" fill="hold"/>
                                        <p:tgtEl>
                                          <p:spTgt spid="13315">
                                            <p:txEl>
                                              <p:pRg st="1" end="1"/>
                                            </p:txEl>
                                          </p:spTgt>
                                        </p:tgtEl>
                                        <p:attrNameLst>
                                          <p:attrName>style.color</p:attrName>
                                        </p:attrNameLst>
                                      </p:cBhvr>
                                      <p:to>
                                        <a:srgbClr val="FF3300"/>
                                      </p:to>
                                    </p:animClr>
                                  </p:childTnLst>
                                </p:cTn>
                              </p:par>
                              <p:par>
                                <p:cTn id="39" presetID="3" presetClass="emph" presetSubtype="2" fill="hold" grpId="1" nodeType="withEffect">
                                  <p:stCondLst>
                                    <p:cond delay="0"/>
                                  </p:stCondLst>
                                  <p:childTnLst>
                                    <p:animClr clrSpc="rgb" dir="cw">
                                      <p:cBhvr override="childStyle">
                                        <p:cTn id="40" dur="2000" fill="hold"/>
                                        <p:tgtEl>
                                          <p:spTgt spid="13315">
                                            <p:txEl>
                                              <p:pRg st="2" end="2"/>
                                            </p:txEl>
                                          </p:spTgt>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nimBg="1"/>
      <p:bldP spid="13315"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INQUIRY?</a:t>
            </a:r>
          </a:p>
        </p:txBody>
      </p:sp>
      <p:sp>
        <p:nvSpPr>
          <p:cNvPr id="3" name="Content Placeholder 2"/>
          <p:cNvSpPr>
            <a:spLocks noGrp="1"/>
          </p:cNvSpPr>
          <p:nvPr>
            <p:ph idx="1"/>
          </p:nvPr>
        </p:nvSpPr>
        <p:spPr/>
        <p:txBody>
          <a:bodyPr>
            <a:normAutofit/>
          </a:bodyPr>
          <a:lstStyle/>
          <a:p>
            <a:r>
              <a:rPr lang="en-GB" sz="4800" dirty="0"/>
              <a:t>Tell me and I forget, show me and I remember, involve me and </a:t>
            </a:r>
            <a:r>
              <a:rPr lang="en-GB" sz="4800" dirty="0" smtClean="0"/>
              <a:t>I understand</a:t>
            </a:r>
            <a:r>
              <a:rPr lang="en-GB" sz="4800" dirty="0"/>
              <a:t>. </a:t>
            </a:r>
            <a:endParaRPr lang="en-GB" sz="4800" dirty="0" smtClean="0"/>
          </a:p>
          <a:p>
            <a:r>
              <a:rPr lang="en-GB" sz="4800" dirty="0" smtClean="0"/>
              <a:t>Inquiry </a:t>
            </a:r>
            <a:r>
              <a:rPr lang="en-GB" sz="4800" dirty="0"/>
              <a:t>implies involvement that leads to understanding.</a:t>
            </a:r>
          </a:p>
        </p:txBody>
      </p:sp>
    </p:spTree>
    <p:extLst>
      <p:ext uri="{BB962C8B-B14F-4D97-AF65-F5344CB8AC3E}">
        <p14:creationId xmlns:p14="http://schemas.microsoft.com/office/powerpoint/2010/main" val="19532194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457200" y="381000"/>
            <a:ext cx="8229600" cy="609600"/>
          </a:xfrm>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3200" b="1" smtClean="0"/>
              <a:t>Stages &amp; Steps in Problem type Project</a:t>
            </a:r>
          </a:p>
        </p:txBody>
      </p:sp>
      <p:sp>
        <p:nvSpPr>
          <p:cNvPr id="14339" name="Rectangle 3"/>
          <p:cNvSpPr>
            <a:spLocks noChangeArrowheads="1"/>
          </p:cNvSpPr>
          <p:nvPr>
            <p:ph type="body" idx="1"/>
          </p:nvPr>
        </p:nvSpPr>
        <p:spPr bwMode="auto">
          <a:xfrm>
            <a:off x="609600" y="1143000"/>
            <a:ext cx="8382000" cy="52578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609600" indent="-609600" eaLnBrk="1" hangingPunct="1">
              <a:lnSpc>
                <a:spcPct val="80000"/>
              </a:lnSpc>
              <a:buFontTx/>
              <a:buNone/>
            </a:pPr>
            <a:r>
              <a:rPr lang="en-GB" sz="2400" b="1" smtClean="0"/>
              <a:t>Step 3 : Formulating hypothesis:</a:t>
            </a:r>
            <a:r>
              <a:rPr lang="en-GB" sz="2400" smtClean="0"/>
              <a:t> Hypothesis are probable solutions to the  problems. The students at this point , after reflection and discussion, frame a hypothesis for the problem selected.</a:t>
            </a:r>
          </a:p>
          <a:p>
            <a:pPr marL="609600" indent="-609600" eaLnBrk="1" hangingPunct="1">
              <a:lnSpc>
                <a:spcPct val="80000"/>
              </a:lnSpc>
              <a:buFontTx/>
              <a:buNone/>
            </a:pPr>
            <a:r>
              <a:rPr lang="en-GB" sz="2400" b="1" smtClean="0"/>
              <a:t>Step 4: Planning/Designing methods to test the hypothesis formulated: </a:t>
            </a:r>
            <a:r>
              <a:rPr lang="en-GB" sz="2400" smtClean="0"/>
              <a:t>The teacher then asks the students to plan or design methods to test the correctness of the hypothesis framed for the problem selected. The student reflect on the nature of the problem, the hypothesis framed, the data required to validate the hypothesis, the mode of collecting such data etc., and plan/design a comprehensive method to test the hypothesis. The teacher, before the commencement of the execution stage, discusses the evaluation criteria with the students and briefs them on the format of the project report to be submitted. </a:t>
            </a:r>
            <a:endParaRPr lang="en-US" sz="2400" smtClean="0"/>
          </a:p>
        </p:txBody>
      </p:sp>
    </p:spTree>
    <p:extLst>
      <p:ext uri="{BB962C8B-B14F-4D97-AF65-F5344CB8AC3E}">
        <p14:creationId xmlns:p14="http://schemas.microsoft.com/office/powerpoint/2010/main" val="41157844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4339">
                                            <p:bg/>
                                          </p:spTgt>
                                        </p:tgtEl>
                                        <p:attrNameLst>
                                          <p:attrName>style.visibility</p:attrName>
                                        </p:attrNameLst>
                                      </p:cBhvr>
                                      <p:to>
                                        <p:strVal val="visible"/>
                                      </p:to>
                                    </p:set>
                                    <p:anim calcmode="lin" valueType="num">
                                      <p:cBhvr>
                                        <p:cTn id="7" dur="500" fill="hold"/>
                                        <p:tgtEl>
                                          <p:spTgt spid="14339">
                                            <p:bg/>
                                          </p:spTgt>
                                        </p:tgtEl>
                                        <p:attrNameLst>
                                          <p:attrName>ppt_w</p:attrName>
                                        </p:attrNameLst>
                                      </p:cBhvr>
                                      <p:tavLst>
                                        <p:tav tm="0">
                                          <p:val>
                                            <p:fltVal val="0"/>
                                          </p:val>
                                        </p:tav>
                                        <p:tav tm="100000">
                                          <p:val>
                                            <p:strVal val="#ppt_w"/>
                                          </p:val>
                                        </p:tav>
                                      </p:tavLst>
                                    </p:anim>
                                    <p:anim calcmode="lin" valueType="num">
                                      <p:cBhvr>
                                        <p:cTn id="8" dur="500" fill="hold"/>
                                        <p:tgtEl>
                                          <p:spTgt spid="14339">
                                            <p:bg/>
                                          </p:spTgt>
                                        </p:tgtEl>
                                        <p:attrNameLst>
                                          <p:attrName>ppt_h</p:attrName>
                                        </p:attrNameLst>
                                      </p:cBhvr>
                                      <p:tavLst>
                                        <p:tav tm="0">
                                          <p:val>
                                            <p:fltVal val="0"/>
                                          </p:val>
                                        </p:tav>
                                        <p:tav tm="100000">
                                          <p:val>
                                            <p:strVal val="#ppt_h"/>
                                          </p:val>
                                        </p:tav>
                                      </p:tavLst>
                                    </p:anim>
                                    <p:anim calcmode="lin" valueType="num">
                                      <p:cBhvr>
                                        <p:cTn id="9" dur="500" fill="hold"/>
                                        <p:tgtEl>
                                          <p:spTgt spid="14339">
                                            <p:bg/>
                                          </p:spTgt>
                                        </p:tgtEl>
                                        <p:attrNameLst>
                                          <p:attrName>style.rotation</p:attrName>
                                        </p:attrNameLst>
                                      </p:cBhvr>
                                      <p:tavLst>
                                        <p:tav tm="0">
                                          <p:val>
                                            <p:fltVal val="360"/>
                                          </p:val>
                                        </p:tav>
                                        <p:tav tm="100000">
                                          <p:val>
                                            <p:fltVal val="0"/>
                                          </p:val>
                                        </p:tav>
                                      </p:tavLst>
                                    </p:anim>
                                    <p:animEffect transition="in" filter="fade">
                                      <p:cBhvr>
                                        <p:cTn id="10" dur="500"/>
                                        <p:tgtEl>
                                          <p:spTgt spid="14339">
                                            <p:bg/>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14339">
                                            <p:txEl>
                                              <p:pRg st="0" end="0"/>
                                            </p:txEl>
                                          </p:spTgt>
                                        </p:tgtEl>
                                        <p:attrNameLst>
                                          <p:attrName>style.visibility</p:attrName>
                                        </p:attrNameLst>
                                      </p:cBhvr>
                                      <p:to>
                                        <p:strVal val="visible"/>
                                      </p:to>
                                    </p:set>
                                    <p:anim calcmode="lin" valueType="num">
                                      <p:cBhvr>
                                        <p:cTn id="15" dur="5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339">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339">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339">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14339">
                                            <p:txEl>
                                              <p:pRg st="1" end="1"/>
                                            </p:txEl>
                                          </p:spTgt>
                                        </p:tgtEl>
                                        <p:attrNameLst>
                                          <p:attrName>style.visibility</p:attrName>
                                        </p:attrNameLst>
                                      </p:cBhvr>
                                      <p:to>
                                        <p:strVal val="visible"/>
                                      </p:to>
                                    </p:set>
                                    <p:anim calcmode="lin" valueType="num">
                                      <p:cBhvr>
                                        <p:cTn id="23" dur="500" fill="hold"/>
                                        <p:tgtEl>
                                          <p:spTgt spid="14339">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4339">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4339">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4339">
                                            <p:txEl>
                                              <p:pRg st="1" end="1"/>
                                            </p:txEl>
                                          </p:spTgt>
                                        </p:tgtEl>
                                      </p:cBhvr>
                                    </p:animEffect>
                                  </p:childTnLst>
                                </p:cTn>
                              </p:par>
                              <p:par>
                                <p:cTn id="27" presetID="3" presetClass="emph" presetSubtype="2" fill="hold" grpId="1" nodeType="withEffect">
                                  <p:stCondLst>
                                    <p:cond delay="0"/>
                                  </p:stCondLst>
                                  <p:childTnLst>
                                    <p:animClr clrSpc="rgb" dir="cw">
                                      <p:cBhvr override="childStyle">
                                        <p:cTn id="28" dur="2000" fill="hold"/>
                                        <p:tgtEl>
                                          <p:spTgt spid="14339">
                                            <p:txEl>
                                              <p:pRg st="0" end="0"/>
                                            </p:txEl>
                                          </p:spTgt>
                                        </p:tgtEl>
                                        <p:attrNameLst>
                                          <p:attrName>style.color</p:attrName>
                                        </p:attrNameLst>
                                      </p:cBhvr>
                                      <p:to>
                                        <a:srgbClr val="FF3300"/>
                                      </p:to>
                                    </p:animClr>
                                  </p:childTnLst>
                                </p:cTn>
                              </p:par>
                              <p:par>
                                <p:cTn id="29" presetID="3" presetClass="emph" presetSubtype="2" fill="hold" grpId="1" nodeType="withEffect">
                                  <p:stCondLst>
                                    <p:cond delay="0"/>
                                  </p:stCondLst>
                                  <p:childTnLst>
                                    <p:animClr clrSpc="rgb" dir="cw">
                                      <p:cBhvr override="childStyle">
                                        <p:cTn id="30" dur="2000" fill="hold"/>
                                        <p:tgtEl>
                                          <p:spTgt spid="14339">
                                            <p:txEl>
                                              <p:pRg st="1" end="1"/>
                                            </p:txEl>
                                          </p:spTgt>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nimBg="1"/>
      <p:bldP spid="14339" grpId="1"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381000"/>
            <a:ext cx="8229600" cy="609600"/>
          </a:xfrm>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3200" b="1" smtClean="0"/>
              <a:t>Stages &amp; Steps in Problem type Project</a:t>
            </a:r>
          </a:p>
        </p:txBody>
      </p:sp>
      <p:sp>
        <p:nvSpPr>
          <p:cNvPr id="15363" name="Rectangle 3"/>
          <p:cNvSpPr>
            <a:spLocks noChangeArrowheads="1"/>
          </p:cNvSpPr>
          <p:nvPr>
            <p:ph type="body" idx="1"/>
          </p:nvPr>
        </p:nvSpPr>
        <p:spPr bwMode="auto">
          <a:xfrm>
            <a:off x="457200" y="1066800"/>
            <a:ext cx="8458200" cy="57912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609600" indent="-609600" eaLnBrk="1" hangingPunct="1">
              <a:lnSpc>
                <a:spcPct val="80000"/>
              </a:lnSpc>
              <a:buFontTx/>
              <a:buNone/>
            </a:pPr>
            <a:r>
              <a:rPr lang="en-GB" sz="2000" b="1" smtClean="0"/>
              <a:t>Execution</a:t>
            </a:r>
            <a:r>
              <a:rPr lang="en-GB" sz="2000" smtClean="0"/>
              <a:t> : In this stage the student comes into contact with the social   environment and active interaction results between the two. This stage provides   ample opportunity for the learner to acquire and improve social skills. The steps under this stage are, </a:t>
            </a:r>
            <a:endParaRPr lang="en-US" sz="2000" smtClean="0"/>
          </a:p>
          <a:p>
            <a:pPr marL="609600" indent="-609600" eaLnBrk="1" hangingPunct="1">
              <a:lnSpc>
                <a:spcPct val="80000"/>
              </a:lnSpc>
              <a:buFontTx/>
              <a:buNone/>
            </a:pPr>
            <a:r>
              <a:rPr lang="en-GB" sz="2000" b="1" smtClean="0"/>
              <a:t>Step 5 : Collection of data</a:t>
            </a:r>
            <a:r>
              <a:rPr lang="en-GB" sz="2000" smtClean="0"/>
              <a:t>: The students move out of the class room and as per their plan  begin to gather data from various sources. They have to carefully record the information collected and later organise the information in a way that would facilitate further study and interpretation.</a:t>
            </a:r>
          </a:p>
          <a:p>
            <a:pPr marL="609600" indent="-609600" eaLnBrk="1" hangingPunct="1">
              <a:lnSpc>
                <a:spcPct val="80000"/>
              </a:lnSpc>
              <a:buFontTx/>
              <a:buNone/>
            </a:pPr>
            <a:r>
              <a:rPr lang="en-GB" sz="2000" b="1" smtClean="0"/>
              <a:t>Step 6 : Interpretation of data:</a:t>
            </a:r>
            <a:r>
              <a:rPr lang="en-GB" sz="2000" smtClean="0"/>
              <a:t> At this point the students study carefully the data collected and interpret information collected. The interpretations are noted down and the findings and conclusions are arrived at.</a:t>
            </a:r>
            <a:endParaRPr lang="en-GB" sz="2000" b="1" smtClean="0"/>
          </a:p>
          <a:p>
            <a:pPr marL="609600" indent="-609600" eaLnBrk="1" hangingPunct="1">
              <a:lnSpc>
                <a:spcPct val="80000"/>
              </a:lnSpc>
              <a:buFontTx/>
              <a:buNone/>
            </a:pPr>
            <a:r>
              <a:rPr lang="en-GB" sz="2000" b="1" smtClean="0"/>
              <a:t>Step 7: Reviewing:</a:t>
            </a:r>
            <a:r>
              <a:rPr lang="en-GB" sz="2000" smtClean="0"/>
              <a:t> The students then critically examine the methods adopted to collect the data, the adequacy of the data collected, the interpretation of the data and the conclusions arrived at which either support or reject the hypothesis formulated. After this the teacher is consulted and a review of the entire project exercise is made. The suggestions and recommendations of the teacher are incorporated in the first draft of the project report.</a:t>
            </a:r>
            <a:endParaRPr lang="en-US" sz="2000" smtClean="0"/>
          </a:p>
        </p:txBody>
      </p:sp>
    </p:spTree>
    <p:extLst>
      <p:ext uri="{BB962C8B-B14F-4D97-AF65-F5344CB8AC3E}">
        <p14:creationId xmlns:p14="http://schemas.microsoft.com/office/powerpoint/2010/main" val="4833840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5363">
                                            <p:bg/>
                                          </p:spTgt>
                                        </p:tgtEl>
                                        <p:attrNameLst>
                                          <p:attrName>style.visibility</p:attrName>
                                        </p:attrNameLst>
                                      </p:cBhvr>
                                      <p:to>
                                        <p:strVal val="visible"/>
                                      </p:to>
                                    </p:set>
                                    <p:anim calcmode="lin" valueType="num">
                                      <p:cBhvr>
                                        <p:cTn id="7" dur="2000" fill="hold"/>
                                        <p:tgtEl>
                                          <p:spTgt spid="15363">
                                            <p:bg/>
                                          </p:spTgt>
                                        </p:tgtEl>
                                        <p:attrNameLst>
                                          <p:attrName>ppt_w</p:attrName>
                                        </p:attrNameLst>
                                      </p:cBhvr>
                                      <p:tavLst>
                                        <p:tav tm="0">
                                          <p:val>
                                            <p:fltVal val="0"/>
                                          </p:val>
                                        </p:tav>
                                        <p:tav tm="100000">
                                          <p:val>
                                            <p:strVal val="#ppt_w"/>
                                          </p:val>
                                        </p:tav>
                                      </p:tavLst>
                                    </p:anim>
                                    <p:anim calcmode="lin" valueType="num">
                                      <p:cBhvr>
                                        <p:cTn id="8" dur="2000" fill="hold"/>
                                        <p:tgtEl>
                                          <p:spTgt spid="15363">
                                            <p:bg/>
                                          </p:spTgt>
                                        </p:tgtEl>
                                        <p:attrNameLst>
                                          <p:attrName>ppt_h</p:attrName>
                                        </p:attrNameLst>
                                      </p:cBhvr>
                                      <p:tavLst>
                                        <p:tav tm="0">
                                          <p:val>
                                            <p:fltVal val="0"/>
                                          </p:val>
                                        </p:tav>
                                        <p:tav tm="100000">
                                          <p:val>
                                            <p:strVal val="#ppt_h"/>
                                          </p:val>
                                        </p:tav>
                                      </p:tavLst>
                                    </p:anim>
                                    <p:anim calcmode="lin" valueType="num">
                                      <p:cBhvr>
                                        <p:cTn id="9" dur="2000" fill="hold"/>
                                        <p:tgtEl>
                                          <p:spTgt spid="15363">
                                            <p:bg/>
                                          </p:spTgt>
                                        </p:tgtEl>
                                        <p:attrNameLst>
                                          <p:attrName>style.rotation</p:attrName>
                                        </p:attrNameLst>
                                      </p:cBhvr>
                                      <p:tavLst>
                                        <p:tav tm="0">
                                          <p:val>
                                            <p:fltVal val="360"/>
                                          </p:val>
                                        </p:tav>
                                        <p:tav tm="100000">
                                          <p:val>
                                            <p:fltVal val="0"/>
                                          </p:val>
                                        </p:tav>
                                      </p:tavLst>
                                    </p:anim>
                                    <p:animEffect transition="in" filter="fade">
                                      <p:cBhvr>
                                        <p:cTn id="10" dur="2000"/>
                                        <p:tgtEl>
                                          <p:spTgt spid="15363">
                                            <p:bg/>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15363">
                                            <p:txEl>
                                              <p:pRg st="0" end="0"/>
                                            </p:txEl>
                                          </p:spTgt>
                                        </p:tgtEl>
                                        <p:attrNameLst>
                                          <p:attrName>style.visibility</p:attrName>
                                        </p:attrNameLst>
                                      </p:cBhvr>
                                      <p:to>
                                        <p:strVal val="visible"/>
                                      </p:to>
                                    </p:set>
                                    <p:anim calcmode="lin" valueType="num">
                                      <p:cBhvr>
                                        <p:cTn id="15" dur="2000" fill="hold"/>
                                        <p:tgtEl>
                                          <p:spTgt spid="15363">
                                            <p:txEl>
                                              <p:pRg st="0" end="0"/>
                                            </p:txEl>
                                          </p:spTgt>
                                        </p:tgtEl>
                                        <p:attrNameLst>
                                          <p:attrName>ppt_w</p:attrName>
                                        </p:attrNameLst>
                                      </p:cBhvr>
                                      <p:tavLst>
                                        <p:tav tm="0">
                                          <p:val>
                                            <p:fltVal val="0"/>
                                          </p:val>
                                        </p:tav>
                                        <p:tav tm="100000">
                                          <p:val>
                                            <p:strVal val="#ppt_w"/>
                                          </p:val>
                                        </p:tav>
                                      </p:tavLst>
                                    </p:anim>
                                    <p:anim calcmode="lin" valueType="num">
                                      <p:cBhvr>
                                        <p:cTn id="16" dur="2000" fill="hold"/>
                                        <p:tgtEl>
                                          <p:spTgt spid="15363">
                                            <p:txEl>
                                              <p:pRg st="0" end="0"/>
                                            </p:txEl>
                                          </p:spTgt>
                                        </p:tgtEl>
                                        <p:attrNameLst>
                                          <p:attrName>ppt_h</p:attrName>
                                        </p:attrNameLst>
                                      </p:cBhvr>
                                      <p:tavLst>
                                        <p:tav tm="0">
                                          <p:val>
                                            <p:fltVal val="0"/>
                                          </p:val>
                                        </p:tav>
                                        <p:tav tm="100000">
                                          <p:val>
                                            <p:strVal val="#ppt_h"/>
                                          </p:val>
                                        </p:tav>
                                      </p:tavLst>
                                    </p:anim>
                                    <p:anim calcmode="lin" valueType="num">
                                      <p:cBhvr>
                                        <p:cTn id="17" dur="2000" fill="hold"/>
                                        <p:tgtEl>
                                          <p:spTgt spid="15363">
                                            <p:txEl>
                                              <p:pRg st="0" end="0"/>
                                            </p:txEl>
                                          </p:spTgt>
                                        </p:tgtEl>
                                        <p:attrNameLst>
                                          <p:attrName>style.rotation</p:attrName>
                                        </p:attrNameLst>
                                      </p:cBhvr>
                                      <p:tavLst>
                                        <p:tav tm="0">
                                          <p:val>
                                            <p:fltVal val="360"/>
                                          </p:val>
                                        </p:tav>
                                        <p:tav tm="100000">
                                          <p:val>
                                            <p:fltVal val="0"/>
                                          </p:val>
                                        </p:tav>
                                      </p:tavLst>
                                    </p:anim>
                                    <p:animEffect transition="in" filter="fade">
                                      <p:cBhvr>
                                        <p:cTn id="18" dur="2000"/>
                                        <p:tgtEl>
                                          <p:spTgt spid="15363">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15363">
                                            <p:txEl>
                                              <p:pRg st="1" end="1"/>
                                            </p:txEl>
                                          </p:spTgt>
                                        </p:tgtEl>
                                        <p:attrNameLst>
                                          <p:attrName>style.visibility</p:attrName>
                                        </p:attrNameLst>
                                      </p:cBhvr>
                                      <p:to>
                                        <p:strVal val="visible"/>
                                      </p:to>
                                    </p:set>
                                    <p:anim calcmode="lin" valueType="num">
                                      <p:cBhvr>
                                        <p:cTn id="23" dur="2000" fill="hold"/>
                                        <p:tgtEl>
                                          <p:spTgt spid="15363">
                                            <p:txEl>
                                              <p:pRg st="1" end="1"/>
                                            </p:txEl>
                                          </p:spTgt>
                                        </p:tgtEl>
                                        <p:attrNameLst>
                                          <p:attrName>ppt_w</p:attrName>
                                        </p:attrNameLst>
                                      </p:cBhvr>
                                      <p:tavLst>
                                        <p:tav tm="0">
                                          <p:val>
                                            <p:fltVal val="0"/>
                                          </p:val>
                                        </p:tav>
                                        <p:tav tm="100000">
                                          <p:val>
                                            <p:strVal val="#ppt_w"/>
                                          </p:val>
                                        </p:tav>
                                      </p:tavLst>
                                    </p:anim>
                                    <p:anim calcmode="lin" valueType="num">
                                      <p:cBhvr>
                                        <p:cTn id="24" dur="2000" fill="hold"/>
                                        <p:tgtEl>
                                          <p:spTgt spid="15363">
                                            <p:txEl>
                                              <p:pRg st="1" end="1"/>
                                            </p:txEl>
                                          </p:spTgt>
                                        </p:tgtEl>
                                        <p:attrNameLst>
                                          <p:attrName>ppt_h</p:attrName>
                                        </p:attrNameLst>
                                      </p:cBhvr>
                                      <p:tavLst>
                                        <p:tav tm="0">
                                          <p:val>
                                            <p:fltVal val="0"/>
                                          </p:val>
                                        </p:tav>
                                        <p:tav tm="100000">
                                          <p:val>
                                            <p:strVal val="#ppt_h"/>
                                          </p:val>
                                        </p:tav>
                                      </p:tavLst>
                                    </p:anim>
                                    <p:anim calcmode="lin" valueType="num">
                                      <p:cBhvr>
                                        <p:cTn id="25" dur="2000" fill="hold"/>
                                        <p:tgtEl>
                                          <p:spTgt spid="15363">
                                            <p:txEl>
                                              <p:pRg st="1" end="1"/>
                                            </p:txEl>
                                          </p:spTgt>
                                        </p:tgtEl>
                                        <p:attrNameLst>
                                          <p:attrName>style.rotation</p:attrName>
                                        </p:attrNameLst>
                                      </p:cBhvr>
                                      <p:tavLst>
                                        <p:tav tm="0">
                                          <p:val>
                                            <p:fltVal val="360"/>
                                          </p:val>
                                        </p:tav>
                                        <p:tav tm="100000">
                                          <p:val>
                                            <p:fltVal val="0"/>
                                          </p:val>
                                        </p:tav>
                                      </p:tavLst>
                                    </p:anim>
                                    <p:animEffect transition="in" filter="fade">
                                      <p:cBhvr>
                                        <p:cTn id="26" dur="2000"/>
                                        <p:tgtEl>
                                          <p:spTgt spid="15363">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15363">
                                            <p:txEl>
                                              <p:pRg st="2" end="2"/>
                                            </p:txEl>
                                          </p:spTgt>
                                        </p:tgtEl>
                                        <p:attrNameLst>
                                          <p:attrName>style.visibility</p:attrName>
                                        </p:attrNameLst>
                                      </p:cBhvr>
                                      <p:to>
                                        <p:strVal val="visible"/>
                                      </p:to>
                                    </p:set>
                                    <p:anim calcmode="lin" valueType="num">
                                      <p:cBhvr>
                                        <p:cTn id="31" dur="2000" fill="hold"/>
                                        <p:tgtEl>
                                          <p:spTgt spid="15363">
                                            <p:txEl>
                                              <p:pRg st="2" end="2"/>
                                            </p:txEl>
                                          </p:spTgt>
                                        </p:tgtEl>
                                        <p:attrNameLst>
                                          <p:attrName>ppt_w</p:attrName>
                                        </p:attrNameLst>
                                      </p:cBhvr>
                                      <p:tavLst>
                                        <p:tav tm="0">
                                          <p:val>
                                            <p:fltVal val="0"/>
                                          </p:val>
                                        </p:tav>
                                        <p:tav tm="100000">
                                          <p:val>
                                            <p:strVal val="#ppt_w"/>
                                          </p:val>
                                        </p:tav>
                                      </p:tavLst>
                                    </p:anim>
                                    <p:anim calcmode="lin" valueType="num">
                                      <p:cBhvr>
                                        <p:cTn id="32" dur="2000" fill="hold"/>
                                        <p:tgtEl>
                                          <p:spTgt spid="15363">
                                            <p:txEl>
                                              <p:pRg st="2" end="2"/>
                                            </p:txEl>
                                          </p:spTgt>
                                        </p:tgtEl>
                                        <p:attrNameLst>
                                          <p:attrName>ppt_h</p:attrName>
                                        </p:attrNameLst>
                                      </p:cBhvr>
                                      <p:tavLst>
                                        <p:tav tm="0">
                                          <p:val>
                                            <p:fltVal val="0"/>
                                          </p:val>
                                        </p:tav>
                                        <p:tav tm="100000">
                                          <p:val>
                                            <p:strVal val="#ppt_h"/>
                                          </p:val>
                                        </p:tav>
                                      </p:tavLst>
                                    </p:anim>
                                    <p:anim calcmode="lin" valueType="num">
                                      <p:cBhvr>
                                        <p:cTn id="33" dur="2000" fill="hold"/>
                                        <p:tgtEl>
                                          <p:spTgt spid="15363">
                                            <p:txEl>
                                              <p:pRg st="2" end="2"/>
                                            </p:txEl>
                                          </p:spTgt>
                                        </p:tgtEl>
                                        <p:attrNameLst>
                                          <p:attrName>style.rotation</p:attrName>
                                        </p:attrNameLst>
                                      </p:cBhvr>
                                      <p:tavLst>
                                        <p:tav tm="0">
                                          <p:val>
                                            <p:fltVal val="360"/>
                                          </p:val>
                                        </p:tav>
                                        <p:tav tm="100000">
                                          <p:val>
                                            <p:fltVal val="0"/>
                                          </p:val>
                                        </p:tav>
                                      </p:tavLst>
                                    </p:anim>
                                    <p:animEffect transition="in" filter="fade">
                                      <p:cBhvr>
                                        <p:cTn id="34" dur="2000"/>
                                        <p:tgtEl>
                                          <p:spTgt spid="15363">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15363">
                                            <p:txEl>
                                              <p:pRg st="3" end="3"/>
                                            </p:txEl>
                                          </p:spTgt>
                                        </p:tgtEl>
                                        <p:attrNameLst>
                                          <p:attrName>style.visibility</p:attrName>
                                        </p:attrNameLst>
                                      </p:cBhvr>
                                      <p:to>
                                        <p:strVal val="visible"/>
                                      </p:to>
                                    </p:set>
                                    <p:anim calcmode="lin" valueType="num">
                                      <p:cBhvr>
                                        <p:cTn id="39" dur="2000" fill="hold"/>
                                        <p:tgtEl>
                                          <p:spTgt spid="15363">
                                            <p:txEl>
                                              <p:pRg st="3" end="3"/>
                                            </p:txEl>
                                          </p:spTgt>
                                        </p:tgtEl>
                                        <p:attrNameLst>
                                          <p:attrName>ppt_w</p:attrName>
                                        </p:attrNameLst>
                                      </p:cBhvr>
                                      <p:tavLst>
                                        <p:tav tm="0">
                                          <p:val>
                                            <p:fltVal val="0"/>
                                          </p:val>
                                        </p:tav>
                                        <p:tav tm="100000">
                                          <p:val>
                                            <p:strVal val="#ppt_w"/>
                                          </p:val>
                                        </p:tav>
                                      </p:tavLst>
                                    </p:anim>
                                    <p:anim calcmode="lin" valueType="num">
                                      <p:cBhvr>
                                        <p:cTn id="40" dur="2000" fill="hold"/>
                                        <p:tgtEl>
                                          <p:spTgt spid="15363">
                                            <p:txEl>
                                              <p:pRg st="3" end="3"/>
                                            </p:txEl>
                                          </p:spTgt>
                                        </p:tgtEl>
                                        <p:attrNameLst>
                                          <p:attrName>ppt_h</p:attrName>
                                        </p:attrNameLst>
                                      </p:cBhvr>
                                      <p:tavLst>
                                        <p:tav tm="0">
                                          <p:val>
                                            <p:fltVal val="0"/>
                                          </p:val>
                                        </p:tav>
                                        <p:tav tm="100000">
                                          <p:val>
                                            <p:strVal val="#ppt_h"/>
                                          </p:val>
                                        </p:tav>
                                      </p:tavLst>
                                    </p:anim>
                                    <p:anim calcmode="lin" valueType="num">
                                      <p:cBhvr>
                                        <p:cTn id="41" dur="2000" fill="hold"/>
                                        <p:tgtEl>
                                          <p:spTgt spid="15363">
                                            <p:txEl>
                                              <p:pRg st="3" end="3"/>
                                            </p:txEl>
                                          </p:spTgt>
                                        </p:tgtEl>
                                        <p:attrNameLst>
                                          <p:attrName>style.rotation</p:attrName>
                                        </p:attrNameLst>
                                      </p:cBhvr>
                                      <p:tavLst>
                                        <p:tav tm="0">
                                          <p:val>
                                            <p:fltVal val="360"/>
                                          </p:val>
                                        </p:tav>
                                        <p:tav tm="100000">
                                          <p:val>
                                            <p:fltVal val="0"/>
                                          </p:val>
                                        </p:tav>
                                      </p:tavLst>
                                    </p:anim>
                                    <p:animEffect transition="in" filter="fade">
                                      <p:cBhvr>
                                        <p:cTn id="42" dur="2000"/>
                                        <p:tgtEl>
                                          <p:spTgt spid="15363">
                                            <p:txEl>
                                              <p:pRg st="3" end="3"/>
                                            </p:txEl>
                                          </p:spTgt>
                                        </p:tgtEl>
                                      </p:cBhvr>
                                    </p:animEffect>
                                  </p:childTnLst>
                                </p:cTn>
                              </p:par>
                              <p:par>
                                <p:cTn id="43" presetID="3" presetClass="emph" presetSubtype="2" fill="hold" grpId="1" nodeType="withEffect">
                                  <p:stCondLst>
                                    <p:cond delay="0"/>
                                  </p:stCondLst>
                                  <p:childTnLst>
                                    <p:animClr clrSpc="rgb" dir="cw">
                                      <p:cBhvr override="childStyle">
                                        <p:cTn id="44" dur="2000" fill="hold"/>
                                        <p:tgtEl>
                                          <p:spTgt spid="15363">
                                            <p:txEl>
                                              <p:pRg st="0" end="0"/>
                                            </p:txEl>
                                          </p:spTgt>
                                        </p:tgtEl>
                                        <p:attrNameLst>
                                          <p:attrName>style.color</p:attrName>
                                        </p:attrNameLst>
                                      </p:cBhvr>
                                      <p:to>
                                        <a:srgbClr val="FF3300"/>
                                      </p:to>
                                    </p:animClr>
                                  </p:childTnLst>
                                </p:cTn>
                              </p:par>
                              <p:par>
                                <p:cTn id="45" presetID="3" presetClass="emph" presetSubtype="2" fill="hold" grpId="1" nodeType="withEffect">
                                  <p:stCondLst>
                                    <p:cond delay="0"/>
                                  </p:stCondLst>
                                  <p:childTnLst>
                                    <p:animClr clrSpc="rgb" dir="cw">
                                      <p:cBhvr override="childStyle">
                                        <p:cTn id="46" dur="2000" fill="hold"/>
                                        <p:tgtEl>
                                          <p:spTgt spid="15363">
                                            <p:txEl>
                                              <p:pRg st="1" end="1"/>
                                            </p:txEl>
                                          </p:spTgt>
                                        </p:tgtEl>
                                        <p:attrNameLst>
                                          <p:attrName>style.color</p:attrName>
                                        </p:attrNameLst>
                                      </p:cBhvr>
                                      <p:to>
                                        <a:srgbClr val="FF3300"/>
                                      </p:to>
                                    </p:animClr>
                                  </p:childTnLst>
                                </p:cTn>
                              </p:par>
                              <p:par>
                                <p:cTn id="47" presetID="3" presetClass="emph" presetSubtype="2" fill="hold" grpId="1" nodeType="withEffect">
                                  <p:stCondLst>
                                    <p:cond delay="0"/>
                                  </p:stCondLst>
                                  <p:childTnLst>
                                    <p:animClr clrSpc="rgb" dir="cw">
                                      <p:cBhvr override="childStyle">
                                        <p:cTn id="48" dur="2000" fill="hold"/>
                                        <p:tgtEl>
                                          <p:spTgt spid="15363">
                                            <p:txEl>
                                              <p:pRg st="2" end="2"/>
                                            </p:txEl>
                                          </p:spTgt>
                                        </p:tgtEl>
                                        <p:attrNameLst>
                                          <p:attrName>style.color</p:attrName>
                                        </p:attrNameLst>
                                      </p:cBhvr>
                                      <p:to>
                                        <a:srgbClr val="FF3300"/>
                                      </p:to>
                                    </p:animClr>
                                  </p:childTnLst>
                                </p:cTn>
                              </p:par>
                              <p:par>
                                <p:cTn id="49" presetID="3" presetClass="emph" presetSubtype="2" fill="hold" grpId="1" nodeType="withEffect">
                                  <p:stCondLst>
                                    <p:cond delay="0"/>
                                  </p:stCondLst>
                                  <p:childTnLst>
                                    <p:animClr clrSpc="rgb" dir="cw">
                                      <p:cBhvr override="childStyle">
                                        <p:cTn id="50" dur="2000" fill="hold"/>
                                        <p:tgtEl>
                                          <p:spTgt spid="15363">
                                            <p:txEl>
                                              <p:pRg st="3" end="3"/>
                                            </p:txEl>
                                          </p:spTgt>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nimBg="1"/>
      <p:bldP spid="15363" grpI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381000"/>
            <a:ext cx="8229600" cy="609600"/>
          </a:xfrm>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3200" b="1" smtClean="0"/>
              <a:t>Stages &amp; Steps in Problem type Project</a:t>
            </a:r>
          </a:p>
        </p:txBody>
      </p:sp>
      <p:sp>
        <p:nvSpPr>
          <p:cNvPr id="16387" name="Rectangle 3"/>
          <p:cNvSpPr>
            <a:spLocks noChangeArrowheads="1"/>
          </p:cNvSpPr>
          <p:nvPr>
            <p:ph type="body" idx="1"/>
          </p:nvPr>
        </p:nvSpPr>
        <p:spPr bwMode="auto">
          <a:xfrm>
            <a:off x="457200" y="1295400"/>
            <a:ext cx="8458200" cy="5562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609600" indent="-609600" eaLnBrk="1" hangingPunct="1">
              <a:lnSpc>
                <a:spcPct val="80000"/>
              </a:lnSpc>
              <a:buFontTx/>
              <a:buNone/>
            </a:pPr>
            <a:r>
              <a:rPr lang="en-GB" sz="2400" b="1" smtClean="0"/>
              <a:t>Conclusion</a:t>
            </a:r>
            <a:r>
              <a:rPr lang="en-GB" sz="2400" smtClean="0"/>
              <a:t>:  In this stage, the project work report is submitted by the students and the Evaluation of the same is undertaken by the teacher. The steps under this stage are,         </a:t>
            </a:r>
          </a:p>
          <a:p>
            <a:pPr marL="609600" indent="-609600" eaLnBrk="1" hangingPunct="1">
              <a:lnSpc>
                <a:spcPct val="80000"/>
              </a:lnSpc>
              <a:buFontTx/>
              <a:buNone/>
            </a:pPr>
            <a:r>
              <a:rPr lang="en-GB" sz="2400" b="1" smtClean="0"/>
              <a:t>Step 8 : Reporting</a:t>
            </a:r>
            <a:r>
              <a:rPr lang="en-GB" sz="2400" smtClean="0"/>
              <a:t>: The students present their findings in the form of  a project- report, after receiving  the corrected first drafts submitted. The report generally consists of the following components,    </a:t>
            </a:r>
          </a:p>
          <a:p>
            <a:pPr marL="609600" indent="-609600" eaLnBrk="1" hangingPunct="1">
              <a:lnSpc>
                <a:spcPct val="80000"/>
              </a:lnSpc>
              <a:buFontTx/>
              <a:buNone/>
            </a:pPr>
            <a:r>
              <a:rPr lang="en-GB" sz="2400" i="1" smtClean="0"/>
              <a:t>Introduction</a:t>
            </a:r>
            <a:r>
              <a:rPr lang="en-GB" sz="2400" smtClean="0"/>
              <a:t>: A description of the topic being studied, along with relevant background information is given here. A clear statement of the purpose, and scope of the study should be included.</a:t>
            </a:r>
            <a:endParaRPr lang="en-GB" sz="2400" i="1" smtClean="0"/>
          </a:p>
          <a:p>
            <a:pPr marL="609600" indent="-609600" eaLnBrk="1" hangingPunct="1">
              <a:lnSpc>
                <a:spcPct val="80000"/>
              </a:lnSpc>
              <a:buFontTx/>
              <a:buNone/>
            </a:pPr>
            <a:r>
              <a:rPr lang="en-GB" sz="2400" i="1" smtClean="0"/>
              <a:t>Materials and methods used</a:t>
            </a:r>
            <a:r>
              <a:rPr lang="en-GB" sz="2400" smtClean="0"/>
              <a:t>: A description of the equipments, methods and procedures used and experiments performed is given.</a:t>
            </a:r>
            <a:endParaRPr lang="en-GB" sz="2400" i="1" smtClean="0"/>
          </a:p>
        </p:txBody>
      </p:sp>
    </p:spTree>
    <p:extLst>
      <p:ext uri="{BB962C8B-B14F-4D97-AF65-F5344CB8AC3E}">
        <p14:creationId xmlns:p14="http://schemas.microsoft.com/office/powerpoint/2010/main" val="4248657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6387">
                                            <p:bg/>
                                          </p:spTgt>
                                        </p:tgtEl>
                                        <p:attrNameLst>
                                          <p:attrName>style.visibility</p:attrName>
                                        </p:attrNameLst>
                                      </p:cBhvr>
                                      <p:to>
                                        <p:strVal val="visible"/>
                                      </p:to>
                                    </p:set>
                                    <p:anim calcmode="lin" valueType="num">
                                      <p:cBhvr>
                                        <p:cTn id="7" dur="2000" fill="hold"/>
                                        <p:tgtEl>
                                          <p:spTgt spid="16387">
                                            <p:bg/>
                                          </p:spTgt>
                                        </p:tgtEl>
                                        <p:attrNameLst>
                                          <p:attrName>ppt_w</p:attrName>
                                        </p:attrNameLst>
                                      </p:cBhvr>
                                      <p:tavLst>
                                        <p:tav tm="0">
                                          <p:val>
                                            <p:fltVal val="0"/>
                                          </p:val>
                                        </p:tav>
                                        <p:tav tm="100000">
                                          <p:val>
                                            <p:strVal val="#ppt_w"/>
                                          </p:val>
                                        </p:tav>
                                      </p:tavLst>
                                    </p:anim>
                                    <p:anim calcmode="lin" valueType="num">
                                      <p:cBhvr>
                                        <p:cTn id="8" dur="2000" fill="hold"/>
                                        <p:tgtEl>
                                          <p:spTgt spid="16387">
                                            <p:bg/>
                                          </p:spTgt>
                                        </p:tgtEl>
                                        <p:attrNameLst>
                                          <p:attrName>ppt_h</p:attrName>
                                        </p:attrNameLst>
                                      </p:cBhvr>
                                      <p:tavLst>
                                        <p:tav tm="0">
                                          <p:val>
                                            <p:fltVal val="0"/>
                                          </p:val>
                                        </p:tav>
                                        <p:tav tm="100000">
                                          <p:val>
                                            <p:strVal val="#ppt_h"/>
                                          </p:val>
                                        </p:tav>
                                      </p:tavLst>
                                    </p:anim>
                                    <p:anim calcmode="lin" valueType="num">
                                      <p:cBhvr>
                                        <p:cTn id="9" dur="2000" fill="hold"/>
                                        <p:tgtEl>
                                          <p:spTgt spid="16387">
                                            <p:bg/>
                                          </p:spTgt>
                                        </p:tgtEl>
                                        <p:attrNameLst>
                                          <p:attrName>style.rotation</p:attrName>
                                        </p:attrNameLst>
                                      </p:cBhvr>
                                      <p:tavLst>
                                        <p:tav tm="0">
                                          <p:val>
                                            <p:fltVal val="360"/>
                                          </p:val>
                                        </p:tav>
                                        <p:tav tm="100000">
                                          <p:val>
                                            <p:fltVal val="0"/>
                                          </p:val>
                                        </p:tav>
                                      </p:tavLst>
                                    </p:anim>
                                    <p:animEffect transition="in" filter="fade">
                                      <p:cBhvr>
                                        <p:cTn id="10" dur="2000"/>
                                        <p:tgtEl>
                                          <p:spTgt spid="16387">
                                            <p:bg/>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16387">
                                            <p:txEl>
                                              <p:pRg st="0" end="0"/>
                                            </p:txEl>
                                          </p:spTgt>
                                        </p:tgtEl>
                                        <p:attrNameLst>
                                          <p:attrName>style.visibility</p:attrName>
                                        </p:attrNameLst>
                                      </p:cBhvr>
                                      <p:to>
                                        <p:strVal val="visible"/>
                                      </p:to>
                                    </p:set>
                                    <p:anim calcmode="lin" valueType="num">
                                      <p:cBhvr>
                                        <p:cTn id="15" dur="2000" fill="hold"/>
                                        <p:tgtEl>
                                          <p:spTgt spid="16387">
                                            <p:txEl>
                                              <p:pRg st="0" end="0"/>
                                            </p:txEl>
                                          </p:spTgt>
                                        </p:tgtEl>
                                        <p:attrNameLst>
                                          <p:attrName>ppt_w</p:attrName>
                                        </p:attrNameLst>
                                      </p:cBhvr>
                                      <p:tavLst>
                                        <p:tav tm="0">
                                          <p:val>
                                            <p:fltVal val="0"/>
                                          </p:val>
                                        </p:tav>
                                        <p:tav tm="100000">
                                          <p:val>
                                            <p:strVal val="#ppt_w"/>
                                          </p:val>
                                        </p:tav>
                                      </p:tavLst>
                                    </p:anim>
                                    <p:anim calcmode="lin" valueType="num">
                                      <p:cBhvr>
                                        <p:cTn id="16" dur="2000" fill="hold"/>
                                        <p:tgtEl>
                                          <p:spTgt spid="16387">
                                            <p:txEl>
                                              <p:pRg st="0" end="0"/>
                                            </p:txEl>
                                          </p:spTgt>
                                        </p:tgtEl>
                                        <p:attrNameLst>
                                          <p:attrName>ppt_h</p:attrName>
                                        </p:attrNameLst>
                                      </p:cBhvr>
                                      <p:tavLst>
                                        <p:tav tm="0">
                                          <p:val>
                                            <p:fltVal val="0"/>
                                          </p:val>
                                        </p:tav>
                                        <p:tav tm="100000">
                                          <p:val>
                                            <p:strVal val="#ppt_h"/>
                                          </p:val>
                                        </p:tav>
                                      </p:tavLst>
                                    </p:anim>
                                    <p:anim calcmode="lin" valueType="num">
                                      <p:cBhvr>
                                        <p:cTn id="17" dur="2000" fill="hold"/>
                                        <p:tgtEl>
                                          <p:spTgt spid="16387">
                                            <p:txEl>
                                              <p:pRg st="0" end="0"/>
                                            </p:txEl>
                                          </p:spTgt>
                                        </p:tgtEl>
                                        <p:attrNameLst>
                                          <p:attrName>style.rotation</p:attrName>
                                        </p:attrNameLst>
                                      </p:cBhvr>
                                      <p:tavLst>
                                        <p:tav tm="0">
                                          <p:val>
                                            <p:fltVal val="360"/>
                                          </p:val>
                                        </p:tav>
                                        <p:tav tm="100000">
                                          <p:val>
                                            <p:fltVal val="0"/>
                                          </p:val>
                                        </p:tav>
                                      </p:tavLst>
                                    </p:anim>
                                    <p:animEffect transition="in" filter="fade">
                                      <p:cBhvr>
                                        <p:cTn id="18" dur="2000"/>
                                        <p:tgtEl>
                                          <p:spTgt spid="16387">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16387">
                                            <p:txEl>
                                              <p:pRg st="1" end="1"/>
                                            </p:txEl>
                                          </p:spTgt>
                                        </p:tgtEl>
                                        <p:attrNameLst>
                                          <p:attrName>style.visibility</p:attrName>
                                        </p:attrNameLst>
                                      </p:cBhvr>
                                      <p:to>
                                        <p:strVal val="visible"/>
                                      </p:to>
                                    </p:set>
                                    <p:anim calcmode="lin" valueType="num">
                                      <p:cBhvr>
                                        <p:cTn id="23" dur="2000" fill="hold"/>
                                        <p:tgtEl>
                                          <p:spTgt spid="16387">
                                            <p:txEl>
                                              <p:pRg st="1" end="1"/>
                                            </p:txEl>
                                          </p:spTgt>
                                        </p:tgtEl>
                                        <p:attrNameLst>
                                          <p:attrName>ppt_w</p:attrName>
                                        </p:attrNameLst>
                                      </p:cBhvr>
                                      <p:tavLst>
                                        <p:tav tm="0">
                                          <p:val>
                                            <p:fltVal val="0"/>
                                          </p:val>
                                        </p:tav>
                                        <p:tav tm="100000">
                                          <p:val>
                                            <p:strVal val="#ppt_w"/>
                                          </p:val>
                                        </p:tav>
                                      </p:tavLst>
                                    </p:anim>
                                    <p:anim calcmode="lin" valueType="num">
                                      <p:cBhvr>
                                        <p:cTn id="24" dur="2000" fill="hold"/>
                                        <p:tgtEl>
                                          <p:spTgt spid="16387">
                                            <p:txEl>
                                              <p:pRg st="1" end="1"/>
                                            </p:txEl>
                                          </p:spTgt>
                                        </p:tgtEl>
                                        <p:attrNameLst>
                                          <p:attrName>ppt_h</p:attrName>
                                        </p:attrNameLst>
                                      </p:cBhvr>
                                      <p:tavLst>
                                        <p:tav tm="0">
                                          <p:val>
                                            <p:fltVal val="0"/>
                                          </p:val>
                                        </p:tav>
                                        <p:tav tm="100000">
                                          <p:val>
                                            <p:strVal val="#ppt_h"/>
                                          </p:val>
                                        </p:tav>
                                      </p:tavLst>
                                    </p:anim>
                                    <p:anim calcmode="lin" valueType="num">
                                      <p:cBhvr>
                                        <p:cTn id="25" dur="2000" fill="hold"/>
                                        <p:tgtEl>
                                          <p:spTgt spid="16387">
                                            <p:txEl>
                                              <p:pRg st="1" end="1"/>
                                            </p:txEl>
                                          </p:spTgt>
                                        </p:tgtEl>
                                        <p:attrNameLst>
                                          <p:attrName>style.rotation</p:attrName>
                                        </p:attrNameLst>
                                      </p:cBhvr>
                                      <p:tavLst>
                                        <p:tav tm="0">
                                          <p:val>
                                            <p:fltVal val="360"/>
                                          </p:val>
                                        </p:tav>
                                        <p:tav tm="100000">
                                          <p:val>
                                            <p:fltVal val="0"/>
                                          </p:val>
                                        </p:tav>
                                      </p:tavLst>
                                    </p:anim>
                                    <p:animEffect transition="in" filter="fade">
                                      <p:cBhvr>
                                        <p:cTn id="26" dur="2000"/>
                                        <p:tgtEl>
                                          <p:spTgt spid="16387">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16387">
                                            <p:txEl>
                                              <p:pRg st="2" end="2"/>
                                            </p:txEl>
                                          </p:spTgt>
                                        </p:tgtEl>
                                        <p:attrNameLst>
                                          <p:attrName>style.visibility</p:attrName>
                                        </p:attrNameLst>
                                      </p:cBhvr>
                                      <p:to>
                                        <p:strVal val="visible"/>
                                      </p:to>
                                    </p:set>
                                    <p:anim calcmode="lin" valueType="num">
                                      <p:cBhvr>
                                        <p:cTn id="31" dur="2000" fill="hold"/>
                                        <p:tgtEl>
                                          <p:spTgt spid="16387">
                                            <p:txEl>
                                              <p:pRg st="2" end="2"/>
                                            </p:txEl>
                                          </p:spTgt>
                                        </p:tgtEl>
                                        <p:attrNameLst>
                                          <p:attrName>ppt_w</p:attrName>
                                        </p:attrNameLst>
                                      </p:cBhvr>
                                      <p:tavLst>
                                        <p:tav tm="0">
                                          <p:val>
                                            <p:fltVal val="0"/>
                                          </p:val>
                                        </p:tav>
                                        <p:tav tm="100000">
                                          <p:val>
                                            <p:strVal val="#ppt_w"/>
                                          </p:val>
                                        </p:tav>
                                      </p:tavLst>
                                    </p:anim>
                                    <p:anim calcmode="lin" valueType="num">
                                      <p:cBhvr>
                                        <p:cTn id="32" dur="2000" fill="hold"/>
                                        <p:tgtEl>
                                          <p:spTgt spid="16387">
                                            <p:txEl>
                                              <p:pRg st="2" end="2"/>
                                            </p:txEl>
                                          </p:spTgt>
                                        </p:tgtEl>
                                        <p:attrNameLst>
                                          <p:attrName>ppt_h</p:attrName>
                                        </p:attrNameLst>
                                      </p:cBhvr>
                                      <p:tavLst>
                                        <p:tav tm="0">
                                          <p:val>
                                            <p:fltVal val="0"/>
                                          </p:val>
                                        </p:tav>
                                        <p:tav tm="100000">
                                          <p:val>
                                            <p:strVal val="#ppt_h"/>
                                          </p:val>
                                        </p:tav>
                                      </p:tavLst>
                                    </p:anim>
                                    <p:anim calcmode="lin" valueType="num">
                                      <p:cBhvr>
                                        <p:cTn id="33" dur="2000" fill="hold"/>
                                        <p:tgtEl>
                                          <p:spTgt spid="16387">
                                            <p:txEl>
                                              <p:pRg st="2" end="2"/>
                                            </p:txEl>
                                          </p:spTgt>
                                        </p:tgtEl>
                                        <p:attrNameLst>
                                          <p:attrName>style.rotation</p:attrName>
                                        </p:attrNameLst>
                                      </p:cBhvr>
                                      <p:tavLst>
                                        <p:tav tm="0">
                                          <p:val>
                                            <p:fltVal val="360"/>
                                          </p:val>
                                        </p:tav>
                                        <p:tav tm="100000">
                                          <p:val>
                                            <p:fltVal val="0"/>
                                          </p:val>
                                        </p:tav>
                                      </p:tavLst>
                                    </p:anim>
                                    <p:animEffect transition="in" filter="fade">
                                      <p:cBhvr>
                                        <p:cTn id="34" dur="2000"/>
                                        <p:tgtEl>
                                          <p:spTgt spid="16387">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16387">
                                            <p:txEl>
                                              <p:pRg st="3" end="3"/>
                                            </p:txEl>
                                          </p:spTgt>
                                        </p:tgtEl>
                                        <p:attrNameLst>
                                          <p:attrName>style.visibility</p:attrName>
                                        </p:attrNameLst>
                                      </p:cBhvr>
                                      <p:to>
                                        <p:strVal val="visible"/>
                                      </p:to>
                                    </p:set>
                                    <p:anim calcmode="lin" valueType="num">
                                      <p:cBhvr>
                                        <p:cTn id="39" dur="2000" fill="hold"/>
                                        <p:tgtEl>
                                          <p:spTgt spid="16387">
                                            <p:txEl>
                                              <p:pRg st="3" end="3"/>
                                            </p:txEl>
                                          </p:spTgt>
                                        </p:tgtEl>
                                        <p:attrNameLst>
                                          <p:attrName>ppt_w</p:attrName>
                                        </p:attrNameLst>
                                      </p:cBhvr>
                                      <p:tavLst>
                                        <p:tav tm="0">
                                          <p:val>
                                            <p:fltVal val="0"/>
                                          </p:val>
                                        </p:tav>
                                        <p:tav tm="100000">
                                          <p:val>
                                            <p:strVal val="#ppt_w"/>
                                          </p:val>
                                        </p:tav>
                                      </p:tavLst>
                                    </p:anim>
                                    <p:anim calcmode="lin" valueType="num">
                                      <p:cBhvr>
                                        <p:cTn id="40" dur="2000" fill="hold"/>
                                        <p:tgtEl>
                                          <p:spTgt spid="16387">
                                            <p:txEl>
                                              <p:pRg st="3" end="3"/>
                                            </p:txEl>
                                          </p:spTgt>
                                        </p:tgtEl>
                                        <p:attrNameLst>
                                          <p:attrName>ppt_h</p:attrName>
                                        </p:attrNameLst>
                                      </p:cBhvr>
                                      <p:tavLst>
                                        <p:tav tm="0">
                                          <p:val>
                                            <p:fltVal val="0"/>
                                          </p:val>
                                        </p:tav>
                                        <p:tav tm="100000">
                                          <p:val>
                                            <p:strVal val="#ppt_h"/>
                                          </p:val>
                                        </p:tav>
                                      </p:tavLst>
                                    </p:anim>
                                    <p:anim calcmode="lin" valueType="num">
                                      <p:cBhvr>
                                        <p:cTn id="41" dur="2000" fill="hold"/>
                                        <p:tgtEl>
                                          <p:spTgt spid="16387">
                                            <p:txEl>
                                              <p:pRg st="3" end="3"/>
                                            </p:txEl>
                                          </p:spTgt>
                                        </p:tgtEl>
                                        <p:attrNameLst>
                                          <p:attrName>style.rotation</p:attrName>
                                        </p:attrNameLst>
                                      </p:cBhvr>
                                      <p:tavLst>
                                        <p:tav tm="0">
                                          <p:val>
                                            <p:fltVal val="360"/>
                                          </p:val>
                                        </p:tav>
                                        <p:tav tm="100000">
                                          <p:val>
                                            <p:fltVal val="0"/>
                                          </p:val>
                                        </p:tav>
                                      </p:tavLst>
                                    </p:anim>
                                    <p:animEffect transition="in" filter="fade">
                                      <p:cBhvr>
                                        <p:cTn id="42" dur="2000"/>
                                        <p:tgtEl>
                                          <p:spTgt spid="16387">
                                            <p:txEl>
                                              <p:pRg st="3" end="3"/>
                                            </p:txEl>
                                          </p:spTgt>
                                        </p:tgtEl>
                                      </p:cBhvr>
                                    </p:animEffect>
                                  </p:childTnLst>
                                </p:cTn>
                              </p:par>
                              <p:par>
                                <p:cTn id="43" presetID="3" presetClass="emph" presetSubtype="2" fill="hold" grpId="1" nodeType="withEffect">
                                  <p:stCondLst>
                                    <p:cond delay="0"/>
                                  </p:stCondLst>
                                  <p:childTnLst>
                                    <p:animClr clrSpc="rgb" dir="cw">
                                      <p:cBhvr override="childStyle">
                                        <p:cTn id="44" dur="2000" fill="hold"/>
                                        <p:tgtEl>
                                          <p:spTgt spid="16387">
                                            <p:txEl>
                                              <p:pRg st="0" end="0"/>
                                            </p:txEl>
                                          </p:spTgt>
                                        </p:tgtEl>
                                        <p:attrNameLst>
                                          <p:attrName>style.color</p:attrName>
                                        </p:attrNameLst>
                                      </p:cBhvr>
                                      <p:to>
                                        <a:srgbClr val="FF3300"/>
                                      </p:to>
                                    </p:animClr>
                                  </p:childTnLst>
                                </p:cTn>
                              </p:par>
                              <p:par>
                                <p:cTn id="45" presetID="3" presetClass="emph" presetSubtype="2" fill="hold" grpId="1" nodeType="withEffect">
                                  <p:stCondLst>
                                    <p:cond delay="0"/>
                                  </p:stCondLst>
                                  <p:childTnLst>
                                    <p:animClr clrSpc="rgb" dir="cw">
                                      <p:cBhvr override="childStyle">
                                        <p:cTn id="46" dur="2000" fill="hold"/>
                                        <p:tgtEl>
                                          <p:spTgt spid="16387">
                                            <p:txEl>
                                              <p:pRg st="1" end="1"/>
                                            </p:txEl>
                                          </p:spTgt>
                                        </p:tgtEl>
                                        <p:attrNameLst>
                                          <p:attrName>style.color</p:attrName>
                                        </p:attrNameLst>
                                      </p:cBhvr>
                                      <p:to>
                                        <a:srgbClr val="FF3300"/>
                                      </p:to>
                                    </p:animClr>
                                  </p:childTnLst>
                                </p:cTn>
                              </p:par>
                              <p:par>
                                <p:cTn id="47" presetID="3" presetClass="emph" presetSubtype="2" fill="hold" grpId="1" nodeType="withEffect">
                                  <p:stCondLst>
                                    <p:cond delay="0"/>
                                  </p:stCondLst>
                                  <p:childTnLst>
                                    <p:animClr clrSpc="rgb" dir="cw">
                                      <p:cBhvr override="childStyle">
                                        <p:cTn id="48" dur="2000" fill="hold"/>
                                        <p:tgtEl>
                                          <p:spTgt spid="16387">
                                            <p:txEl>
                                              <p:pRg st="2" end="2"/>
                                            </p:txEl>
                                          </p:spTgt>
                                        </p:tgtEl>
                                        <p:attrNameLst>
                                          <p:attrName>style.color</p:attrName>
                                        </p:attrNameLst>
                                      </p:cBhvr>
                                      <p:to>
                                        <a:srgbClr val="FF3300"/>
                                      </p:to>
                                    </p:animClr>
                                  </p:childTnLst>
                                </p:cTn>
                              </p:par>
                              <p:par>
                                <p:cTn id="49" presetID="3" presetClass="emph" presetSubtype="2" fill="hold" grpId="1" nodeType="withEffect">
                                  <p:stCondLst>
                                    <p:cond delay="0"/>
                                  </p:stCondLst>
                                  <p:childTnLst>
                                    <p:animClr clrSpc="rgb" dir="cw">
                                      <p:cBhvr override="childStyle">
                                        <p:cTn id="50" dur="2000" fill="hold"/>
                                        <p:tgtEl>
                                          <p:spTgt spid="16387">
                                            <p:txEl>
                                              <p:pRg st="3" end="3"/>
                                            </p:txEl>
                                          </p:spTgt>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nimBg="1"/>
      <p:bldP spid="16387" grpId="1"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457200" y="381000"/>
            <a:ext cx="8229600" cy="609600"/>
          </a:xfrm>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3200" b="1" smtClean="0"/>
              <a:t>Stages &amp; Steps in Problem type Project</a:t>
            </a:r>
          </a:p>
        </p:txBody>
      </p:sp>
      <p:sp>
        <p:nvSpPr>
          <p:cNvPr id="18435" name="Rectangle 3"/>
          <p:cNvSpPr>
            <a:spLocks noChangeArrowheads="1"/>
          </p:cNvSpPr>
          <p:nvPr>
            <p:ph type="body" idx="1"/>
          </p:nvPr>
        </p:nvSpPr>
        <p:spPr bwMode="auto">
          <a:xfrm>
            <a:off x="457200" y="1219200"/>
            <a:ext cx="8458200" cy="56388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609600" indent="-609600" eaLnBrk="1" hangingPunct="1">
              <a:lnSpc>
                <a:spcPct val="80000"/>
              </a:lnSpc>
              <a:buFontTx/>
              <a:buNone/>
            </a:pPr>
            <a:r>
              <a:rPr lang="en-GB" sz="2400" i="1" smtClean="0"/>
              <a:t>Observations and results obtained</a:t>
            </a:r>
            <a:r>
              <a:rPr lang="en-GB" sz="2400" smtClean="0"/>
              <a:t>:  The recorded observations and the data collected are noted under this section.</a:t>
            </a:r>
            <a:endParaRPr lang="en-GB" sz="2400" i="1" smtClean="0"/>
          </a:p>
          <a:p>
            <a:pPr marL="609600" indent="-609600" eaLnBrk="1" hangingPunct="1">
              <a:lnSpc>
                <a:spcPct val="80000"/>
              </a:lnSpc>
              <a:buFontTx/>
              <a:buNone/>
            </a:pPr>
            <a:r>
              <a:rPr lang="en-GB" sz="2400" i="1" smtClean="0"/>
              <a:t>Discussion: </a:t>
            </a:r>
            <a:r>
              <a:rPr lang="en-GB" sz="2400" smtClean="0"/>
              <a:t>Interpretation of the data/ findings, comparison of the results with other workers in the same field and the conclusions arrived at.</a:t>
            </a:r>
            <a:endParaRPr lang="en-GB" sz="2400" i="1" smtClean="0"/>
          </a:p>
          <a:p>
            <a:pPr marL="609600" indent="-609600" eaLnBrk="1" hangingPunct="1">
              <a:lnSpc>
                <a:spcPct val="80000"/>
              </a:lnSpc>
              <a:buFontTx/>
              <a:buNone/>
            </a:pPr>
            <a:r>
              <a:rPr lang="en-GB" sz="2400" i="1" smtClean="0"/>
              <a:t>Bibliography: </a:t>
            </a:r>
            <a:r>
              <a:rPr lang="en-GB" sz="2400" smtClean="0"/>
              <a:t>List of references if any</a:t>
            </a:r>
            <a:r>
              <a:rPr lang="en-US" sz="2400" smtClean="0"/>
              <a:t> </a:t>
            </a:r>
          </a:p>
          <a:p>
            <a:pPr marL="609600" indent="-609600" eaLnBrk="1" hangingPunct="1">
              <a:lnSpc>
                <a:spcPct val="80000"/>
              </a:lnSpc>
              <a:buFontTx/>
              <a:buNone/>
            </a:pPr>
            <a:endParaRPr lang="en-US" sz="2400" smtClean="0"/>
          </a:p>
          <a:p>
            <a:pPr marL="609600" indent="-609600" eaLnBrk="1" hangingPunct="1">
              <a:lnSpc>
                <a:spcPct val="80000"/>
              </a:lnSpc>
              <a:buFontTx/>
              <a:buNone/>
            </a:pPr>
            <a:r>
              <a:rPr lang="en-GB" sz="2400" b="1" smtClean="0"/>
              <a:t>Step 9:</a:t>
            </a:r>
            <a:r>
              <a:rPr lang="en-GB" sz="2400" smtClean="0"/>
              <a:t> </a:t>
            </a:r>
            <a:r>
              <a:rPr lang="en-GB" sz="2400" b="1" smtClean="0"/>
              <a:t>Evaluating:</a:t>
            </a:r>
            <a:r>
              <a:rPr lang="en-GB" sz="2400" smtClean="0"/>
              <a:t>  The teacher evaluates the work submitted, on the basis of the evaluation criteria discussed and decided upon with the students. The evaluation  criteria should be clear, specific and comprehensive. </a:t>
            </a:r>
            <a:endParaRPr lang="en-US" sz="2400" smtClean="0"/>
          </a:p>
        </p:txBody>
      </p:sp>
    </p:spTree>
    <p:extLst>
      <p:ext uri="{BB962C8B-B14F-4D97-AF65-F5344CB8AC3E}">
        <p14:creationId xmlns:p14="http://schemas.microsoft.com/office/powerpoint/2010/main" val="12041930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8435">
                                            <p:bg/>
                                          </p:spTgt>
                                        </p:tgtEl>
                                        <p:attrNameLst>
                                          <p:attrName>style.visibility</p:attrName>
                                        </p:attrNameLst>
                                      </p:cBhvr>
                                      <p:to>
                                        <p:strVal val="visible"/>
                                      </p:to>
                                    </p:set>
                                    <p:anim calcmode="lin" valueType="num">
                                      <p:cBhvr>
                                        <p:cTn id="7" dur="2000" fill="hold"/>
                                        <p:tgtEl>
                                          <p:spTgt spid="18435">
                                            <p:bg/>
                                          </p:spTgt>
                                        </p:tgtEl>
                                        <p:attrNameLst>
                                          <p:attrName>ppt_w</p:attrName>
                                        </p:attrNameLst>
                                      </p:cBhvr>
                                      <p:tavLst>
                                        <p:tav tm="0">
                                          <p:val>
                                            <p:fltVal val="0"/>
                                          </p:val>
                                        </p:tav>
                                        <p:tav tm="100000">
                                          <p:val>
                                            <p:strVal val="#ppt_w"/>
                                          </p:val>
                                        </p:tav>
                                      </p:tavLst>
                                    </p:anim>
                                    <p:anim calcmode="lin" valueType="num">
                                      <p:cBhvr>
                                        <p:cTn id="8" dur="2000" fill="hold"/>
                                        <p:tgtEl>
                                          <p:spTgt spid="18435">
                                            <p:bg/>
                                          </p:spTgt>
                                        </p:tgtEl>
                                        <p:attrNameLst>
                                          <p:attrName>ppt_h</p:attrName>
                                        </p:attrNameLst>
                                      </p:cBhvr>
                                      <p:tavLst>
                                        <p:tav tm="0">
                                          <p:val>
                                            <p:fltVal val="0"/>
                                          </p:val>
                                        </p:tav>
                                        <p:tav tm="100000">
                                          <p:val>
                                            <p:strVal val="#ppt_h"/>
                                          </p:val>
                                        </p:tav>
                                      </p:tavLst>
                                    </p:anim>
                                    <p:anim calcmode="lin" valueType="num">
                                      <p:cBhvr>
                                        <p:cTn id="9" dur="2000" fill="hold"/>
                                        <p:tgtEl>
                                          <p:spTgt spid="18435">
                                            <p:bg/>
                                          </p:spTgt>
                                        </p:tgtEl>
                                        <p:attrNameLst>
                                          <p:attrName>style.rotation</p:attrName>
                                        </p:attrNameLst>
                                      </p:cBhvr>
                                      <p:tavLst>
                                        <p:tav tm="0">
                                          <p:val>
                                            <p:fltVal val="360"/>
                                          </p:val>
                                        </p:tav>
                                        <p:tav tm="100000">
                                          <p:val>
                                            <p:fltVal val="0"/>
                                          </p:val>
                                        </p:tav>
                                      </p:tavLst>
                                    </p:anim>
                                    <p:animEffect transition="in" filter="fade">
                                      <p:cBhvr>
                                        <p:cTn id="10" dur="2000"/>
                                        <p:tgtEl>
                                          <p:spTgt spid="18435">
                                            <p:bg/>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18435">
                                            <p:txEl>
                                              <p:pRg st="0" end="0"/>
                                            </p:txEl>
                                          </p:spTgt>
                                        </p:tgtEl>
                                        <p:attrNameLst>
                                          <p:attrName>style.visibility</p:attrName>
                                        </p:attrNameLst>
                                      </p:cBhvr>
                                      <p:to>
                                        <p:strVal val="visible"/>
                                      </p:to>
                                    </p:set>
                                    <p:anim calcmode="lin" valueType="num">
                                      <p:cBhvr>
                                        <p:cTn id="15" dur="2000" fill="hold"/>
                                        <p:tgtEl>
                                          <p:spTgt spid="18435">
                                            <p:txEl>
                                              <p:pRg st="0" end="0"/>
                                            </p:txEl>
                                          </p:spTgt>
                                        </p:tgtEl>
                                        <p:attrNameLst>
                                          <p:attrName>ppt_w</p:attrName>
                                        </p:attrNameLst>
                                      </p:cBhvr>
                                      <p:tavLst>
                                        <p:tav tm="0">
                                          <p:val>
                                            <p:fltVal val="0"/>
                                          </p:val>
                                        </p:tav>
                                        <p:tav tm="100000">
                                          <p:val>
                                            <p:strVal val="#ppt_w"/>
                                          </p:val>
                                        </p:tav>
                                      </p:tavLst>
                                    </p:anim>
                                    <p:anim calcmode="lin" valueType="num">
                                      <p:cBhvr>
                                        <p:cTn id="16" dur="2000" fill="hold"/>
                                        <p:tgtEl>
                                          <p:spTgt spid="18435">
                                            <p:txEl>
                                              <p:pRg st="0" end="0"/>
                                            </p:txEl>
                                          </p:spTgt>
                                        </p:tgtEl>
                                        <p:attrNameLst>
                                          <p:attrName>ppt_h</p:attrName>
                                        </p:attrNameLst>
                                      </p:cBhvr>
                                      <p:tavLst>
                                        <p:tav tm="0">
                                          <p:val>
                                            <p:fltVal val="0"/>
                                          </p:val>
                                        </p:tav>
                                        <p:tav tm="100000">
                                          <p:val>
                                            <p:strVal val="#ppt_h"/>
                                          </p:val>
                                        </p:tav>
                                      </p:tavLst>
                                    </p:anim>
                                    <p:anim calcmode="lin" valueType="num">
                                      <p:cBhvr>
                                        <p:cTn id="17" dur="2000" fill="hold"/>
                                        <p:tgtEl>
                                          <p:spTgt spid="18435">
                                            <p:txEl>
                                              <p:pRg st="0" end="0"/>
                                            </p:txEl>
                                          </p:spTgt>
                                        </p:tgtEl>
                                        <p:attrNameLst>
                                          <p:attrName>style.rotation</p:attrName>
                                        </p:attrNameLst>
                                      </p:cBhvr>
                                      <p:tavLst>
                                        <p:tav tm="0">
                                          <p:val>
                                            <p:fltVal val="360"/>
                                          </p:val>
                                        </p:tav>
                                        <p:tav tm="100000">
                                          <p:val>
                                            <p:fltVal val="0"/>
                                          </p:val>
                                        </p:tav>
                                      </p:tavLst>
                                    </p:anim>
                                    <p:animEffect transition="in" filter="fade">
                                      <p:cBhvr>
                                        <p:cTn id="18" dur="2000"/>
                                        <p:tgtEl>
                                          <p:spTgt spid="18435">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18435">
                                            <p:txEl>
                                              <p:pRg st="1" end="1"/>
                                            </p:txEl>
                                          </p:spTgt>
                                        </p:tgtEl>
                                        <p:attrNameLst>
                                          <p:attrName>style.visibility</p:attrName>
                                        </p:attrNameLst>
                                      </p:cBhvr>
                                      <p:to>
                                        <p:strVal val="visible"/>
                                      </p:to>
                                    </p:set>
                                    <p:anim calcmode="lin" valueType="num">
                                      <p:cBhvr>
                                        <p:cTn id="23" dur="2000" fill="hold"/>
                                        <p:tgtEl>
                                          <p:spTgt spid="18435">
                                            <p:txEl>
                                              <p:pRg st="1" end="1"/>
                                            </p:txEl>
                                          </p:spTgt>
                                        </p:tgtEl>
                                        <p:attrNameLst>
                                          <p:attrName>ppt_w</p:attrName>
                                        </p:attrNameLst>
                                      </p:cBhvr>
                                      <p:tavLst>
                                        <p:tav tm="0">
                                          <p:val>
                                            <p:fltVal val="0"/>
                                          </p:val>
                                        </p:tav>
                                        <p:tav tm="100000">
                                          <p:val>
                                            <p:strVal val="#ppt_w"/>
                                          </p:val>
                                        </p:tav>
                                      </p:tavLst>
                                    </p:anim>
                                    <p:anim calcmode="lin" valueType="num">
                                      <p:cBhvr>
                                        <p:cTn id="24" dur="2000" fill="hold"/>
                                        <p:tgtEl>
                                          <p:spTgt spid="18435">
                                            <p:txEl>
                                              <p:pRg st="1" end="1"/>
                                            </p:txEl>
                                          </p:spTgt>
                                        </p:tgtEl>
                                        <p:attrNameLst>
                                          <p:attrName>ppt_h</p:attrName>
                                        </p:attrNameLst>
                                      </p:cBhvr>
                                      <p:tavLst>
                                        <p:tav tm="0">
                                          <p:val>
                                            <p:fltVal val="0"/>
                                          </p:val>
                                        </p:tav>
                                        <p:tav tm="100000">
                                          <p:val>
                                            <p:strVal val="#ppt_h"/>
                                          </p:val>
                                        </p:tav>
                                      </p:tavLst>
                                    </p:anim>
                                    <p:anim calcmode="lin" valueType="num">
                                      <p:cBhvr>
                                        <p:cTn id="25" dur="2000" fill="hold"/>
                                        <p:tgtEl>
                                          <p:spTgt spid="18435">
                                            <p:txEl>
                                              <p:pRg st="1" end="1"/>
                                            </p:txEl>
                                          </p:spTgt>
                                        </p:tgtEl>
                                        <p:attrNameLst>
                                          <p:attrName>style.rotation</p:attrName>
                                        </p:attrNameLst>
                                      </p:cBhvr>
                                      <p:tavLst>
                                        <p:tav tm="0">
                                          <p:val>
                                            <p:fltVal val="360"/>
                                          </p:val>
                                        </p:tav>
                                        <p:tav tm="100000">
                                          <p:val>
                                            <p:fltVal val="0"/>
                                          </p:val>
                                        </p:tav>
                                      </p:tavLst>
                                    </p:anim>
                                    <p:animEffect transition="in" filter="fade">
                                      <p:cBhvr>
                                        <p:cTn id="26" dur="2000"/>
                                        <p:tgtEl>
                                          <p:spTgt spid="18435">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18435">
                                            <p:txEl>
                                              <p:pRg st="2" end="2"/>
                                            </p:txEl>
                                          </p:spTgt>
                                        </p:tgtEl>
                                        <p:attrNameLst>
                                          <p:attrName>style.visibility</p:attrName>
                                        </p:attrNameLst>
                                      </p:cBhvr>
                                      <p:to>
                                        <p:strVal val="visible"/>
                                      </p:to>
                                    </p:set>
                                    <p:anim calcmode="lin" valueType="num">
                                      <p:cBhvr>
                                        <p:cTn id="31" dur="2000" fill="hold"/>
                                        <p:tgtEl>
                                          <p:spTgt spid="18435">
                                            <p:txEl>
                                              <p:pRg st="2" end="2"/>
                                            </p:txEl>
                                          </p:spTgt>
                                        </p:tgtEl>
                                        <p:attrNameLst>
                                          <p:attrName>ppt_w</p:attrName>
                                        </p:attrNameLst>
                                      </p:cBhvr>
                                      <p:tavLst>
                                        <p:tav tm="0">
                                          <p:val>
                                            <p:fltVal val="0"/>
                                          </p:val>
                                        </p:tav>
                                        <p:tav tm="100000">
                                          <p:val>
                                            <p:strVal val="#ppt_w"/>
                                          </p:val>
                                        </p:tav>
                                      </p:tavLst>
                                    </p:anim>
                                    <p:anim calcmode="lin" valueType="num">
                                      <p:cBhvr>
                                        <p:cTn id="32" dur="2000" fill="hold"/>
                                        <p:tgtEl>
                                          <p:spTgt spid="18435">
                                            <p:txEl>
                                              <p:pRg st="2" end="2"/>
                                            </p:txEl>
                                          </p:spTgt>
                                        </p:tgtEl>
                                        <p:attrNameLst>
                                          <p:attrName>ppt_h</p:attrName>
                                        </p:attrNameLst>
                                      </p:cBhvr>
                                      <p:tavLst>
                                        <p:tav tm="0">
                                          <p:val>
                                            <p:fltVal val="0"/>
                                          </p:val>
                                        </p:tav>
                                        <p:tav tm="100000">
                                          <p:val>
                                            <p:strVal val="#ppt_h"/>
                                          </p:val>
                                        </p:tav>
                                      </p:tavLst>
                                    </p:anim>
                                    <p:anim calcmode="lin" valueType="num">
                                      <p:cBhvr>
                                        <p:cTn id="33" dur="2000" fill="hold"/>
                                        <p:tgtEl>
                                          <p:spTgt spid="18435">
                                            <p:txEl>
                                              <p:pRg st="2" end="2"/>
                                            </p:txEl>
                                          </p:spTgt>
                                        </p:tgtEl>
                                        <p:attrNameLst>
                                          <p:attrName>style.rotation</p:attrName>
                                        </p:attrNameLst>
                                      </p:cBhvr>
                                      <p:tavLst>
                                        <p:tav tm="0">
                                          <p:val>
                                            <p:fltVal val="360"/>
                                          </p:val>
                                        </p:tav>
                                        <p:tav tm="100000">
                                          <p:val>
                                            <p:fltVal val="0"/>
                                          </p:val>
                                        </p:tav>
                                      </p:tavLst>
                                    </p:anim>
                                    <p:animEffect transition="in" filter="fade">
                                      <p:cBhvr>
                                        <p:cTn id="34" dur="2000"/>
                                        <p:tgtEl>
                                          <p:spTgt spid="18435">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18435">
                                            <p:txEl>
                                              <p:pRg st="4" end="4"/>
                                            </p:txEl>
                                          </p:spTgt>
                                        </p:tgtEl>
                                        <p:attrNameLst>
                                          <p:attrName>style.visibility</p:attrName>
                                        </p:attrNameLst>
                                      </p:cBhvr>
                                      <p:to>
                                        <p:strVal val="visible"/>
                                      </p:to>
                                    </p:set>
                                    <p:anim calcmode="lin" valueType="num">
                                      <p:cBhvr>
                                        <p:cTn id="39" dur="2000" fill="hold"/>
                                        <p:tgtEl>
                                          <p:spTgt spid="18435">
                                            <p:txEl>
                                              <p:pRg st="4" end="4"/>
                                            </p:txEl>
                                          </p:spTgt>
                                        </p:tgtEl>
                                        <p:attrNameLst>
                                          <p:attrName>ppt_w</p:attrName>
                                        </p:attrNameLst>
                                      </p:cBhvr>
                                      <p:tavLst>
                                        <p:tav tm="0">
                                          <p:val>
                                            <p:fltVal val="0"/>
                                          </p:val>
                                        </p:tav>
                                        <p:tav tm="100000">
                                          <p:val>
                                            <p:strVal val="#ppt_w"/>
                                          </p:val>
                                        </p:tav>
                                      </p:tavLst>
                                    </p:anim>
                                    <p:anim calcmode="lin" valueType="num">
                                      <p:cBhvr>
                                        <p:cTn id="40" dur="2000" fill="hold"/>
                                        <p:tgtEl>
                                          <p:spTgt spid="18435">
                                            <p:txEl>
                                              <p:pRg st="4" end="4"/>
                                            </p:txEl>
                                          </p:spTgt>
                                        </p:tgtEl>
                                        <p:attrNameLst>
                                          <p:attrName>ppt_h</p:attrName>
                                        </p:attrNameLst>
                                      </p:cBhvr>
                                      <p:tavLst>
                                        <p:tav tm="0">
                                          <p:val>
                                            <p:fltVal val="0"/>
                                          </p:val>
                                        </p:tav>
                                        <p:tav tm="100000">
                                          <p:val>
                                            <p:strVal val="#ppt_h"/>
                                          </p:val>
                                        </p:tav>
                                      </p:tavLst>
                                    </p:anim>
                                    <p:anim calcmode="lin" valueType="num">
                                      <p:cBhvr>
                                        <p:cTn id="41" dur="2000" fill="hold"/>
                                        <p:tgtEl>
                                          <p:spTgt spid="18435">
                                            <p:txEl>
                                              <p:pRg st="4" end="4"/>
                                            </p:txEl>
                                          </p:spTgt>
                                        </p:tgtEl>
                                        <p:attrNameLst>
                                          <p:attrName>style.rotation</p:attrName>
                                        </p:attrNameLst>
                                      </p:cBhvr>
                                      <p:tavLst>
                                        <p:tav tm="0">
                                          <p:val>
                                            <p:fltVal val="360"/>
                                          </p:val>
                                        </p:tav>
                                        <p:tav tm="100000">
                                          <p:val>
                                            <p:fltVal val="0"/>
                                          </p:val>
                                        </p:tav>
                                      </p:tavLst>
                                    </p:anim>
                                    <p:animEffect transition="in" filter="fade">
                                      <p:cBhvr>
                                        <p:cTn id="42" dur="2000"/>
                                        <p:tgtEl>
                                          <p:spTgt spid="18435">
                                            <p:txEl>
                                              <p:pRg st="4" end="4"/>
                                            </p:txEl>
                                          </p:spTgt>
                                        </p:tgtEl>
                                      </p:cBhvr>
                                    </p:animEffect>
                                  </p:childTnLst>
                                </p:cTn>
                              </p:par>
                              <p:par>
                                <p:cTn id="43" presetID="3" presetClass="emph" presetSubtype="2" fill="hold" grpId="1" nodeType="withEffect">
                                  <p:stCondLst>
                                    <p:cond delay="0"/>
                                  </p:stCondLst>
                                  <p:childTnLst>
                                    <p:animClr clrSpc="rgb" dir="cw">
                                      <p:cBhvr override="childStyle">
                                        <p:cTn id="44" dur="2000" fill="hold"/>
                                        <p:tgtEl>
                                          <p:spTgt spid="18435">
                                            <p:txEl>
                                              <p:pRg st="0" end="0"/>
                                            </p:txEl>
                                          </p:spTgt>
                                        </p:tgtEl>
                                        <p:attrNameLst>
                                          <p:attrName>style.color</p:attrName>
                                        </p:attrNameLst>
                                      </p:cBhvr>
                                      <p:to>
                                        <a:srgbClr val="FF3300"/>
                                      </p:to>
                                    </p:animClr>
                                  </p:childTnLst>
                                </p:cTn>
                              </p:par>
                              <p:par>
                                <p:cTn id="45" presetID="3" presetClass="emph" presetSubtype="2" fill="hold" grpId="1" nodeType="withEffect">
                                  <p:stCondLst>
                                    <p:cond delay="0"/>
                                  </p:stCondLst>
                                  <p:childTnLst>
                                    <p:animClr clrSpc="rgb" dir="cw">
                                      <p:cBhvr override="childStyle">
                                        <p:cTn id="46" dur="2000" fill="hold"/>
                                        <p:tgtEl>
                                          <p:spTgt spid="18435">
                                            <p:txEl>
                                              <p:pRg st="1" end="1"/>
                                            </p:txEl>
                                          </p:spTgt>
                                        </p:tgtEl>
                                        <p:attrNameLst>
                                          <p:attrName>style.color</p:attrName>
                                        </p:attrNameLst>
                                      </p:cBhvr>
                                      <p:to>
                                        <a:srgbClr val="FF3300"/>
                                      </p:to>
                                    </p:animClr>
                                  </p:childTnLst>
                                </p:cTn>
                              </p:par>
                              <p:par>
                                <p:cTn id="47" presetID="3" presetClass="emph" presetSubtype="2" fill="hold" grpId="1" nodeType="withEffect">
                                  <p:stCondLst>
                                    <p:cond delay="0"/>
                                  </p:stCondLst>
                                  <p:childTnLst>
                                    <p:animClr clrSpc="rgb" dir="cw">
                                      <p:cBhvr override="childStyle">
                                        <p:cTn id="48" dur="2000" fill="hold"/>
                                        <p:tgtEl>
                                          <p:spTgt spid="18435">
                                            <p:txEl>
                                              <p:pRg st="2" end="2"/>
                                            </p:txEl>
                                          </p:spTgt>
                                        </p:tgtEl>
                                        <p:attrNameLst>
                                          <p:attrName>style.color</p:attrName>
                                        </p:attrNameLst>
                                      </p:cBhvr>
                                      <p:to>
                                        <a:srgbClr val="FF3300"/>
                                      </p:to>
                                    </p:animClr>
                                  </p:childTnLst>
                                </p:cTn>
                              </p:par>
                              <p:par>
                                <p:cTn id="49" presetID="3" presetClass="emph" presetSubtype="2" fill="hold" grpId="1" nodeType="withEffect">
                                  <p:stCondLst>
                                    <p:cond delay="0"/>
                                  </p:stCondLst>
                                  <p:childTnLst>
                                    <p:animClr clrSpc="rgb" dir="cw">
                                      <p:cBhvr override="childStyle">
                                        <p:cTn id="50" dur="2000" fill="hold"/>
                                        <p:tgtEl>
                                          <p:spTgt spid="18435">
                                            <p:txEl>
                                              <p:pRg st="4" end="4"/>
                                            </p:txEl>
                                          </p:spTgt>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nimBg="1"/>
      <p:bldP spid="18435" grpId="1"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457200" y="381000"/>
            <a:ext cx="8229600" cy="914400"/>
          </a:xfrm>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GB" sz="2800" smtClean="0"/>
              <a:t>Procedural steps for </a:t>
            </a:r>
            <a:r>
              <a:rPr lang="en-GB" sz="2800" b="1" smtClean="0"/>
              <a:t>Product type, Consumer type </a:t>
            </a:r>
            <a:r>
              <a:rPr lang="en-GB" sz="2800" smtClean="0"/>
              <a:t>and</a:t>
            </a:r>
            <a:r>
              <a:rPr lang="en-GB" sz="2800" b="1" smtClean="0"/>
              <a:t> Drill type</a:t>
            </a:r>
            <a:r>
              <a:rPr lang="en-GB" sz="2800" smtClean="0"/>
              <a:t> project works</a:t>
            </a:r>
            <a:endParaRPr lang="en-US" sz="2800" smtClean="0"/>
          </a:p>
        </p:txBody>
      </p:sp>
      <p:sp>
        <p:nvSpPr>
          <p:cNvPr id="17411" name="Rectangle 3"/>
          <p:cNvSpPr>
            <a:spLocks noChangeArrowheads="1"/>
          </p:cNvSpPr>
          <p:nvPr>
            <p:ph type="body" idx="1"/>
          </p:nvPr>
        </p:nvSpPr>
        <p:spPr bwMode="auto">
          <a:xfrm>
            <a:off x="457200" y="1295400"/>
            <a:ext cx="8458200" cy="50292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457200" indent="-457200" eaLnBrk="1" hangingPunct="1">
              <a:lnSpc>
                <a:spcPct val="80000"/>
              </a:lnSpc>
            </a:pPr>
            <a:r>
              <a:rPr lang="en-GB" sz="2800" smtClean="0"/>
              <a:t>The following procedural steps may be followed while carrying out </a:t>
            </a:r>
            <a:r>
              <a:rPr lang="en-GB" sz="2800" b="1" smtClean="0"/>
              <a:t>Product type, consumer type </a:t>
            </a:r>
            <a:r>
              <a:rPr lang="en-GB" sz="2800" smtClean="0"/>
              <a:t>and</a:t>
            </a:r>
            <a:r>
              <a:rPr lang="en-GB" sz="2800" b="1" smtClean="0"/>
              <a:t> drill type</a:t>
            </a:r>
            <a:r>
              <a:rPr lang="en-GB" sz="2800" smtClean="0"/>
              <a:t> project works, </a:t>
            </a:r>
          </a:p>
          <a:p>
            <a:pPr marL="457200" indent="-457200" eaLnBrk="1" hangingPunct="1">
              <a:lnSpc>
                <a:spcPct val="80000"/>
              </a:lnSpc>
              <a:buFontTx/>
              <a:buNone/>
            </a:pPr>
            <a:r>
              <a:rPr lang="en-GB" sz="2800" smtClean="0"/>
              <a:t> </a:t>
            </a:r>
          </a:p>
          <a:p>
            <a:pPr marL="457200" indent="-457200" eaLnBrk="1" hangingPunct="1">
              <a:lnSpc>
                <a:spcPct val="80000"/>
              </a:lnSpc>
              <a:buFontTx/>
              <a:buAutoNum type="arabicPeriod"/>
            </a:pPr>
            <a:r>
              <a:rPr lang="en-GB" sz="2800" smtClean="0"/>
              <a:t>Providing a set of topics/ sub topics/issues etc.,</a:t>
            </a:r>
          </a:p>
          <a:p>
            <a:pPr marL="457200" indent="-457200" eaLnBrk="1" hangingPunct="1">
              <a:lnSpc>
                <a:spcPct val="80000"/>
              </a:lnSpc>
              <a:buFontTx/>
              <a:buAutoNum type="arabicPeriod"/>
            </a:pPr>
            <a:r>
              <a:rPr lang="en-GB" sz="2800" smtClean="0"/>
              <a:t>Selecting</a:t>
            </a:r>
          </a:p>
          <a:p>
            <a:pPr marL="457200" indent="-457200" eaLnBrk="1" hangingPunct="1">
              <a:lnSpc>
                <a:spcPct val="80000"/>
              </a:lnSpc>
              <a:buFontTx/>
              <a:buAutoNum type="arabicPeriod"/>
            </a:pPr>
            <a:r>
              <a:rPr lang="en-GB" sz="2800" smtClean="0"/>
              <a:t>Purposing (Objectives)</a:t>
            </a:r>
          </a:p>
          <a:p>
            <a:pPr marL="457200" indent="-457200" eaLnBrk="1" hangingPunct="1">
              <a:lnSpc>
                <a:spcPct val="80000"/>
              </a:lnSpc>
              <a:buFontTx/>
              <a:buAutoNum type="arabicPeriod"/>
            </a:pPr>
            <a:r>
              <a:rPr lang="en-GB" sz="2800" smtClean="0"/>
              <a:t>Executing</a:t>
            </a:r>
          </a:p>
          <a:p>
            <a:pPr marL="457200" indent="-457200" eaLnBrk="1" hangingPunct="1">
              <a:lnSpc>
                <a:spcPct val="80000"/>
              </a:lnSpc>
              <a:buFontTx/>
              <a:buAutoNum type="arabicPeriod"/>
            </a:pPr>
            <a:r>
              <a:rPr lang="en-GB" sz="2800" smtClean="0"/>
              <a:t>Reviewing</a:t>
            </a:r>
          </a:p>
          <a:p>
            <a:pPr marL="457200" indent="-457200" eaLnBrk="1" hangingPunct="1">
              <a:lnSpc>
                <a:spcPct val="80000"/>
              </a:lnSpc>
              <a:buFontTx/>
              <a:buAutoNum type="arabicPeriod"/>
            </a:pPr>
            <a:r>
              <a:rPr lang="en-GB" sz="2800" smtClean="0"/>
              <a:t>Reporting</a:t>
            </a:r>
          </a:p>
          <a:p>
            <a:pPr marL="457200" indent="-457200" eaLnBrk="1" hangingPunct="1">
              <a:lnSpc>
                <a:spcPct val="80000"/>
              </a:lnSpc>
              <a:buFontTx/>
              <a:buAutoNum type="arabicPeriod"/>
            </a:pPr>
            <a:r>
              <a:rPr lang="en-GB" sz="2800" smtClean="0"/>
              <a:t>Evaluating</a:t>
            </a:r>
            <a:r>
              <a:rPr lang="en-GB" sz="2800" b="1" smtClean="0"/>
              <a:t> </a:t>
            </a:r>
            <a:r>
              <a:rPr lang="en-GB" sz="2800" smtClean="0"/>
              <a:t>(In</a:t>
            </a:r>
            <a:r>
              <a:rPr lang="en-GB" sz="2800" b="1" smtClean="0"/>
              <a:t> </a:t>
            </a:r>
            <a:r>
              <a:rPr lang="en-GB" sz="2800" smtClean="0"/>
              <a:t>this case, the set of criteria</a:t>
            </a:r>
            <a:r>
              <a:rPr lang="en-GB" sz="2800" b="1" smtClean="0"/>
              <a:t> </a:t>
            </a:r>
            <a:r>
              <a:rPr lang="en-GB" sz="2800" smtClean="0"/>
              <a:t>may differ from that of problem</a:t>
            </a:r>
            <a:r>
              <a:rPr lang="en-GB" sz="2800" b="1" smtClean="0"/>
              <a:t> </a:t>
            </a:r>
            <a:r>
              <a:rPr lang="en-GB" sz="2800" smtClean="0"/>
              <a:t>type) </a:t>
            </a:r>
            <a:endParaRPr lang="en-US" sz="2800" smtClean="0"/>
          </a:p>
        </p:txBody>
      </p:sp>
    </p:spTree>
    <p:extLst>
      <p:ext uri="{BB962C8B-B14F-4D97-AF65-F5344CB8AC3E}">
        <p14:creationId xmlns:p14="http://schemas.microsoft.com/office/powerpoint/2010/main" val="7782947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7411">
                                            <p:bg/>
                                          </p:spTgt>
                                        </p:tgtEl>
                                        <p:attrNameLst>
                                          <p:attrName>style.visibility</p:attrName>
                                        </p:attrNameLst>
                                      </p:cBhvr>
                                      <p:to>
                                        <p:strVal val="visible"/>
                                      </p:to>
                                    </p:set>
                                    <p:anim calcmode="lin" valueType="num">
                                      <p:cBhvr>
                                        <p:cTn id="7" dur="500" fill="hold"/>
                                        <p:tgtEl>
                                          <p:spTgt spid="17411">
                                            <p:bg/>
                                          </p:spTgt>
                                        </p:tgtEl>
                                        <p:attrNameLst>
                                          <p:attrName>ppt_w</p:attrName>
                                        </p:attrNameLst>
                                      </p:cBhvr>
                                      <p:tavLst>
                                        <p:tav tm="0">
                                          <p:val>
                                            <p:fltVal val="0"/>
                                          </p:val>
                                        </p:tav>
                                        <p:tav tm="100000">
                                          <p:val>
                                            <p:strVal val="#ppt_w"/>
                                          </p:val>
                                        </p:tav>
                                      </p:tavLst>
                                    </p:anim>
                                    <p:anim calcmode="lin" valueType="num">
                                      <p:cBhvr>
                                        <p:cTn id="8" dur="500" fill="hold"/>
                                        <p:tgtEl>
                                          <p:spTgt spid="17411">
                                            <p:bg/>
                                          </p:spTgt>
                                        </p:tgtEl>
                                        <p:attrNameLst>
                                          <p:attrName>ppt_h</p:attrName>
                                        </p:attrNameLst>
                                      </p:cBhvr>
                                      <p:tavLst>
                                        <p:tav tm="0">
                                          <p:val>
                                            <p:fltVal val="0"/>
                                          </p:val>
                                        </p:tav>
                                        <p:tav tm="100000">
                                          <p:val>
                                            <p:strVal val="#ppt_h"/>
                                          </p:val>
                                        </p:tav>
                                      </p:tavLst>
                                    </p:anim>
                                    <p:anim calcmode="lin" valueType="num">
                                      <p:cBhvr>
                                        <p:cTn id="9" dur="500" fill="hold"/>
                                        <p:tgtEl>
                                          <p:spTgt spid="17411">
                                            <p:bg/>
                                          </p:spTgt>
                                        </p:tgtEl>
                                        <p:attrNameLst>
                                          <p:attrName>style.rotation</p:attrName>
                                        </p:attrNameLst>
                                      </p:cBhvr>
                                      <p:tavLst>
                                        <p:tav tm="0">
                                          <p:val>
                                            <p:fltVal val="360"/>
                                          </p:val>
                                        </p:tav>
                                        <p:tav tm="100000">
                                          <p:val>
                                            <p:fltVal val="0"/>
                                          </p:val>
                                        </p:tav>
                                      </p:tavLst>
                                    </p:anim>
                                    <p:animEffect transition="in" filter="fade">
                                      <p:cBhvr>
                                        <p:cTn id="10" dur="500"/>
                                        <p:tgtEl>
                                          <p:spTgt spid="17411">
                                            <p:bg/>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17411">
                                            <p:txEl>
                                              <p:pRg st="0" end="0"/>
                                            </p:txEl>
                                          </p:spTgt>
                                        </p:tgtEl>
                                        <p:attrNameLst>
                                          <p:attrName>style.visibility</p:attrName>
                                        </p:attrNameLst>
                                      </p:cBhvr>
                                      <p:to>
                                        <p:strVal val="visible"/>
                                      </p:to>
                                    </p:set>
                                    <p:anim calcmode="lin" valueType="num">
                                      <p:cBhvr>
                                        <p:cTn id="15" dur="500" fill="hold"/>
                                        <p:tgtEl>
                                          <p:spTgt spid="1741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7411">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7411">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7411">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17411">
                                            <p:txEl>
                                              <p:pRg st="1" end="1"/>
                                            </p:txEl>
                                          </p:spTgt>
                                        </p:tgtEl>
                                        <p:attrNameLst>
                                          <p:attrName>style.visibility</p:attrName>
                                        </p:attrNameLst>
                                      </p:cBhvr>
                                      <p:to>
                                        <p:strVal val="visible"/>
                                      </p:to>
                                    </p:set>
                                    <p:anim calcmode="lin" valueType="num">
                                      <p:cBhvr>
                                        <p:cTn id="23" dur="500" fill="hold"/>
                                        <p:tgtEl>
                                          <p:spTgt spid="17411">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7411">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7411">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7411">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17411">
                                            <p:txEl>
                                              <p:pRg st="2" end="2"/>
                                            </p:txEl>
                                          </p:spTgt>
                                        </p:tgtEl>
                                        <p:attrNameLst>
                                          <p:attrName>style.visibility</p:attrName>
                                        </p:attrNameLst>
                                      </p:cBhvr>
                                      <p:to>
                                        <p:strVal val="visible"/>
                                      </p:to>
                                    </p:set>
                                    <p:anim calcmode="lin" valueType="num">
                                      <p:cBhvr>
                                        <p:cTn id="31" dur="500" fill="hold"/>
                                        <p:tgtEl>
                                          <p:spTgt spid="17411">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7411">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7411">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7411">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17411">
                                            <p:txEl>
                                              <p:pRg st="3" end="3"/>
                                            </p:txEl>
                                          </p:spTgt>
                                        </p:tgtEl>
                                        <p:attrNameLst>
                                          <p:attrName>style.visibility</p:attrName>
                                        </p:attrNameLst>
                                      </p:cBhvr>
                                      <p:to>
                                        <p:strVal val="visible"/>
                                      </p:to>
                                    </p:set>
                                    <p:anim calcmode="lin" valueType="num">
                                      <p:cBhvr>
                                        <p:cTn id="39" dur="500" fill="hold"/>
                                        <p:tgtEl>
                                          <p:spTgt spid="17411">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7411">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17411">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17411">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9" presetClass="entr" presetSubtype="0" decel="100000" fill="hold" grpId="0" nodeType="clickEffect">
                                  <p:stCondLst>
                                    <p:cond delay="0"/>
                                  </p:stCondLst>
                                  <p:childTnLst>
                                    <p:set>
                                      <p:cBhvr>
                                        <p:cTn id="46" dur="1" fill="hold">
                                          <p:stCondLst>
                                            <p:cond delay="0"/>
                                          </p:stCondLst>
                                        </p:cTn>
                                        <p:tgtEl>
                                          <p:spTgt spid="17411">
                                            <p:txEl>
                                              <p:pRg st="4" end="4"/>
                                            </p:txEl>
                                          </p:spTgt>
                                        </p:tgtEl>
                                        <p:attrNameLst>
                                          <p:attrName>style.visibility</p:attrName>
                                        </p:attrNameLst>
                                      </p:cBhvr>
                                      <p:to>
                                        <p:strVal val="visible"/>
                                      </p:to>
                                    </p:set>
                                    <p:anim calcmode="lin" valueType="num">
                                      <p:cBhvr>
                                        <p:cTn id="47" dur="500" fill="hold"/>
                                        <p:tgtEl>
                                          <p:spTgt spid="17411">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17411">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17411">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17411">
                                            <p:txEl>
                                              <p:pRg st="4" end="4"/>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9" presetClass="entr" presetSubtype="0" decel="100000" fill="hold" grpId="0" nodeType="clickEffect">
                                  <p:stCondLst>
                                    <p:cond delay="0"/>
                                  </p:stCondLst>
                                  <p:childTnLst>
                                    <p:set>
                                      <p:cBhvr>
                                        <p:cTn id="54" dur="1" fill="hold">
                                          <p:stCondLst>
                                            <p:cond delay="0"/>
                                          </p:stCondLst>
                                        </p:cTn>
                                        <p:tgtEl>
                                          <p:spTgt spid="17411">
                                            <p:txEl>
                                              <p:pRg st="5" end="5"/>
                                            </p:txEl>
                                          </p:spTgt>
                                        </p:tgtEl>
                                        <p:attrNameLst>
                                          <p:attrName>style.visibility</p:attrName>
                                        </p:attrNameLst>
                                      </p:cBhvr>
                                      <p:to>
                                        <p:strVal val="visible"/>
                                      </p:to>
                                    </p:set>
                                    <p:anim calcmode="lin" valueType="num">
                                      <p:cBhvr>
                                        <p:cTn id="55" dur="500" fill="hold"/>
                                        <p:tgtEl>
                                          <p:spTgt spid="17411">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17411">
                                            <p:txEl>
                                              <p:pRg st="5" end="5"/>
                                            </p:txEl>
                                          </p:spTgt>
                                        </p:tgtEl>
                                        <p:attrNameLst>
                                          <p:attrName>ppt_h</p:attrName>
                                        </p:attrNameLst>
                                      </p:cBhvr>
                                      <p:tavLst>
                                        <p:tav tm="0">
                                          <p:val>
                                            <p:fltVal val="0"/>
                                          </p:val>
                                        </p:tav>
                                        <p:tav tm="100000">
                                          <p:val>
                                            <p:strVal val="#ppt_h"/>
                                          </p:val>
                                        </p:tav>
                                      </p:tavLst>
                                    </p:anim>
                                    <p:anim calcmode="lin" valueType="num">
                                      <p:cBhvr>
                                        <p:cTn id="57" dur="500" fill="hold"/>
                                        <p:tgtEl>
                                          <p:spTgt spid="17411">
                                            <p:txEl>
                                              <p:pRg st="5" end="5"/>
                                            </p:txEl>
                                          </p:spTgt>
                                        </p:tgtEl>
                                        <p:attrNameLst>
                                          <p:attrName>style.rotation</p:attrName>
                                        </p:attrNameLst>
                                      </p:cBhvr>
                                      <p:tavLst>
                                        <p:tav tm="0">
                                          <p:val>
                                            <p:fltVal val="360"/>
                                          </p:val>
                                        </p:tav>
                                        <p:tav tm="100000">
                                          <p:val>
                                            <p:fltVal val="0"/>
                                          </p:val>
                                        </p:tav>
                                      </p:tavLst>
                                    </p:anim>
                                    <p:animEffect transition="in" filter="fade">
                                      <p:cBhvr>
                                        <p:cTn id="58" dur="500"/>
                                        <p:tgtEl>
                                          <p:spTgt spid="17411">
                                            <p:txEl>
                                              <p:pRg st="5" end="5"/>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49" presetClass="entr" presetSubtype="0" decel="100000" fill="hold" grpId="0" nodeType="clickEffect">
                                  <p:stCondLst>
                                    <p:cond delay="0"/>
                                  </p:stCondLst>
                                  <p:childTnLst>
                                    <p:set>
                                      <p:cBhvr>
                                        <p:cTn id="62" dur="1" fill="hold">
                                          <p:stCondLst>
                                            <p:cond delay="0"/>
                                          </p:stCondLst>
                                        </p:cTn>
                                        <p:tgtEl>
                                          <p:spTgt spid="17411">
                                            <p:txEl>
                                              <p:pRg st="6" end="6"/>
                                            </p:txEl>
                                          </p:spTgt>
                                        </p:tgtEl>
                                        <p:attrNameLst>
                                          <p:attrName>style.visibility</p:attrName>
                                        </p:attrNameLst>
                                      </p:cBhvr>
                                      <p:to>
                                        <p:strVal val="visible"/>
                                      </p:to>
                                    </p:set>
                                    <p:anim calcmode="lin" valueType="num">
                                      <p:cBhvr>
                                        <p:cTn id="63" dur="500" fill="hold"/>
                                        <p:tgtEl>
                                          <p:spTgt spid="17411">
                                            <p:txEl>
                                              <p:pRg st="6" end="6"/>
                                            </p:txEl>
                                          </p:spTgt>
                                        </p:tgtEl>
                                        <p:attrNameLst>
                                          <p:attrName>ppt_w</p:attrName>
                                        </p:attrNameLst>
                                      </p:cBhvr>
                                      <p:tavLst>
                                        <p:tav tm="0">
                                          <p:val>
                                            <p:fltVal val="0"/>
                                          </p:val>
                                        </p:tav>
                                        <p:tav tm="100000">
                                          <p:val>
                                            <p:strVal val="#ppt_w"/>
                                          </p:val>
                                        </p:tav>
                                      </p:tavLst>
                                    </p:anim>
                                    <p:anim calcmode="lin" valueType="num">
                                      <p:cBhvr>
                                        <p:cTn id="64" dur="500" fill="hold"/>
                                        <p:tgtEl>
                                          <p:spTgt spid="17411">
                                            <p:txEl>
                                              <p:pRg st="6" end="6"/>
                                            </p:txEl>
                                          </p:spTgt>
                                        </p:tgtEl>
                                        <p:attrNameLst>
                                          <p:attrName>ppt_h</p:attrName>
                                        </p:attrNameLst>
                                      </p:cBhvr>
                                      <p:tavLst>
                                        <p:tav tm="0">
                                          <p:val>
                                            <p:fltVal val="0"/>
                                          </p:val>
                                        </p:tav>
                                        <p:tav tm="100000">
                                          <p:val>
                                            <p:strVal val="#ppt_h"/>
                                          </p:val>
                                        </p:tav>
                                      </p:tavLst>
                                    </p:anim>
                                    <p:anim calcmode="lin" valueType="num">
                                      <p:cBhvr>
                                        <p:cTn id="65" dur="500" fill="hold"/>
                                        <p:tgtEl>
                                          <p:spTgt spid="17411">
                                            <p:txEl>
                                              <p:pRg st="6" end="6"/>
                                            </p:txEl>
                                          </p:spTgt>
                                        </p:tgtEl>
                                        <p:attrNameLst>
                                          <p:attrName>style.rotation</p:attrName>
                                        </p:attrNameLst>
                                      </p:cBhvr>
                                      <p:tavLst>
                                        <p:tav tm="0">
                                          <p:val>
                                            <p:fltVal val="360"/>
                                          </p:val>
                                        </p:tav>
                                        <p:tav tm="100000">
                                          <p:val>
                                            <p:fltVal val="0"/>
                                          </p:val>
                                        </p:tav>
                                      </p:tavLst>
                                    </p:anim>
                                    <p:animEffect transition="in" filter="fade">
                                      <p:cBhvr>
                                        <p:cTn id="66" dur="500"/>
                                        <p:tgtEl>
                                          <p:spTgt spid="17411">
                                            <p:txEl>
                                              <p:pRg st="6" end="6"/>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49" presetClass="entr" presetSubtype="0" decel="100000" fill="hold" grpId="0" nodeType="clickEffect">
                                  <p:stCondLst>
                                    <p:cond delay="0"/>
                                  </p:stCondLst>
                                  <p:childTnLst>
                                    <p:set>
                                      <p:cBhvr>
                                        <p:cTn id="70" dur="1" fill="hold">
                                          <p:stCondLst>
                                            <p:cond delay="0"/>
                                          </p:stCondLst>
                                        </p:cTn>
                                        <p:tgtEl>
                                          <p:spTgt spid="17411">
                                            <p:txEl>
                                              <p:pRg st="7" end="7"/>
                                            </p:txEl>
                                          </p:spTgt>
                                        </p:tgtEl>
                                        <p:attrNameLst>
                                          <p:attrName>style.visibility</p:attrName>
                                        </p:attrNameLst>
                                      </p:cBhvr>
                                      <p:to>
                                        <p:strVal val="visible"/>
                                      </p:to>
                                    </p:set>
                                    <p:anim calcmode="lin" valueType="num">
                                      <p:cBhvr>
                                        <p:cTn id="71" dur="500" fill="hold"/>
                                        <p:tgtEl>
                                          <p:spTgt spid="17411">
                                            <p:txEl>
                                              <p:pRg st="7" end="7"/>
                                            </p:txEl>
                                          </p:spTgt>
                                        </p:tgtEl>
                                        <p:attrNameLst>
                                          <p:attrName>ppt_w</p:attrName>
                                        </p:attrNameLst>
                                      </p:cBhvr>
                                      <p:tavLst>
                                        <p:tav tm="0">
                                          <p:val>
                                            <p:fltVal val="0"/>
                                          </p:val>
                                        </p:tav>
                                        <p:tav tm="100000">
                                          <p:val>
                                            <p:strVal val="#ppt_w"/>
                                          </p:val>
                                        </p:tav>
                                      </p:tavLst>
                                    </p:anim>
                                    <p:anim calcmode="lin" valueType="num">
                                      <p:cBhvr>
                                        <p:cTn id="72" dur="500" fill="hold"/>
                                        <p:tgtEl>
                                          <p:spTgt spid="17411">
                                            <p:txEl>
                                              <p:pRg st="7" end="7"/>
                                            </p:txEl>
                                          </p:spTgt>
                                        </p:tgtEl>
                                        <p:attrNameLst>
                                          <p:attrName>ppt_h</p:attrName>
                                        </p:attrNameLst>
                                      </p:cBhvr>
                                      <p:tavLst>
                                        <p:tav tm="0">
                                          <p:val>
                                            <p:fltVal val="0"/>
                                          </p:val>
                                        </p:tav>
                                        <p:tav tm="100000">
                                          <p:val>
                                            <p:strVal val="#ppt_h"/>
                                          </p:val>
                                        </p:tav>
                                      </p:tavLst>
                                    </p:anim>
                                    <p:anim calcmode="lin" valueType="num">
                                      <p:cBhvr>
                                        <p:cTn id="73" dur="500" fill="hold"/>
                                        <p:tgtEl>
                                          <p:spTgt spid="17411">
                                            <p:txEl>
                                              <p:pRg st="7" end="7"/>
                                            </p:txEl>
                                          </p:spTgt>
                                        </p:tgtEl>
                                        <p:attrNameLst>
                                          <p:attrName>style.rotation</p:attrName>
                                        </p:attrNameLst>
                                      </p:cBhvr>
                                      <p:tavLst>
                                        <p:tav tm="0">
                                          <p:val>
                                            <p:fltVal val="360"/>
                                          </p:val>
                                        </p:tav>
                                        <p:tav tm="100000">
                                          <p:val>
                                            <p:fltVal val="0"/>
                                          </p:val>
                                        </p:tav>
                                      </p:tavLst>
                                    </p:anim>
                                    <p:animEffect transition="in" filter="fade">
                                      <p:cBhvr>
                                        <p:cTn id="74" dur="500"/>
                                        <p:tgtEl>
                                          <p:spTgt spid="17411">
                                            <p:txEl>
                                              <p:pRg st="7" end="7"/>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49" presetClass="entr" presetSubtype="0" decel="100000" fill="hold" grpId="0" nodeType="clickEffect">
                                  <p:stCondLst>
                                    <p:cond delay="0"/>
                                  </p:stCondLst>
                                  <p:childTnLst>
                                    <p:set>
                                      <p:cBhvr>
                                        <p:cTn id="78" dur="1" fill="hold">
                                          <p:stCondLst>
                                            <p:cond delay="0"/>
                                          </p:stCondLst>
                                        </p:cTn>
                                        <p:tgtEl>
                                          <p:spTgt spid="17411">
                                            <p:txEl>
                                              <p:pRg st="8" end="8"/>
                                            </p:txEl>
                                          </p:spTgt>
                                        </p:tgtEl>
                                        <p:attrNameLst>
                                          <p:attrName>style.visibility</p:attrName>
                                        </p:attrNameLst>
                                      </p:cBhvr>
                                      <p:to>
                                        <p:strVal val="visible"/>
                                      </p:to>
                                    </p:set>
                                    <p:anim calcmode="lin" valueType="num">
                                      <p:cBhvr>
                                        <p:cTn id="79" dur="500" fill="hold"/>
                                        <p:tgtEl>
                                          <p:spTgt spid="17411">
                                            <p:txEl>
                                              <p:pRg st="8" end="8"/>
                                            </p:txEl>
                                          </p:spTgt>
                                        </p:tgtEl>
                                        <p:attrNameLst>
                                          <p:attrName>ppt_w</p:attrName>
                                        </p:attrNameLst>
                                      </p:cBhvr>
                                      <p:tavLst>
                                        <p:tav tm="0">
                                          <p:val>
                                            <p:fltVal val="0"/>
                                          </p:val>
                                        </p:tav>
                                        <p:tav tm="100000">
                                          <p:val>
                                            <p:strVal val="#ppt_w"/>
                                          </p:val>
                                        </p:tav>
                                      </p:tavLst>
                                    </p:anim>
                                    <p:anim calcmode="lin" valueType="num">
                                      <p:cBhvr>
                                        <p:cTn id="80" dur="500" fill="hold"/>
                                        <p:tgtEl>
                                          <p:spTgt spid="17411">
                                            <p:txEl>
                                              <p:pRg st="8" end="8"/>
                                            </p:txEl>
                                          </p:spTgt>
                                        </p:tgtEl>
                                        <p:attrNameLst>
                                          <p:attrName>ppt_h</p:attrName>
                                        </p:attrNameLst>
                                      </p:cBhvr>
                                      <p:tavLst>
                                        <p:tav tm="0">
                                          <p:val>
                                            <p:fltVal val="0"/>
                                          </p:val>
                                        </p:tav>
                                        <p:tav tm="100000">
                                          <p:val>
                                            <p:strVal val="#ppt_h"/>
                                          </p:val>
                                        </p:tav>
                                      </p:tavLst>
                                    </p:anim>
                                    <p:anim calcmode="lin" valueType="num">
                                      <p:cBhvr>
                                        <p:cTn id="81" dur="500" fill="hold"/>
                                        <p:tgtEl>
                                          <p:spTgt spid="17411">
                                            <p:txEl>
                                              <p:pRg st="8" end="8"/>
                                            </p:txEl>
                                          </p:spTgt>
                                        </p:tgtEl>
                                        <p:attrNameLst>
                                          <p:attrName>style.rotation</p:attrName>
                                        </p:attrNameLst>
                                      </p:cBhvr>
                                      <p:tavLst>
                                        <p:tav tm="0">
                                          <p:val>
                                            <p:fltVal val="360"/>
                                          </p:val>
                                        </p:tav>
                                        <p:tav tm="100000">
                                          <p:val>
                                            <p:fltVal val="0"/>
                                          </p:val>
                                        </p:tav>
                                      </p:tavLst>
                                    </p:anim>
                                    <p:animEffect transition="in" filter="fade">
                                      <p:cBhvr>
                                        <p:cTn id="82" dur="500"/>
                                        <p:tgtEl>
                                          <p:spTgt spid="17411">
                                            <p:txEl>
                                              <p:pRg st="8" end="8"/>
                                            </p:txEl>
                                          </p:spTgt>
                                        </p:tgtEl>
                                      </p:cBhvr>
                                    </p:animEffect>
                                  </p:childTnLst>
                                </p:cTn>
                              </p:par>
                              <p:par>
                                <p:cTn id="83" presetID="3" presetClass="emph" presetSubtype="2" fill="hold" grpId="1" nodeType="withEffect">
                                  <p:stCondLst>
                                    <p:cond delay="0"/>
                                  </p:stCondLst>
                                  <p:childTnLst>
                                    <p:animClr clrSpc="rgb" dir="cw">
                                      <p:cBhvr override="childStyle">
                                        <p:cTn id="84" dur="2000" fill="hold"/>
                                        <p:tgtEl>
                                          <p:spTgt spid="17411">
                                            <p:txEl>
                                              <p:pRg st="0" end="0"/>
                                            </p:txEl>
                                          </p:spTgt>
                                        </p:tgtEl>
                                        <p:attrNameLst>
                                          <p:attrName>style.color</p:attrName>
                                        </p:attrNameLst>
                                      </p:cBhvr>
                                      <p:to>
                                        <a:srgbClr val="FF3300"/>
                                      </p:to>
                                    </p:animClr>
                                  </p:childTnLst>
                                </p:cTn>
                              </p:par>
                              <p:par>
                                <p:cTn id="85" presetID="3" presetClass="emph" presetSubtype="2" fill="hold" grpId="1" nodeType="withEffect">
                                  <p:stCondLst>
                                    <p:cond delay="0"/>
                                  </p:stCondLst>
                                  <p:childTnLst>
                                    <p:animClr clrSpc="rgb" dir="cw">
                                      <p:cBhvr override="childStyle">
                                        <p:cTn id="86" dur="2000" fill="hold"/>
                                        <p:tgtEl>
                                          <p:spTgt spid="17411">
                                            <p:txEl>
                                              <p:pRg st="1" end="1"/>
                                            </p:txEl>
                                          </p:spTgt>
                                        </p:tgtEl>
                                        <p:attrNameLst>
                                          <p:attrName>style.color</p:attrName>
                                        </p:attrNameLst>
                                      </p:cBhvr>
                                      <p:to>
                                        <a:srgbClr val="FF3300"/>
                                      </p:to>
                                    </p:animClr>
                                  </p:childTnLst>
                                </p:cTn>
                              </p:par>
                              <p:par>
                                <p:cTn id="87" presetID="3" presetClass="emph" presetSubtype="2" fill="hold" grpId="1" nodeType="withEffect">
                                  <p:stCondLst>
                                    <p:cond delay="0"/>
                                  </p:stCondLst>
                                  <p:childTnLst>
                                    <p:animClr clrSpc="rgb" dir="cw">
                                      <p:cBhvr override="childStyle">
                                        <p:cTn id="88" dur="2000" fill="hold"/>
                                        <p:tgtEl>
                                          <p:spTgt spid="17411">
                                            <p:txEl>
                                              <p:pRg st="2" end="2"/>
                                            </p:txEl>
                                          </p:spTgt>
                                        </p:tgtEl>
                                        <p:attrNameLst>
                                          <p:attrName>style.color</p:attrName>
                                        </p:attrNameLst>
                                      </p:cBhvr>
                                      <p:to>
                                        <a:srgbClr val="FF3300"/>
                                      </p:to>
                                    </p:animClr>
                                  </p:childTnLst>
                                </p:cTn>
                              </p:par>
                              <p:par>
                                <p:cTn id="89" presetID="3" presetClass="emph" presetSubtype="2" fill="hold" grpId="1" nodeType="withEffect">
                                  <p:stCondLst>
                                    <p:cond delay="0"/>
                                  </p:stCondLst>
                                  <p:childTnLst>
                                    <p:animClr clrSpc="rgb" dir="cw">
                                      <p:cBhvr override="childStyle">
                                        <p:cTn id="90" dur="2000" fill="hold"/>
                                        <p:tgtEl>
                                          <p:spTgt spid="17411">
                                            <p:txEl>
                                              <p:pRg st="3" end="3"/>
                                            </p:txEl>
                                          </p:spTgt>
                                        </p:tgtEl>
                                        <p:attrNameLst>
                                          <p:attrName>style.color</p:attrName>
                                        </p:attrNameLst>
                                      </p:cBhvr>
                                      <p:to>
                                        <a:srgbClr val="FF3300"/>
                                      </p:to>
                                    </p:animClr>
                                  </p:childTnLst>
                                </p:cTn>
                              </p:par>
                              <p:par>
                                <p:cTn id="91" presetID="3" presetClass="emph" presetSubtype="2" fill="hold" grpId="1" nodeType="withEffect">
                                  <p:stCondLst>
                                    <p:cond delay="0"/>
                                  </p:stCondLst>
                                  <p:childTnLst>
                                    <p:animClr clrSpc="rgb" dir="cw">
                                      <p:cBhvr override="childStyle">
                                        <p:cTn id="92" dur="2000" fill="hold"/>
                                        <p:tgtEl>
                                          <p:spTgt spid="17411">
                                            <p:txEl>
                                              <p:pRg st="4" end="4"/>
                                            </p:txEl>
                                          </p:spTgt>
                                        </p:tgtEl>
                                        <p:attrNameLst>
                                          <p:attrName>style.color</p:attrName>
                                        </p:attrNameLst>
                                      </p:cBhvr>
                                      <p:to>
                                        <a:srgbClr val="FF3300"/>
                                      </p:to>
                                    </p:animClr>
                                  </p:childTnLst>
                                </p:cTn>
                              </p:par>
                              <p:par>
                                <p:cTn id="93" presetID="3" presetClass="emph" presetSubtype="2" fill="hold" grpId="1" nodeType="withEffect">
                                  <p:stCondLst>
                                    <p:cond delay="0"/>
                                  </p:stCondLst>
                                  <p:childTnLst>
                                    <p:animClr clrSpc="rgb" dir="cw">
                                      <p:cBhvr override="childStyle">
                                        <p:cTn id="94" dur="2000" fill="hold"/>
                                        <p:tgtEl>
                                          <p:spTgt spid="17411">
                                            <p:txEl>
                                              <p:pRg st="5" end="5"/>
                                            </p:txEl>
                                          </p:spTgt>
                                        </p:tgtEl>
                                        <p:attrNameLst>
                                          <p:attrName>style.color</p:attrName>
                                        </p:attrNameLst>
                                      </p:cBhvr>
                                      <p:to>
                                        <a:srgbClr val="FF3300"/>
                                      </p:to>
                                    </p:animClr>
                                  </p:childTnLst>
                                </p:cTn>
                              </p:par>
                              <p:par>
                                <p:cTn id="95" presetID="3" presetClass="emph" presetSubtype="2" fill="hold" grpId="1" nodeType="withEffect">
                                  <p:stCondLst>
                                    <p:cond delay="0"/>
                                  </p:stCondLst>
                                  <p:childTnLst>
                                    <p:animClr clrSpc="rgb" dir="cw">
                                      <p:cBhvr override="childStyle">
                                        <p:cTn id="96" dur="2000" fill="hold"/>
                                        <p:tgtEl>
                                          <p:spTgt spid="17411">
                                            <p:txEl>
                                              <p:pRg st="6" end="6"/>
                                            </p:txEl>
                                          </p:spTgt>
                                        </p:tgtEl>
                                        <p:attrNameLst>
                                          <p:attrName>style.color</p:attrName>
                                        </p:attrNameLst>
                                      </p:cBhvr>
                                      <p:to>
                                        <a:srgbClr val="FF3300"/>
                                      </p:to>
                                    </p:animClr>
                                  </p:childTnLst>
                                </p:cTn>
                              </p:par>
                              <p:par>
                                <p:cTn id="97" presetID="3" presetClass="emph" presetSubtype="2" fill="hold" grpId="1" nodeType="withEffect">
                                  <p:stCondLst>
                                    <p:cond delay="0"/>
                                  </p:stCondLst>
                                  <p:childTnLst>
                                    <p:animClr clrSpc="rgb" dir="cw">
                                      <p:cBhvr override="childStyle">
                                        <p:cTn id="98" dur="2000" fill="hold"/>
                                        <p:tgtEl>
                                          <p:spTgt spid="17411">
                                            <p:txEl>
                                              <p:pRg st="7" end="7"/>
                                            </p:txEl>
                                          </p:spTgt>
                                        </p:tgtEl>
                                        <p:attrNameLst>
                                          <p:attrName>style.color</p:attrName>
                                        </p:attrNameLst>
                                      </p:cBhvr>
                                      <p:to>
                                        <a:srgbClr val="FF3300"/>
                                      </p:to>
                                    </p:animClr>
                                  </p:childTnLst>
                                </p:cTn>
                              </p:par>
                              <p:par>
                                <p:cTn id="99" presetID="3" presetClass="emph" presetSubtype="2" fill="hold" grpId="1" nodeType="withEffect">
                                  <p:stCondLst>
                                    <p:cond delay="0"/>
                                  </p:stCondLst>
                                  <p:childTnLst>
                                    <p:animClr clrSpc="rgb" dir="cw">
                                      <p:cBhvr override="childStyle">
                                        <p:cTn id="100" dur="2000" fill="hold"/>
                                        <p:tgtEl>
                                          <p:spTgt spid="17411">
                                            <p:txEl>
                                              <p:pRg st="8" end="8"/>
                                            </p:txEl>
                                          </p:spTgt>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nimBg="1"/>
      <p:bldP spid="17411" grpId="1"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228600"/>
            <a:ext cx="8229600" cy="1143000"/>
          </a:xfrm>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GB" sz="3600" b="1" smtClean="0"/>
              <a:t>Role of the Teacher in a project work</a:t>
            </a:r>
            <a:endParaRPr lang="en-US" sz="3600" b="1" smtClean="0"/>
          </a:p>
        </p:txBody>
      </p:sp>
      <p:sp>
        <p:nvSpPr>
          <p:cNvPr id="19459" name="Rectangle 3"/>
          <p:cNvSpPr>
            <a:spLocks noChangeArrowheads="1"/>
          </p:cNvSpPr>
          <p:nvPr>
            <p:ph type="body" idx="1"/>
          </p:nvPr>
        </p:nvSpPr>
        <p:spPr bwMode="auto">
          <a:xfrm>
            <a:off x="457200" y="1143000"/>
            <a:ext cx="8534400" cy="4953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609600" indent="-609600" eaLnBrk="1" hangingPunct="1">
              <a:lnSpc>
                <a:spcPct val="80000"/>
              </a:lnSpc>
              <a:buFontTx/>
              <a:buAutoNum type="arabicPeriod"/>
            </a:pPr>
            <a:r>
              <a:rPr lang="en-GB" sz="2400" smtClean="0"/>
              <a:t>The teacher is not a dictator or a commander but a friend, guide and a working partner.</a:t>
            </a:r>
          </a:p>
          <a:p>
            <a:pPr marL="609600" indent="-609600" eaLnBrk="1" hangingPunct="1">
              <a:lnSpc>
                <a:spcPct val="80000"/>
              </a:lnSpc>
              <a:buFontTx/>
              <a:buAutoNum type="arabicPeriod"/>
            </a:pPr>
            <a:r>
              <a:rPr lang="en-GB" sz="2400" smtClean="0"/>
              <a:t>He should provide occasions for shy pupils to come forward and contribute something towards the success of the project.</a:t>
            </a:r>
          </a:p>
          <a:p>
            <a:pPr marL="609600" indent="-609600" eaLnBrk="1" hangingPunct="1">
              <a:lnSpc>
                <a:spcPct val="80000"/>
              </a:lnSpc>
              <a:buFontTx/>
              <a:buAutoNum type="arabicPeriod"/>
            </a:pPr>
            <a:r>
              <a:rPr lang="en-GB" sz="2400" smtClean="0"/>
              <a:t>He should help the students in developing the character and personality by allowing them to accept the responsibilities and discharge them efficiently. </a:t>
            </a:r>
          </a:p>
          <a:p>
            <a:pPr marL="609600" indent="-609600" eaLnBrk="1" hangingPunct="1">
              <a:lnSpc>
                <a:spcPct val="80000"/>
              </a:lnSpc>
              <a:buFontTx/>
              <a:buAutoNum type="arabicPeriod"/>
            </a:pPr>
            <a:r>
              <a:rPr lang="en-GB" sz="2400" smtClean="0"/>
              <a:t>He should provide democratic atmosphere in the class so that the pupils can express themselves fully without any fear of the teacher.</a:t>
            </a:r>
          </a:p>
          <a:p>
            <a:pPr marL="609600" indent="-609600" eaLnBrk="1" hangingPunct="1">
              <a:lnSpc>
                <a:spcPct val="80000"/>
              </a:lnSpc>
              <a:buFontTx/>
              <a:buAutoNum type="arabicPeriod"/>
            </a:pPr>
            <a:r>
              <a:rPr lang="en-GB" sz="2400" smtClean="0"/>
              <a:t>He should be alert and active all the time to see that the project is running in its right lines.</a:t>
            </a:r>
          </a:p>
          <a:p>
            <a:pPr marL="609600" indent="-609600" eaLnBrk="1" hangingPunct="1">
              <a:lnSpc>
                <a:spcPct val="80000"/>
              </a:lnSpc>
              <a:buFontTx/>
              <a:buAutoNum type="arabicPeriod"/>
            </a:pPr>
            <a:r>
              <a:rPr lang="en-GB" sz="2400" smtClean="0"/>
              <a:t>He should have a thorough knowledge of individual children so as to allot them work accordingly.</a:t>
            </a:r>
          </a:p>
          <a:p>
            <a:pPr marL="609600" indent="-609600" eaLnBrk="1" hangingPunct="1">
              <a:lnSpc>
                <a:spcPct val="80000"/>
              </a:lnSpc>
              <a:buFontTx/>
              <a:buAutoNum type="arabicPeriod"/>
            </a:pPr>
            <a:r>
              <a:rPr lang="en-GB" sz="2400" smtClean="0"/>
              <a:t>He should have initiative, tact and zest for learning</a:t>
            </a:r>
            <a:r>
              <a:rPr lang="en-US" sz="2400" smtClean="0"/>
              <a:t> </a:t>
            </a:r>
          </a:p>
        </p:txBody>
      </p:sp>
    </p:spTree>
    <p:extLst>
      <p:ext uri="{BB962C8B-B14F-4D97-AF65-F5344CB8AC3E}">
        <p14:creationId xmlns:p14="http://schemas.microsoft.com/office/powerpoint/2010/main" val="25074568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9459">
                                            <p:bg/>
                                          </p:spTgt>
                                        </p:tgtEl>
                                        <p:attrNameLst>
                                          <p:attrName>style.visibility</p:attrName>
                                        </p:attrNameLst>
                                      </p:cBhvr>
                                      <p:to>
                                        <p:strVal val="visible"/>
                                      </p:to>
                                    </p:set>
                                    <p:anim calcmode="lin" valueType="num">
                                      <p:cBhvr>
                                        <p:cTn id="7" dur="2000" fill="hold"/>
                                        <p:tgtEl>
                                          <p:spTgt spid="19459">
                                            <p:bg/>
                                          </p:spTgt>
                                        </p:tgtEl>
                                        <p:attrNameLst>
                                          <p:attrName>ppt_w</p:attrName>
                                        </p:attrNameLst>
                                      </p:cBhvr>
                                      <p:tavLst>
                                        <p:tav tm="0">
                                          <p:val>
                                            <p:fltVal val="0"/>
                                          </p:val>
                                        </p:tav>
                                        <p:tav tm="100000">
                                          <p:val>
                                            <p:strVal val="#ppt_w"/>
                                          </p:val>
                                        </p:tav>
                                      </p:tavLst>
                                    </p:anim>
                                    <p:anim calcmode="lin" valueType="num">
                                      <p:cBhvr>
                                        <p:cTn id="8" dur="2000" fill="hold"/>
                                        <p:tgtEl>
                                          <p:spTgt spid="19459">
                                            <p:bg/>
                                          </p:spTgt>
                                        </p:tgtEl>
                                        <p:attrNameLst>
                                          <p:attrName>ppt_h</p:attrName>
                                        </p:attrNameLst>
                                      </p:cBhvr>
                                      <p:tavLst>
                                        <p:tav tm="0">
                                          <p:val>
                                            <p:fltVal val="0"/>
                                          </p:val>
                                        </p:tav>
                                        <p:tav tm="100000">
                                          <p:val>
                                            <p:strVal val="#ppt_h"/>
                                          </p:val>
                                        </p:tav>
                                      </p:tavLst>
                                    </p:anim>
                                    <p:anim calcmode="lin" valueType="num">
                                      <p:cBhvr>
                                        <p:cTn id="9" dur="2000" fill="hold"/>
                                        <p:tgtEl>
                                          <p:spTgt spid="19459">
                                            <p:bg/>
                                          </p:spTgt>
                                        </p:tgtEl>
                                        <p:attrNameLst>
                                          <p:attrName>style.rotation</p:attrName>
                                        </p:attrNameLst>
                                      </p:cBhvr>
                                      <p:tavLst>
                                        <p:tav tm="0">
                                          <p:val>
                                            <p:fltVal val="360"/>
                                          </p:val>
                                        </p:tav>
                                        <p:tav tm="100000">
                                          <p:val>
                                            <p:fltVal val="0"/>
                                          </p:val>
                                        </p:tav>
                                      </p:tavLst>
                                    </p:anim>
                                    <p:animEffect transition="in" filter="fade">
                                      <p:cBhvr>
                                        <p:cTn id="10" dur="2000"/>
                                        <p:tgtEl>
                                          <p:spTgt spid="19459">
                                            <p:bg/>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19459">
                                            <p:txEl>
                                              <p:pRg st="0" end="0"/>
                                            </p:txEl>
                                          </p:spTgt>
                                        </p:tgtEl>
                                        <p:attrNameLst>
                                          <p:attrName>style.visibility</p:attrName>
                                        </p:attrNameLst>
                                      </p:cBhvr>
                                      <p:to>
                                        <p:strVal val="visible"/>
                                      </p:to>
                                    </p:set>
                                    <p:anim calcmode="lin" valueType="num">
                                      <p:cBhvr>
                                        <p:cTn id="15" dur="2000" fill="hold"/>
                                        <p:tgtEl>
                                          <p:spTgt spid="19459">
                                            <p:txEl>
                                              <p:pRg st="0" end="0"/>
                                            </p:txEl>
                                          </p:spTgt>
                                        </p:tgtEl>
                                        <p:attrNameLst>
                                          <p:attrName>ppt_w</p:attrName>
                                        </p:attrNameLst>
                                      </p:cBhvr>
                                      <p:tavLst>
                                        <p:tav tm="0">
                                          <p:val>
                                            <p:fltVal val="0"/>
                                          </p:val>
                                        </p:tav>
                                        <p:tav tm="100000">
                                          <p:val>
                                            <p:strVal val="#ppt_w"/>
                                          </p:val>
                                        </p:tav>
                                      </p:tavLst>
                                    </p:anim>
                                    <p:anim calcmode="lin" valueType="num">
                                      <p:cBhvr>
                                        <p:cTn id="16" dur="2000" fill="hold"/>
                                        <p:tgtEl>
                                          <p:spTgt spid="19459">
                                            <p:txEl>
                                              <p:pRg st="0" end="0"/>
                                            </p:txEl>
                                          </p:spTgt>
                                        </p:tgtEl>
                                        <p:attrNameLst>
                                          <p:attrName>ppt_h</p:attrName>
                                        </p:attrNameLst>
                                      </p:cBhvr>
                                      <p:tavLst>
                                        <p:tav tm="0">
                                          <p:val>
                                            <p:fltVal val="0"/>
                                          </p:val>
                                        </p:tav>
                                        <p:tav tm="100000">
                                          <p:val>
                                            <p:strVal val="#ppt_h"/>
                                          </p:val>
                                        </p:tav>
                                      </p:tavLst>
                                    </p:anim>
                                    <p:anim calcmode="lin" valueType="num">
                                      <p:cBhvr>
                                        <p:cTn id="17" dur="2000" fill="hold"/>
                                        <p:tgtEl>
                                          <p:spTgt spid="19459">
                                            <p:txEl>
                                              <p:pRg st="0" end="0"/>
                                            </p:txEl>
                                          </p:spTgt>
                                        </p:tgtEl>
                                        <p:attrNameLst>
                                          <p:attrName>style.rotation</p:attrName>
                                        </p:attrNameLst>
                                      </p:cBhvr>
                                      <p:tavLst>
                                        <p:tav tm="0">
                                          <p:val>
                                            <p:fltVal val="360"/>
                                          </p:val>
                                        </p:tav>
                                        <p:tav tm="100000">
                                          <p:val>
                                            <p:fltVal val="0"/>
                                          </p:val>
                                        </p:tav>
                                      </p:tavLst>
                                    </p:anim>
                                    <p:animEffect transition="in" filter="fade">
                                      <p:cBhvr>
                                        <p:cTn id="18" dur="2000"/>
                                        <p:tgtEl>
                                          <p:spTgt spid="19459">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19459">
                                            <p:txEl>
                                              <p:pRg st="1" end="1"/>
                                            </p:txEl>
                                          </p:spTgt>
                                        </p:tgtEl>
                                        <p:attrNameLst>
                                          <p:attrName>style.visibility</p:attrName>
                                        </p:attrNameLst>
                                      </p:cBhvr>
                                      <p:to>
                                        <p:strVal val="visible"/>
                                      </p:to>
                                    </p:set>
                                    <p:anim calcmode="lin" valueType="num">
                                      <p:cBhvr>
                                        <p:cTn id="23" dur="2000" fill="hold"/>
                                        <p:tgtEl>
                                          <p:spTgt spid="19459">
                                            <p:txEl>
                                              <p:pRg st="1" end="1"/>
                                            </p:txEl>
                                          </p:spTgt>
                                        </p:tgtEl>
                                        <p:attrNameLst>
                                          <p:attrName>ppt_w</p:attrName>
                                        </p:attrNameLst>
                                      </p:cBhvr>
                                      <p:tavLst>
                                        <p:tav tm="0">
                                          <p:val>
                                            <p:fltVal val="0"/>
                                          </p:val>
                                        </p:tav>
                                        <p:tav tm="100000">
                                          <p:val>
                                            <p:strVal val="#ppt_w"/>
                                          </p:val>
                                        </p:tav>
                                      </p:tavLst>
                                    </p:anim>
                                    <p:anim calcmode="lin" valueType="num">
                                      <p:cBhvr>
                                        <p:cTn id="24" dur="2000" fill="hold"/>
                                        <p:tgtEl>
                                          <p:spTgt spid="19459">
                                            <p:txEl>
                                              <p:pRg st="1" end="1"/>
                                            </p:txEl>
                                          </p:spTgt>
                                        </p:tgtEl>
                                        <p:attrNameLst>
                                          <p:attrName>ppt_h</p:attrName>
                                        </p:attrNameLst>
                                      </p:cBhvr>
                                      <p:tavLst>
                                        <p:tav tm="0">
                                          <p:val>
                                            <p:fltVal val="0"/>
                                          </p:val>
                                        </p:tav>
                                        <p:tav tm="100000">
                                          <p:val>
                                            <p:strVal val="#ppt_h"/>
                                          </p:val>
                                        </p:tav>
                                      </p:tavLst>
                                    </p:anim>
                                    <p:anim calcmode="lin" valueType="num">
                                      <p:cBhvr>
                                        <p:cTn id="25" dur="2000" fill="hold"/>
                                        <p:tgtEl>
                                          <p:spTgt spid="19459">
                                            <p:txEl>
                                              <p:pRg st="1" end="1"/>
                                            </p:txEl>
                                          </p:spTgt>
                                        </p:tgtEl>
                                        <p:attrNameLst>
                                          <p:attrName>style.rotation</p:attrName>
                                        </p:attrNameLst>
                                      </p:cBhvr>
                                      <p:tavLst>
                                        <p:tav tm="0">
                                          <p:val>
                                            <p:fltVal val="360"/>
                                          </p:val>
                                        </p:tav>
                                        <p:tav tm="100000">
                                          <p:val>
                                            <p:fltVal val="0"/>
                                          </p:val>
                                        </p:tav>
                                      </p:tavLst>
                                    </p:anim>
                                    <p:animEffect transition="in" filter="fade">
                                      <p:cBhvr>
                                        <p:cTn id="26" dur="2000"/>
                                        <p:tgtEl>
                                          <p:spTgt spid="19459">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19459">
                                            <p:txEl>
                                              <p:pRg st="2" end="2"/>
                                            </p:txEl>
                                          </p:spTgt>
                                        </p:tgtEl>
                                        <p:attrNameLst>
                                          <p:attrName>style.visibility</p:attrName>
                                        </p:attrNameLst>
                                      </p:cBhvr>
                                      <p:to>
                                        <p:strVal val="visible"/>
                                      </p:to>
                                    </p:set>
                                    <p:anim calcmode="lin" valueType="num">
                                      <p:cBhvr>
                                        <p:cTn id="31" dur="2000" fill="hold"/>
                                        <p:tgtEl>
                                          <p:spTgt spid="19459">
                                            <p:txEl>
                                              <p:pRg st="2" end="2"/>
                                            </p:txEl>
                                          </p:spTgt>
                                        </p:tgtEl>
                                        <p:attrNameLst>
                                          <p:attrName>ppt_w</p:attrName>
                                        </p:attrNameLst>
                                      </p:cBhvr>
                                      <p:tavLst>
                                        <p:tav tm="0">
                                          <p:val>
                                            <p:fltVal val="0"/>
                                          </p:val>
                                        </p:tav>
                                        <p:tav tm="100000">
                                          <p:val>
                                            <p:strVal val="#ppt_w"/>
                                          </p:val>
                                        </p:tav>
                                      </p:tavLst>
                                    </p:anim>
                                    <p:anim calcmode="lin" valueType="num">
                                      <p:cBhvr>
                                        <p:cTn id="32" dur="2000" fill="hold"/>
                                        <p:tgtEl>
                                          <p:spTgt spid="19459">
                                            <p:txEl>
                                              <p:pRg st="2" end="2"/>
                                            </p:txEl>
                                          </p:spTgt>
                                        </p:tgtEl>
                                        <p:attrNameLst>
                                          <p:attrName>ppt_h</p:attrName>
                                        </p:attrNameLst>
                                      </p:cBhvr>
                                      <p:tavLst>
                                        <p:tav tm="0">
                                          <p:val>
                                            <p:fltVal val="0"/>
                                          </p:val>
                                        </p:tav>
                                        <p:tav tm="100000">
                                          <p:val>
                                            <p:strVal val="#ppt_h"/>
                                          </p:val>
                                        </p:tav>
                                      </p:tavLst>
                                    </p:anim>
                                    <p:anim calcmode="lin" valueType="num">
                                      <p:cBhvr>
                                        <p:cTn id="33" dur="2000" fill="hold"/>
                                        <p:tgtEl>
                                          <p:spTgt spid="19459">
                                            <p:txEl>
                                              <p:pRg st="2" end="2"/>
                                            </p:txEl>
                                          </p:spTgt>
                                        </p:tgtEl>
                                        <p:attrNameLst>
                                          <p:attrName>style.rotation</p:attrName>
                                        </p:attrNameLst>
                                      </p:cBhvr>
                                      <p:tavLst>
                                        <p:tav tm="0">
                                          <p:val>
                                            <p:fltVal val="360"/>
                                          </p:val>
                                        </p:tav>
                                        <p:tav tm="100000">
                                          <p:val>
                                            <p:fltVal val="0"/>
                                          </p:val>
                                        </p:tav>
                                      </p:tavLst>
                                    </p:anim>
                                    <p:animEffect transition="in" filter="fade">
                                      <p:cBhvr>
                                        <p:cTn id="34" dur="2000"/>
                                        <p:tgtEl>
                                          <p:spTgt spid="19459">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19459">
                                            <p:txEl>
                                              <p:pRg st="3" end="3"/>
                                            </p:txEl>
                                          </p:spTgt>
                                        </p:tgtEl>
                                        <p:attrNameLst>
                                          <p:attrName>style.visibility</p:attrName>
                                        </p:attrNameLst>
                                      </p:cBhvr>
                                      <p:to>
                                        <p:strVal val="visible"/>
                                      </p:to>
                                    </p:set>
                                    <p:anim calcmode="lin" valueType="num">
                                      <p:cBhvr>
                                        <p:cTn id="39" dur="2000" fill="hold"/>
                                        <p:tgtEl>
                                          <p:spTgt spid="19459">
                                            <p:txEl>
                                              <p:pRg st="3" end="3"/>
                                            </p:txEl>
                                          </p:spTgt>
                                        </p:tgtEl>
                                        <p:attrNameLst>
                                          <p:attrName>ppt_w</p:attrName>
                                        </p:attrNameLst>
                                      </p:cBhvr>
                                      <p:tavLst>
                                        <p:tav tm="0">
                                          <p:val>
                                            <p:fltVal val="0"/>
                                          </p:val>
                                        </p:tav>
                                        <p:tav tm="100000">
                                          <p:val>
                                            <p:strVal val="#ppt_w"/>
                                          </p:val>
                                        </p:tav>
                                      </p:tavLst>
                                    </p:anim>
                                    <p:anim calcmode="lin" valueType="num">
                                      <p:cBhvr>
                                        <p:cTn id="40" dur="2000" fill="hold"/>
                                        <p:tgtEl>
                                          <p:spTgt spid="19459">
                                            <p:txEl>
                                              <p:pRg st="3" end="3"/>
                                            </p:txEl>
                                          </p:spTgt>
                                        </p:tgtEl>
                                        <p:attrNameLst>
                                          <p:attrName>ppt_h</p:attrName>
                                        </p:attrNameLst>
                                      </p:cBhvr>
                                      <p:tavLst>
                                        <p:tav tm="0">
                                          <p:val>
                                            <p:fltVal val="0"/>
                                          </p:val>
                                        </p:tav>
                                        <p:tav tm="100000">
                                          <p:val>
                                            <p:strVal val="#ppt_h"/>
                                          </p:val>
                                        </p:tav>
                                      </p:tavLst>
                                    </p:anim>
                                    <p:anim calcmode="lin" valueType="num">
                                      <p:cBhvr>
                                        <p:cTn id="41" dur="2000" fill="hold"/>
                                        <p:tgtEl>
                                          <p:spTgt spid="19459">
                                            <p:txEl>
                                              <p:pRg st="3" end="3"/>
                                            </p:txEl>
                                          </p:spTgt>
                                        </p:tgtEl>
                                        <p:attrNameLst>
                                          <p:attrName>style.rotation</p:attrName>
                                        </p:attrNameLst>
                                      </p:cBhvr>
                                      <p:tavLst>
                                        <p:tav tm="0">
                                          <p:val>
                                            <p:fltVal val="360"/>
                                          </p:val>
                                        </p:tav>
                                        <p:tav tm="100000">
                                          <p:val>
                                            <p:fltVal val="0"/>
                                          </p:val>
                                        </p:tav>
                                      </p:tavLst>
                                    </p:anim>
                                    <p:animEffect transition="in" filter="fade">
                                      <p:cBhvr>
                                        <p:cTn id="42" dur="2000"/>
                                        <p:tgtEl>
                                          <p:spTgt spid="19459">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9" presetClass="entr" presetSubtype="0" decel="100000" fill="hold" grpId="0" nodeType="clickEffect">
                                  <p:stCondLst>
                                    <p:cond delay="0"/>
                                  </p:stCondLst>
                                  <p:childTnLst>
                                    <p:set>
                                      <p:cBhvr>
                                        <p:cTn id="46" dur="1" fill="hold">
                                          <p:stCondLst>
                                            <p:cond delay="0"/>
                                          </p:stCondLst>
                                        </p:cTn>
                                        <p:tgtEl>
                                          <p:spTgt spid="19459">
                                            <p:txEl>
                                              <p:pRg st="4" end="4"/>
                                            </p:txEl>
                                          </p:spTgt>
                                        </p:tgtEl>
                                        <p:attrNameLst>
                                          <p:attrName>style.visibility</p:attrName>
                                        </p:attrNameLst>
                                      </p:cBhvr>
                                      <p:to>
                                        <p:strVal val="visible"/>
                                      </p:to>
                                    </p:set>
                                    <p:anim calcmode="lin" valueType="num">
                                      <p:cBhvr>
                                        <p:cTn id="47" dur="2000" fill="hold"/>
                                        <p:tgtEl>
                                          <p:spTgt spid="19459">
                                            <p:txEl>
                                              <p:pRg st="4" end="4"/>
                                            </p:txEl>
                                          </p:spTgt>
                                        </p:tgtEl>
                                        <p:attrNameLst>
                                          <p:attrName>ppt_w</p:attrName>
                                        </p:attrNameLst>
                                      </p:cBhvr>
                                      <p:tavLst>
                                        <p:tav tm="0">
                                          <p:val>
                                            <p:fltVal val="0"/>
                                          </p:val>
                                        </p:tav>
                                        <p:tav tm="100000">
                                          <p:val>
                                            <p:strVal val="#ppt_w"/>
                                          </p:val>
                                        </p:tav>
                                      </p:tavLst>
                                    </p:anim>
                                    <p:anim calcmode="lin" valueType="num">
                                      <p:cBhvr>
                                        <p:cTn id="48" dur="2000" fill="hold"/>
                                        <p:tgtEl>
                                          <p:spTgt spid="19459">
                                            <p:txEl>
                                              <p:pRg st="4" end="4"/>
                                            </p:txEl>
                                          </p:spTgt>
                                        </p:tgtEl>
                                        <p:attrNameLst>
                                          <p:attrName>ppt_h</p:attrName>
                                        </p:attrNameLst>
                                      </p:cBhvr>
                                      <p:tavLst>
                                        <p:tav tm="0">
                                          <p:val>
                                            <p:fltVal val="0"/>
                                          </p:val>
                                        </p:tav>
                                        <p:tav tm="100000">
                                          <p:val>
                                            <p:strVal val="#ppt_h"/>
                                          </p:val>
                                        </p:tav>
                                      </p:tavLst>
                                    </p:anim>
                                    <p:anim calcmode="lin" valueType="num">
                                      <p:cBhvr>
                                        <p:cTn id="49" dur="2000" fill="hold"/>
                                        <p:tgtEl>
                                          <p:spTgt spid="19459">
                                            <p:txEl>
                                              <p:pRg st="4" end="4"/>
                                            </p:txEl>
                                          </p:spTgt>
                                        </p:tgtEl>
                                        <p:attrNameLst>
                                          <p:attrName>style.rotation</p:attrName>
                                        </p:attrNameLst>
                                      </p:cBhvr>
                                      <p:tavLst>
                                        <p:tav tm="0">
                                          <p:val>
                                            <p:fltVal val="360"/>
                                          </p:val>
                                        </p:tav>
                                        <p:tav tm="100000">
                                          <p:val>
                                            <p:fltVal val="0"/>
                                          </p:val>
                                        </p:tav>
                                      </p:tavLst>
                                    </p:anim>
                                    <p:animEffect transition="in" filter="fade">
                                      <p:cBhvr>
                                        <p:cTn id="50" dur="2000"/>
                                        <p:tgtEl>
                                          <p:spTgt spid="19459">
                                            <p:txEl>
                                              <p:pRg st="4" end="4"/>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9" presetClass="entr" presetSubtype="0" decel="100000" fill="hold" grpId="0" nodeType="clickEffect">
                                  <p:stCondLst>
                                    <p:cond delay="0"/>
                                  </p:stCondLst>
                                  <p:childTnLst>
                                    <p:set>
                                      <p:cBhvr>
                                        <p:cTn id="54" dur="1" fill="hold">
                                          <p:stCondLst>
                                            <p:cond delay="0"/>
                                          </p:stCondLst>
                                        </p:cTn>
                                        <p:tgtEl>
                                          <p:spTgt spid="19459">
                                            <p:txEl>
                                              <p:pRg st="5" end="5"/>
                                            </p:txEl>
                                          </p:spTgt>
                                        </p:tgtEl>
                                        <p:attrNameLst>
                                          <p:attrName>style.visibility</p:attrName>
                                        </p:attrNameLst>
                                      </p:cBhvr>
                                      <p:to>
                                        <p:strVal val="visible"/>
                                      </p:to>
                                    </p:set>
                                    <p:anim calcmode="lin" valueType="num">
                                      <p:cBhvr>
                                        <p:cTn id="55" dur="2000" fill="hold"/>
                                        <p:tgtEl>
                                          <p:spTgt spid="19459">
                                            <p:txEl>
                                              <p:pRg st="5" end="5"/>
                                            </p:txEl>
                                          </p:spTgt>
                                        </p:tgtEl>
                                        <p:attrNameLst>
                                          <p:attrName>ppt_w</p:attrName>
                                        </p:attrNameLst>
                                      </p:cBhvr>
                                      <p:tavLst>
                                        <p:tav tm="0">
                                          <p:val>
                                            <p:fltVal val="0"/>
                                          </p:val>
                                        </p:tav>
                                        <p:tav tm="100000">
                                          <p:val>
                                            <p:strVal val="#ppt_w"/>
                                          </p:val>
                                        </p:tav>
                                      </p:tavLst>
                                    </p:anim>
                                    <p:anim calcmode="lin" valueType="num">
                                      <p:cBhvr>
                                        <p:cTn id="56" dur="2000" fill="hold"/>
                                        <p:tgtEl>
                                          <p:spTgt spid="19459">
                                            <p:txEl>
                                              <p:pRg st="5" end="5"/>
                                            </p:txEl>
                                          </p:spTgt>
                                        </p:tgtEl>
                                        <p:attrNameLst>
                                          <p:attrName>ppt_h</p:attrName>
                                        </p:attrNameLst>
                                      </p:cBhvr>
                                      <p:tavLst>
                                        <p:tav tm="0">
                                          <p:val>
                                            <p:fltVal val="0"/>
                                          </p:val>
                                        </p:tav>
                                        <p:tav tm="100000">
                                          <p:val>
                                            <p:strVal val="#ppt_h"/>
                                          </p:val>
                                        </p:tav>
                                      </p:tavLst>
                                    </p:anim>
                                    <p:anim calcmode="lin" valueType="num">
                                      <p:cBhvr>
                                        <p:cTn id="57" dur="2000" fill="hold"/>
                                        <p:tgtEl>
                                          <p:spTgt spid="19459">
                                            <p:txEl>
                                              <p:pRg st="5" end="5"/>
                                            </p:txEl>
                                          </p:spTgt>
                                        </p:tgtEl>
                                        <p:attrNameLst>
                                          <p:attrName>style.rotation</p:attrName>
                                        </p:attrNameLst>
                                      </p:cBhvr>
                                      <p:tavLst>
                                        <p:tav tm="0">
                                          <p:val>
                                            <p:fltVal val="360"/>
                                          </p:val>
                                        </p:tav>
                                        <p:tav tm="100000">
                                          <p:val>
                                            <p:fltVal val="0"/>
                                          </p:val>
                                        </p:tav>
                                      </p:tavLst>
                                    </p:anim>
                                    <p:animEffect transition="in" filter="fade">
                                      <p:cBhvr>
                                        <p:cTn id="58" dur="2000"/>
                                        <p:tgtEl>
                                          <p:spTgt spid="19459">
                                            <p:txEl>
                                              <p:pRg st="5" end="5"/>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49" presetClass="entr" presetSubtype="0" decel="100000" fill="hold" grpId="0" nodeType="clickEffect">
                                  <p:stCondLst>
                                    <p:cond delay="0"/>
                                  </p:stCondLst>
                                  <p:childTnLst>
                                    <p:set>
                                      <p:cBhvr>
                                        <p:cTn id="62" dur="1" fill="hold">
                                          <p:stCondLst>
                                            <p:cond delay="0"/>
                                          </p:stCondLst>
                                        </p:cTn>
                                        <p:tgtEl>
                                          <p:spTgt spid="19459">
                                            <p:txEl>
                                              <p:pRg st="6" end="6"/>
                                            </p:txEl>
                                          </p:spTgt>
                                        </p:tgtEl>
                                        <p:attrNameLst>
                                          <p:attrName>style.visibility</p:attrName>
                                        </p:attrNameLst>
                                      </p:cBhvr>
                                      <p:to>
                                        <p:strVal val="visible"/>
                                      </p:to>
                                    </p:set>
                                    <p:anim calcmode="lin" valueType="num">
                                      <p:cBhvr>
                                        <p:cTn id="63" dur="2000" fill="hold"/>
                                        <p:tgtEl>
                                          <p:spTgt spid="19459">
                                            <p:txEl>
                                              <p:pRg st="6" end="6"/>
                                            </p:txEl>
                                          </p:spTgt>
                                        </p:tgtEl>
                                        <p:attrNameLst>
                                          <p:attrName>ppt_w</p:attrName>
                                        </p:attrNameLst>
                                      </p:cBhvr>
                                      <p:tavLst>
                                        <p:tav tm="0">
                                          <p:val>
                                            <p:fltVal val="0"/>
                                          </p:val>
                                        </p:tav>
                                        <p:tav tm="100000">
                                          <p:val>
                                            <p:strVal val="#ppt_w"/>
                                          </p:val>
                                        </p:tav>
                                      </p:tavLst>
                                    </p:anim>
                                    <p:anim calcmode="lin" valueType="num">
                                      <p:cBhvr>
                                        <p:cTn id="64" dur="2000" fill="hold"/>
                                        <p:tgtEl>
                                          <p:spTgt spid="19459">
                                            <p:txEl>
                                              <p:pRg st="6" end="6"/>
                                            </p:txEl>
                                          </p:spTgt>
                                        </p:tgtEl>
                                        <p:attrNameLst>
                                          <p:attrName>ppt_h</p:attrName>
                                        </p:attrNameLst>
                                      </p:cBhvr>
                                      <p:tavLst>
                                        <p:tav tm="0">
                                          <p:val>
                                            <p:fltVal val="0"/>
                                          </p:val>
                                        </p:tav>
                                        <p:tav tm="100000">
                                          <p:val>
                                            <p:strVal val="#ppt_h"/>
                                          </p:val>
                                        </p:tav>
                                      </p:tavLst>
                                    </p:anim>
                                    <p:anim calcmode="lin" valueType="num">
                                      <p:cBhvr>
                                        <p:cTn id="65" dur="2000" fill="hold"/>
                                        <p:tgtEl>
                                          <p:spTgt spid="19459">
                                            <p:txEl>
                                              <p:pRg st="6" end="6"/>
                                            </p:txEl>
                                          </p:spTgt>
                                        </p:tgtEl>
                                        <p:attrNameLst>
                                          <p:attrName>style.rotation</p:attrName>
                                        </p:attrNameLst>
                                      </p:cBhvr>
                                      <p:tavLst>
                                        <p:tav tm="0">
                                          <p:val>
                                            <p:fltVal val="360"/>
                                          </p:val>
                                        </p:tav>
                                        <p:tav tm="100000">
                                          <p:val>
                                            <p:fltVal val="0"/>
                                          </p:val>
                                        </p:tav>
                                      </p:tavLst>
                                    </p:anim>
                                    <p:animEffect transition="in" filter="fade">
                                      <p:cBhvr>
                                        <p:cTn id="66" dur="2000"/>
                                        <p:tgtEl>
                                          <p:spTgt spid="19459">
                                            <p:txEl>
                                              <p:pRg st="6" end="6"/>
                                            </p:txEl>
                                          </p:spTgt>
                                        </p:tgtEl>
                                      </p:cBhvr>
                                    </p:animEffect>
                                  </p:childTnLst>
                                </p:cTn>
                              </p:par>
                              <p:par>
                                <p:cTn id="67" presetID="3" presetClass="emph" presetSubtype="2" fill="hold" grpId="1" nodeType="withEffect">
                                  <p:stCondLst>
                                    <p:cond delay="0"/>
                                  </p:stCondLst>
                                  <p:childTnLst>
                                    <p:animClr clrSpc="rgb" dir="cw">
                                      <p:cBhvr override="childStyle">
                                        <p:cTn id="68" dur="2000" fill="hold"/>
                                        <p:tgtEl>
                                          <p:spTgt spid="19459">
                                            <p:txEl>
                                              <p:pRg st="0" end="0"/>
                                            </p:txEl>
                                          </p:spTgt>
                                        </p:tgtEl>
                                        <p:attrNameLst>
                                          <p:attrName>style.color</p:attrName>
                                        </p:attrNameLst>
                                      </p:cBhvr>
                                      <p:to>
                                        <a:srgbClr val="FF3300"/>
                                      </p:to>
                                    </p:animClr>
                                  </p:childTnLst>
                                </p:cTn>
                              </p:par>
                              <p:par>
                                <p:cTn id="69" presetID="3" presetClass="emph" presetSubtype="2" fill="hold" grpId="1" nodeType="withEffect">
                                  <p:stCondLst>
                                    <p:cond delay="0"/>
                                  </p:stCondLst>
                                  <p:childTnLst>
                                    <p:animClr clrSpc="rgb" dir="cw">
                                      <p:cBhvr override="childStyle">
                                        <p:cTn id="70" dur="2000" fill="hold"/>
                                        <p:tgtEl>
                                          <p:spTgt spid="19459">
                                            <p:txEl>
                                              <p:pRg st="1" end="1"/>
                                            </p:txEl>
                                          </p:spTgt>
                                        </p:tgtEl>
                                        <p:attrNameLst>
                                          <p:attrName>style.color</p:attrName>
                                        </p:attrNameLst>
                                      </p:cBhvr>
                                      <p:to>
                                        <a:srgbClr val="FF3300"/>
                                      </p:to>
                                    </p:animClr>
                                  </p:childTnLst>
                                </p:cTn>
                              </p:par>
                              <p:par>
                                <p:cTn id="71" presetID="3" presetClass="emph" presetSubtype="2" fill="hold" grpId="1" nodeType="withEffect">
                                  <p:stCondLst>
                                    <p:cond delay="0"/>
                                  </p:stCondLst>
                                  <p:childTnLst>
                                    <p:animClr clrSpc="rgb" dir="cw">
                                      <p:cBhvr override="childStyle">
                                        <p:cTn id="72" dur="2000" fill="hold"/>
                                        <p:tgtEl>
                                          <p:spTgt spid="19459">
                                            <p:txEl>
                                              <p:pRg st="2" end="2"/>
                                            </p:txEl>
                                          </p:spTgt>
                                        </p:tgtEl>
                                        <p:attrNameLst>
                                          <p:attrName>style.color</p:attrName>
                                        </p:attrNameLst>
                                      </p:cBhvr>
                                      <p:to>
                                        <a:srgbClr val="FF3300"/>
                                      </p:to>
                                    </p:animClr>
                                  </p:childTnLst>
                                </p:cTn>
                              </p:par>
                              <p:par>
                                <p:cTn id="73" presetID="3" presetClass="emph" presetSubtype="2" fill="hold" grpId="1" nodeType="withEffect">
                                  <p:stCondLst>
                                    <p:cond delay="0"/>
                                  </p:stCondLst>
                                  <p:childTnLst>
                                    <p:animClr clrSpc="rgb" dir="cw">
                                      <p:cBhvr override="childStyle">
                                        <p:cTn id="74" dur="2000" fill="hold"/>
                                        <p:tgtEl>
                                          <p:spTgt spid="19459">
                                            <p:txEl>
                                              <p:pRg st="3" end="3"/>
                                            </p:txEl>
                                          </p:spTgt>
                                        </p:tgtEl>
                                        <p:attrNameLst>
                                          <p:attrName>style.color</p:attrName>
                                        </p:attrNameLst>
                                      </p:cBhvr>
                                      <p:to>
                                        <a:srgbClr val="FF3300"/>
                                      </p:to>
                                    </p:animClr>
                                  </p:childTnLst>
                                </p:cTn>
                              </p:par>
                              <p:par>
                                <p:cTn id="75" presetID="3" presetClass="emph" presetSubtype="2" fill="hold" grpId="1" nodeType="withEffect">
                                  <p:stCondLst>
                                    <p:cond delay="0"/>
                                  </p:stCondLst>
                                  <p:childTnLst>
                                    <p:animClr clrSpc="rgb" dir="cw">
                                      <p:cBhvr override="childStyle">
                                        <p:cTn id="76" dur="2000" fill="hold"/>
                                        <p:tgtEl>
                                          <p:spTgt spid="19459">
                                            <p:txEl>
                                              <p:pRg st="4" end="4"/>
                                            </p:txEl>
                                          </p:spTgt>
                                        </p:tgtEl>
                                        <p:attrNameLst>
                                          <p:attrName>style.color</p:attrName>
                                        </p:attrNameLst>
                                      </p:cBhvr>
                                      <p:to>
                                        <a:srgbClr val="FF3300"/>
                                      </p:to>
                                    </p:animClr>
                                  </p:childTnLst>
                                </p:cTn>
                              </p:par>
                              <p:par>
                                <p:cTn id="77" presetID="3" presetClass="emph" presetSubtype="2" fill="hold" grpId="1" nodeType="withEffect">
                                  <p:stCondLst>
                                    <p:cond delay="0"/>
                                  </p:stCondLst>
                                  <p:childTnLst>
                                    <p:animClr clrSpc="rgb" dir="cw">
                                      <p:cBhvr override="childStyle">
                                        <p:cTn id="78" dur="2000" fill="hold"/>
                                        <p:tgtEl>
                                          <p:spTgt spid="19459">
                                            <p:txEl>
                                              <p:pRg st="5" end="5"/>
                                            </p:txEl>
                                          </p:spTgt>
                                        </p:tgtEl>
                                        <p:attrNameLst>
                                          <p:attrName>style.color</p:attrName>
                                        </p:attrNameLst>
                                      </p:cBhvr>
                                      <p:to>
                                        <a:srgbClr val="FF3300"/>
                                      </p:to>
                                    </p:animClr>
                                  </p:childTnLst>
                                </p:cTn>
                              </p:par>
                              <p:par>
                                <p:cTn id="79" presetID="3" presetClass="emph" presetSubtype="2" fill="hold" grpId="1" nodeType="withEffect">
                                  <p:stCondLst>
                                    <p:cond delay="0"/>
                                  </p:stCondLst>
                                  <p:childTnLst>
                                    <p:animClr clrSpc="rgb" dir="cw">
                                      <p:cBhvr override="childStyle">
                                        <p:cTn id="80" dur="2000" fill="hold"/>
                                        <p:tgtEl>
                                          <p:spTgt spid="19459">
                                            <p:txEl>
                                              <p:pRg st="6" end="6"/>
                                            </p:txEl>
                                          </p:spTgt>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nimBg="1"/>
      <p:bldP spid="19459" grpId="1"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457200" y="228600"/>
            <a:ext cx="8229600" cy="838200"/>
          </a:xfrm>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mtClean="0"/>
              <a:t>Merits of Project Method</a:t>
            </a:r>
          </a:p>
        </p:txBody>
      </p:sp>
      <p:sp>
        <p:nvSpPr>
          <p:cNvPr id="20483" name="Rectangle 3"/>
          <p:cNvSpPr>
            <a:spLocks noChangeArrowheads="1"/>
          </p:cNvSpPr>
          <p:nvPr>
            <p:ph type="body" idx="1"/>
          </p:nvPr>
        </p:nvSpPr>
        <p:spPr bwMode="auto">
          <a:xfrm>
            <a:off x="457200" y="1219200"/>
            <a:ext cx="8229600" cy="48768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609600" indent="-609600" eaLnBrk="1" hangingPunct="1">
              <a:lnSpc>
                <a:spcPct val="90000"/>
              </a:lnSpc>
            </a:pPr>
            <a:r>
              <a:rPr lang="en-GB" sz="2400" smtClean="0"/>
              <a:t>This method is based upon the laws of learning. ie., </a:t>
            </a:r>
            <a:endParaRPr lang="en-US" sz="2400" smtClean="0"/>
          </a:p>
          <a:p>
            <a:pPr marL="990600" lvl="1" indent="-533400" eaLnBrk="1" hangingPunct="1">
              <a:lnSpc>
                <a:spcPct val="90000"/>
              </a:lnSpc>
            </a:pPr>
            <a:r>
              <a:rPr lang="en-GB" sz="2000" b="1" smtClean="0"/>
              <a:t>Law of readiness</a:t>
            </a:r>
            <a:r>
              <a:rPr lang="en-GB" sz="2000" smtClean="0"/>
              <a:t>: The pupils are made ready to learn by creating interest, purpose and life-like situations.</a:t>
            </a:r>
            <a:endParaRPr lang="en-GB" sz="2000" b="1" smtClean="0"/>
          </a:p>
          <a:p>
            <a:pPr marL="990600" lvl="1" indent="-533400" eaLnBrk="1" hangingPunct="1">
              <a:lnSpc>
                <a:spcPct val="90000"/>
              </a:lnSpc>
            </a:pPr>
            <a:r>
              <a:rPr lang="en-GB" sz="2000" b="1" smtClean="0"/>
              <a:t>Law of exercise</a:t>
            </a:r>
            <a:r>
              <a:rPr lang="en-GB" sz="2000" smtClean="0"/>
              <a:t>: By practicing, we learn things. There is self-activity on the part of the students. They carry on the activity in the real life situations; the experiences gained thus are very useful in the later life of the children.</a:t>
            </a:r>
            <a:endParaRPr lang="en-GB" sz="2000" b="1" smtClean="0"/>
          </a:p>
          <a:p>
            <a:pPr marL="990600" lvl="1" indent="-533400" eaLnBrk="1" hangingPunct="1">
              <a:lnSpc>
                <a:spcPct val="90000"/>
              </a:lnSpc>
            </a:pPr>
            <a:r>
              <a:rPr lang="en-GB" sz="2000" b="1" smtClean="0"/>
              <a:t>Law of effect</a:t>
            </a:r>
            <a:r>
              <a:rPr lang="en-GB" sz="2000" smtClean="0"/>
              <a:t>: The sense of success and satisfaction should accompany the learning process. This law makes it essential for the teacher to make the child satisfied and feel happy in what he/she is learning.</a:t>
            </a:r>
            <a:endParaRPr lang="en-US" sz="2000" smtClean="0"/>
          </a:p>
          <a:p>
            <a:pPr marL="609600" indent="-609600" eaLnBrk="1" hangingPunct="1">
              <a:lnSpc>
                <a:spcPct val="90000"/>
              </a:lnSpc>
            </a:pPr>
            <a:r>
              <a:rPr lang="en-GB" sz="2400" smtClean="0"/>
              <a:t>It promotes co-operative activity and group interaction. As a result habits of thinking for a common cause, tolerance, self-dependence, resourcefulness and other socially desirable habits are formed.</a:t>
            </a:r>
            <a:endParaRPr lang="en-GB" sz="2400" u="sng" smtClean="0"/>
          </a:p>
          <a:p>
            <a:pPr marL="609600" indent="-609600" eaLnBrk="1" hangingPunct="1">
              <a:lnSpc>
                <a:spcPct val="90000"/>
              </a:lnSpc>
            </a:pPr>
            <a:endParaRPr lang="en-US" sz="2400" smtClean="0"/>
          </a:p>
        </p:txBody>
      </p:sp>
    </p:spTree>
    <p:extLst>
      <p:ext uri="{BB962C8B-B14F-4D97-AF65-F5344CB8AC3E}">
        <p14:creationId xmlns:p14="http://schemas.microsoft.com/office/powerpoint/2010/main" val="32425153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0483">
                                            <p:bg/>
                                          </p:spTgt>
                                        </p:tgtEl>
                                        <p:attrNameLst>
                                          <p:attrName>style.visibility</p:attrName>
                                        </p:attrNameLst>
                                      </p:cBhvr>
                                      <p:to>
                                        <p:strVal val="visible"/>
                                      </p:to>
                                    </p:set>
                                    <p:anim calcmode="lin" valueType="num">
                                      <p:cBhvr>
                                        <p:cTn id="7" dur="2000" fill="hold"/>
                                        <p:tgtEl>
                                          <p:spTgt spid="20483">
                                            <p:bg/>
                                          </p:spTgt>
                                        </p:tgtEl>
                                        <p:attrNameLst>
                                          <p:attrName>ppt_w</p:attrName>
                                        </p:attrNameLst>
                                      </p:cBhvr>
                                      <p:tavLst>
                                        <p:tav tm="0">
                                          <p:val>
                                            <p:fltVal val="0"/>
                                          </p:val>
                                        </p:tav>
                                        <p:tav tm="100000">
                                          <p:val>
                                            <p:strVal val="#ppt_w"/>
                                          </p:val>
                                        </p:tav>
                                      </p:tavLst>
                                    </p:anim>
                                    <p:anim calcmode="lin" valueType="num">
                                      <p:cBhvr>
                                        <p:cTn id="8" dur="2000" fill="hold"/>
                                        <p:tgtEl>
                                          <p:spTgt spid="20483">
                                            <p:bg/>
                                          </p:spTgt>
                                        </p:tgtEl>
                                        <p:attrNameLst>
                                          <p:attrName>ppt_h</p:attrName>
                                        </p:attrNameLst>
                                      </p:cBhvr>
                                      <p:tavLst>
                                        <p:tav tm="0">
                                          <p:val>
                                            <p:fltVal val="0"/>
                                          </p:val>
                                        </p:tav>
                                        <p:tav tm="100000">
                                          <p:val>
                                            <p:strVal val="#ppt_h"/>
                                          </p:val>
                                        </p:tav>
                                      </p:tavLst>
                                    </p:anim>
                                    <p:anim calcmode="lin" valueType="num">
                                      <p:cBhvr>
                                        <p:cTn id="9" dur="2000" fill="hold"/>
                                        <p:tgtEl>
                                          <p:spTgt spid="20483">
                                            <p:bg/>
                                          </p:spTgt>
                                        </p:tgtEl>
                                        <p:attrNameLst>
                                          <p:attrName>style.rotation</p:attrName>
                                        </p:attrNameLst>
                                      </p:cBhvr>
                                      <p:tavLst>
                                        <p:tav tm="0">
                                          <p:val>
                                            <p:fltVal val="360"/>
                                          </p:val>
                                        </p:tav>
                                        <p:tav tm="100000">
                                          <p:val>
                                            <p:fltVal val="0"/>
                                          </p:val>
                                        </p:tav>
                                      </p:tavLst>
                                    </p:anim>
                                    <p:animEffect transition="in" filter="fade">
                                      <p:cBhvr>
                                        <p:cTn id="10" dur="2000"/>
                                        <p:tgtEl>
                                          <p:spTgt spid="20483">
                                            <p:bg/>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20483">
                                            <p:txEl>
                                              <p:pRg st="0" end="0"/>
                                            </p:txEl>
                                          </p:spTgt>
                                        </p:tgtEl>
                                        <p:attrNameLst>
                                          <p:attrName>style.visibility</p:attrName>
                                        </p:attrNameLst>
                                      </p:cBhvr>
                                      <p:to>
                                        <p:strVal val="visible"/>
                                      </p:to>
                                    </p:set>
                                    <p:anim calcmode="lin" valueType="num">
                                      <p:cBhvr>
                                        <p:cTn id="15" dur="2000" fill="hold"/>
                                        <p:tgtEl>
                                          <p:spTgt spid="20483">
                                            <p:txEl>
                                              <p:pRg st="0" end="0"/>
                                            </p:txEl>
                                          </p:spTgt>
                                        </p:tgtEl>
                                        <p:attrNameLst>
                                          <p:attrName>ppt_w</p:attrName>
                                        </p:attrNameLst>
                                      </p:cBhvr>
                                      <p:tavLst>
                                        <p:tav tm="0">
                                          <p:val>
                                            <p:fltVal val="0"/>
                                          </p:val>
                                        </p:tav>
                                        <p:tav tm="100000">
                                          <p:val>
                                            <p:strVal val="#ppt_w"/>
                                          </p:val>
                                        </p:tav>
                                      </p:tavLst>
                                    </p:anim>
                                    <p:anim calcmode="lin" valueType="num">
                                      <p:cBhvr>
                                        <p:cTn id="16" dur="2000" fill="hold"/>
                                        <p:tgtEl>
                                          <p:spTgt spid="20483">
                                            <p:txEl>
                                              <p:pRg st="0" end="0"/>
                                            </p:txEl>
                                          </p:spTgt>
                                        </p:tgtEl>
                                        <p:attrNameLst>
                                          <p:attrName>ppt_h</p:attrName>
                                        </p:attrNameLst>
                                      </p:cBhvr>
                                      <p:tavLst>
                                        <p:tav tm="0">
                                          <p:val>
                                            <p:fltVal val="0"/>
                                          </p:val>
                                        </p:tav>
                                        <p:tav tm="100000">
                                          <p:val>
                                            <p:strVal val="#ppt_h"/>
                                          </p:val>
                                        </p:tav>
                                      </p:tavLst>
                                    </p:anim>
                                    <p:anim calcmode="lin" valueType="num">
                                      <p:cBhvr>
                                        <p:cTn id="17" dur="2000" fill="hold"/>
                                        <p:tgtEl>
                                          <p:spTgt spid="20483">
                                            <p:txEl>
                                              <p:pRg st="0" end="0"/>
                                            </p:txEl>
                                          </p:spTgt>
                                        </p:tgtEl>
                                        <p:attrNameLst>
                                          <p:attrName>style.rotation</p:attrName>
                                        </p:attrNameLst>
                                      </p:cBhvr>
                                      <p:tavLst>
                                        <p:tav tm="0">
                                          <p:val>
                                            <p:fltVal val="360"/>
                                          </p:val>
                                        </p:tav>
                                        <p:tav tm="100000">
                                          <p:val>
                                            <p:fltVal val="0"/>
                                          </p:val>
                                        </p:tav>
                                      </p:tavLst>
                                    </p:anim>
                                    <p:animEffect transition="in" filter="fade">
                                      <p:cBhvr>
                                        <p:cTn id="18" dur="2000"/>
                                        <p:tgtEl>
                                          <p:spTgt spid="20483">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20483">
                                            <p:txEl>
                                              <p:pRg st="1" end="1"/>
                                            </p:txEl>
                                          </p:spTgt>
                                        </p:tgtEl>
                                        <p:attrNameLst>
                                          <p:attrName>style.visibility</p:attrName>
                                        </p:attrNameLst>
                                      </p:cBhvr>
                                      <p:to>
                                        <p:strVal val="visible"/>
                                      </p:to>
                                    </p:set>
                                    <p:anim calcmode="lin" valueType="num">
                                      <p:cBhvr>
                                        <p:cTn id="23" dur="2000" fill="hold"/>
                                        <p:tgtEl>
                                          <p:spTgt spid="20483">
                                            <p:txEl>
                                              <p:pRg st="1" end="1"/>
                                            </p:txEl>
                                          </p:spTgt>
                                        </p:tgtEl>
                                        <p:attrNameLst>
                                          <p:attrName>ppt_w</p:attrName>
                                        </p:attrNameLst>
                                      </p:cBhvr>
                                      <p:tavLst>
                                        <p:tav tm="0">
                                          <p:val>
                                            <p:fltVal val="0"/>
                                          </p:val>
                                        </p:tav>
                                        <p:tav tm="100000">
                                          <p:val>
                                            <p:strVal val="#ppt_w"/>
                                          </p:val>
                                        </p:tav>
                                      </p:tavLst>
                                    </p:anim>
                                    <p:anim calcmode="lin" valueType="num">
                                      <p:cBhvr>
                                        <p:cTn id="24" dur="2000" fill="hold"/>
                                        <p:tgtEl>
                                          <p:spTgt spid="20483">
                                            <p:txEl>
                                              <p:pRg st="1" end="1"/>
                                            </p:txEl>
                                          </p:spTgt>
                                        </p:tgtEl>
                                        <p:attrNameLst>
                                          <p:attrName>ppt_h</p:attrName>
                                        </p:attrNameLst>
                                      </p:cBhvr>
                                      <p:tavLst>
                                        <p:tav tm="0">
                                          <p:val>
                                            <p:fltVal val="0"/>
                                          </p:val>
                                        </p:tav>
                                        <p:tav tm="100000">
                                          <p:val>
                                            <p:strVal val="#ppt_h"/>
                                          </p:val>
                                        </p:tav>
                                      </p:tavLst>
                                    </p:anim>
                                    <p:anim calcmode="lin" valueType="num">
                                      <p:cBhvr>
                                        <p:cTn id="25" dur="2000" fill="hold"/>
                                        <p:tgtEl>
                                          <p:spTgt spid="20483">
                                            <p:txEl>
                                              <p:pRg st="1" end="1"/>
                                            </p:txEl>
                                          </p:spTgt>
                                        </p:tgtEl>
                                        <p:attrNameLst>
                                          <p:attrName>style.rotation</p:attrName>
                                        </p:attrNameLst>
                                      </p:cBhvr>
                                      <p:tavLst>
                                        <p:tav tm="0">
                                          <p:val>
                                            <p:fltVal val="360"/>
                                          </p:val>
                                        </p:tav>
                                        <p:tav tm="100000">
                                          <p:val>
                                            <p:fltVal val="0"/>
                                          </p:val>
                                        </p:tav>
                                      </p:tavLst>
                                    </p:anim>
                                    <p:animEffect transition="in" filter="fade">
                                      <p:cBhvr>
                                        <p:cTn id="26" dur="2000"/>
                                        <p:tgtEl>
                                          <p:spTgt spid="20483">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20483">
                                            <p:txEl>
                                              <p:pRg st="2" end="2"/>
                                            </p:txEl>
                                          </p:spTgt>
                                        </p:tgtEl>
                                        <p:attrNameLst>
                                          <p:attrName>style.visibility</p:attrName>
                                        </p:attrNameLst>
                                      </p:cBhvr>
                                      <p:to>
                                        <p:strVal val="visible"/>
                                      </p:to>
                                    </p:set>
                                    <p:anim calcmode="lin" valueType="num">
                                      <p:cBhvr>
                                        <p:cTn id="31" dur="2000" fill="hold"/>
                                        <p:tgtEl>
                                          <p:spTgt spid="20483">
                                            <p:txEl>
                                              <p:pRg st="2" end="2"/>
                                            </p:txEl>
                                          </p:spTgt>
                                        </p:tgtEl>
                                        <p:attrNameLst>
                                          <p:attrName>ppt_w</p:attrName>
                                        </p:attrNameLst>
                                      </p:cBhvr>
                                      <p:tavLst>
                                        <p:tav tm="0">
                                          <p:val>
                                            <p:fltVal val="0"/>
                                          </p:val>
                                        </p:tav>
                                        <p:tav tm="100000">
                                          <p:val>
                                            <p:strVal val="#ppt_w"/>
                                          </p:val>
                                        </p:tav>
                                      </p:tavLst>
                                    </p:anim>
                                    <p:anim calcmode="lin" valueType="num">
                                      <p:cBhvr>
                                        <p:cTn id="32" dur="2000" fill="hold"/>
                                        <p:tgtEl>
                                          <p:spTgt spid="20483">
                                            <p:txEl>
                                              <p:pRg st="2" end="2"/>
                                            </p:txEl>
                                          </p:spTgt>
                                        </p:tgtEl>
                                        <p:attrNameLst>
                                          <p:attrName>ppt_h</p:attrName>
                                        </p:attrNameLst>
                                      </p:cBhvr>
                                      <p:tavLst>
                                        <p:tav tm="0">
                                          <p:val>
                                            <p:fltVal val="0"/>
                                          </p:val>
                                        </p:tav>
                                        <p:tav tm="100000">
                                          <p:val>
                                            <p:strVal val="#ppt_h"/>
                                          </p:val>
                                        </p:tav>
                                      </p:tavLst>
                                    </p:anim>
                                    <p:anim calcmode="lin" valueType="num">
                                      <p:cBhvr>
                                        <p:cTn id="33" dur="2000" fill="hold"/>
                                        <p:tgtEl>
                                          <p:spTgt spid="20483">
                                            <p:txEl>
                                              <p:pRg st="2" end="2"/>
                                            </p:txEl>
                                          </p:spTgt>
                                        </p:tgtEl>
                                        <p:attrNameLst>
                                          <p:attrName>style.rotation</p:attrName>
                                        </p:attrNameLst>
                                      </p:cBhvr>
                                      <p:tavLst>
                                        <p:tav tm="0">
                                          <p:val>
                                            <p:fltVal val="360"/>
                                          </p:val>
                                        </p:tav>
                                        <p:tav tm="100000">
                                          <p:val>
                                            <p:fltVal val="0"/>
                                          </p:val>
                                        </p:tav>
                                      </p:tavLst>
                                    </p:anim>
                                    <p:animEffect transition="in" filter="fade">
                                      <p:cBhvr>
                                        <p:cTn id="34" dur="2000"/>
                                        <p:tgtEl>
                                          <p:spTgt spid="20483">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20483">
                                            <p:txEl>
                                              <p:pRg st="3" end="3"/>
                                            </p:txEl>
                                          </p:spTgt>
                                        </p:tgtEl>
                                        <p:attrNameLst>
                                          <p:attrName>style.visibility</p:attrName>
                                        </p:attrNameLst>
                                      </p:cBhvr>
                                      <p:to>
                                        <p:strVal val="visible"/>
                                      </p:to>
                                    </p:set>
                                    <p:anim calcmode="lin" valueType="num">
                                      <p:cBhvr>
                                        <p:cTn id="39" dur="2000" fill="hold"/>
                                        <p:tgtEl>
                                          <p:spTgt spid="20483">
                                            <p:txEl>
                                              <p:pRg st="3" end="3"/>
                                            </p:txEl>
                                          </p:spTgt>
                                        </p:tgtEl>
                                        <p:attrNameLst>
                                          <p:attrName>ppt_w</p:attrName>
                                        </p:attrNameLst>
                                      </p:cBhvr>
                                      <p:tavLst>
                                        <p:tav tm="0">
                                          <p:val>
                                            <p:fltVal val="0"/>
                                          </p:val>
                                        </p:tav>
                                        <p:tav tm="100000">
                                          <p:val>
                                            <p:strVal val="#ppt_w"/>
                                          </p:val>
                                        </p:tav>
                                      </p:tavLst>
                                    </p:anim>
                                    <p:anim calcmode="lin" valueType="num">
                                      <p:cBhvr>
                                        <p:cTn id="40" dur="2000" fill="hold"/>
                                        <p:tgtEl>
                                          <p:spTgt spid="20483">
                                            <p:txEl>
                                              <p:pRg st="3" end="3"/>
                                            </p:txEl>
                                          </p:spTgt>
                                        </p:tgtEl>
                                        <p:attrNameLst>
                                          <p:attrName>ppt_h</p:attrName>
                                        </p:attrNameLst>
                                      </p:cBhvr>
                                      <p:tavLst>
                                        <p:tav tm="0">
                                          <p:val>
                                            <p:fltVal val="0"/>
                                          </p:val>
                                        </p:tav>
                                        <p:tav tm="100000">
                                          <p:val>
                                            <p:strVal val="#ppt_h"/>
                                          </p:val>
                                        </p:tav>
                                      </p:tavLst>
                                    </p:anim>
                                    <p:anim calcmode="lin" valueType="num">
                                      <p:cBhvr>
                                        <p:cTn id="41" dur="2000" fill="hold"/>
                                        <p:tgtEl>
                                          <p:spTgt spid="20483">
                                            <p:txEl>
                                              <p:pRg st="3" end="3"/>
                                            </p:txEl>
                                          </p:spTgt>
                                        </p:tgtEl>
                                        <p:attrNameLst>
                                          <p:attrName>style.rotation</p:attrName>
                                        </p:attrNameLst>
                                      </p:cBhvr>
                                      <p:tavLst>
                                        <p:tav tm="0">
                                          <p:val>
                                            <p:fltVal val="360"/>
                                          </p:val>
                                        </p:tav>
                                        <p:tav tm="100000">
                                          <p:val>
                                            <p:fltVal val="0"/>
                                          </p:val>
                                        </p:tav>
                                      </p:tavLst>
                                    </p:anim>
                                    <p:animEffect transition="in" filter="fade">
                                      <p:cBhvr>
                                        <p:cTn id="42" dur="2000"/>
                                        <p:tgtEl>
                                          <p:spTgt spid="20483">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9" presetClass="entr" presetSubtype="0" decel="100000" fill="hold" grpId="0" nodeType="clickEffect">
                                  <p:stCondLst>
                                    <p:cond delay="0"/>
                                  </p:stCondLst>
                                  <p:childTnLst>
                                    <p:set>
                                      <p:cBhvr>
                                        <p:cTn id="46" dur="1" fill="hold">
                                          <p:stCondLst>
                                            <p:cond delay="0"/>
                                          </p:stCondLst>
                                        </p:cTn>
                                        <p:tgtEl>
                                          <p:spTgt spid="20483">
                                            <p:txEl>
                                              <p:pRg st="4" end="4"/>
                                            </p:txEl>
                                          </p:spTgt>
                                        </p:tgtEl>
                                        <p:attrNameLst>
                                          <p:attrName>style.visibility</p:attrName>
                                        </p:attrNameLst>
                                      </p:cBhvr>
                                      <p:to>
                                        <p:strVal val="visible"/>
                                      </p:to>
                                    </p:set>
                                    <p:anim calcmode="lin" valueType="num">
                                      <p:cBhvr>
                                        <p:cTn id="47" dur="2000" fill="hold"/>
                                        <p:tgtEl>
                                          <p:spTgt spid="20483">
                                            <p:txEl>
                                              <p:pRg st="4" end="4"/>
                                            </p:txEl>
                                          </p:spTgt>
                                        </p:tgtEl>
                                        <p:attrNameLst>
                                          <p:attrName>ppt_w</p:attrName>
                                        </p:attrNameLst>
                                      </p:cBhvr>
                                      <p:tavLst>
                                        <p:tav tm="0">
                                          <p:val>
                                            <p:fltVal val="0"/>
                                          </p:val>
                                        </p:tav>
                                        <p:tav tm="100000">
                                          <p:val>
                                            <p:strVal val="#ppt_w"/>
                                          </p:val>
                                        </p:tav>
                                      </p:tavLst>
                                    </p:anim>
                                    <p:anim calcmode="lin" valueType="num">
                                      <p:cBhvr>
                                        <p:cTn id="48" dur="2000" fill="hold"/>
                                        <p:tgtEl>
                                          <p:spTgt spid="20483">
                                            <p:txEl>
                                              <p:pRg st="4" end="4"/>
                                            </p:txEl>
                                          </p:spTgt>
                                        </p:tgtEl>
                                        <p:attrNameLst>
                                          <p:attrName>ppt_h</p:attrName>
                                        </p:attrNameLst>
                                      </p:cBhvr>
                                      <p:tavLst>
                                        <p:tav tm="0">
                                          <p:val>
                                            <p:fltVal val="0"/>
                                          </p:val>
                                        </p:tav>
                                        <p:tav tm="100000">
                                          <p:val>
                                            <p:strVal val="#ppt_h"/>
                                          </p:val>
                                        </p:tav>
                                      </p:tavLst>
                                    </p:anim>
                                    <p:anim calcmode="lin" valueType="num">
                                      <p:cBhvr>
                                        <p:cTn id="49" dur="2000" fill="hold"/>
                                        <p:tgtEl>
                                          <p:spTgt spid="20483">
                                            <p:txEl>
                                              <p:pRg st="4" end="4"/>
                                            </p:txEl>
                                          </p:spTgt>
                                        </p:tgtEl>
                                        <p:attrNameLst>
                                          <p:attrName>style.rotation</p:attrName>
                                        </p:attrNameLst>
                                      </p:cBhvr>
                                      <p:tavLst>
                                        <p:tav tm="0">
                                          <p:val>
                                            <p:fltVal val="360"/>
                                          </p:val>
                                        </p:tav>
                                        <p:tav tm="100000">
                                          <p:val>
                                            <p:fltVal val="0"/>
                                          </p:val>
                                        </p:tav>
                                      </p:tavLst>
                                    </p:anim>
                                    <p:animEffect transition="in" filter="fade">
                                      <p:cBhvr>
                                        <p:cTn id="50" dur="2000"/>
                                        <p:tgtEl>
                                          <p:spTgt spid="20483">
                                            <p:txEl>
                                              <p:pRg st="4" end="4"/>
                                            </p:txEl>
                                          </p:spTgt>
                                        </p:tgtEl>
                                      </p:cBhvr>
                                    </p:animEffect>
                                  </p:childTnLst>
                                </p:cTn>
                              </p:par>
                              <p:par>
                                <p:cTn id="51" presetID="3" presetClass="emph" presetSubtype="2" fill="hold" grpId="1" nodeType="withEffect">
                                  <p:stCondLst>
                                    <p:cond delay="0"/>
                                  </p:stCondLst>
                                  <p:childTnLst>
                                    <p:animClr clrSpc="rgb" dir="cw">
                                      <p:cBhvr override="childStyle">
                                        <p:cTn id="52" dur="1000" fill="hold"/>
                                        <p:tgtEl>
                                          <p:spTgt spid="20483">
                                            <p:txEl>
                                              <p:pRg st="0" end="0"/>
                                            </p:txEl>
                                          </p:spTgt>
                                        </p:tgtEl>
                                        <p:attrNameLst>
                                          <p:attrName>style.color</p:attrName>
                                        </p:attrNameLst>
                                      </p:cBhvr>
                                      <p:to>
                                        <a:srgbClr val="FF3300"/>
                                      </p:to>
                                    </p:animClr>
                                  </p:childTnLst>
                                </p:cTn>
                              </p:par>
                              <p:par>
                                <p:cTn id="53" presetID="3" presetClass="emph" presetSubtype="2" fill="hold" grpId="1" nodeType="withEffect">
                                  <p:stCondLst>
                                    <p:cond delay="0"/>
                                  </p:stCondLst>
                                  <p:childTnLst>
                                    <p:animClr clrSpc="rgb" dir="cw">
                                      <p:cBhvr override="childStyle">
                                        <p:cTn id="54" dur="1000" fill="hold"/>
                                        <p:tgtEl>
                                          <p:spTgt spid="20483">
                                            <p:txEl>
                                              <p:pRg st="1" end="1"/>
                                            </p:txEl>
                                          </p:spTgt>
                                        </p:tgtEl>
                                        <p:attrNameLst>
                                          <p:attrName>style.color</p:attrName>
                                        </p:attrNameLst>
                                      </p:cBhvr>
                                      <p:to>
                                        <a:srgbClr val="FF3300"/>
                                      </p:to>
                                    </p:animClr>
                                  </p:childTnLst>
                                </p:cTn>
                              </p:par>
                              <p:par>
                                <p:cTn id="55" presetID="3" presetClass="emph" presetSubtype="2" fill="hold" grpId="1" nodeType="withEffect">
                                  <p:stCondLst>
                                    <p:cond delay="0"/>
                                  </p:stCondLst>
                                  <p:childTnLst>
                                    <p:animClr clrSpc="rgb" dir="cw">
                                      <p:cBhvr override="childStyle">
                                        <p:cTn id="56" dur="1000" fill="hold"/>
                                        <p:tgtEl>
                                          <p:spTgt spid="20483">
                                            <p:txEl>
                                              <p:pRg st="2" end="2"/>
                                            </p:txEl>
                                          </p:spTgt>
                                        </p:tgtEl>
                                        <p:attrNameLst>
                                          <p:attrName>style.color</p:attrName>
                                        </p:attrNameLst>
                                      </p:cBhvr>
                                      <p:to>
                                        <a:srgbClr val="FF3300"/>
                                      </p:to>
                                    </p:animClr>
                                  </p:childTnLst>
                                </p:cTn>
                              </p:par>
                              <p:par>
                                <p:cTn id="57" presetID="3" presetClass="emph" presetSubtype="2" fill="hold" grpId="1" nodeType="withEffect">
                                  <p:stCondLst>
                                    <p:cond delay="0"/>
                                  </p:stCondLst>
                                  <p:childTnLst>
                                    <p:animClr clrSpc="rgb" dir="cw">
                                      <p:cBhvr override="childStyle">
                                        <p:cTn id="58" dur="1000" fill="hold"/>
                                        <p:tgtEl>
                                          <p:spTgt spid="20483">
                                            <p:txEl>
                                              <p:pRg st="3" end="3"/>
                                            </p:txEl>
                                          </p:spTgt>
                                        </p:tgtEl>
                                        <p:attrNameLst>
                                          <p:attrName>style.color</p:attrName>
                                        </p:attrNameLst>
                                      </p:cBhvr>
                                      <p:to>
                                        <a:srgbClr val="FF3300"/>
                                      </p:to>
                                    </p:animClr>
                                  </p:childTnLst>
                                </p:cTn>
                              </p:par>
                              <p:par>
                                <p:cTn id="59" presetID="3" presetClass="emph" presetSubtype="2" fill="hold" grpId="1" nodeType="withEffect">
                                  <p:stCondLst>
                                    <p:cond delay="0"/>
                                  </p:stCondLst>
                                  <p:childTnLst>
                                    <p:animClr clrSpc="rgb" dir="cw">
                                      <p:cBhvr override="childStyle">
                                        <p:cTn id="60" dur="1000" fill="hold"/>
                                        <p:tgtEl>
                                          <p:spTgt spid="20483">
                                            <p:txEl>
                                              <p:pRg st="4" end="4"/>
                                            </p:txEl>
                                          </p:spTgt>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nimBg="1"/>
      <p:bldP spid="20483" grpId="1"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457200" y="228600"/>
            <a:ext cx="8229600" cy="838200"/>
          </a:xfrm>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mtClean="0"/>
              <a:t>Merits of Project Method</a:t>
            </a:r>
          </a:p>
        </p:txBody>
      </p:sp>
      <p:sp>
        <p:nvSpPr>
          <p:cNvPr id="21507" name="Rectangle 3"/>
          <p:cNvSpPr>
            <a:spLocks noChangeArrowheads="1"/>
          </p:cNvSpPr>
          <p:nvPr>
            <p:ph type="body" idx="1"/>
          </p:nvPr>
        </p:nvSpPr>
        <p:spPr bwMode="auto">
          <a:xfrm>
            <a:off x="457200" y="1219200"/>
            <a:ext cx="8229600" cy="48768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609600" indent="-609600" eaLnBrk="1" hangingPunct="1">
              <a:lnSpc>
                <a:spcPct val="90000"/>
              </a:lnSpc>
            </a:pPr>
            <a:r>
              <a:rPr lang="en-GB" sz="2400" smtClean="0"/>
              <a:t>It is a democratic way of learning. The children choose, plan and execute the project themselves.</a:t>
            </a:r>
            <a:endParaRPr lang="en-GB" sz="2400" u="sng" smtClean="0"/>
          </a:p>
          <a:p>
            <a:pPr marL="609600" indent="-609600" eaLnBrk="1" hangingPunct="1">
              <a:lnSpc>
                <a:spcPct val="90000"/>
              </a:lnSpc>
            </a:pPr>
            <a:r>
              <a:rPr lang="en-GB" sz="2400" smtClean="0"/>
              <a:t>It teaches dignity of labour and the pupils develop respect and taste for all types of work.</a:t>
            </a:r>
            <a:endParaRPr lang="en-GB" sz="2400" u="sng" smtClean="0"/>
          </a:p>
          <a:p>
            <a:pPr marL="609600" indent="-609600" eaLnBrk="1" hangingPunct="1">
              <a:lnSpc>
                <a:spcPct val="90000"/>
              </a:lnSpc>
            </a:pPr>
            <a:r>
              <a:rPr lang="en-GB" sz="2400" smtClean="0"/>
              <a:t>It affords opportunity to develop keenness and accuracy of observation and to experience the job of discovery.</a:t>
            </a:r>
            <a:endParaRPr lang="en-GB" sz="2400" u="sng" smtClean="0"/>
          </a:p>
          <a:p>
            <a:pPr marL="609600" indent="-609600" eaLnBrk="1" hangingPunct="1">
              <a:lnSpc>
                <a:spcPct val="90000"/>
              </a:lnSpc>
            </a:pPr>
            <a:r>
              <a:rPr lang="en-GB" sz="2400" smtClean="0"/>
              <a:t>It helps to widen the mental horizon of pupils. Old beliefs and prejudices are overcome when the child experience and analyse the problems in their natural settings.</a:t>
            </a:r>
            <a:endParaRPr lang="en-GB" sz="2400" u="sng" smtClean="0"/>
          </a:p>
          <a:p>
            <a:pPr marL="609600" indent="-609600" eaLnBrk="1" hangingPunct="1">
              <a:lnSpc>
                <a:spcPct val="90000"/>
              </a:lnSpc>
            </a:pPr>
            <a:r>
              <a:rPr lang="en-GB" sz="2400" smtClean="0"/>
              <a:t>It sets up a challenge to solve a problem and this stimulates constructive and creative thinking.</a:t>
            </a:r>
            <a:endParaRPr lang="en-US" sz="2400" smtClean="0"/>
          </a:p>
          <a:p>
            <a:pPr marL="609600" indent="-609600" eaLnBrk="1" hangingPunct="1">
              <a:lnSpc>
                <a:spcPct val="90000"/>
              </a:lnSpc>
            </a:pPr>
            <a:endParaRPr lang="en-US" sz="2400" smtClean="0"/>
          </a:p>
        </p:txBody>
      </p:sp>
    </p:spTree>
    <p:extLst>
      <p:ext uri="{BB962C8B-B14F-4D97-AF65-F5344CB8AC3E}">
        <p14:creationId xmlns:p14="http://schemas.microsoft.com/office/powerpoint/2010/main" val="31800318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1507">
                                            <p:bg/>
                                          </p:spTgt>
                                        </p:tgtEl>
                                        <p:attrNameLst>
                                          <p:attrName>style.visibility</p:attrName>
                                        </p:attrNameLst>
                                      </p:cBhvr>
                                      <p:to>
                                        <p:strVal val="visible"/>
                                      </p:to>
                                    </p:set>
                                    <p:anim calcmode="lin" valueType="num">
                                      <p:cBhvr>
                                        <p:cTn id="7" dur="500" fill="hold"/>
                                        <p:tgtEl>
                                          <p:spTgt spid="21507">
                                            <p:bg/>
                                          </p:spTgt>
                                        </p:tgtEl>
                                        <p:attrNameLst>
                                          <p:attrName>ppt_w</p:attrName>
                                        </p:attrNameLst>
                                      </p:cBhvr>
                                      <p:tavLst>
                                        <p:tav tm="0">
                                          <p:val>
                                            <p:fltVal val="0"/>
                                          </p:val>
                                        </p:tav>
                                        <p:tav tm="100000">
                                          <p:val>
                                            <p:strVal val="#ppt_w"/>
                                          </p:val>
                                        </p:tav>
                                      </p:tavLst>
                                    </p:anim>
                                    <p:anim calcmode="lin" valueType="num">
                                      <p:cBhvr>
                                        <p:cTn id="8" dur="500" fill="hold"/>
                                        <p:tgtEl>
                                          <p:spTgt spid="21507">
                                            <p:bg/>
                                          </p:spTgt>
                                        </p:tgtEl>
                                        <p:attrNameLst>
                                          <p:attrName>ppt_h</p:attrName>
                                        </p:attrNameLst>
                                      </p:cBhvr>
                                      <p:tavLst>
                                        <p:tav tm="0">
                                          <p:val>
                                            <p:fltVal val="0"/>
                                          </p:val>
                                        </p:tav>
                                        <p:tav tm="100000">
                                          <p:val>
                                            <p:strVal val="#ppt_h"/>
                                          </p:val>
                                        </p:tav>
                                      </p:tavLst>
                                    </p:anim>
                                    <p:anim calcmode="lin" valueType="num">
                                      <p:cBhvr>
                                        <p:cTn id="9" dur="500" fill="hold"/>
                                        <p:tgtEl>
                                          <p:spTgt spid="21507">
                                            <p:bg/>
                                          </p:spTgt>
                                        </p:tgtEl>
                                        <p:attrNameLst>
                                          <p:attrName>style.rotation</p:attrName>
                                        </p:attrNameLst>
                                      </p:cBhvr>
                                      <p:tavLst>
                                        <p:tav tm="0">
                                          <p:val>
                                            <p:fltVal val="360"/>
                                          </p:val>
                                        </p:tav>
                                        <p:tav tm="100000">
                                          <p:val>
                                            <p:fltVal val="0"/>
                                          </p:val>
                                        </p:tav>
                                      </p:tavLst>
                                    </p:anim>
                                    <p:animEffect transition="in" filter="fade">
                                      <p:cBhvr>
                                        <p:cTn id="10" dur="500"/>
                                        <p:tgtEl>
                                          <p:spTgt spid="21507">
                                            <p:bg/>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21507">
                                            <p:txEl>
                                              <p:pRg st="0" end="0"/>
                                            </p:txEl>
                                          </p:spTgt>
                                        </p:tgtEl>
                                        <p:attrNameLst>
                                          <p:attrName>style.visibility</p:attrName>
                                        </p:attrNameLst>
                                      </p:cBhvr>
                                      <p:to>
                                        <p:strVal val="visible"/>
                                      </p:to>
                                    </p:set>
                                    <p:anim calcmode="lin" valueType="num">
                                      <p:cBhvr>
                                        <p:cTn id="15" dur="500" fill="hold"/>
                                        <p:tgtEl>
                                          <p:spTgt spid="2150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1507">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21507">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21507">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21507">
                                            <p:txEl>
                                              <p:pRg st="1" end="1"/>
                                            </p:txEl>
                                          </p:spTgt>
                                        </p:tgtEl>
                                        <p:attrNameLst>
                                          <p:attrName>style.visibility</p:attrName>
                                        </p:attrNameLst>
                                      </p:cBhvr>
                                      <p:to>
                                        <p:strVal val="visible"/>
                                      </p:to>
                                    </p:set>
                                    <p:anim calcmode="lin" valueType="num">
                                      <p:cBhvr>
                                        <p:cTn id="23" dur="500" fill="hold"/>
                                        <p:tgtEl>
                                          <p:spTgt spid="21507">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21507">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21507">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21507">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21507">
                                            <p:txEl>
                                              <p:pRg st="2" end="2"/>
                                            </p:txEl>
                                          </p:spTgt>
                                        </p:tgtEl>
                                        <p:attrNameLst>
                                          <p:attrName>style.visibility</p:attrName>
                                        </p:attrNameLst>
                                      </p:cBhvr>
                                      <p:to>
                                        <p:strVal val="visible"/>
                                      </p:to>
                                    </p:set>
                                    <p:anim calcmode="lin" valueType="num">
                                      <p:cBhvr>
                                        <p:cTn id="31" dur="500" fill="hold"/>
                                        <p:tgtEl>
                                          <p:spTgt spid="21507">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21507">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21507">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21507">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21507">
                                            <p:txEl>
                                              <p:pRg st="3" end="3"/>
                                            </p:txEl>
                                          </p:spTgt>
                                        </p:tgtEl>
                                        <p:attrNameLst>
                                          <p:attrName>style.visibility</p:attrName>
                                        </p:attrNameLst>
                                      </p:cBhvr>
                                      <p:to>
                                        <p:strVal val="visible"/>
                                      </p:to>
                                    </p:set>
                                    <p:anim calcmode="lin" valueType="num">
                                      <p:cBhvr>
                                        <p:cTn id="39" dur="500" fill="hold"/>
                                        <p:tgtEl>
                                          <p:spTgt spid="21507">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21507">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21507">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21507">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9" presetClass="entr" presetSubtype="0" decel="100000" fill="hold" grpId="0" nodeType="clickEffect">
                                  <p:stCondLst>
                                    <p:cond delay="0"/>
                                  </p:stCondLst>
                                  <p:childTnLst>
                                    <p:set>
                                      <p:cBhvr>
                                        <p:cTn id="46" dur="1" fill="hold">
                                          <p:stCondLst>
                                            <p:cond delay="0"/>
                                          </p:stCondLst>
                                        </p:cTn>
                                        <p:tgtEl>
                                          <p:spTgt spid="21507">
                                            <p:txEl>
                                              <p:pRg st="4" end="4"/>
                                            </p:txEl>
                                          </p:spTgt>
                                        </p:tgtEl>
                                        <p:attrNameLst>
                                          <p:attrName>style.visibility</p:attrName>
                                        </p:attrNameLst>
                                      </p:cBhvr>
                                      <p:to>
                                        <p:strVal val="visible"/>
                                      </p:to>
                                    </p:set>
                                    <p:anim calcmode="lin" valueType="num">
                                      <p:cBhvr>
                                        <p:cTn id="47" dur="500" fill="hold"/>
                                        <p:tgtEl>
                                          <p:spTgt spid="21507">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21507">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21507">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21507">
                                            <p:txEl>
                                              <p:pRg st="4" end="4"/>
                                            </p:txEl>
                                          </p:spTgt>
                                        </p:tgtEl>
                                      </p:cBhvr>
                                    </p:animEffect>
                                  </p:childTnLst>
                                </p:cTn>
                              </p:par>
                              <p:par>
                                <p:cTn id="51" presetID="3" presetClass="emph" presetSubtype="2" fill="hold" grpId="1" nodeType="withEffect">
                                  <p:stCondLst>
                                    <p:cond delay="0"/>
                                  </p:stCondLst>
                                  <p:childTnLst>
                                    <p:animClr clrSpc="rgb" dir="cw">
                                      <p:cBhvr override="childStyle">
                                        <p:cTn id="52" dur="2000" fill="hold"/>
                                        <p:tgtEl>
                                          <p:spTgt spid="21507">
                                            <p:txEl>
                                              <p:pRg st="0" end="0"/>
                                            </p:txEl>
                                          </p:spTgt>
                                        </p:tgtEl>
                                        <p:attrNameLst>
                                          <p:attrName>style.color</p:attrName>
                                        </p:attrNameLst>
                                      </p:cBhvr>
                                      <p:to>
                                        <a:srgbClr val="FF3300"/>
                                      </p:to>
                                    </p:animClr>
                                  </p:childTnLst>
                                </p:cTn>
                              </p:par>
                              <p:par>
                                <p:cTn id="53" presetID="3" presetClass="emph" presetSubtype="2" fill="hold" grpId="1" nodeType="withEffect">
                                  <p:stCondLst>
                                    <p:cond delay="0"/>
                                  </p:stCondLst>
                                  <p:childTnLst>
                                    <p:animClr clrSpc="rgb" dir="cw">
                                      <p:cBhvr override="childStyle">
                                        <p:cTn id="54" dur="2000" fill="hold"/>
                                        <p:tgtEl>
                                          <p:spTgt spid="21507">
                                            <p:txEl>
                                              <p:pRg st="1" end="1"/>
                                            </p:txEl>
                                          </p:spTgt>
                                        </p:tgtEl>
                                        <p:attrNameLst>
                                          <p:attrName>style.color</p:attrName>
                                        </p:attrNameLst>
                                      </p:cBhvr>
                                      <p:to>
                                        <a:srgbClr val="FF3300"/>
                                      </p:to>
                                    </p:animClr>
                                  </p:childTnLst>
                                </p:cTn>
                              </p:par>
                              <p:par>
                                <p:cTn id="55" presetID="3" presetClass="emph" presetSubtype="2" fill="hold" grpId="1" nodeType="withEffect">
                                  <p:stCondLst>
                                    <p:cond delay="0"/>
                                  </p:stCondLst>
                                  <p:childTnLst>
                                    <p:animClr clrSpc="rgb" dir="cw">
                                      <p:cBhvr override="childStyle">
                                        <p:cTn id="56" dur="2000" fill="hold"/>
                                        <p:tgtEl>
                                          <p:spTgt spid="21507">
                                            <p:txEl>
                                              <p:pRg st="2" end="2"/>
                                            </p:txEl>
                                          </p:spTgt>
                                        </p:tgtEl>
                                        <p:attrNameLst>
                                          <p:attrName>style.color</p:attrName>
                                        </p:attrNameLst>
                                      </p:cBhvr>
                                      <p:to>
                                        <a:srgbClr val="FF3300"/>
                                      </p:to>
                                    </p:animClr>
                                  </p:childTnLst>
                                </p:cTn>
                              </p:par>
                              <p:par>
                                <p:cTn id="57" presetID="3" presetClass="emph" presetSubtype="2" fill="hold" grpId="1" nodeType="withEffect">
                                  <p:stCondLst>
                                    <p:cond delay="0"/>
                                  </p:stCondLst>
                                  <p:childTnLst>
                                    <p:animClr clrSpc="rgb" dir="cw">
                                      <p:cBhvr override="childStyle">
                                        <p:cTn id="58" dur="2000" fill="hold"/>
                                        <p:tgtEl>
                                          <p:spTgt spid="21507">
                                            <p:txEl>
                                              <p:pRg st="3" end="3"/>
                                            </p:txEl>
                                          </p:spTgt>
                                        </p:tgtEl>
                                        <p:attrNameLst>
                                          <p:attrName>style.color</p:attrName>
                                        </p:attrNameLst>
                                      </p:cBhvr>
                                      <p:to>
                                        <a:srgbClr val="FF3300"/>
                                      </p:to>
                                    </p:animClr>
                                  </p:childTnLst>
                                </p:cTn>
                              </p:par>
                              <p:par>
                                <p:cTn id="59" presetID="3" presetClass="emph" presetSubtype="2" fill="hold" grpId="1" nodeType="withEffect">
                                  <p:stCondLst>
                                    <p:cond delay="0"/>
                                  </p:stCondLst>
                                  <p:childTnLst>
                                    <p:animClr clrSpc="rgb" dir="cw">
                                      <p:cBhvr override="childStyle">
                                        <p:cTn id="60" dur="2000" fill="hold"/>
                                        <p:tgtEl>
                                          <p:spTgt spid="21507">
                                            <p:txEl>
                                              <p:pRg st="4" end="4"/>
                                            </p:txEl>
                                          </p:spTgt>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nimBg="1"/>
      <p:bldP spid="21507" grpId="1"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457200" y="228600"/>
            <a:ext cx="8229600" cy="1143000"/>
          </a:xfrm>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mtClean="0"/>
              <a:t>Demerits of Project Method</a:t>
            </a:r>
          </a:p>
        </p:txBody>
      </p:sp>
      <p:sp>
        <p:nvSpPr>
          <p:cNvPr id="22531" name="Rectangle 3"/>
          <p:cNvSpPr>
            <a:spLocks noChangeArrowheads="1"/>
          </p:cNvSpPr>
          <p:nvPr>
            <p:ph type="body" idx="1"/>
          </p:nvPr>
        </p:nvSpPr>
        <p:spPr bwMode="auto">
          <a:xfrm>
            <a:off x="457200" y="1219200"/>
            <a:ext cx="8534400" cy="48768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eaLnBrk="1" hangingPunct="1">
              <a:lnSpc>
                <a:spcPct val="80000"/>
              </a:lnSpc>
              <a:buFontTx/>
              <a:buNone/>
            </a:pPr>
            <a:endParaRPr lang="en-US" sz="1800" smtClean="0"/>
          </a:p>
          <a:p>
            <a:pPr eaLnBrk="1" hangingPunct="1">
              <a:lnSpc>
                <a:spcPct val="80000"/>
              </a:lnSpc>
            </a:pPr>
            <a:r>
              <a:rPr lang="en-GB" sz="2400" smtClean="0"/>
              <a:t>It absorbs a lot of time, with the result that the quantity of knowledge suffers.</a:t>
            </a:r>
            <a:endParaRPr lang="en-GB" sz="2400" u="sng" smtClean="0"/>
          </a:p>
          <a:p>
            <a:pPr eaLnBrk="1" hangingPunct="1">
              <a:lnSpc>
                <a:spcPct val="80000"/>
              </a:lnSpc>
            </a:pPr>
            <a:r>
              <a:rPr lang="en-GB" sz="2400" smtClean="0"/>
              <a:t>The whole syllabus, especially for more advanced classes, cannot well be included in a collection of projects and it is difficult to finish the syllabus in the limited time.</a:t>
            </a:r>
            <a:endParaRPr lang="en-GB" sz="2400" u="sng" smtClean="0"/>
          </a:p>
          <a:p>
            <a:pPr eaLnBrk="1" hangingPunct="1">
              <a:lnSpc>
                <a:spcPct val="80000"/>
              </a:lnSpc>
            </a:pPr>
            <a:r>
              <a:rPr lang="en-GB" sz="2400" smtClean="0"/>
              <a:t>It is expensive in the sense that a well-equipped library and a laboratory are required and at the same time, the pupils have to bear the expenses on excursion and other visits etc.</a:t>
            </a:r>
            <a:endParaRPr lang="en-GB" sz="2400" u="sng" smtClean="0"/>
          </a:p>
          <a:p>
            <a:pPr eaLnBrk="1" hangingPunct="1">
              <a:lnSpc>
                <a:spcPct val="80000"/>
              </a:lnSpc>
            </a:pPr>
            <a:r>
              <a:rPr lang="en-GB" sz="2400" smtClean="0"/>
              <a:t>The teacher will have to be exceptionally gifted, knowledgeable as well as alert and helpful.</a:t>
            </a:r>
            <a:endParaRPr lang="en-US" sz="2400" smtClean="0"/>
          </a:p>
          <a:p>
            <a:pPr eaLnBrk="1" hangingPunct="1">
              <a:lnSpc>
                <a:spcPct val="80000"/>
              </a:lnSpc>
            </a:pPr>
            <a:r>
              <a:rPr lang="en-US" sz="2400" smtClean="0"/>
              <a:t> </a:t>
            </a:r>
          </a:p>
        </p:txBody>
      </p:sp>
    </p:spTree>
    <p:extLst>
      <p:ext uri="{BB962C8B-B14F-4D97-AF65-F5344CB8AC3E}">
        <p14:creationId xmlns:p14="http://schemas.microsoft.com/office/powerpoint/2010/main" val="6586349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2531">
                                            <p:bg/>
                                          </p:spTgt>
                                        </p:tgtEl>
                                        <p:attrNameLst>
                                          <p:attrName>style.visibility</p:attrName>
                                        </p:attrNameLst>
                                      </p:cBhvr>
                                      <p:to>
                                        <p:strVal val="visible"/>
                                      </p:to>
                                    </p:set>
                                    <p:anim calcmode="lin" valueType="num">
                                      <p:cBhvr>
                                        <p:cTn id="7" dur="2000" fill="hold"/>
                                        <p:tgtEl>
                                          <p:spTgt spid="22531">
                                            <p:bg/>
                                          </p:spTgt>
                                        </p:tgtEl>
                                        <p:attrNameLst>
                                          <p:attrName>ppt_w</p:attrName>
                                        </p:attrNameLst>
                                      </p:cBhvr>
                                      <p:tavLst>
                                        <p:tav tm="0">
                                          <p:val>
                                            <p:fltVal val="0"/>
                                          </p:val>
                                        </p:tav>
                                        <p:tav tm="100000">
                                          <p:val>
                                            <p:strVal val="#ppt_w"/>
                                          </p:val>
                                        </p:tav>
                                      </p:tavLst>
                                    </p:anim>
                                    <p:anim calcmode="lin" valueType="num">
                                      <p:cBhvr>
                                        <p:cTn id="8" dur="2000" fill="hold"/>
                                        <p:tgtEl>
                                          <p:spTgt spid="22531">
                                            <p:bg/>
                                          </p:spTgt>
                                        </p:tgtEl>
                                        <p:attrNameLst>
                                          <p:attrName>ppt_h</p:attrName>
                                        </p:attrNameLst>
                                      </p:cBhvr>
                                      <p:tavLst>
                                        <p:tav tm="0">
                                          <p:val>
                                            <p:fltVal val="0"/>
                                          </p:val>
                                        </p:tav>
                                        <p:tav tm="100000">
                                          <p:val>
                                            <p:strVal val="#ppt_h"/>
                                          </p:val>
                                        </p:tav>
                                      </p:tavLst>
                                    </p:anim>
                                    <p:anim calcmode="lin" valueType="num">
                                      <p:cBhvr>
                                        <p:cTn id="9" dur="2000" fill="hold"/>
                                        <p:tgtEl>
                                          <p:spTgt spid="22531">
                                            <p:bg/>
                                          </p:spTgt>
                                        </p:tgtEl>
                                        <p:attrNameLst>
                                          <p:attrName>style.rotation</p:attrName>
                                        </p:attrNameLst>
                                      </p:cBhvr>
                                      <p:tavLst>
                                        <p:tav tm="0">
                                          <p:val>
                                            <p:fltVal val="360"/>
                                          </p:val>
                                        </p:tav>
                                        <p:tav tm="100000">
                                          <p:val>
                                            <p:fltVal val="0"/>
                                          </p:val>
                                        </p:tav>
                                      </p:tavLst>
                                    </p:anim>
                                    <p:animEffect transition="in" filter="fade">
                                      <p:cBhvr>
                                        <p:cTn id="10" dur="2000"/>
                                        <p:tgtEl>
                                          <p:spTgt spid="22531">
                                            <p:bg/>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22531">
                                            <p:txEl>
                                              <p:pRg st="1" end="1"/>
                                            </p:txEl>
                                          </p:spTgt>
                                        </p:tgtEl>
                                        <p:attrNameLst>
                                          <p:attrName>style.visibility</p:attrName>
                                        </p:attrNameLst>
                                      </p:cBhvr>
                                      <p:to>
                                        <p:strVal val="visible"/>
                                      </p:to>
                                    </p:set>
                                    <p:anim calcmode="lin" valueType="num">
                                      <p:cBhvr>
                                        <p:cTn id="15" dur="2000" fill="hold"/>
                                        <p:tgtEl>
                                          <p:spTgt spid="22531">
                                            <p:txEl>
                                              <p:pRg st="1" end="1"/>
                                            </p:txEl>
                                          </p:spTgt>
                                        </p:tgtEl>
                                        <p:attrNameLst>
                                          <p:attrName>ppt_w</p:attrName>
                                        </p:attrNameLst>
                                      </p:cBhvr>
                                      <p:tavLst>
                                        <p:tav tm="0">
                                          <p:val>
                                            <p:fltVal val="0"/>
                                          </p:val>
                                        </p:tav>
                                        <p:tav tm="100000">
                                          <p:val>
                                            <p:strVal val="#ppt_w"/>
                                          </p:val>
                                        </p:tav>
                                      </p:tavLst>
                                    </p:anim>
                                    <p:anim calcmode="lin" valueType="num">
                                      <p:cBhvr>
                                        <p:cTn id="16" dur="2000" fill="hold"/>
                                        <p:tgtEl>
                                          <p:spTgt spid="22531">
                                            <p:txEl>
                                              <p:pRg st="1" end="1"/>
                                            </p:txEl>
                                          </p:spTgt>
                                        </p:tgtEl>
                                        <p:attrNameLst>
                                          <p:attrName>ppt_h</p:attrName>
                                        </p:attrNameLst>
                                      </p:cBhvr>
                                      <p:tavLst>
                                        <p:tav tm="0">
                                          <p:val>
                                            <p:fltVal val="0"/>
                                          </p:val>
                                        </p:tav>
                                        <p:tav tm="100000">
                                          <p:val>
                                            <p:strVal val="#ppt_h"/>
                                          </p:val>
                                        </p:tav>
                                      </p:tavLst>
                                    </p:anim>
                                    <p:anim calcmode="lin" valueType="num">
                                      <p:cBhvr>
                                        <p:cTn id="17" dur="2000" fill="hold"/>
                                        <p:tgtEl>
                                          <p:spTgt spid="22531">
                                            <p:txEl>
                                              <p:pRg st="1" end="1"/>
                                            </p:txEl>
                                          </p:spTgt>
                                        </p:tgtEl>
                                        <p:attrNameLst>
                                          <p:attrName>style.rotation</p:attrName>
                                        </p:attrNameLst>
                                      </p:cBhvr>
                                      <p:tavLst>
                                        <p:tav tm="0">
                                          <p:val>
                                            <p:fltVal val="360"/>
                                          </p:val>
                                        </p:tav>
                                        <p:tav tm="100000">
                                          <p:val>
                                            <p:fltVal val="0"/>
                                          </p:val>
                                        </p:tav>
                                      </p:tavLst>
                                    </p:anim>
                                    <p:animEffect transition="in" filter="fade">
                                      <p:cBhvr>
                                        <p:cTn id="18" dur="2000"/>
                                        <p:tgtEl>
                                          <p:spTgt spid="22531">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22531">
                                            <p:txEl>
                                              <p:pRg st="2" end="2"/>
                                            </p:txEl>
                                          </p:spTgt>
                                        </p:tgtEl>
                                        <p:attrNameLst>
                                          <p:attrName>style.visibility</p:attrName>
                                        </p:attrNameLst>
                                      </p:cBhvr>
                                      <p:to>
                                        <p:strVal val="visible"/>
                                      </p:to>
                                    </p:set>
                                    <p:anim calcmode="lin" valueType="num">
                                      <p:cBhvr>
                                        <p:cTn id="23" dur="2000" fill="hold"/>
                                        <p:tgtEl>
                                          <p:spTgt spid="22531">
                                            <p:txEl>
                                              <p:pRg st="2" end="2"/>
                                            </p:txEl>
                                          </p:spTgt>
                                        </p:tgtEl>
                                        <p:attrNameLst>
                                          <p:attrName>ppt_w</p:attrName>
                                        </p:attrNameLst>
                                      </p:cBhvr>
                                      <p:tavLst>
                                        <p:tav tm="0">
                                          <p:val>
                                            <p:fltVal val="0"/>
                                          </p:val>
                                        </p:tav>
                                        <p:tav tm="100000">
                                          <p:val>
                                            <p:strVal val="#ppt_w"/>
                                          </p:val>
                                        </p:tav>
                                      </p:tavLst>
                                    </p:anim>
                                    <p:anim calcmode="lin" valueType="num">
                                      <p:cBhvr>
                                        <p:cTn id="24" dur="2000" fill="hold"/>
                                        <p:tgtEl>
                                          <p:spTgt spid="22531">
                                            <p:txEl>
                                              <p:pRg st="2" end="2"/>
                                            </p:txEl>
                                          </p:spTgt>
                                        </p:tgtEl>
                                        <p:attrNameLst>
                                          <p:attrName>ppt_h</p:attrName>
                                        </p:attrNameLst>
                                      </p:cBhvr>
                                      <p:tavLst>
                                        <p:tav tm="0">
                                          <p:val>
                                            <p:fltVal val="0"/>
                                          </p:val>
                                        </p:tav>
                                        <p:tav tm="100000">
                                          <p:val>
                                            <p:strVal val="#ppt_h"/>
                                          </p:val>
                                        </p:tav>
                                      </p:tavLst>
                                    </p:anim>
                                    <p:anim calcmode="lin" valueType="num">
                                      <p:cBhvr>
                                        <p:cTn id="25" dur="2000" fill="hold"/>
                                        <p:tgtEl>
                                          <p:spTgt spid="22531">
                                            <p:txEl>
                                              <p:pRg st="2" end="2"/>
                                            </p:txEl>
                                          </p:spTgt>
                                        </p:tgtEl>
                                        <p:attrNameLst>
                                          <p:attrName>style.rotation</p:attrName>
                                        </p:attrNameLst>
                                      </p:cBhvr>
                                      <p:tavLst>
                                        <p:tav tm="0">
                                          <p:val>
                                            <p:fltVal val="360"/>
                                          </p:val>
                                        </p:tav>
                                        <p:tav tm="100000">
                                          <p:val>
                                            <p:fltVal val="0"/>
                                          </p:val>
                                        </p:tav>
                                      </p:tavLst>
                                    </p:anim>
                                    <p:animEffect transition="in" filter="fade">
                                      <p:cBhvr>
                                        <p:cTn id="26" dur="2000"/>
                                        <p:tgtEl>
                                          <p:spTgt spid="22531">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22531">
                                            <p:txEl>
                                              <p:pRg st="3" end="3"/>
                                            </p:txEl>
                                          </p:spTgt>
                                        </p:tgtEl>
                                        <p:attrNameLst>
                                          <p:attrName>style.visibility</p:attrName>
                                        </p:attrNameLst>
                                      </p:cBhvr>
                                      <p:to>
                                        <p:strVal val="visible"/>
                                      </p:to>
                                    </p:set>
                                    <p:anim calcmode="lin" valueType="num">
                                      <p:cBhvr>
                                        <p:cTn id="31" dur="2000" fill="hold"/>
                                        <p:tgtEl>
                                          <p:spTgt spid="22531">
                                            <p:txEl>
                                              <p:pRg st="3" end="3"/>
                                            </p:txEl>
                                          </p:spTgt>
                                        </p:tgtEl>
                                        <p:attrNameLst>
                                          <p:attrName>ppt_w</p:attrName>
                                        </p:attrNameLst>
                                      </p:cBhvr>
                                      <p:tavLst>
                                        <p:tav tm="0">
                                          <p:val>
                                            <p:fltVal val="0"/>
                                          </p:val>
                                        </p:tav>
                                        <p:tav tm="100000">
                                          <p:val>
                                            <p:strVal val="#ppt_w"/>
                                          </p:val>
                                        </p:tav>
                                      </p:tavLst>
                                    </p:anim>
                                    <p:anim calcmode="lin" valueType="num">
                                      <p:cBhvr>
                                        <p:cTn id="32" dur="2000" fill="hold"/>
                                        <p:tgtEl>
                                          <p:spTgt spid="22531">
                                            <p:txEl>
                                              <p:pRg st="3" end="3"/>
                                            </p:txEl>
                                          </p:spTgt>
                                        </p:tgtEl>
                                        <p:attrNameLst>
                                          <p:attrName>ppt_h</p:attrName>
                                        </p:attrNameLst>
                                      </p:cBhvr>
                                      <p:tavLst>
                                        <p:tav tm="0">
                                          <p:val>
                                            <p:fltVal val="0"/>
                                          </p:val>
                                        </p:tav>
                                        <p:tav tm="100000">
                                          <p:val>
                                            <p:strVal val="#ppt_h"/>
                                          </p:val>
                                        </p:tav>
                                      </p:tavLst>
                                    </p:anim>
                                    <p:anim calcmode="lin" valueType="num">
                                      <p:cBhvr>
                                        <p:cTn id="33" dur="2000" fill="hold"/>
                                        <p:tgtEl>
                                          <p:spTgt spid="22531">
                                            <p:txEl>
                                              <p:pRg st="3" end="3"/>
                                            </p:txEl>
                                          </p:spTgt>
                                        </p:tgtEl>
                                        <p:attrNameLst>
                                          <p:attrName>style.rotation</p:attrName>
                                        </p:attrNameLst>
                                      </p:cBhvr>
                                      <p:tavLst>
                                        <p:tav tm="0">
                                          <p:val>
                                            <p:fltVal val="360"/>
                                          </p:val>
                                        </p:tav>
                                        <p:tav tm="100000">
                                          <p:val>
                                            <p:fltVal val="0"/>
                                          </p:val>
                                        </p:tav>
                                      </p:tavLst>
                                    </p:anim>
                                    <p:animEffect transition="in" filter="fade">
                                      <p:cBhvr>
                                        <p:cTn id="34" dur="2000"/>
                                        <p:tgtEl>
                                          <p:spTgt spid="22531">
                                            <p:txEl>
                                              <p:pRg st="3" end="3"/>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22531">
                                            <p:txEl>
                                              <p:pRg st="4" end="4"/>
                                            </p:txEl>
                                          </p:spTgt>
                                        </p:tgtEl>
                                        <p:attrNameLst>
                                          <p:attrName>style.visibility</p:attrName>
                                        </p:attrNameLst>
                                      </p:cBhvr>
                                      <p:to>
                                        <p:strVal val="visible"/>
                                      </p:to>
                                    </p:set>
                                    <p:anim calcmode="lin" valueType="num">
                                      <p:cBhvr>
                                        <p:cTn id="39" dur="2000" fill="hold"/>
                                        <p:tgtEl>
                                          <p:spTgt spid="22531">
                                            <p:txEl>
                                              <p:pRg st="4" end="4"/>
                                            </p:txEl>
                                          </p:spTgt>
                                        </p:tgtEl>
                                        <p:attrNameLst>
                                          <p:attrName>ppt_w</p:attrName>
                                        </p:attrNameLst>
                                      </p:cBhvr>
                                      <p:tavLst>
                                        <p:tav tm="0">
                                          <p:val>
                                            <p:fltVal val="0"/>
                                          </p:val>
                                        </p:tav>
                                        <p:tav tm="100000">
                                          <p:val>
                                            <p:strVal val="#ppt_w"/>
                                          </p:val>
                                        </p:tav>
                                      </p:tavLst>
                                    </p:anim>
                                    <p:anim calcmode="lin" valueType="num">
                                      <p:cBhvr>
                                        <p:cTn id="40" dur="2000" fill="hold"/>
                                        <p:tgtEl>
                                          <p:spTgt spid="22531">
                                            <p:txEl>
                                              <p:pRg st="4" end="4"/>
                                            </p:txEl>
                                          </p:spTgt>
                                        </p:tgtEl>
                                        <p:attrNameLst>
                                          <p:attrName>ppt_h</p:attrName>
                                        </p:attrNameLst>
                                      </p:cBhvr>
                                      <p:tavLst>
                                        <p:tav tm="0">
                                          <p:val>
                                            <p:fltVal val="0"/>
                                          </p:val>
                                        </p:tav>
                                        <p:tav tm="100000">
                                          <p:val>
                                            <p:strVal val="#ppt_h"/>
                                          </p:val>
                                        </p:tav>
                                      </p:tavLst>
                                    </p:anim>
                                    <p:anim calcmode="lin" valueType="num">
                                      <p:cBhvr>
                                        <p:cTn id="41" dur="2000" fill="hold"/>
                                        <p:tgtEl>
                                          <p:spTgt spid="22531">
                                            <p:txEl>
                                              <p:pRg st="4" end="4"/>
                                            </p:txEl>
                                          </p:spTgt>
                                        </p:tgtEl>
                                        <p:attrNameLst>
                                          <p:attrName>style.rotation</p:attrName>
                                        </p:attrNameLst>
                                      </p:cBhvr>
                                      <p:tavLst>
                                        <p:tav tm="0">
                                          <p:val>
                                            <p:fltVal val="360"/>
                                          </p:val>
                                        </p:tav>
                                        <p:tav tm="100000">
                                          <p:val>
                                            <p:fltVal val="0"/>
                                          </p:val>
                                        </p:tav>
                                      </p:tavLst>
                                    </p:anim>
                                    <p:animEffect transition="in" filter="fade">
                                      <p:cBhvr>
                                        <p:cTn id="42" dur="2000"/>
                                        <p:tgtEl>
                                          <p:spTgt spid="22531">
                                            <p:txEl>
                                              <p:pRg st="4" end="4"/>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9" presetClass="entr" presetSubtype="0" decel="100000" fill="hold" grpId="0" nodeType="clickEffect">
                                  <p:stCondLst>
                                    <p:cond delay="0"/>
                                  </p:stCondLst>
                                  <p:childTnLst>
                                    <p:set>
                                      <p:cBhvr>
                                        <p:cTn id="46" dur="1" fill="hold">
                                          <p:stCondLst>
                                            <p:cond delay="0"/>
                                          </p:stCondLst>
                                        </p:cTn>
                                        <p:tgtEl>
                                          <p:spTgt spid="22531">
                                            <p:txEl>
                                              <p:pRg st="5" end="5"/>
                                            </p:txEl>
                                          </p:spTgt>
                                        </p:tgtEl>
                                        <p:attrNameLst>
                                          <p:attrName>style.visibility</p:attrName>
                                        </p:attrNameLst>
                                      </p:cBhvr>
                                      <p:to>
                                        <p:strVal val="visible"/>
                                      </p:to>
                                    </p:set>
                                    <p:anim calcmode="lin" valueType="num">
                                      <p:cBhvr>
                                        <p:cTn id="47" dur="2000" fill="hold"/>
                                        <p:tgtEl>
                                          <p:spTgt spid="22531">
                                            <p:txEl>
                                              <p:pRg st="5" end="5"/>
                                            </p:txEl>
                                          </p:spTgt>
                                        </p:tgtEl>
                                        <p:attrNameLst>
                                          <p:attrName>ppt_w</p:attrName>
                                        </p:attrNameLst>
                                      </p:cBhvr>
                                      <p:tavLst>
                                        <p:tav tm="0">
                                          <p:val>
                                            <p:fltVal val="0"/>
                                          </p:val>
                                        </p:tav>
                                        <p:tav tm="100000">
                                          <p:val>
                                            <p:strVal val="#ppt_w"/>
                                          </p:val>
                                        </p:tav>
                                      </p:tavLst>
                                    </p:anim>
                                    <p:anim calcmode="lin" valueType="num">
                                      <p:cBhvr>
                                        <p:cTn id="48" dur="2000" fill="hold"/>
                                        <p:tgtEl>
                                          <p:spTgt spid="22531">
                                            <p:txEl>
                                              <p:pRg st="5" end="5"/>
                                            </p:txEl>
                                          </p:spTgt>
                                        </p:tgtEl>
                                        <p:attrNameLst>
                                          <p:attrName>ppt_h</p:attrName>
                                        </p:attrNameLst>
                                      </p:cBhvr>
                                      <p:tavLst>
                                        <p:tav tm="0">
                                          <p:val>
                                            <p:fltVal val="0"/>
                                          </p:val>
                                        </p:tav>
                                        <p:tav tm="100000">
                                          <p:val>
                                            <p:strVal val="#ppt_h"/>
                                          </p:val>
                                        </p:tav>
                                      </p:tavLst>
                                    </p:anim>
                                    <p:anim calcmode="lin" valueType="num">
                                      <p:cBhvr>
                                        <p:cTn id="49" dur="2000" fill="hold"/>
                                        <p:tgtEl>
                                          <p:spTgt spid="22531">
                                            <p:txEl>
                                              <p:pRg st="5" end="5"/>
                                            </p:txEl>
                                          </p:spTgt>
                                        </p:tgtEl>
                                        <p:attrNameLst>
                                          <p:attrName>style.rotation</p:attrName>
                                        </p:attrNameLst>
                                      </p:cBhvr>
                                      <p:tavLst>
                                        <p:tav tm="0">
                                          <p:val>
                                            <p:fltVal val="360"/>
                                          </p:val>
                                        </p:tav>
                                        <p:tav tm="100000">
                                          <p:val>
                                            <p:fltVal val="0"/>
                                          </p:val>
                                        </p:tav>
                                      </p:tavLst>
                                    </p:anim>
                                    <p:animEffect transition="in" filter="fade">
                                      <p:cBhvr>
                                        <p:cTn id="50" dur="2000"/>
                                        <p:tgtEl>
                                          <p:spTgt spid="22531">
                                            <p:txEl>
                                              <p:pRg st="5" end="5"/>
                                            </p:txEl>
                                          </p:spTgt>
                                        </p:tgtEl>
                                      </p:cBhvr>
                                    </p:animEffect>
                                  </p:childTnLst>
                                </p:cTn>
                              </p:par>
                              <p:par>
                                <p:cTn id="51" presetID="3" presetClass="emph" presetSubtype="2" fill="hold" grpId="1" nodeType="withEffect">
                                  <p:stCondLst>
                                    <p:cond delay="0"/>
                                  </p:stCondLst>
                                  <p:childTnLst>
                                    <p:animClr clrSpc="rgb" dir="cw">
                                      <p:cBhvr override="childStyle">
                                        <p:cTn id="52" dur="2000" fill="hold"/>
                                        <p:tgtEl>
                                          <p:spTgt spid="22531">
                                            <p:txEl>
                                              <p:pRg st="1" end="1"/>
                                            </p:txEl>
                                          </p:spTgt>
                                        </p:tgtEl>
                                        <p:attrNameLst>
                                          <p:attrName>style.color</p:attrName>
                                        </p:attrNameLst>
                                      </p:cBhvr>
                                      <p:to>
                                        <a:srgbClr val="FF3300"/>
                                      </p:to>
                                    </p:animClr>
                                  </p:childTnLst>
                                </p:cTn>
                              </p:par>
                              <p:par>
                                <p:cTn id="53" presetID="3" presetClass="emph" presetSubtype="2" fill="hold" grpId="1" nodeType="withEffect">
                                  <p:stCondLst>
                                    <p:cond delay="0"/>
                                  </p:stCondLst>
                                  <p:childTnLst>
                                    <p:animClr clrSpc="rgb" dir="cw">
                                      <p:cBhvr override="childStyle">
                                        <p:cTn id="54" dur="2000" fill="hold"/>
                                        <p:tgtEl>
                                          <p:spTgt spid="22531">
                                            <p:txEl>
                                              <p:pRg st="2" end="2"/>
                                            </p:txEl>
                                          </p:spTgt>
                                        </p:tgtEl>
                                        <p:attrNameLst>
                                          <p:attrName>style.color</p:attrName>
                                        </p:attrNameLst>
                                      </p:cBhvr>
                                      <p:to>
                                        <a:srgbClr val="FF3300"/>
                                      </p:to>
                                    </p:animClr>
                                  </p:childTnLst>
                                </p:cTn>
                              </p:par>
                              <p:par>
                                <p:cTn id="55" presetID="3" presetClass="emph" presetSubtype="2" fill="hold" grpId="1" nodeType="withEffect">
                                  <p:stCondLst>
                                    <p:cond delay="0"/>
                                  </p:stCondLst>
                                  <p:childTnLst>
                                    <p:animClr clrSpc="rgb" dir="cw">
                                      <p:cBhvr override="childStyle">
                                        <p:cTn id="56" dur="2000" fill="hold"/>
                                        <p:tgtEl>
                                          <p:spTgt spid="22531">
                                            <p:txEl>
                                              <p:pRg st="3" end="3"/>
                                            </p:txEl>
                                          </p:spTgt>
                                        </p:tgtEl>
                                        <p:attrNameLst>
                                          <p:attrName>style.color</p:attrName>
                                        </p:attrNameLst>
                                      </p:cBhvr>
                                      <p:to>
                                        <a:srgbClr val="FF3300"/>
                                      </p:to>
                                    </p:animClr>
                                  </p:childTnLst>
                                </p:cTn>
                              </p:par>
                              <p:par>
                                <p:cTn id="57" presetID="3" presetClass="emph" presetSubtype="2" fill="hold" grpId="1" nodeType="withEffect">
                                  <p:stCondLst>
                                    <p:cond delay="0"/>
                                  </p:stCondLst>
                                  <p:childTnLst>
                                    <p:animClr clrSpc="rgb" dir="cw">
                                      <p:cBhvr override="childStyle">
                                        <p:cTn id="58" dur="2000" fill="hold"/>
                                        <p:tgtEl>
                                          <p:spTgt spid="22531">
                                            <p:txEl>
                                              <p:pRg st="4" end="4"/>
                                            </p:txEl>
                                          </p:spTgt>
                                        </p:tgtEl>
                                        <p:attrNameLst>
                                          <p:attrName>style.color</p:attrName>
                                        </p:attrNameLst>
                                      </p:cBhvr>
                                      <p:to>
                                        <a:srgbClr val="FF3300"/>
                                      </p:to>
                                    </p:animClr>
                                  </p:childTnLst>
                                </p:cTn>
                              </p:par>
                              <p:par>
                                <p:cTn id="59" presetID="3" presetClass="emph" presetSubtype="2" fill="hold" grpId="1" nodeType="withEffect">
                                  <p:stCondLst>
                                    <p:cond delay="0"/>
                                  </p:stCondLst>
                                  <p:childTnLst>
                                    <p:animClr clrSpc="rgb" dir="cw">
                                      <p:cBhvr override="childStyle">
                                        <p:cTn id="60" dur="2000" fill="hold"/>
                                        <p:tgtEl>
                                          <p:spTgt spid="22531">
                                            <p:txEl>
                                              <p:pRg st="5" end="5"/>
                                            </p:txEl>
                                          </p:spTgt>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nimBg="1"/>
      <p:bldP spid="22531" grpId="1"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457200" y="228600"/>
            <a:ext cx="8229600" cy="1143000"/>
          </a:xfrm>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mtClean="0"/>
              <a:t>Task</a:t>
            </a:r>
          </a:p>
        </p:txBody>
      </p:sp>
      <p:sp>
        <p:nvSpPr>
          <p:cNvPr id="23555" name="Rectangle 3"/>
          <p:cNvSpPr>
            <a:spLocks noChangeArrowheads="1"/>
          </p:cNvSpPr>
          <p:nvPr>
            <p:ph type="body" idx="1"/>
          </p:nvPr>
        </p:nvSpPr>
        <p:spPr bwMode="auto">
          <a:xfrm>
            <a:off x="457200" y="1600200"/>
            <a:ext cx="8229600" cy="44958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eaLnBrk="1" hangingPunct="1"/>
            <a:r>
              <a:rPr lang="en-US" sz="3600" smtClean="0"/>
              <a:t>Read the Model lesson Plans </a:t>
            </a:r>
          </a:p>
          <a:p>
            <a:pPr eaLnBrk="1" hangingPunct="1"/>
            <a:endParaRPr lang="en-US" sz="3600" smtClean="0"/>
          </a:p>
          <a:p>
            <a:pPr eaLnBrk="1" hangingPunct="1"/>
            <a:r>
              <a:rPr lang="en-US" sz="3600" smtClean="0"/>
              <a:t>Plan a lesson using the project method in your group for presentation to the class</a:t>
            </a:r>
          </a:p>
          <a:p>
            <a:pPr eaLnBrk="1" hangingPunct="1">
              <a:buFontTx/>
              <a:buNone/>
            </a:pPr>
            <a:endParaRPr lang="en-US" smtClean="0"/>
          </a:p>
          <a:p>
            <a:pPr algn="ctr" eaLnBrk="1" hangingPunct="1">
              <a:buFontTx/>
              <a:buNone/>
            </a:pPr>
            <a:r>
              <a:rPr lang="en-US" sz="3600" b="1" smtClean="0"/>
              <a:t>THANK YOU</a:t>
            </a:r>
          </a:p>
        </p:txBody>
      </p:sp>
    </p:spTree>
    <p:extLst>
      <p:ext uri="{BB962C8B-B14F-4D97-AF65-F5344CB8AC3E}">
        <p14:creationId xmlns:p14="http://schemas.microsoft.com/office/powerpoint/2010/main" val="14940555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box(in)">
                                      <p:cBhvr>
                                        <p:cTn id="7" dur="3000"/>
                                        <p:tgtEl>
                                          <p:spTgt spid="23554"/>
                                        </p:tgtEl>
                                      </p:cBhvr>
                                    </p:animEffect>
                                  </p:childTnLst>
                                  <p:subTnLst>
                                    <p:audio>
                                      <p:cMediaNode>
                                        <p:cTn display="0" masterRel="sameClick">
                                          <p:stCondLst>
                                            <p:cond evt="begin" delay="0">
                                              <p:tn val="5"/>
                                            </p:cond>
                                          </p:stCondLst>
                                          <p:endCondLst>
                                            <p:cond evt="onStopAudio" delay="0">
                                              <p:tgtEl>
                                                <p:sldTgt/>
                                              </p:tgtEl>
                                            </p:cond>
                                          </p:endCondLst>
                                        </p:cTn>
                                        <p:tgtEl>
                                          <p:sndTgt r:embed="rId3" name="applause.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23555">
                                            <p:bg/>
                                          </p:spTgt>
                                        </p:tgtEl>
                                        <p:attrNameLst>
                                          <p:attrName>style.visibility</p:attrName>
                                        </p:attrNameLst>
                                      </p:cBhvr>
                                      <p:to>
                                        <p:strVal val="visible"/>
                                      </p:to>
                                    </p:set>
                                    <p:anim calcmode="lin" valueType="num">
                                      <p:cBhvr>
                                        <p:cTn id="12" dur="500" fill="hold"/>
                                        <p:tgtEl>
                                          <p:spTgt spid="23555">
                                            <p:bg/>
                                          </p:spTgt>
                                        </p:tgtEl>
                                        <p:attrNameLst>
                                          <p:attrName>ppt_w</p:attrName>
                                        </p:attrNameLst>
                                      </p:cBhvr>
                                      <p:tavLst>
                                        <p:tav tm="0">
                                          <p:val>
                                            <p:fltVal val="0"/>
                                          </p:val>
                                        </p:tav>
                                        <p:tav tm="100000">
                                          <p:val>
                                            <p:strVal val="#ppt_w"/>
                                          </p:val>
                                        </p:tav>
                                      </p:tavLst>
                                    </p:anim>
                                    <p:anim calcmode="lin" valueType="num">
                                      <p:cBhvr>
                                        <p:cTn id="13" dur="500" fill="hold"/>
                                        <p:tgtEl>
                                          <p:spTgt spid="23555">
                                            <p:bg/>
                                          </p:spTgt>
                                        </p:tgtEl>
                                        <p:attrNameLst>
                                          <p:attrName>ppt_h</p:attrName>
                                        </p:attrNameLst>
                                      </p:cBhvr>
                                      <p:tavLst>
                                        <p:tav tm="0">
                                          <p:val>
                                            <p:fltVal val="0"/>
                                          </p:val>
                                        </p:tav>
                                        <p:tav tm="100000">
                                          <p:val>
                                            <p:strVal val="#ppt_h"/>
                                          </p:val>
                                        </p:tav>
                                      </p:tavLst>
                                    </p:anim>
                                    <p:anim calcmode="lin" valueType="num">
                                      <p:cBhvr>
                                        <p:cTn id="14" dur="500" fill="hold"/>
                                        <p:tgtEl>
                                          <p:spTgt spid="23555">
                                            <p:bg/>
                                          </p:spTgt>
                                        </p:tgtEl>
                                        <p:attrNameLst>
                                          <p:attrName>style.rotation</p:attrName>
                                        </p:attrNameLst>
                                      </p:cBhvr>
                                      <p:tavLst>
                                        <p:tav tm="0">
                                          <p:val>
                                            <p:fltVal val="360"/>
                                          </p:val>
                                        </p:tav>
                                        <p:tav tm="100000">
                                          <p:val>
                                            <p:fltVal val="0"/>
                                          </p:val>
                                        </p:tav>
                                      </p:tavLst>
                                    </p:anim>
                                    <p:animEffect transition="in" filter="fade">
                                      <p:cBhvr>
                                        <p:cTn id="15" dur="500"/>
                                        <p:tgtEl>
                                          <p:spTgt spid="23555">
                                            <p:bg/>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9" presetClass="entr" presetSubtype="0" decel="100000" fill="hold" grpId="0" nodeType="clickEffect">
                                  <p:stCondLst>
                                    <p:cond delay="0"/>
                                  </p:stCondLst>
                                  <p:childTnLst>
                                    <p:set>
                                      <p:cBhvr>
                                        <p:cTn id="19" dur="1" fill="hold">
                                          <p:stCondLst>
                                            <p:cond delay="0"/>
                                          </p:stCondLst>
                                        </p:cTn>
                                        <p:tgtEl>
                                          <p:spTgt spid="23555">
                                            <p:txEl>
                                              <p:pRg st="0" end="0"/>
                                            </p:txEl>
                                          </p:spTgt>
                                        </p:tgtEl>
                                        <p:attrNameLst>
                                          <p:attrName>style.visibility</p:attrName>
                                        </p:attrNameLst>
                                      </p:cBhvr>
                                      <p:to>
                                        <p:strVal val="visible"/>
                                      </p:to>
                                    </p:set>
                                    <p:anim calcmode="lin" valueType="num">
                                      <p:cBhvr>
                                        <p:cTn id="20" dur="500" fill="hold"/>
                                        <p:tgtEl>
                                          <p:spTgt spid="23555">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23555">
                                            <p:txEl>
                                              <p:pRg st="0" end="0"/>
                                            </p:txEl>
                                          </p:spTgt>
                                        </p:tgtEl>
                                        <p:attrNameLst>
                                          <p:attrName>ppt_h</p:attrName>
                                        </p:attrNameLst>
                                      </p:cBhvr>
                                      <p:tavLst>
                                        <p:tav tm="0">
                                          <p:val>
                                            <p:fltVal val="0"/>
                                          </p:val>
                                        </p:tav>
                                        <p:tav tm="100000">
                                          <p:val>
                                            <p:strVal val="#ppt_h"/>
                                          </p:val>
                                        </p:tav>
                                      </p:tavLst>
                                    </p:anim>
                                    <p:anim calcmode="lin" valueType="num">
                                      <p:cBhvr>
                                        <p:cTn id="22" dur="500" fill="hold"/>
                                        <p:tgtEl>
                                          <p:spTgt spid="23555">
                                            <p:txEl>
                                              <p:pRg st="0" end="0"/>
                                            </p:txEl>
                                          </p:spTgt>
                                        </p:tgtEl>
                                        <p:attrNameLst>
                                          <p:attrName>style.rotation</p:attrName>
                                        </p:attrNameLst>
                                      </p:cBhvr>
                                      <p:tavLst>
                                        <p:tav tm="0">
                                          <p:val>
                                            <p:fltVal val="360"/>
                                          </p:val>
                                        </p:tav>
                                        <p:tav tm="100000">
                                          <p:val>
                                            <p:fltVal val="0"/>
                                          </p:val>
                                        </p:tav>
                                      </p:tavLst>
                                    </p:anim>
                                    <p:animEffect transition="in" filter="fade">
                                      <p:cBhvr>
                                        <p:cTn id="23" dur="500"/>
                                        <p:tgtEl>
                                          <p:spTgt spid="23555">
                                            <p:txEl>
                                              <p:pRg st="0" end="0"/>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9" presetClass="entr" presetSubtype="0" decel="100000" fill="hold" grpId="0" nodeType="clickEffect">
                                  <p:stCondLst>
                                    <p:cond delay="0"/>
                                  </p:stCondLst>
                                  <p:childTnLst>
                                    <p:set>
                                      <p:cBhvr>
                                        <p:cTn id="27" dur="1" fill="hold">
                                          <p:stCondLst>
                                            <p:cond delay="0"/>
                                          </p:stCondLst>
                                        </p:cTn>
                                        <p:tgtEl>
                                          <p:spTgt spid="23555">
                                            <p:txEl>
                                              <p:pRg st="2" end="2"/>
                                            </p:txEl>
                                          </p:spTgt>
                                        </p:tgtEl>
                                        <p:attrNameLst>
                                          <p:attrName>style.visibility</p:attrName>
                                        </p:attrNameLst>
                                      </p:cBhvr>
                                      <p:to>
                                        <p:strVal val="visible"/>
                                      </p:to>
                                    </p:set>
                                    <p:anim calcmode="lin" valueType="num">
                                      <p:cBhvr>
                                        <p:cTn id="28" dur="500" fill="hold"/>
                                        <p:tgtEl>
                                          <p:spTgt spid="2355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23555">
                                            <p:txEl>
                                              <p:pRg st="2" end="2"/>
                                            </p:txEl>
                                          </p:spTgt>
                                        </p:tgtEl>
                                        <p:attrNameLst>
                                          <p:attrName>ppt_h</p:attrName>
                                        </p:attrNameLst>
                                      </p:cBhvr>
                                      <p:tavLst>
                                        <p:tav tm="0">
                                          <p:val>
                                            <p:fltVal val="0"/>
                                          </p:val>
                                        </p:tav>
                                        <p:tav tm="100000">
                                          <p:val>
                                            <p:strVal val="#ppt_h"/>
                                          </p:val>
                                        </p:tav>
                                      </p:tavLst>
                                    </p:anim>
                                    <p:anim calcmode="lin" valueType="num">
                                      <p:cBhvr>
                                        <p:cTn id="30" dur="500" fill="hold"/>
                                        <p:tgtEl>
                                          <p:spTgt spid="23555">
                                            <p:txEl>
                                              <p:pRg st="2" end="2"/>
                                            </p:txEl>
                                          </p:spTgt>
                                        </p:tgtEl>
                                        <p:attrNameLst>
                                          <p:attrName>style.rotation</p:attrName>
                                        </p:attrNameLst>
                                      </p:cBhvr>
                                      <p:tavLst>
                                        <p:tav tm="0">
                                          <p:val>
                                            <p:fltVal val="360"/>
                                          </p:val>
                                        </p:tav>
                                        <p:tav tm="100000">
                                          <p:val>
                                            <p:fltVal val="0"/>
                                          </p:val>
                                        </p:tav>
                                      </p:tavLst>
                                    </p:anim>
                                    <p:animEffect transition="in" filter="fade">
                                      <p:cBhvr>
                                        <p:cTn id="31" dur="500"/>
                                        <p:tgtEl>
                                          <p:spTgt spid="23555">
                                            <p:txEl>
                                              <p:pRg st="2" end="2"/>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9" presetClass="entr" presetSubtype="0" decel="100000" fill="hold" grpId="0" nodeType="clickEffect">
                                  <p:stCondLst>
                                    <p:cond delay="0"/>
                                  </p:stCondLst>
                                  <p:childTnLst>
                                    <p:set>
                                      <p:cBhvr>
                                        <p:cTn id="35" dur="1" fill="hold">
                                          <p:stCondLst>
                                            <p:cond delay="0"/>
                                          </p:stCondLst>
                                        </p:cTn>
                                        <p:tgtEl>
                                          <p:spTgt spid="23555">
                                            <p:txEl>
                                              <p:pRg st="4" end="4"/>
                                            </p:txEl>
                                          </p:spTgt>
                                        </p:tgtEl>
                                        <p:attrNameLst>
                                          <p:attrName>style.visibility</p:attrName>
                                        </p:attrNameLst>
                                      </p:cBhvr>
                                      <p:to>
                                        <p:strVal val="visible"/>
                                      </p:to>
                                    </p:set>
                                    <p:anim calcmode="lin" valueType="num">
                                      <p:cBhvr>
                                        <p:cTn id="36" dur="500" fill="hold"/>
                                        <p:tgtEl>
                                          <p:spTgt spid="23555">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23555">
                                            <p:txEl>
                                              <p:pRg st="4" end="4"/>
                                            </p:txEl>
                                          </p:spTgt>
                                        </p:tgtEl>
                                        <p:attrNameLst>
                                          <p:attrName>ppt_h</p:attrName>
                                        </p:attrNameLst>
                                      </p:cBhvr>
                                      <p:tavLst>
                                        <p:tav tm="0">
                                          <p:val>
                                            <p:fltVal val="0"/>
                                          </p:val>
                                        </p:tav>
                                        <p:tav tm="100000">
                                          <p:val>
                                            <p:strVal val="#ppt_h"/>
                                          </p:val>
                                        </p:tav>
                                      </p:tavLst>
                                    </p:anim>
                                    <p:anim calcmode="lin" valueType="num">
                                      <p:cBhvr>
                                        <p:cTn id="38" dur="500" fill="hold"/>
                                        <p:tgtEl>
                                          <p:spTgt spid="23555">
                                            <p:txEl>
                                              <p:pRg st="4" end="4"/>
                                            </p:txEl>
                                          </p:spTgt>
                                        </p:tgtEl>
                                        <p:attrNameLst>
                                          <p:attrName>style.rotation</p:attrName>
                                        </p:attrNameLst>
                                      </p:cBhvr>
                                      <p:tavLst>
                                        <p:tav tm="0">
                                          <p:val>
                                            <p:fltVal val="360"/>
                                          </p:val>
                                        </p:tav>
                                        <p:tav tm="100000">
                                          <p:val>
                                            <p:fltVal val="0"/>
                                          </p:val>
                                        </p:tav>
                                      </p:tavLst>
                                    </p:anim>
                                    <p:animEffect transition="in" filter="fade">
                                      <p:cBhvr>
                                        <p:cTn id="39" dur="500"/>
                                        <p:tgtEl>
                                          <p:spTgt spid="23555">
                                            <p:txEl>
                                              <p:pRg st="4" end="4"/>
                                            </p:txEl>
                                          </p:spTgt>
                                        </p:tgtEl>
                                      </p:cBhvr>
                                    </p:animEffect>
                                  </p:childTnLst>
                                </p:cTn>
                              </p:par>
                              <p:par>
                                <p:cTn id="40" presetID="3" presetClass="emph" presetSubtype="2" fill="hold" grpId="1" nodeType="withEffect">
                                  <p:stCondLst>
                                    <p:cond delay="0"/>
                                  </p:stCondLst>
                                  <p:childTnLst>
                                    <p:animClr clrSpc="rgb" dir="cw">
                                      <p:cBhvr override="childStyle">
                                        <p:cTn id="41" dur="2000" fill="hold"/>
                                        <p:tgtEl>
                                          <p:spTgt spid="23555">
                                            <p:txEl>
                                              <p:pRg st="0" end="0"/>
                                            </p:txEl>
                                          </p:spTgt>
                                        </p:tgtEl>
                                        <p:attrNameLst>
                                          <p:attrName>style.color</p:attrName>
                                        </p:attrNameLst>
                                      </p:cBhvr>
                                      <p:to>
                                        <a:srgbClr val="FF3300"/>
                                      </p:to>
                                    </p:animClr>
                                  </p:childTnLst>
                                </p:cTn>
                              </p:par>
                              <p:par>
                                <p:cTn id="42" presetID="3" presetClass="emph" presetSubtype="2" fill="hold" grpId="1" nodeType="withEffect">
                                  <p:stCondLst>
                                    <p:cond delay="0"/>
                                  </p:stCondLst>
                                  <p:childTnLst>
                                    <p:animClr clrSpc="rgb" dir="cw">
                                      <p:cBhvr override="childStyle">
                                        <p:cTn id="43" dur="2000" fill="hold"/>
                                        <p:tgtEl>
                                          <p:spTgt spid="23555">
                                            <p:txEl>
                                              <p:pRg st="2" end="2"/>
                                            </p:txEl>
                                          </p:spTgt>
                                        </p:tgtEl>
                                        <p:attrNameLst>
                                          <p:attrName>style.color</p:attrName>
                                        </p:attrNameLst>
                                      </p:cBhvr>
                                      <p:to>
                                        <a:srgbClr val="FF3300"/>
                                      </p:to>
                                    </p:animClr>
                                  </p:childTnLst>
                                </p:cTn>
                              </p:par>
                              <p:par>
                                <p:cTn id="44" presetID="3" presetClass="emph" presetSubtype="2" fill="hold" grpId="1" nodeType="withEffect">
                                  <p:stCondLst>
                                    <p:cond delay="0"/>
                                  </p:stCondLst>
                                  <p:childTnLst>
                                    <p:animClr clrSpc="rgb" dir="cw">
                                      <p:cBhvr override="childStyle">
                                        <p:cTn id="45" dur="2000" fill="hold"/>
                                        <p:tgtEl>
                                          <p:spTgt spid="23555">
                                            <p:txEl>
                                              <p:pRg st="4" end="4"/>
                                            </p:txEl>
                                          </p:spTgt>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nimBg="1"/>
      <p:bldP spid="23555" grpId="0" build="p" animBg="1"/>
      <p:bldP spid="23555"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04800" y="228600"/>
            <a:ext cx="6248400" cy="563563"/>
          </a:xfrm>
        </p:spPr>
        <p:txBody>
          <a:bodyPr>
            <a:normAutofit fontScale="90000"/>
          </a:bodyPr>
          <a:lstStyle/>
          <a:p>
            <a:pPr eaLnBrk="1" hangingPunct="1"/>
            <a:r>
              <a:rPr lang="en-US" b="1" smtClean="0">
                <a:latin typeface="Arial" pitchFamily="34" charset="0"/>
                <a:cs typeface="Arial" pitchFamily="34" charset="0"/>
              </a:rPr>
              <a:t>Types of Inquiry</a:t>
            </a:r>
          </a:p>
        </p:txBody>
      </p:sp>
      <p:sp>
        <p:nvSpPr>
          <p:cNvPr id="37891" name="Rectangle 3"/>
          <p:cNvSpPr>
            <a:spLocks noGrp="1" noChangeArrowheads="1"/>
          </p:cNvSpPr>
          <p:nvPr>
            <p:ph type="body" idx="1"/>
          </p:nvPr>
        </p:nvSpPr>
        <p:spPr>
          <a:xfrm>
            <a:off x="304800" y="836712"/>
            <a:ext cx="8731696" cy="5904656"/>
          </a:xfrm>
        </p:spPr>
        <p:txBody>
          <a:bodyPr>
            <a:normAutofit/>
          </a:bodyPr>
          <a:lstStyle/>
          <a:p>
            <a:pPr eaLnBrk="1" hangingPunct="1"/>
            <a:r>
              <a:rPr lang="en-US" sz="2800" dirty="0" smtClean="0">
                <a:latin typeface="Arial" pitchFamily="34" charset="0"/>
                <a:cs typeface="Arial" pitchFamily="34" charset="0"/>
              </a:rPr>
              <a:t>Inquiry-based instruction involves creating situations in which students take the role of scientists. These types of learning situations typically occur along a continuum.</a:t>
            </a:r>
          </a:p>
        </p:txBody>
      </p:sp>
      <p:graphicFrame>
        <p:nvGraphicFramePr>
          <p:cNvPr id="5" name="Table 4"/>
          <p:cNvGraphicFramePr>
            <a:graphicFrameLocks noGrp="1"/>
          </p:cNvGraphicFramePr>
          <p:nvPr>
            <p:extLst>
              <p:ext uri="{D42A27DB-BD31-4B8C-83A1-F6EECF244321}">
                <p14:modId xmlns:p14="http://schemas.microsoft.com/office/powerpoint/2010/main" val="2585502"/>
              </p:ext>
            </p:extLst>
          </p:nvPr>
        </p:nvGraphicFramePr>
        <p:xfrm>
          <a:off x="179512" y="2785868"/>
          <a:ext cx="8712968" cy="3944147"/>
        </p:xfrm>
        <a:graphic>
          <a:graphicData uri="http://schemas.openxmlformats.org/drawingml/2006/table">
            <a:tbl>
              <a:tblPr/>
              <a:tblGrid>
                <a:gridCol w="1741821"/>
                <a:gridCol w="1038913"/>
                <a:gridCol w="2446661"/>
                <a:gridCol w="982912"/>
                <a:gridCol w="2502661"/>
              </a:tblGrid>
              <a:tr h="92282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Times New Roman" pitchFamily="18" charset="0"/>
                          <a:cs typeface="Times New Roman" pitchFamily="18" charset="0"/>
                        </a:rPr>
                        <a:t>Directed Inquiry</a:t>
                      </a:r>
                      <a:endPar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7625" marR="47625" marT="47619" marB="476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7625" marR="47625" marT="47619" marB="476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tx1"/>
                          </a:solidFill>
                          <a:effectLst/>
                          <a:latin typeface="Times New Roman" pitchFamily="18" charset="0"/>
                          <a:cs typeface="Times New Roman" pitchFamily="18" charset="0"/>
                        </a:rPr>
                        <a:t>Guided Inquiry</a:t>
                      </a:r>
                      <a:endPar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7625" marR="47625" marT="47619" marB="476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7625" marR="47625" marT="47619" marB="476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tx1"/>
                          </a:solidFill>
                          <a:effectLst/>
                          <a:latin typeface="Times New Roman" pitchFamily="18" charset="0"/>
                          <a:cs typeface="Times New Roman" pitchFamily="18" charset="0"/>
                        </a:rPr>
                        <a:t>Open Inquiry</a:t>
                      </a:r>
                      <a:endPar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7625" marR="47625" marT="47619" marB="476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865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Students follow precise teacher instructions to complete a hands-on activity</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7625" marR="47625" marT="47619" marB="476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7625" marR="47625" marT="47619" marB="476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Students develop the procedure to investigate a teacher-selected question.</a:t>
                      </a:r>
                      <a:endParaRPr kumimoji="0" lang="en-US" sz="3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7625" marR="47625" marT="47619" marB="476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7625" marR="47625" marT="47619" marB="476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Students generate questions about a teacher-selected topic and design their own investigations</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7625" marR="47625" marT="47619" marB="476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993086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652934"/>
          </a:xfrm>
        </p:spPr>
        <p:txBody>
          <a:bodyPr>
            <a:normAutofit fontScale="90000"/>
          </a:bodyPr>
          <a:lstStyle/>
          <a:p>
            <a:r>
              <a:rPr lang="en-GB" b="1" dirty="0" smtClean="0"/>
              <a:t>Inquiry Model</a:t>
            </a:r>
            <a:endParaRPr lang="en-GB" dirty="0"/>
          </a:p>
        </p:txBody>
      </p:sp>
      <p:sp>
        <p:nvSpPr>
          <p:cNvPr id="3" name="Content Placeholder 2"/>
          <p:cNvSpPr>
            <a:spLocks noGrp="1"/>
          </p:cNvSpPr>
          <p:nvPr>
            <p:ph idx="1"/>
          </p:nvPr>
        </p:nvSpPr>
        <p:spPr>
          <a:xfrm>
            <a:off x="179512" y="764704"/>
            <a:ext cx="8784976" cy="6093296"/>
          </a:xfrm>
        </p:spPr>
        <p:txBody>
          <a:bodyPr/>
          <a:lstStyle/>
          <a:p>
            <a:pPr marL="0" indent="0">
              <a:buNone/>
            </a:pPr>
            <a:r>
              <a:rPr lang="en-GB" sz="4400" dirty="0"/>
              <a:t>An inquiry model provides a clear picture to the roles of the educators and learners pertaining to the concept. In this model 7 phases are involved: reflecting, planning, retrieving, processing, creating, sharing and </a:t>
            </a:r>
            <a:r>
              <a:rPr lang="en-GB" sz="4400" dirty="0" smtClean="0"/>
              <a:t>evaluating. </a:t>
            </a:r>
          </a:p>
          <a:p>
            <a:pPr marL="0" indent="0">
              <a:buNone/>
            </a:pPr>
            <a:endParaRPr lang="en-GB" dirty="0"/>
          </a:p>
        </p:txBody>
      </p:sp>
    </p:spTree>
    <p:extLst>
      <p:ext uri="{BB962C8B-B14F-4D97-AF65-F5344CB8AC3E}">
        <p14:creationId xmlns:p14="http://schemas.microsoft.com/office/powerpoint/2010/main" val="1360613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61986"/>
            <a:ext cx="8496944" cy="6900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6429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06090"/>
          </a:xfrm>
        </p:spPr>
        <p:txBody>
          <a:bodyPr>
            <a:normAutofit fontScale="90000"/>
          </a:bodyPr>
          <a:lstStyle/>
          <a:p>
            <a:r>
              <a:rPr lang="en-GB" b="1" dirty="0"/>
              <a:t>Planning Phase </a:t>
            </a:r>
            <a:endParaRPr lang="en-GB" dirty="0"/>
          </a:p>
        </p:txBody>
      </p:sp>
      <p:sp>
        <p:nvSpPr>
          <p:cNvPr id="3" name="Content Placeholder 2"/>
          <p:cNvSpPr>
            <a:spLocks noGrp="1"/>
          </p:cNvSpPr>
          <p:nvPr>
            <p:ph idx="1"/>
          </p:nvPr>
        </p:nvSpPr>
        <p:spPr>
          <a:xfrm>
            <a:off x="0" y="764704"/>
            <a:ext cx="8964488" cy="6093296"/>
          </a:xfrm>
        </p:spPr>
        <p:txBody>
          <a:bodyPr>
            <a:normAutofit/>
          </a:bodyPr>
          <a:lstStyle/>
          <a:p>
            <a:pPr marL="0" indent="0">
              <a:buNone/>
            </a:pPr>
            <a:r>
              <a:rPr lang="en-GB" dirty="0"/>
              <a:t>At this initial phase students will experience a sense of interest in or curiosity about the topic</a:t>
            </a:r>
            <a:r>
              <a:rPr lang="en-GB" dirty="0" smtClean="0"/>
              <a:t>. Students </a:t>
            </a:r>
            <a:r>
              <a:rPr lang="en-GB" dirty="0"/>
              <a:t>will start </a:t>
            </a:r>
            <a:r>
              <a:rPr lang="en-GB" dirty="0" smtClean="0"/>
              <a:t>by:</a:t>
            </a:r>
          </a:p>
          <a:p>
            <a:r>
              <a:rPr lang="en-GB" dirty="0" smtClean="0"/>
              <a:t>Figuring </a:t>
            </a:r>
            <a:r>
              <a:rPr lang="en-GB" dirty="0"/>
              <a:t>out the general questions that need to be investigated.</a:t>
            </a:r>
          </a:p>
          <a:p>
            <a:r>
              <a:rPr lang="en-GB" dirty="0" smtClean="0"/>
              <a:t>Finding </a:t>
            </a:r>
            <a:r>
              <a:rPr lang="en-GB" dirty="0"/>
              <a:t>the information and materials regarding the particular topic.</a:t>
            </a:r>
          </a:p>
          <a:p>
            <a:r>
              <a:rPr lang="en-GB" dirty="0" smtClean="0"/>
              <a:t>Determining </a:t>
            </a:r>
            <a:r>
              <a:rPr lang="en-GB" dirty="0"/>
              <a:t>the way to present the information to the target audience.</a:t>
            </a:r>
          </a:p>
          <a:p>
            <a:r>
              <a:rPr lang="en-GB" dirty="0" smtClean="0"/>
              <a:t>Suggesting </a:t>
            </a:r>
            <a:r>
              <a:rPr lang="en-GB" dirty="0"/>
              <a:t>the criteria pertinent to their research product and process evaluation.</a:t>
            </a:r>
          </a:p>
        </p:txBody>
      </p:sp>
    </p:spTree>
    <p:extLst>
      <p:ext uri="{BB962C8B-B14F-4D97-AF65-F5344CB8AC3E}">
        <p14:creationId xmlns:p14="http://schemas.microsoft.com/office/powerpoint/2010/main" val="1600277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4327</Words>
  <Application>Microsoft Office PowerPoint</Application>
  <PresentationFormat>On-screen Show (4:3)</PresentationFormat>
  <Paragraphs>304</Paragraphs>
  <Slides>59</Slides>
  <Notes>19</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Office Theme</vt:lpstr>
      <vt:lpstr>inquiry Approach of teaching</vt:lpstr>
      <vt:lpstr>Inquiry method</vt:lpstr>
      <vt:lpstr>Definition of Inquiry</vt:lpstr>
      <vt:lpstr>Foundations of Inquiry</vt:lpstr>
      <vt:lpstr>WHY INQUIRY?</vt:lpstr>
      <vt:lpstr>Types of Inquiry</vt:lpstr>
      <vt:lpstr>Inquiry Model</vt:lpstr>
      <vt:lpstr>PowerPoint Presentation</vt:lpstr>
      <vt:lpstr>Planning Phase </vt:lpstr>
      <vt:lpstr>Retrieving Phase</vt:lpstr>
      <vt:lpstr>Processing Phase</vt:lpstr>
      <vt:lpstr>Creating Phase</vt:lpstr>
      <vt:lpstr>Sharing Phase</vt:lpstr>
      <vt:lpstr>Evaluating Phase</vt:lpstr>
      <vt:lpstr>INQUIRY LEVELS</vt:lpstr>
      <vt:lpstr>Level 2: Structured Inquiry</vt:lpstr>
      <vt:lpstr>Level 3: Guided Inquiry</vt:lpstr>
      <vt:lpstr>Level 4: Open/True Inquiry</vt:lpstr>
      <vt:lpstr>Advantages of Inquiry</vt:lpstr>
      <vt:lpstr>Teacher’s Role</vt:lpstr>
      <vt:lpstr>Characteristics of Teachers for inquiry</vt:lpstr>
      <vt:lpstr>LEARNER’S ROLE</vt:lpstr>
      <vt:lpstr>INQUIRY CHALLENGES</vt:lpstr>
      <vt:lpstr>Summary </vt:lpstr>
      <vt:lpstr>Problem-Solving Teaching Approach</vt:lpstr>
      <vt:lpstr>Approach</vt:lpstr>
      <vt:lpstr>OBJECTIVES</vt:lpstr>
      <vt:lpstr>WHAT IS PROBLEM SOLVING METHOD?</vt:lpstr>
      <vt:lpstr>PowerPoint Presentation</vt:lpstr>
      <vt:lpstr>PowerPoint Presentation</vt:lpstr>
      <vt:lpstr>PROBLEM SOLVING PROCESS</vt:lpstr>
      <vt:lpstr>TECHNIQUES USED IN PROBLEM SOLVING METHOD</vt:lpstr>
      <vt:lpstr>PowerPoint Presentation</vt:lpstr>
      <vt:lpstr>Example 1</vt:lpstr>
      <vt:lpstr>PowerPoint Presentation</vt:lpstr>
      <vt:lpstr>Example 2</vt:lpstr>
      <vt:lpstr>PowerPoint Presentation</vt:lpstr>
      <vt:lpstr>ADVANTAGES OF PROBLEM SOLVING METHOD</vt:lpstr>
      <vt:lpstr>PowerPoint Presentation</vt:lpstr>
      <vt:lpstr>DISADVANTAGES OF PROBLEM SOLVING METHOD</vt:lpstr>
      <vt:lpstr>Project Method</vt:lpstr>
      <vt:lpstr>Historical Background</vt:lpstr>
      <vt:lpstr>Characteristics </vt:lpstr>
      <vt:lpstr>Definition</vt:lpstr>
      <vt:lpstr>Types of Project method</vt:lpstr>
      <vt:lpstr>Principles of Project Method</vt:lpstr>
      <vt:lpstr>Principles of Project Method</vt:lpstr>
      <vt:lpstr>Stages &amp; Steps in Problem type Project</vt:lpstr>
      <vt:lpstr>Stages &amp; Steps in Problem type Project</vt:lpstr>
      <vt:lpstr>Stages &amp; Steps in Problem type Project</vt:lpstr>
      <vt:lpstr>Stages &amp; Steps in Problem type Project</vt:lpstr>
      <vt:lpstr>Stages &amp; Steps in Problem type Project</vt:lpstr>
      <vt:lpstr>Stages &amp; Steps in Problem type Project</vt:lpstr>
      <vt:lpstr>Procedural steps for Product type, Consumer type and Drill type project works</vt:lpstr>
      <vt:lpstr>Role of the Teacher in a project work</vt:lpstr>
      <vt:lpstr>Merits of Project Method</vt:lpstr>
      <vt:lpstr>Merits of Project Method</vt:lpstr>
      <vt:lpstr>Demerits of Project Method</vt:lpstr>
      <vt:lpstr>Task</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inquiry Approach of teaching</dc:title>
  <dc:creator>Dr MAMALIK</dc:creator>
  <cp:lastModifiedBy>DrMushtaq</cp:lastModifiedBy>
  <cp:revision>12</cp:revision>
  <dcterms:created xsi:type="dcterms:W3CDTF">2020-03-26T08:49:02Z</dcterms:created>
  <dcterms:modified xsi:type="dcterms:W3CDTF">2020-05-02T20:25:12Z</dcterms:modified>
</cp:coreProperties>
</file>