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257" r:id="rId3"/>
    <p:sldId id="259" r:id="rId4"/>
    <p:sldId id="260" r:id="rId5"/>
    <p:sldId id="271" r:id="rId6"/>
    <p:sldId id="279"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58" r:id="rId22"/>
    <p:sldId id="276"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003686-93BC-4B03-81A9-6CC468465A60}" type="datetimeFigureOut">
              <a:rPr lang="en-US" smtClean="0"/>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133D6-42A7-44B7-BCC1-B8551C3A71A9}" type="slidenum">
              <a:rPr lang="en-US" smtClean="0"/>
              <a:t>‹#›</a:t>
            </a:fld>
            <a:endParaRPr lang="en-US"/>
          </a:p>
        </p:txBody>
      </p:sp>
    </p:spTree>
    <p:extLst>
      <p:ext uri="{BB962C8B-B14F-4D97-AF65-F5344CB8AC3E}">
        <p14:creationId xmlns:p14="http://schemas.microsoft.com/office/powerpoint/2010/main" val="3519337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226ECC6-AB82-4762-BBED-6F80A9202514}" type="slidenum">
              <a:rPr lang="en-US"/>
              <a:pPr eaLnBrk="1" hangingPunct="1"/>
              <a:t>41</a:t>
            </a:fld>
            <a:endParaRPr 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4A478F7-189F-4AEB-834A-87D5E492AA36}" type="slidenum">
              <a:rPr lang="en-US"/>
              <a:pPr eaLnBrk="1" hangingPunct="1"/>
              <a:t>50</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C2FB41-5DEC-41FC-B7AA-D9D8DC21FC36}" type="slidenum">
              <a:rPr lang="en-US"/>
              <a:pPr eaLnBrk="1" hangingPunct="1"/>
              <a:t>51</a:t>
            </a:fld>
            <a:endParaRPr 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572D3DF-7643-451C-A3BE-31D7A1AFFBA8}" type="slidenum">
              <a:rPr lang="en-US"/>
              <a:pPr eaLnBrk="1" hangingPunct="1"/>
              <a:t>52</a:t>
            </a:fld>
            <a:endParaRPr lang="en-US"/>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E9EE439-C20A-4B7B-A0CE-A88BCE0819A4}" type="slidenum">
              <a:rPr lang="en-US"/>
              <a:pPr eaLnBrk="1" hangingPunct="1"/>
              <a:t>53</a:t>
            </a:fld>
            <a:endParaRPr 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F9D715D-9C03-4A11-B361-D223A6C1D3E0}" type="slidenum">
              <a:rPr lang="en-US"/>
              <a:pPr eaLnBrk="1" hangingPunct="1"/>
              <a:t>54</a:t>
            </a:fld>
            <a:endParaRPr lang="en-US"/>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1B8B13B-2689-4B9E-982D-1744459EAEA1}" type="slidenum">
              <a:rPr lang="en-US"/>
              <a:pPr eaLnBrk="1" hangingPunct="1"/>
              <a:t>55</a:t>
            </a:fld>
            <a:endParaRPr 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9B98674-2A24-4BCF-B3AF-71D47421629C}" type="slidenum">
              <a:rPr lang="en-US"/>
              <a:pPr eaLnBrk="1" hangingPunct="1"/>
              <a:t>56</a:t>
            </a:fld>
            <a:endParaRPr lang="en-US"/>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DCB88E5-7258-4364-A96C-70074C021270}" type="slidenum">
              <a:rPr lang="en-US"/>
              <a:pPr eaLnBrk="1" hangingPunct="1"/>
              <a:t>57</a:t>
            </a:fld>
            <a:endParaRPr 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DAF2DC0-FFC9-4875-9337-BDBB3FC3E002}" type="slidenum">
              <a:rPr lang="en-US"/>
              <a:pPr eaLnBrk="1" hangingPunct="1"/>
              <a:t>58</a:t>
            </a:fld>
            <a:endParaRPr lang="en-US"/>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4E8E3B6-493F-4B62-9384-820A8326C22B}" type="slidenum">
              <a:rPr lang="en-US"/>
              <a:pPr eaLnBrk="1" hangingPunct="1"/>
              <a:t>59</a:t>
            </a:fld>
            <a:endParaRPr lang="en-US"/>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DC08137-71B7-4081-89BC-58272DA53287}" type="slidenum">
              <a:rPr lang="en-US"/>
              <a:pPr eaLnBrk="1" hangingPunct="1"/>
              <a:t>42</a:t>
            </a:fld>
            <a:endParaRPr 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BA45ED5-3495-43D1-B2E6-62090FCACEA3}" type="slidenum">
              <a:rPr lang="en-US"/>
              <a:pPr eaLnBrk="1" hangingPunct="1"/>
              <a:t>43</a:t>
            </a:fld>
            <a:endParaRPr lang="en-US"/>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1A0ADC3-42D3-4D10-AE96-30B44CCC2DA6}" type="slidenum">
              <a:rPr lang="en-US"/>
              <a:pPr eaLnBrk="1" hangingPunct="1"/>
              <a:t>44</a:t>
            </a:fld>
            <a:endParaRPr 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BB0D652-E690-4C41-94A5-34055A2CDB56}" type="slidenum">
              <a:rPr lang="en-US"/>
              <a:pPr eaLnBrk="1" hangingPunct="1"/>
              <a:t>45</a:t>
            </a:fld>
            <a:endParaRPr 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C56E4AF-D393-4244-9163-225F697A36F3}" type="slidenum">
              <a:rPr lang="en-US"/>
              <a:pPr eaLnBrk="1" hangingPunct="1"/>
              <a:t>46</a:t>
            </a:fld>
            <a:endParaRPr 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159723-5396-4596-9E9A-5076F4DF05B3}" type="slidenum">
              <a:rPr lang="en-US"/>
              <a:pPr eaLnBrk="1" hangingPunct="1"/>
              <a:t>47</a:t>
            </a:fld>
            <a:endParaRPr 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FC4B691-4750-4EC7-8EAB-58D5D464BF85}" type="slidenum">
              <a:rPr lang="en-US"/>
              <a:pPr eaLnBrk="1" hangingPunct="1"/>
              <a:t>48</a:t>
            </a:fld>
            <a:endParaRPr lang="en-US"/>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28DFB1F-B042-4F57-9E7F-A7482C838833}" type="slidenum">
              <a:rPr lang="en-US"/>
              <a:pPr eaLnBrk="1" hangingPunct="1"/>
              <a:t>49</a:t>
            </a:fld>
            <a:endParaRPr 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78555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11076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10597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17084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E113DB-D84E-4DFB-A0B0-F49D84B84387}" type="datetimeFigureOut">
              <a:rPr lang="en-GB" smtClean="0"/>
              <a:t>03/05/2020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57262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6873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EE113DB-D84E-4DFB-A0B0-F49D84B84387}" type="datetimeFigureOut">
              <a:rPr lang="en-GB" smtClean="0"/>
              <a:t>03/05/2020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95242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EE113DB-D84E-4DFB-A0B0-F49D84B84387}" type="datetimeFigureOut">
              <a:rPr lang="en-GB" smtClean="0"/>
              <a:t>03/05/2020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60069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113DB-D84E-4DFB-A0B0-F49D84B84387}" type="datetimeFigureOut">
              <a:rPr lang="en-GB" smtClean="0"/>
              <a:t>03/05/2020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1046882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334104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13DB-D84E-4DFB-A0B0-F49D84B84387}" type="datetimeFigureOut">
              <a:rPr lang="en-GB" smtClean="0"/>
              <a:t>03/05/2020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F8DFF7-502C-4DBE-B579-AC0E2CB42C8E}" type="slidenum">
              <a:rPr lang="en-GB" smtClean="0"/>
              <a:t>‹#›</a:t>
            </a:fld>
            <a:endParaRPr lang="en-GB"/>
          </a:p>
        </p:txBody>
      </p:sp>
    </p:spTree>
    <p:extLst>
      <p:ext uri="{BB962C8B-B14F-4D97-AF65-F5344CB8AC3E}">
        <p14:creationId xmlns:p14="http://schemas.microsoft.com/office/powerpoint/2010/main" val="2787852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113DB-D84E-4DFB-A0B0-F49D84B84387}" type="datetimeFigureOut">
              <a:rPr lang="en-GB" smtClean="0"/>
              <a:t>03/05/2020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8DFF7-502C-4DBE-B579-AC0E2CB42C8E}" type="slidenum">
              <a:rPr lang="en-GB" smtClean="0"/>
              <a:t>‹#›</a:t>
            </a:fld>
            <a:endParaRPr lang="en-GB"/>
          </a:p>
        </p:txBody>
      </p:sp>
    </p:spTree>
    <p:extLst>
      <p:ext uri="{BB962C8B-B14F-4D97-AF65-F5344CB8AC3E}">
        <p14:creationId xmlns:p14="http://schemas.microsoft.com/office/powerpoint/2010/main" val="4289491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Question" TargetMode="External"/><Relationship Id="rId2" Type="http://schemas.openxmlformats.org/officeDocument/2006/relationships/hyperlink" Target="https://en.wikipedia.org/wiki/Education" TargetMode="External"/><Relationship Id="rId1" Type="http://schemas.openxmlformats.org/officeDocument/2006/relationships/slideLayout" Target="../slideLayouts/slideLayout2.xml"/><Relationship Id="rId6" Type="http://schemas.openxmlformats.org/officeDocument/2006/relationships/hyperlink" Target="https://en.wikipedia.org/w/index.php?title=Charles_Weingartner&amp;action=edit&amp;redlink=1" TargetMode="External"/><Relationship Id="rId5" Type="http://schemas.openxmlformats.org/officeDocument/2006/relationships/hyperlink" Target="https://en.wikipedia.org/wiki/Neil_Postman" TargetMode="External"/><Relationship Id="rId4" Type="http://schemas.openxmlformats.org/officeDocument/2006/relationships/hyperlink" Target="https://en.wikipedia.org/wiki/Socratic_method"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n.wikipedia.org/wiki/Divergent_question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inquiry </a:t>
            </a:r>
            <a:r>
              <a:rPr lang="en-GB" b="1" dirty="0" smtClean="0"/>
              <a:t>Approach of teaching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28609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864096"/>
          </a:xfrm>
        </p:spPr>
        <p:txBody>
          <a:bodyPr/>
          <a:lstStyle/>
          <a:p>
            <a:r>
              <a:rPr lang="en-GB" dirty="0"/>
              <a:t>Retrieving Phase</a:t>
            </a:r>
          </a:p>
        </p:txBody>
      </p:sp>
      <p:sp>
        <p:nvSpPr>
          <p:cNvPr id="3" name="Content Placeholder 2"/>
          <p:cNvSpPr>
            <a:spLocks noGrp="1"/>
          </p:cNvSpPr>
          <p:nvPr>
            <p:ph idx="1"/>
          </p:nvPr>
        </p:nvSpPr>
        <p:spPr>
          <a:xfrm>
            <a:off x="107504" y="764704"/>
            <a:ext cx="8856984" cy="6093296"/>
          </a:xfrm>
        </p:spPr>
        <p:txBody>
          <a:bodyPr>
            <a:noAutofit/>
          </a:bodyPr>
          <a:lstStyle/>
          <a:p>
            <a:r>
              <a:rPr lang="en-US" sz="3800" dirty="0" smtClean="0"/>
              <a:t>Students </a:t>
            </a:r>
            <a:r>
              <a:rPr lang="en-GB" sz="3800" dirty="0"/>
              <a:t>may not know how to determine which info is irrelevant or which is related to their inquiry and may get frustrated. Here is where the role of teacher-facilitator comes in. </a:t>
            </a:r>
            <a:r>
              <a:rPr lang="en-GB" sz="3800" dirty="0" smtClean="0"/>
              <a:t>Teacher </a:t>
            </a:r>
            <a:r>
              <a:rPr lang="en-GB" sz="3800" dirty="0"/>
              <a:t>must guide them and provide them the correct skills and strategies to determine relevant information.</a:t>
            </a:r>
            <a:endParaRPr lang="en-US" sz="3800" dirty="0" smtClean="0"/>
          </a:p>
          <a:p>
            <a:r>
              <a:rPr lang="en-US" sz="3800" dirty="0" smtClean="0"/>
              <a:t>After </a:t>
            </a:r>
            <a:r>
              <a:rPr lang="en-GB" sz="3800" dirty="0"/>
              <a:t>information inquirers now </a:t>
            </a:r>
            <a:r>
              <a:rPr lang="en-GB" sz="3800" dirty="0" smtClean="0"/>
              <a:t>students </a:t>
            </a:r>
            <a:r>
              <a:rPr lang="en-GB" sz="3800" dirty="0"/>
              <a:t>need to come to a focus for their topic</a:t>
            </a:r>
            <a:r>
              <a:rPr lang="en-GB" sz="3800" dirty="0" smtClean="0"/>
              <a:t>.</a:t>
            </a:r>
          </a:p>
        </p:txBody>
      </p:sp>
    </p:spTree>
    <p:extLst>
      <p:ext uri="{BB962C8B-B14F-4D97-AF65-F5344CB8AC3E}">
        <p14:creationId xmlns:p14="http://schemas.microsoft.com/office/powerpoint/2010/main" val="167692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20080"/>
          </a:xfrm>
        </p:spPr>
        <p:txBody>
          <a:bodyPr>
            <a:normAutofit fontScale="90000"/>
          </a:bodyPr>
          <a:lstStyle/>
          <a:p>
            <a:r>
              <a:rPr lang="en-GB" dirty="0"/>
              <a:t>Processing Phase</a:t>
            </a:r>
          </a:p>
        </p:txBody>
      </p:sp>
      <p:sp>
        <p:nvSpPr>
          <p:cNvPr id="3" name="Content Placeholder 2"/>
          <p:cNvSpPr>
            <a:spLocks noGrp="1"/>
          </p:cNvSpPr>
          <p:nvPr>
            <p:ph idx="1"/>
          </p:nvPr>
        </p:nvSpPr>
        <p:spPr>
          <a:xfrm>
            <a:off x="179512" y="692696"/>
            <a:ext cx="8784976" cy="6093296"/>
          </a:xfrm>
        </p:spPr>
        <p:txBody>
          <a:bodyPr>
            <a:noAutofit/>
          </a:bodyPr>
          <a:lstStyle/>
          <a:p>
            <a:pPr marL="0" indent="0">
              <a:buNone/>
            </a:pPr>
            <a:r>
              <a:rPr lang="en-GB" sz="4400" dirty="0"/>
              <a:t>Now that the inquirers have decided on their </a:t>
            </a:r>
            <a:r>
              <a:rPr lang="en-GB" sz="4400" dirty="0" smtClean="0"/>
              <a:t>“focus</a:t>
            </a:r>
            <a:r>
              <a:rPr lang="en-GB" sz="4400" dirty="0"/>
              <a:t>‟ they will be able to decide on their specific objective and is able to come up with their </a:t>
            </a:r>
            <a:r>
              <a:rPr lang="en-GB" sz="4400" dirty="0" smtClean="0"/>
              <a:t>statement But may be confused. </a:t>
            </a:r>
            <a:r>
              <a:rPr lang="en-GB" sz="4400" dirty="0"/>
              <a:t>Therefore, facilitators must guide learners how to compare, contrast and synthesize data in order to obtain the right resources </a:t>
            </a:r>
          </a:p>
        </p:txBody>
      </p:sp>
    </p:spTree>
    <p:extLst>
      <p:ext uri="{BB962C8B-B14F-4D97-AF65-F5344CB8AC3E}">
        <p14:creationId xmlns:p14="http://schemas.microsoft.com/office/powerpoint/2010/main" val="509586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720080"/>
          </a:xfrm>
        </p:spPr>
        <p:txBody>
          <a:bodyPr>
            <a:normAutofit fontScale="90000"/>
          </a:bodyPr>
          <a:lstStyle/>
          <a:p>
            <a:r>
              <a:rPr lang="en-GB" dirty="0"/>
              <a:t>Creating Phase</a:t>
            </a:r>
          </a:p>
        </p:txBody>
      </p:sp>
      <p:sp>
        <p:nvSpPr>
          <p:cNvPr id="3" name="Content Placeholder 2"/>
          <p:cNvSpPr>
            <a:spLocks noGrp="1"/>
          </p:cNvSpPr>
          <p:nvPr>
            <p:ph idx="1"/>
          </p:nvPr>
        </p:nvSpPr>
        <p:spPr>
          <a:xfrm>
            <a:off x="107504" y="692696"/>
            <a:ext cx="9036496" cy="6165304"/>
          </a:xfrm>
        </p:spPr>
        <p:txBody>
          <a:bodyPr>
            <a:noAutofit/>
          </a:bodyPr>
          <a:lstStyle/>
          <a:p>
            <a:pPr marL="0" indent="0">
              <a:buNone/>
            </a:pPr>
            <a:r>
              <a:rPr lang="en-GB" sz="3600" dirty="0"/>
              <a:t>At this phase the inquirers have a certain amount of readiness and are able to organize the information as well as create a presentation </a:t>
            </a:r>
            <a:r>
              <a:rPr lang="en-GB" sz="3600" dirty="0" smtClean="0"/>
              <a:t>format</a:t>
            </a:r>
            <a:r>
              <a:rPr lang="en-GB" sz="3600" dirty="0"/>
              <a:t> </a:t>
            </a:r>
            <a:r>
              <a:rPr lang="en-GB" sz="3600" dirty="0" smtClean="0"/>
              <a:t>but may be </a:t>
            </a:r>
            <a:r>
              <a:rPr lang="en-GB" sz="3600" dirty="0"/>
              <a:t>quite uncertain of their product and need </a:t>
            </a:r>
            <a:r>
              <a:rPr lang="en-GB" sz="3600" dirty="0" smtClean="0"/>
              <a:t>teachers’ </a:t>
            </a:r>
            <a:r>
              <a:rPr lang="en-GB" sz="3600" dirty="0"/>
              <a:t>guidelines in producing the acceptable one</a:t>
            </a:r>
            <a:r>
              <a:rPr lang="en-GB" sz="3600" dirty="0" smtClean="0"/>
              <a:t>.</a:t>
            </a:r>
          </a:p>
          <a:p>
            <a:pPr marL="0" indent="0">
              <a:buNone/>
            </a:pPr>
            <a:r>
              <a:rPr lang="en-US" sz="3600" dirty="0" smtClean="0"/>
              <a:t>Teacher </a:t>
            </a:r>
            <a:r>
              <a:rPr lang="en-GB" sz="3600" dirty="0"/>
              <a:t>may also encourage cooperative and collaborative activities among the learners whereby they can be teamed up in their creative efforts and come up with the relevant resources, discussions and on-line </a:t>
            </a:r>
            <a:r>
              <a:rPr lang="en-GB" sz="3600" dirty="0" smtClean="0"/>
              <a:t>projects. </a:t>
            </a:r>
            <a:endParaRPr lang="en-GB" sz="3600" dirty="0"/>
          </a:p>
        </p:txBody>
      </p:sp>
    </p:spTree>
    <p:extLst>
      <p:ext uri="{BB962C8B-B14F-4D97-AF65-F5344CB8AC3E}">
        <p14:creationId xmlns:p14="http://schemas.microsoft.com/office/powerpoint/2010/main" val="1910034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Sharing Phase</a:t>
            </a:r>
          </a:p>
        </p:txBody>
      </p:sp>
      <p:sp>
        <p:nvSpPr>
          <p:cNvPr id="3" name="Content Placeholder 2"/>
          <p:cNvSpPr>
            <a:spLocks noGrp="1"/>
          </p:cNvSpPr>
          <p:nvPr>
            <p:ph idx="1"/>
          </p:nvPr>
        </p:nvSpPr>
        <p:spPr>
          <a:xfrm>
            <a:off x="0" y="908720"/>
            <a:ext cx="9144000" cy="5949280"/>
          </a:xfrm>
        </p:spPr>
        <p:txBody>
          <a:bodyPr>
            <a:normAutofit fontScale="92500" lnSpcReduction="10000"/>
          </a:bodyPr>
          <a:lstStyle/>
          <a:p>
            <a:r>
              <a:rPr lang="en-GB" dirty="0"/>
              <a:t>This is the stage where inquirers will learn to communicate and share their new understanding in a variety of ways with their target audience such as through project presentations. Student inquirers will also learn to develop positive feedback and questioning techniques. </a:t>
            </a:r>
          </a:p>
          <a:p>
            <a:r>
              <a:rPr lang="en-GB" dirty="0"/>
              <a:t>At this instant, collaborative effort will be demonstrated at the time where the inquirers support the other members in their sharing by participating as audience members. It is better to have inexperienced or novice researchers to be involved in small group sharing rather than having each individual student share their work with the whole class as it is often more successful and time –efficient </a:t>
            </a:r>
          </a:p>
        </p:txBody>
      </p:sp>
    </p:spTree>
    <p:extLst>
      <p:ext uri="{BB962C8B-B14F-4D97-AF65-F5344CB8AC3E}">
        <p14:creationId xmlns:p14="http://schemas.microsoft.com/office/powerpoint/2010/main" val="1483145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a:t>Evaluating Phase</a:t>
            </a:r>
          </a:p>
        </p:txBody>
      </p:sp>
      <p:sp>
        <p:nvSpPr>
          <p:cNvPr id="3" name="Content Placeholder 2"/>
          <p:cNvSpPr>
            <a:spLocks noGrp="1"/>
          </p:cNvSpPr>
          <p:nvPr>
            <p:ph idx="1"/>
          </p:nvPr>
        </p:nvSpPr>
        <p:spPr>
          <a:xfrm>
            <a:off x="179512" y="692696"/>
            <a:ext cx="8964488" cy="6021288"/>
          </a:xfrm>
        </p:spPr>
        <p:txBody>
          <a:bodyPr>
            <a:noAutofit/>
          </a:bodyPr>
          <a:lstStyle/>
          <a:p>
            <a:pPr marL="0" indent="0">
              <a:buNone/>
            </a:pPr>
            <a:r>
              <a:rPr lang="en-GB" sz="3600" dirty="0"/>
              <a:t>In order to reach successful outcomes in inquiry, the instructor must provide the inquirers with opportunities to reflect on the original brainstorming session and examine the development of their focus.</a:t>
            </a:r>
          </a:p>
          <a:p>
            <a:pPr marL="0" indent="0">
              <a:buNone/>
            </a:pPr>
            <a:r>
              <a:rPr lang="en-GB" sz="3600" dirty="0"/>
              <a:t>It is essential that the inquirers make use of learning tools such as rubrics and checklists to evaluate their products and processes. Inquirers are also encouraged to work collaboratively at this stage to edit each </a:t>
            </a:r>
            <a:r>
              <a:rPr lang="en-GB" sz="3600" dirty="0" smtClean="0"/>
              <a:t>other’s </a:t>
            </a:r>
            <a:r>
              <a:rPr lang="en-GB" sz="3600" dirty="0"/>
              <a:t>product.</a:t>
            </a:r>
          </a:p>
        </p:txBody>
      </p:sp>
    </p:spTree>
    <p:extLst>
      <p:ext uri="{BB962C8B-B14F-4D97-AF65-F5344CB8AC3E}">
        <p14:creationId xmlns:p14="http://schemas.microsoft.com/office/powerpoint/2010/main" val="719393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a:t>INQUIRY LEVELS</a:t>
            </a:r>
          </a:p>
        </p:txBody>
      </p:sp>
      <p:sp>
        <p:nvSpPr>
          <p:cNvPr id="3" name="Content Placeholder 2"/>
          <p:cNvSpPr>
            <a:spLocks noGrp="1"/>
          </p:cNvSpPr>
          <p:nvPr>
            <p:ph idx="1"/>
          </p:nvPr>
        </p:nvSpPr>
        <p:spPr>
          <a:xfrm>
            <a:off x="107504" y="692696"/>
            <a:ext cx="8856984" cy="6048672"/>
          </a:xfrm>
        </p:spPr>
        <p:txBody>
          <a:bodyPr>
            <a:normAutofit lnSpcReduction="10000"/>
          </a:bodyPr>
          <a:lstStyle/>
          <a:p>
            <a:pPr marL="0" indent="0">
              <a:buNone/>
            </a:pPr>
            <a:r>
              <a:rPr lang="en-GB" b="1" dirty="0"/>
              <a:t>Level 1: Confirmation Inquiry</a:t>
            </a:r>
          </a:p>
          <a:p>
            <a:pPr marL="0" indent="0">
              <a:buNone/>
            </a:pPr>
            <a:r>
              <a:rPr lang="en-GB" sz="3600" dirty="0"/>
              <a:t>The teacher has taught a particular science theme or topic</a:t>
            </a:r>
            <a:r>
              <a:rPr lang="en-GB" sz="3600" dirty="0" smtClean="0"/>
              <a:t>. The </a:t>
            </a:r>
            <a:r>
              <a:rPr lang="en-GB" sz="3600" dirty="0"/>
              <a:t>teacher then develops questions and a procedure </a:t>
            </a:r>
            <a:r>
              <a:rPr lang="en-GB" sz="3600" dirty="0" smtClean="0"/>
              <a:t>that guides </a:t>
            </a:r>
            <a:r>
              <a:rPr lang="en-GB" sz="3600" dirty="0"/>
              <a:t>students through an activity where the results </a:t>
            </a:r>
            <a:r>
              <a:rPr lang="en-GB" sz="3600" dirty="0" smtClean="0"/>
              <a:t>are already </a:t>
            </a:r>
            <a:r>
              <a:rPr lang="en-GB" sz="3600" dirty="0"/>
              <a:t>known. </a:t>
            </a:r>
            <a:endParaRPr lang="en-GB" sz="3600" dirty="0" smtClean="0"/>
          </a:p>
          <a:p>
            <a:pPr marL="0" indent="0">
              <a:buNone/>
            </a:pPr>
            <a:r>
              <a:rPr lang="en-GB" sz="3600" dirty="0" smtClean="0"/>
              <a:t>This </a:t>
            </a:r>
            <a:r>
              <a:rPr lang="en-GB" sz="3600" dirty="0"/>
              <a:t>method is great to reinforce </a:t>
            </a:r>
            <a:r>
              <a:rPr lang="en-GB" sz="3600" dirty="0" smtClean="0"/>
              <a:t>concepts taught </a:t>
            </a:r>
            <a:r>
              <a:rPr lang="en-GB" sz="3600" dirty="0"/>
              <a:t>and to introduce students into learning to follow</a:t>
            </a:r>
          </a:p>
          <a:p>
            <a:pPr marL="0" indent="0">
              <a:buNone/>
            </a:pPr>
            <a:r>
              <a:rPr lang="en-GB" sz="3600" dirty="0"/>
              <a:t>procedures, collect and record data correctly and to </a:t>
            </a:r>
            <a:r>
              <a:rPr lang="en-GB" sz="3600" dirty="0" smtClean="0"/>
              <a:t>confirm and </a:t>
            </a:r>
            <a:r>
              <a:rPr lang="en-GB" sz="3600" dirty="0"/>
              <a:t>deepen understandings.</a:t>
            </a:r>
          </a:p>
        </p:txBody>
      </p:sp>
    </p:spTree>
    <p:extLst>
      <p:ext uri="{BB962C8B-B14F-4D97-AF65-F5344CB8AC3E}">
        <p14:creationId xmlns:p14="http://schemas.microsoft.com/office/powerpoint/2010/main" val="1482873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Level 2: Structured </a:t>
            </a:r>
            <a:r>
              <a:rPr lang="en-GB" b="1" dirty="0" smtClean="0"/>
              <a:t>Inquiry</a:t>
            </a:r>
            <a:endParaRPr lang="en-GB" b="1" dirty="0"/>
          </a:p>
        </p:txBody>
      </p:sp>
      <p:sp>
        <p:nvSpPr>
          <p:cNvPr id="3" name="Content Placeholder 2"/>
          <p:cNvSpPr>
            <a:spLocks noGrp="1"/>
          </p:cNvSpPr>
          <p:nvPr>
            <p:ph idx="1"/>
          </p:nvPr>
        </p:nvSpPr>
        <p:spPr>
          <a:xfrm>
            <a:off x="457200" y="836712"/>
            <a:ext cx="8229600" cy="5289451"/>
          </a:xfrm>
        </p:spPr>
        <p:txBody>
          <a:bodyPr>
            <a:normAutofit/>
          </a:bodyPr>
          <a:lstStyle/>
          <a:p>
            <a:r>
              <a:rPr lang="en-GB" sz="4000" dirty="0" smtClean="0"/>
              <a:t>The </a:t>
            </a:r>
            <a:r>
              <a:rPr lang="en-GB" sz="4000" dirty="0"/>
              <a:t>teacher provides the initial question and an outline of </a:t>
            </a:r>
            <a:r>
              <a:rPr lang="en-GB" sz="4000" dirty="0" smtClean="0"/>
              <a:t>the procedure</a:t>
            </a:r>
            <a:r>
              <a:rPr lang="en-GB" sz="4000" dirty="0"/>
              <a:t>. </a:t>
            </a:r>
            <a:endParaRPr lang="en-GB" sz="4000" dirty="0" smtClean="0"/>
          </a:p>
          <a:p>
            <a:r>
              <a:rPr lang="en-GB" sz="4000" dirty="0" smtClean="0"/>
              <a:t>Students </a:t>
            </a:r>
            <a:r>
              <a:rPr lang="en-GB" sz="4000" dirty="0"/>
              <a:t>are to formulate explanations of </a:t>
            </a:r>
            <a:r>
              <a:rPr lang="en-GB" sz="4000" dirty="0" smtClean="0"/>
              <a:t>their findings </a:t>
            </a:r>
            <a:r>
              <a:rPr lang="en-GB" sz="4000" dirty="0"/>
              <a:t>through evaluating and </a:t>
            </a:r>
            <a:r>
              <a:rPr lang="en-GB" sz="4000" dirty="0" err="1"/>
              <a:t>analyzing</a:t>
            </a:r>
            <a:r>
              <a:rPr lang="en-GB" sz="4000" dirty="0"/>
              <a:t> the data that </a:t>
            </a:r>
            <a:r>
              <a:rPr lang="en-GB" sz="4000" dirty="0" smtClean="0"/>
              <a:t>they collect</a:t>
            </a:r>
            <a:r>
              <a:rPr lang="en-GB" sz="4000" dirty="0"/>
              <a:t>.</a:t>
            </a:r>
          </a:p>
        </p:txBody>
      </p:sp>
    </p:spTree>
    <p:extLst>
      <p:ext uri="{BB962C8B-B14F-4D97-AF65-F5344CB8AC3E}">
        <p14:creationId xmlns:p14="http://schemas.microsoft.com/office/powerpoint/2010/main" val="33389909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2"/>
          </a:xfrm>
        </p:spPr>
        <p:txBody>
          <a:bodyPr>
            <a:normAutofit fontScale="90000"/>
          </a:bodyPr>
          <a:lstStyle/>
          <a:p>
            <a:r>
              <a:rPr lang="en-GB" b="1" dirty="0"/>
              <a:t>Level 3: Guided </a:t>
            </a:r>
            <a:r>
              <a:rPr lang="en-GB" b="1" dirty="0" smtClean="0"/>
              <a:t>Inquiry</a:t>
            </a:r>
            <a:endParaRPr lang="en-GB" b="1" dirty="0"/>
          </a:p>
        </p:txBody>
      </p:sp>
      <p:sp>
        <p:nvSpPr>
          <p:cNvPr id="3" name="Content Placeholder 2"/>
          <p:cNvSpPr>
            <a:spLocks noGrp="1"/>
          </p:cNvSpPr>
          <p:nvPr>
            <p:ph idx="1"/>
          </p:nvPr>
        </p:nvSpPr>
        <p:spPr>
          <a:xfrm>
            <a:off x="457200" y="836712"/>
            <a:ext cx="8229600" cy="5760640"/>
          </a:xfrm>
        </p:spPr>
        <p:txBody>
          <a:bodyPr>
            <a:normAutofit/>
          </a:bodyPr>
          <a:lstStyle/>
          <a:p>
            <a:r>
              <a:rPr lang="en-GB" sz="4400" dirty="0" smtClean="0"/>
              <a:t>The </a:t>
            </a:r>
            <a:r>
              <a:rPr lang="en-GB" sz="4400" dirty="0"/>
              <a:t>teacher provides only the research question for </a:t>
            </a:r>
            <a:r>
              <a:rPr lang="en-GB" sz="4400" dirty="0" smtClean="0"/>
              <a:t>the students</a:t>
            </a:r>
            <a:r>
              <a:rPr lang="en-GB" sz="4400" dirty="0"/>
              <a:t>. </a:t>
            </a:r>
            <a:endParaRPr lang="en-GB" sz="4400" dirty="0" smtClean="0"/>
          </a:p>
          <a:p>
            <a:r>
              <a:rPr lang="en-GB" sz="4400" dirty="0" smtClean="0"/>
              <a:t>The </a:t>
            </a:r>
            <a:r>
              <a:rPr lang="en-GB" sz="4400" dirty="0"/>
              <a:t>students are responsible for designing </a:t>
            </a:r>
            <a:r>
              <a:rPr lang="en-GB" sz="4400" dirty="0" smtClean="0"/>
              <a:t>and following </a:t>
            </a:r>
            <a:r>
              <a:rPr lang="en-GB" sz="4400" dirty="0"/>
              <a:t>their own procedures to test that question and </a:t>
            </a:r>
            <a:r>
              <a:rPr lang="en-GB" sz="4400" dirty="0" smtClean="0"/>
              <a:t>then communicate </a:t>
            </a:r>
            <a:r>
              <a:rPr lang="en-GB" sz="4400" dirty="0"/>
              <a:t>their results and findings.</a:t>
            </a:r>
          </a:p>
        </p:txBody>
      </p:sp>
    </p:spTree>
    <p:extLst>
      <p:ext uri="{BB962C8B-B14F-4D97-AF65-F5344CB8AC3E}">
        <p14:creationId xmlns:p14="http://schemas.microsoft.com/office/powerpoint/2010/main" val="3024917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Level 4: Open/True Inquiry</a:t>
            </a:r>
          </a:p>
        </p:txBody>
      </p:sp>
      <p:sp>
        <p:nvSpPr>
          <p:cNvPr id="3" name="Content Placeholder 2"/>
          <p:cNvSpPr>
            <a:spLocks noGrp="1"/>
          </p:cNvSpPr>
          <p:nvPr>
            <p:ph idx="1"/>
          </p:nvPr>
        </p:nvSpPr>
        <p:spPr>
          <a:xfrm>
            <a:off x="179512" y="764704"/>
            <a:ext cx="8964488" cy="5760640"/>
          </a:xfrm>
        </p:spPr>
        <p:txBody>
          <a:bodyPr>
            <a:noAutofit/>
          </a:bodyPr>
          <a:lstStyle/>
          <a:p>
            <a:pPr marL="0" indent="0">
              <a:buNone/>
            </a:pPr>
            <a:r>
              <a:rPr lang="en-GB" sz="4400" dirty="0"/>
              <a:t>Students formulate their own research question(s), design </a:t>
            </a:r>
            <a:r>
              <a:rPr lang="en-GB" sz="4400" dirty="0" smtClean="0"/>
              <a:t>and follow </a:t>
            </a:r>
            <a:r>
              <a:rPr lang="en-GB" sz="4400" dirty="0"/>
              <a:t>through with a developed procedure, and </a:t>
            </a:r>
            <a:r>
              <a:rPr lang="en-GB" sz="4400" dirty="0" smtClean="0"/>
              <a:t>communicate their </a:t>
            </a:r>
            <a:r>
              <a:rPr lang="en-GB" sz="4400" dirty="0"/>
              <a:t>findings and results. </a:t>
            </a:r>
            <a:endParaRPr lang="en-GB" sz="4400" dirty="0" smtClean="0"/>
          </a:p>
          <a:p>
            <a:pPr marL="0" indent="0">
              <a:buNone/>
            </a:pPr>
            <a:r>
              <a:rPr lang="en-GB" sz="4400" dirty="0" smtClean="0"/>
              <a:t>This </a:t>
            </a:r>
            <a:r>
              <a:rPr lang="en-GB" sz="4400" dirty="0"/>
              <a:t>type of inquiry is often seen </a:t>
            </a:r>
            <a:r>
              <a:rPr lang="en-GB" sz="4400" dirty="0" smtClean="0"/>
              <a:t>in science </a:t>
            </a:r>
            <a:r>
              <a:rPr lang="en-GB" sz="4400" dirty="0"/>
              <a:t>fair contexts where students drive their </a:t>
            </a:r>
            <a:r>
              <a:rPr lang="en-GB" sz="4400" dirty="0" smtClean="0"/>
              <a:t>own investigative </a:t>
            </a:r>
            <a:r>
              <a:rPr lang="en-GB" sz="4400" dirty="0"/>
              <a:t>questions.</a:t>
            </a:r>
          </a:p>
        </p:txBody>
      </p:sp>
    </p:spTree>
    <p:extLst>
      <p:ext uri="{BB962C8B-B14F-4D97-AF65-F5344CB8AC3E}">
        <p14:creationId xmlns:p14="http://schemas.microsoft.com/office/powerpoint/2010/main" val="1913097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US" dirty="0" smtClean="0"/>
              <a:t>Advantages of </a:t>
            </a:r>
            <a:r>
              <a:rPr lang="en-GB" dirty="0" smtClean="0"/>
              <a:t>Inquiry</a:t>
            </a:r>
            <a:endParaRPr lang="en-GB" dirty="0"/>
          </a:p>
        </p:txBody>
      </p:sp>
      <p:sp>
        <p:nvSpPr>
          <p:cNvPr id="3" name="Content Placeholder 2"/>
          <p:cNvSpPr>
            <a:spLocks noGrp="1"/>
          </p:cNvSpPr>
          <p:nvPr>
            <p:ph idx="1"/>
          </p:nvPr>
        </p:nvSpPr>
        <p:spPr>
          <a:xfrm>
            <a:off x="0" y="836712"/>
            <a:ext cx="9144000" cy="5904656"/>
          </a:xfrm>
        </p:spPr>
        <p:txBody>
          <a:bodyPr>
            <a:noAutofit/>
          </a:bodyPr>
          <a:lstStyle/>
          <a:p>
            <a:r>
              <a:rPr lang="en-GB" sz="3600" dirty="0" smtClean="0"/>
              <a:t>Learners </a:t>
            </a:r>
            <a:r>
              <a:rPr lang="en-GB" sz="3600" dirty="0"/>
              <a:t>direct their learning in a way that is </a:t>
            </a:r>
            <a:r>
              <a:rPr lang="en-GB" sz="3600" dirty="0" smtClean="0"/>
              <a:t>similar to </a:t>
            </a:r>
            <a:r>
              <a:rPr lang="en-GB" sz="3600" dirty="0"/>
              <a:t>how science happens in real-world situations.</a:t>
            </a:r>
          </a:p>
          <a:p>
            <a:r>
              <a:rPr lang="en-GB" sz="3600" dirty="0" smtClean="0"/>
              <a:t>Students </a:t>
            </a:r>
            <a:r>
              <a:rPr lang="en-GB" sz="3600" dirty="0"/>
              <a:t>are able to identify their own areas </a:t>
            </a:r>
            <a:r>
              <a:rPr lang="en-GB" sz="3600" dirty="0" smtClean="0"/>
              <a:t>of inquiry </a:t>
            </a:r>
            <a:r>
              <a:rPr lang="en-GB" sz="3600" dirty="0"/>
              <a:t>and engage in hands-on learning using </a:t>
            </a:r>
            <a:r>
              <a:rPr lang="en-GB" sz="3600" dirty="0" smtClean="0"/>
              <a:t>science process </a:t>
            </a:r>
            <a:r>
              <a:rPr lang="en-GB" sz="3600" dirty="0"/>
              <a:t>skills to seek information.</a:t>
            </a:r>
          </a:p>
          <a:p>
            <a:r>
              <a:rPr lang="en-GB" sz="3600" dirty="0" smtClean="0"/>
              <a:t>This </a:t>
            </a:r>
            <a:r>
              <a:rPr lang="en-GB" sz="3600" dirty="0"/>
              <a:t>results in increased ownership of learning </a:t>
            </a:r>
            <a:r>
              <a:rPr lang="en-GB" sz="3600" dirty="0" smtClean="0"/>
              <a:t>and enhanced </a:t>
            </a:r>
            <a:r>
              <a:rPr lang="en-GB" sz="3600" dirty="0"/>
              <a:t>critical thinking skills while creating </a:t>
            </a:r>
            <a:r>
              <a:rPr lang="en-GB" sz="3600" dirty="0" smtClean="0"/>
              <a:t>a culture </a:t>
            </a:r>
            <a:r>
              <a:rPr lang="en-GB" sz="3600" dirty="0"/>
              <a:t>that values learners’ ideas.</a:t>
            </a:r>
          </a:p>
        </p:txBody>
      </p:sp>
    </p:spTree>
    <p:extLst>
      <p:ext uri="{BB962C8B-B14F-4D97-AF65-F5344CB8AC3E}">
        <p14:creationId xmlns:p14="http://schemas.microsoft.com/office/powerpoint/2010/main" val="369137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US" dirty="0" smtClean="0"/>
              <a:t>Inquiry method</a:t>
            </a:r>
            <a:endParaRPr lang="en-GB" dirty="0"/>
          </a:p>
        </p:txBody>
      </p:sp>
      <p:sp>
        <p:nvSpPr>
          <p:cNvPr id="3" name="Content Placeholder 2"/>
          <p:cNvSpPr>
            <a:spLocks noGrp="1"/>
          </p:cNvSpPr>
          <p:nvPr>
            <p:ph idx="1"/>
          </p:nvPr>
        </p:nvSpPr>
        <p:spPr>
          <a:xfrm>
            <a:off x="251520" y="764704"/>
            <a:ext cx="8686800" cy="5328592"/>
          </a:xfrm>
        </p:spPr>
        <p:txBody>
          <a:bodyPr>
            <a:noAutofit/>
          </a:bodyPr>
          <a:lstStyle/>
          <a:p>
            <a:pPr marL="0" indent="0">
              <a:buNone/>
            </a:pPr>
            <a:r>
              <a:rPr lang="en-GB" sz="3600" dirty="0" smtClean="0"/>
              <a:t>It is </a:t>
            </a:r>
            <a:r>
              <a:rPr lang="en-GB" sz="3600" dirty="0"/>
              <a:t>a student-</a:t>
            </a:r>
            <a:r>
              <a:rPr lang="en-GB" sz="3600" dirty="0" err="1"/>
              <a:t>centered</a:t>
            </a:r>
            <a:r>
              <a:rPr lang="en-GB" sz="3600" dirty="0"/>
              <a:t> method of </a:t>
            </a:r>
            <a:r>
              <a:rPr lang="en-GB" sz="3600" dirty="0">
                <a:hlinkClick r:id="rId2" tooltip="Education"/>
              </a:rPr>
              <a:t>education</a:t>
            </a:r>
            <a:r>
              <a:rPr lang="en-GB" sz="3600" dirty="0"/>
              <a:t> focused on asking </a:t>
            </a:r>
            <a:r>
              <a:rPr lang="en-GB" sz="3600" dirty="0">
                <a:hlinkClick r:id="rId3" tooltip="Question"/>
              </a:rPr>
              <a:t>questions</a:t>
            </a:r>
            <a:r>
              <a:rPr lang="en-GB" sz="3600" dirty="0"/>
              <a:t>. Students are encouraged to ask questions which are meaningful to them, and which do not necessarily have easy answers; teachers are encouraged to avoid giving answers when this is possible, and in any case to avoid giving direct answers in </a:t>
            </a:r>
            <a:r>
              <a:rPr lang="en-GB" sz="3600" dirty="0" err="1"/>
              <a:t>favor</a:t>
            </a:r>
            <a:r>
              <a:rPr lang="en-GB" sz="3600" dirty="0"/>
              <a:t> of asking more questions. In this way it is similar in some respects to the </a:t>
            </a:r>
            <a:r>
              <a:rPr lang="en-GB" sz="3600" dirty="0">
                <a:hlinkClick r:id="rId4" tooltip="Socratic method"/>
              </a:rPr>
              <a:t>Socratic method</a:t>
            </a:r>
            <a:r>
              <a:rPr lang="en-GB" sz="3600" dirty="0"/>
              <a:t>. The method was advocated by </a:t>
            </a:r>
            <a:r>
              <a:rPr lang="en-GB" sz="3600" dirty="0">
                <a:hlinkClick r:id="rId5" tooltip="Neil Postman"/>
              </a:rPr>
              <a:t>Neil Postman</a:t>
            </a:r>
            <a:r>
              <a:rPr lang="en-GB" sz="3600" dirty="0"/>
              <a:t> and </a:t>
            </a:r>
            <a:r>
              <a:rPr lang="en-GB" sz="3600" dirty="0">
                <a:hlinkClick r:id="rId6" tooltip="Charles Weingartner (page does not exist)"/>
              </a:rPr>
              <a:t>Charles</a:t>
            </a:r>
            <a:endParaRPr lang="en-GB" sz="3600" dirty="0"/>
          </a:p>
        </p:txBody>
      </p:sp>
    </p:spTree>
    <p:extLst>
      <p:ext uri="{BB962C8B-B14F-4D97-AF65-F5344CB8AC3E}">
        <p14:creationId xmlns:p14="http://schemas.microsoft.com/office/powerpoint/2010/main" val="1127380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76064"/>
          </a:xfrm>
        </p:spPr>
        <p:txBody>
          <a:bodyPr>
            <a:normAutofit fontScale="90000"/>
          </a:bodyPr>
          <a:lstStyle/>
          <a:p>
            <a:r>
              <a:rPr lang="en-US" dirty="0" smtClean="0"/>
              <a:t>Teacher’s Role</a:t>
            </a:r>
            <a:endParaRPr lang="en-GB" dirty="0"/>
          </a:p>
        </p:txBody>
      </p:sp>
      <p:sp>
        <p:nvSpPr>
          <p:cNvPr id="3" name="Content Placeholder 2"/>
          <p:cNvSpPr>
            <a:spLocks noGrp="1"/>
          </p:cNvSpPr>
          <p:nvPr>
            <p:ph idx="1"/>
          </p:nvPr>
        </p:nvSpPr>
        <p:spPr>
          <a:xfrm>
            <a:off x="107504" y="692696"/>
            <a:ext cx="9036496" cy="5832648"/>
          </a:xfrm>
        </p:spPr>
        <p:txBody>
          <a:bodyPr>
            <a:noAutofit/>
          </a:bodyPr>
          <a:lstStyle/>
          <a:p>
            <a:r>
              <a:rPr lang="en-GB" sz="3000" dirty="0"/>
              <a:t>Reflect on the purpose and makes plans for </a:t>
            </a:r>
            <a:r>
              <a:rPr lang="en-GB" sz="3000" dirty="0" smtClean="0"/>
              <a:t>inquiry learning</a:t>
            </a:r>
            <a:r>
              <a:rPr lang="en-GB" sz="3000" dirty="0"/>
              <a:t>.</a:t>
            </a:r>
          </a:p>
          <a:p>
            <a:r>
              <a:rPr lang="en-GB" sz="3000" dirty="0" smtClean="0"/>
              <a:t>Facilitate </a:t>
            </a:r>
            <a:r>
              <a:rPr lang="en-GB" sz="3000" dirty="0"/>
              <a:t>classroom learning.</a:t>
            </a:r>
          </a:p>
          <a:p>
            <a:r>
              <a:rPr lang="en-GB" sz="3000" dirty="0" smtClean="0"/>
              <a:t>Serve </a:t>
            </a:r>
            <a:r>
              <a:rPr lang="en-GB" sz="3000" dirty="0"/>
              <a:t>primarily as a resource for the students.</a:t>
            </a:r>
          </a:p>
          <a:p>
            <a:r>
              <a:rPr lang="en-GB" sz="3000" dirty="0" smtClean="0"/>
              <a:t>Guide </a:t>
            </a:r>
            <a:r>
              <a:rPr lang="en-GB" sz="3000" dirty="0"/>
              <a:t>the students through the learning process</a:t>
            </a:r>
            <a:r>
              <a:rPr lang="en-GB" sz="3000" dirty="0" smtClean="0"/>
              <a:t>.</a:t>
            </a:r>
          </a:p>
          <a:p>
            <a:r>
              <a:rPr lang="en-GB" sz="3000" dirty="0" smtClean="0"/>
              <a:t>Establish </a:t>
            </a:r>
            <a:r>
              <a:rPr lang="en-GB" sz="3000" dirty="0"/>
              <a:t>content-based parameters for </a:t>
            </a:r>
            <a:r>
              <a:rPr lang="en-GB" sz="3000" dirty="0" smtClean="0"/>
              <a:t>learning objectives</a:t>
            </a:r>
            <a:r>
              <a:rPr lang="en-GB" sz="3000" dirty="0"/>
              <a:t>, and then allow students to direct their </a:t>
            </a:r>
            <a:r>
              <a:rPr lang="en-GB" sz="3000" dirty="0" smtClean="0"/>
              <a:t>own learning</a:t>
            </a:r>
            <a:r>
              <a:rPr lang="en-GB" sz="3000" dirty="0"/>
              <a:t>.</a:t>
            </a:r>
          </a:p>
          <a:p>
            <a:r>
              <a:rPr lang="en-GB" sz="3000" dirty="0" smtClean="0"/>
              <a:t>A </a:t>
            </a:r>
            <a:r>
              <a:rPr lang="en-GB" sz="3000" dirty="0"/>
              <a:t>co-learner with the students as they engage </a:t>
            </a:r>
            <a:r>
              <a:rPr lang="en-GB" sz="3000" dirty="0" smtClean="0"/>
              <a:t>with real-world </a:t>
            </a:r>
            <a:r>
              <a:rPr lang="en-GB" sz="3000" dirty="0"/>
              <a:t>questions.</a:t>
            </a:r>
          </a:p>
          <a:p>
            <a:r>
              <a:rPr lang="en-GB" sz="3000" dirty="0" smtClean="0"/>
              <a:t>Provoke </a:t>
            </a:r>
            <a:r>
              <a:rPr lang="en-GB" sz="3000" dirty="0"/>
              <a:t>additional inquiry of the questions </a:t>
            </a:r>
            <a:r>
              <a:rPr lang="en-GB" sz="3000" dirty="0" smtClean="0"/>
              <a:t>presented by </a:t>
            </a:r>
            <a:r>
              <a:rPr lang="en-GB" sz="3000" dirty="0"/>
              <a:t>the student.</a:t>
            </a:r>
          </a:p>
        </p:txBody>
      </p:sp>
    </p:spTree>
    <p:extLst>
      <p:ext uri="{BB962C8B-B14F-4D97-AF65-F5344CB8AC3E}">
        <p14:creationId xmlns:p14="http://schemas.microsoft.com/office/powerpoint/2010/main" val="3025319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936104"/>
          </a:xfrm>
        </p:spPr>
        <p:txBody>
          <a:bodyPr>
            <a:noAutofit/>
          </a:bodyPr>
          <a:lstStyle/>
          <a:p>
            <a:r>
              <a:rPr lang="en-GB" sz="4000" dirty="0" smtClean="0"/>
              <a:t>Characteristics of Teachers for inquiry</a:t>
            </a:r>
            <a:endParaRPr lang="en-GB" sz="4000" dirty="0"/>
          </a:p>
        </p:txBody>
      </p:sp>
      <p:sp>
        <p:nvSpPr>
          <p:cNvPr id="3" name="Content Placeholder 2"/>
          <p:cNvSpPr>
            <a:spLocks noGrp="1"/>
          </p:cNvSpPr>
          <p:nvPr>
            <p:ph idx="1"/>
          </p:nvPr>
        </p:nvSpPr>
        <p:spPr>
          <a:xfrm>
            <a:off x="0" y="836712"/>
            <a:ext cx="9144000" cy="5877272"/>
          </a:xfrm>
        </p:spPr>
        <p:txBody>
          <a:bodyPr>
            <a:noAutofit/>
          </a:bodyPr>
          <a:lstStyle/>
          <a:p>
            <a:pPr marL="0" indent="0">
              <a:buNone/>
            </a:pPr>
            <a:r>
              <a:rPr lang="en-GB" sz="2500" dirty="0"/>
              <a:t>inquiry teachers have the following characteristics </a:t>
            </a:r>
          </a:p>
          <a:p>
            <a:r>
              <a:rPr lang="en-GB" sz="2500" dirty="0" smtClean="0">
                <a:effectLst/>
              </a:rPr>
              <a:t>They avoid telling students what they "ought to know".</a:t>
            </a:r>
          </a:p>
          <a:p>
            <a:r>
              <a:rPr lang="en-GB" sz="2500" dirty="0" smtClean="0">
                <a:effectLst/>
              </a:rPr>
              <a:t>They talk to students mostly by questioning, and especially by asking </a:t>
            </a:r>
            <a:r>
              <a:rPr lang="en-GB" sz="2500" dirty="0">
                <a:hlinkClick r:id="rId2" tooltip="Divergent questions"/>
              </a:rPr>
              <a:t>divergent questions</a:t>
            </a:r>
            <a:r>
              <a:rPr lang="en-GB" sz="2500" dirty="0" smtClean="0">
                <a:effectLst/>
              </a:rPr>
              <a:t>. (</a:t>
            </a:r>
            <a:r>
              <a:rPr lang="en-GB" sz="2500" dirty="0"/>
              <a:t>with no specific answer, but rather exercises one's ability to think </a:t>
            </a:r>
            <a:r>
              <a:rPr lang="en-GB" sz="2500" dirty="0" smtClean="0"/>
              <a:t>broadly)</a:t>
            </a:r>
            <a:endParaRPr lang="en-GB" sz="2500" dirty="0" smtClean="0">
              <a:effectLst/>
            </a:endParaRPr>
          </a:p>
          <a:p>
            <a:r>
              <a:rPr lang="en-GB" sz="2500" dirty="0" smtClean="0">
                <a:effectLst/>
              </a:rPr>
              <a:t>They do not accept short, simple answers to questions.</a:t>
            </a:r>
          </a:p>
          <a:p>
            <a:r>
              <a:rPr lang="en-GB" sz="2500" dirty="0" smtClean="0">
                <a:effectLst/>
              </a:rPr>
              <a:t>They encourage students to interact directly with one another, and avoid judging what is said in student interactions.</a:t>
            </a:r>
          </a:p>
          <a:p>
            <a:r>
              <a:rPr lang="en-GB" sz="2500" dirty="0" smtClean="0">
                <a:effectLst/>
              </a:rPr>
              <a:t>They do not summarize students' discussion.</a:t>
            </a:r>
          </a:p>
          <a:p>
            <a:r>
              <a:rPr lang="en-GB" sz="2500" dirty="0" smtClean="0">
                <a:effectLst/>
              </a:rPr>
              <a:t>They do not plan the exact direction of their lessons in advance, and allow it to develop in response to students' interests.</a:t>
            </a:r>
          </a:p>
          <a:p>
            <a:r>
              <a:rPr lang="en-GB" sz="2500" dirty="0" smtClean="0">
                <a:effectLst/>
              </a:rPr>
              <a:t>Their lessons pose problems to students.</a:t>
            </a:r>
          </a:p>
          <a:p>
            <a:r>
              <a:rPr lang="en-GB" sz="2500" dirty="0" smtClean="0">
                <a:effectLst/>
              </a:rPr>
              <a:t>They gauge their success by change in students' inquiry </a:t>
            </a:r>
            <a:r>
              <a:rPr lang="en-GB" sz="2500" dirty="0" err="1" smtClean="0">
                <a:effectLst/>
              </a:rPr>
              <a:t>behaviors</a:t>
            </a:r>
            <a:endParaRPr lang="en-GB" sz="2500" dirty="0" smtClean="0">
              <a:effectLst/>
            </a:endParaRPr>
          </a:p>
        </p:txBody>
      </p:sp>
    </p:spTree>
    <p:extLst>
      <p:ext uri="{BB962C8B-B14F-4D97-AF65-F5344CB8AC3E}">
        <p14:creationId xmlns:p14="http://schemas.microsoft.com/office/powerpoint/2010/main" val="491297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792088"/>
          </a:xfrm>
        </p:spPr>
        <p:txBody>
          <a:bodyPr/>
          <a:lstStyle/>
          <a:p>
            <a:r>
              <a:rPr lang="en-GB" dirty="0"/>
              <a:t>LEARNER’S ROLE</a:t>
            </a:r>
          </a:p>
        </p:txBody>
      </p:sp>
      <p:sp>
        <p:nvSpPr>
          <p:cNvPr id="3" name="Content Placeholder 2"/>
          <p:cNvSpPr>
            <a:spLocks noGrp="1"/>
          </p:cNvSpPr>
          <p:nvPr>
            <p:ph idx="1"/>
          </p:nvPr>
        </p:nvSpPr>
        <p:spPr>
          <a:xfrm>
            <a:off x="107504" y="764704"/>
            <a:ext cx="8964488" cy="6093296"/>
          </a:xfrm>
        </p:spPr>
        <p:txBody>
          <a:bodyPr>
            <a:normAutofit fontScale="92500" lnSpcReduction="10000"/>
          </a:bodyPr>
          <a:lstStyle/>
          <a:p>
            <a:r>
              <a:rPr lang="en-GB" dirty="0" smtClean="0"/>
              <a:t>View </a:t>
            </a:r>
            <a:r>
              <a:rPr lang="en-GB" dirty="0"/>
              <a:t>themselves as learners in the process </a:t>
            </a:r>
            <a:r>
              <a:rPr lang="en-GB" dirty="0" smtClean="0"/>
              <a:t>of learning</a:t>
            </a:r>
            <a:r>
              <a:rPr lang="en-GB" dirty="0"/>
              <a:t>.</a:t>
            </a:r>
          </a:p>
          <a:p>
            <a:r>
              <a:rPr lang="en-GB" dirty="0" smtClean="0"/>
              <a:t>Accept </a:t>
            </a:r>
            <a:r>
              <a:rPr lang="en-GB" dirty="0"/>
              <a:t>an "invitation to learn" and willingly engage </a:t>
            </a:r>
            <a:r>
              <a:rPr lang="en-GB" dirty="0" smtClean="0"/>
              <a:t>in an </a:t>
            </a:r>
            <a:r>
              <a:rPr lang="en-GB" dirty="0"/>
              <a:t>exploration process.</a:t>
            </a:r>
          </a:p>
          <a:p>
            <a:r>
              <a:rPr lang="en-GB" dirty="0" smtClean="0"/>
              <a:t>Raise </a:t>
            </a:r>
            <a:r>
              <a:rPr lang="en-GB" dirty="0"/>
              <a:t>questions, propose explanations, and </a:t>
            </a:r>
            <a:r>
              <a:rPr lang="en-GB" dirty="0" smtClean="0"/>
              <a:t>use observations</a:t>
            </a:r>
            <a:r>
              <a:rPr lang="en-GB" dirty="0"/>
              <a:t>.</a:t>
            </a:r>
          </a:p>
          <a:p>
            <a:r>
              <a:rPr lang="en-GB" dirty="0" smtClean="0"/>
              <a:t>Plan </a:t>
            </a:r>
            <a:r>
              <a:rPr lang="en-GB" dirty="0"/>
              <a:t>and carry out learning activities</a:t>
            </a:r>
            <a:r>
              <a:rPr lang="en-GB" dirty="0" smtClean="0"/>
              <a:t>. </a:t>
            </a:r>
          </a:p>
          <a:p>
            <a:r>
              <a:rPr lang="en-GB" dirty="0"/>
              <a:t>Communicate using a variety of methods.</a:t>
            </a:r>
          </a:p>
          <a:p>
            <a:r>
              <a:rPr lang="en-GB" dirty="0" smtClean="0"/>
              <a:t>Critique </a:t>
            </a:r>
            <a:r>
              <a:rPr lang="en-GB" dirty="0"/>
              <a:t>their learning practices.</a:t>
            </a:r>
          </a:p>
          <a:p>
            <a:r>
              <a:rPr lang="en-GB" dirty="0" smtClean="0"/>
              <a:t>Direct </a:t>
            </a:r>
            <a:r>
              <a:rPr lang="en-GB" dirty="0"/>
              <a:t>their own learning within the parameters set </a:t>
            </a:r>
            <a:r>
              <a:rPr lang="en-GB" dirty="0" smtClean="0"/>
              <a:t>by the </a:t>
            </a:r>
            <a:r>
              <a:rPr lang="en-GB" dirty="0"/>
              <a:t>facilitator.</a:t>
            </a:r>
          </a:p>
          <a:p>
            <a:r>
              <a:rPr lang="en-GB" dirty="0" smtClean="0"/>
              <a:t>Work </a:t>
            </a:r>
            <a:r>
              <a:rPr lang="en-GB" dirty="0"/>
              <a:t>in groups and learn from each other.</a:t>
            </a:r>
          </a:p>
        </p:txBody>
      </p:sp>
    </p:spTree>
    <p:extLst>
      <p:ext uri="{BB962C8B-B14F-4D97-AF65-F5344CB8AC3E}">
        <p14:creationId xmlns:p14="http://schemas.microsoft.com/office/powerpoint/2010/main" val="343760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a:t>INQUIRY CHALLENGES</a:t>
            </a:r>
          </a:p>
        </p:txBody>
      </p:sp>
      <p:sp>
        <p:nvSpPr>
          <p:cNvPr id="3" name="Content Placeholder 2"/>
          <p:cNvSpPr>
            <a:spLocks noGrp="1"/>
          </p:cNvSpPr>
          <p:nvPr>
            <p:ph idx="1"/>
          </p:nvPr>
        </p:nvSpPr>
        <p:spPr>
          <a:xfrm>
            <a:off x="179512" y="836712"/>
            <a:ext cx="8784976" cy="5289451"/>
          </a:xfrm>
        </p:spPr>
        <p:txBody>
          <a:bodyPr/>
          <a:lstStyle/>
          <a:p>
            <a:r>
              <a:rPr lang="en-GB" b="1" dirty="0"/>
              <a:t>Time-Consuming</a:t>
            </a:r>
            <a:r>
              <a:rPr lang="en-GB" dirty="0"/>
              <a:t> – More intense learning process</a:t>
            </a:r>
          </a:p>
          <a:p>
            <a:r>
              <a:rPr lang="en-GB" b="1" dirty="0"/>
              <a:t>Messy</a:t>
            </a:r>
            <a:r>
              <a:rPr lang="en-GB" dirty="0"/>
              <a:t> – More authentic replication of </a:t>
            </a:r>
            <a:r>
              <a:rPr lang="en-GB" dirty="0" smtClean="0"/>
              <a:t>real-world situations</a:t>
            </a:r>
            <a:endParaRPr lang="en-GB" dirty="0"/>
          </a:p>
          <a:p>
            <a:r>
              <a:rPr lang="en-GB" b="1" dirty="0"/>
              <a:t>Loud and Chaotic </a:t>
            </a:r>
            <a:r>
              <a:rPr lang="en-GB" dirty="0"/>
              <a:t>– Students are more engaged</a:t>
            </a:r>
          </a:p>
          <a:p>
            <a:r>
              <a:rPr lang="en-GB" b="1" dirty="0"/>
              <a:t>Unpredictable</a:t>
            </a:r>
            <a:r>
              <a:rPr lang="en-GB" dirty="0"/>
              <a:t> – More meaningful teachable </a:t>
            </a:r>
            <a:r>
              <a:rPr lang="en-GB" dirty="0" smtClean="0"/>
              <a:t>moments </a:t>
            </a:r>
          </a:p>
          <a:p>
            <a:endParaRPr lang="en-GB" dirty="0"/>
          </a:p>
        </p:txBody>
      </p:sp>
    </p:spTree>
    <p:extLst>
      <p:ext uri="{BB962C8B-B14F-4D97-AF65-F5344CB8AC3E}">
        <p14:creationId xmlns:p14="http://schemas.microsoft.com/office/powerpoint/2010/main" val="2857539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GB" dirty="0"/>
          </a:p>
        </p:txBody>
      </p:sp>
      <p:sp>
        <p:nvSpPr>
          <p:cNvPr id="3" name="Content Placeholder 2"/>
          <p:cNvSpPr>
            <a:spLocks noGrp="1"/>
          </p:cNvSpPr>
          <p:nvPr>
            <p:ph idx="1"/>
          </p:nvPr>
        </p:nvSpPr>
        <p:spPr/>
        <p:txBody>
          <a:bodyPr>
            <a:normAutofit lnSpcReduction="10000"/>
          </a:bodyPr>
          <a:lstStyle/>
          <a:p>
            <a:r>
              <a:rPr lang="en-GB" dirty="0"/>
              <a:t>Inquiry learning involves developing questions, making observations, doing research to find out </a:t>
            </a:r>
            <a:r>
              <a:rPr lang="en-GB" dirty="0" smtClean="0"/>
              <a:t>what information </a:t>
            </a:r>
            <a:r>
              <a:rPr lang="en-GB" dirty="0"/>
              <a:t>is already recorded, </a:t>
            </a:r>
            <a:endParaRPr lang="en-GB" dirty="0" smtClean="0"/>
          </a:p>
          <a:p>
            <a:r>
              <a:rPr lang="en-GB" dirty="0" smtClean="0"/>
              <a:t>developing </a:t>
            </a:r>
            <a:r>
              <a:rPr lang="en-GB" dirty="0"/>
              <a:t>methods for experiments, </a:t>
            </a:r>
            <a:endParaRPr lang="en-GB" dirty="0" smtClean="0"/>
          </a:p>
          <a:p>
            <a:r>
              <a:rPr lang="en-GB" dirty="0" smtClean="0"/>
              <a:t>developing </a:t>
            </a:r>
            <a:r>
              <a:rPr lang="en-GB" dirty="0"/>
              <a:t>instruments </a:t>
            </a:r>
            <a:r>
              <a:rPr lang="en-GB" dirty="0" smtClean="0"/>
              <a:t>for data </a:t>
            </a:r>
            <a:r>
              <a:rPr lang="en-GB" dirty="0"/>
              <a:t>collection, collecting, </a:t>
            </a:r>
            <a:r>
              <a:rPr lang="en-GB" dirty="0" err="1"/>
              <a:t>analyzing</a:t>
            </a:r>
            <a:r>
              <a:rPr lang="en-GB" dirty="0"/>
              <a:t>, and interpreting data, outlining possible explanations </a:t>
            </a:r>
            <a:r>
              <a:rPr lang="en-GB" dirty="0" smtClean="0"/>
              <a:t>and </a:t>
            </a:r>
          </a:p>
          <a:p>
            <a:r>
              <a:rPr lang="en-GB" dirty="0" smtClean="0"/>
              <a:t>creating </a:t>
            </a:r>
            <a:r>
              <a:rPr lang="en-GB" dirty="0"/>
              <a:t>predictions for future study.</a:t>
            </a:r>
          </a:p>
        </p:txBody>
      </p:sp>
    </p:spTree>
    <p:extLst>
      <p:ext uri="{BB962C8B-B14F-4D97-AF65-F5344CB8AC3E}">
        <p14:creationId xmlns:p14="http://schemas.microsoft.com/office/powerpoint/2010/main" val="3912215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Rot="1" noChangeArrowheads="1"/>
          </p:cNvSpPr>
          <p:nvPr>
            <p:ph type="title"/>
          </p:nvPr>
        </p:nvSpPr>
        <p:spPr>
          <a:xfrm>
            <a:off x="323850" y="1219200"/>
            <a:ext cx="8229600" cy="1143000"/>
          </a:xfrm>
        </p:spPr>
        <p:txBody>
          <a:bodyPr>
            <a:normAutofit fontScale="90000"/>
          </a:bodyPr>
          <a:lstStyle/>
          <a:p>
            <a:r>
              <a:rPr lang="tr-TR" dirty="0" smtClean="0"/>
              <a:t>Problem-Solving</a:t>
            </a:r>
            <a:r>
              <a:rPr lang="en-US" dirty="0" smtClean="0"/>
              <a:t> Teaching</a:t>
            </a:r>
            <a:r>
              <a:rPr lang="tr-TR" dirty="0" smtClean="0"/>
              <a:t> </a:t>
            </a:r>
            <a:r>
              <a:rPr lang="en-US" dirty="0" smtClean="0"/>
              <a:t>Approach</a:t>
            </a:r>
            <a:endParaRPr lang="tr-TR" dirty="0"/>
          </a:p>
        </p:txBody>
      </p:sp>
      <p:sp>
        <p:nvSpPr>
          <p:cNvPr id="2" name="TextBox 1"/>
          <p:cNvSpPr txBox="1"/>
          <p:nvPr/>
        </p:nvSpPr>
        <p:spPr>
          <a:xfrm>
            <a:off x="1828800" y="3581400"/>
            <a:ext cx="5562600" cy="1815882"/>
          </a:xfrm>
          <a:prstGeom prst="rect">
            <a:avLst/>
          </a:prstGeom>
          <a:noFill/>
        </p:spPr>
        <p:txBody>
          <a:bodyPr wrap="square" rtlCol="0">
            <a:spAutoFit/>
          </a:bodyPr>
          <a:lstStyle/>
          <a:p>
            <a:pPr algn="ctr"/>
            <a:r>
              <a:rPr lang="en-US" sz="2800" b="1" dirty="0" smtClean="0"/>
              <a:t>Dr. </a:t>
            </a:r>
            <a:r>
              <a:rPr lang="en-US" sz="2800" b="1" dirty="0" err="1" smtClean="0"/>
              <a:t>Mushtaq</a:t>
            </a:r>
            <a:r>
              <a:rPr lang="en-US" sz="2800" b="1" dirty="0" smtClean="0"/>
              <a:t> Ahmad Malik</a:t>
            </a:r>
          </a:p>
          <a:p>
            <a:pPr algn="ctr"/>
            <a:r>
              <a:rPr lang="en-US" sz="2800" b="1" dirty="0" smtClean="0"/>
              <a:t>Assistant Professor</a:t>
            </a:r>
          </a:p>
          <a:p>
            <a:pPr algn="ctr"/>
            <a:r>
              <a:rPr lang="en-US" sz="2800" b="1" dirty="0" smtClean="0"/>
              <a:t>Department of Education</a:t>
            </a:r>
          </a:p>
          <a:p>
            <a:pPr algn="ctr"/>
            <a:r>
              <a:rPr lang="en-US" sz="2800" b="1" dirty="0" smtClean="0"/>
              <a:t>University of Sargodha</a:t>
            </a:r>
            <a:endParaRPr lang="en-US" sz="2800" b="1" dirty="0"/>
          </a:p>
        </p:txBody>
      </p:sp>
    </p:spTree>
    <p:extLst>
      <p:ext uri="{BB962C8B-B14F-4D97-AF65-F5344CB8AC3E}">
        <p14:creationId xmlns:p14="http://schemas.microsoft.com/office/powerpoint/2010/main" val="384689577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71400"/>
            <a:ext cx="7498080" cy="1143000"/>
          </a:xfrm>
        </p:spPr>
        <p:txBody>
          <a:bodyPr/>
          <a:lstStyle/>
          <a:p>
            <a:r>
              <a:rPr lang="en-GB" b="1" dirty="0"/>
              <a:t>Approach</a:t>
            </a:r>
            <a:endParaRPr lang="en-GB" dirty="0"/>
          </a:p>
        </p:txBody>
      </p:sp>
      <p:sp>
        <p:nvSpPr>
          <p:cNvPr id="3" name="Content Placeholder 2"/>
          <p:cNvSpPr>
            <a:spLocks noGrp="1"/>
          </p:cNvSpPr>
          <p:nvPr>
            <p:ph idx="1"/>
          </p:nvPr>
        </p:nvSpPr>
        <p:spPr>
          <a:xfrm>
            <a:off x="827584" y="908720"/>
            <a:ext cx="8106104" cy="5949280"/>
          </a:xfrm>
        </p:spPr>
        <p:txBody>
          <a:bodyPr>
            <a:normAutofit fontScale="92500" lnSpcReduction="10000"/>
          </a:bodyPr>
          <a:lstStyle/>
          <a:p>
            <a:r>
              <a:rPr lang="en-GB" dirty="0"/>
              <a:t>An approach is treating something in a certain way. Experiments must be approached the same way to repeat</a:t>
            </a:r>
            <a:r>
              <a:rPr lang="en-GB" dirty="0" smtClean="0"/>
              <a:t>. </a:t>
            </a:r>
          </a:p>
          <a:p>
            <a:r>
              <a:rPr lang="en-GB" dirty="0"/>
              <a:t>personal philosophy of teaching</a:t>
            </a:r>
            <a:r>
              <a:rPr lang="en-GB" dirty="0" smtClean="0"/>
              <a:t>.</a:t>
            </a:r>
          </a:p>
          <a:p>
            <a:r>
              <a:rPr lang="en-GB" dirty="0"/>
              <a:t>What is the nature of education? What is the role of the teacher, the student, the administration, the parents? To be an effective teacher, does one need to strive to be authoritarian, to be autocratic, or is the best way to engender a sense of trust and familiarity, to be a 'educating/leading friend' to your students</a:t>
            </a:r>
            <a:r>
              <a:rPr lang="en-GB" dirty="0" smtClean="0"/>
              <a:t>.</a:t>
            </a:r>
          </a:p>
          <a:p>
            <a:r>
              <a:rPr lang="en-GB" sz="3300" dirty="0" smtClean="0"/>
              <a:t>It</a:t>
            </a:r>
            <a:r>
              <a:rPr lang="en-GB" dirty="0" smtClean="0"/>
              <a:t> may </a:t>
            </a:r>
            <a:r>
              <a:rPr lang="en-GB" dirty="0"/>
              <a:t>vary </a:t>
            </a:r>
            <a:r>
              <a:rPr lang="en-GB" dirty="0" smtClean="0"/>
              <a:t>with experience and depends </a:t>
            </a:r>
            <a:r>
              <a:rPr lang="en-GB" dirty="0"/>
              <a:t>on the students you're teaching</a:t>
            </a:r>
            <a:r>
              <a:rPr lang="en-GB" dirty="0" smtClean="0"/>
              <a:t>. </a:t>
            </a:r>
          </a:p>
          <a:p>
            <a:endParaRPr lang="en-GB" dirty="0"/>
          </a:p>
        </p:txBody>
      </p:sp>
    </p:spTree>
    <p:extLst>
      <p:ext uri="{BB962C8B-B14F-4D97-AF65-F5344CB8AC3E}">
        <p14:creationId xmlns:p14="http://schemas.microsoft.com/office/powerpoint/2010/main" val="3132461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en-US"/>
              <a:t>OBJECTIVES</a:t>
            </a:r>
            <a:endParaRPr lang="tr-TR"/>
          </a:p>
        </p:txBody>
      </p:sp>
      <p:sp>
        <p:nvSpPr>
          <p:cNvPr id="36867" name="Rectangle 3"/>
          <p:cNvSpPr>
            <a:spLocks noGrp="1" noChangeArrowheads="1"/>
          </p:cNvSpPr>
          <p:nvPr>
            <p:ph idx="1"/>
          </p:nvPr>
        </p:nvSpPr>
        <p:spPr/>
        <p:txBody>
          <a:bodyPr/>
          <a:lstStyle/>
          <a:p>
            <a:r>
              <a:rPr lang="tr-TR"/>
              <a:t>This method helps students to gain the ability of scientific problem solving and using it in the every area of life.</a:t>
            </a:r>
          </a:p>
          <a:p>
            <a:r>
              <a:rPr lang="tr-TR"/>
              <a:t>Whit this method,teachers aim is to raise a youth which can solve problems in scientific way not just creating problems.</a:t>
            </a:r>
          </a:p>
          <a:p>
            <a:endParaRPr lang="tr-TR"/>
          </a:p>
        </p:txBody>
      </p:sp>
    </p:spTree>
    <p:extLst>
      <p:ext uri="{BB962C8B-B14F-4D97-AF65-F5344CB8AC3E}">
        <p14:creationId xmlns:p14="http://schemas.microsoft.com/office/powerpoint/2010/main" val="215147016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normAutofit fontScale="90000"/>
          </a:bodyPr>
          <a:lstStyle/>
          <a:p>
            <a:r>
              <a:rPr lang="tr-TR" sz="4000"/>
              <a:t>WHAT IS PROBLEM SOLVING METHOD?</a:t>
            </a:r>
          </a:p>
        </p:txBody>
      </p:sp>
      <p:sp>
        <p:nvSpPr>
          <p:cNvPr id="38915" name="Rectangle 3"/>
          <p:cNvSpPr>
            <a:spLocks noGrp="1" noChangeArrowheads="1"/>
          </p:cNvSpPr>
          <p:nvPr>
            <p:ph idx="1"/>
          </p:nvPr>
        </p:nvSpPr>
        <p:spPr>
          <a:xfrm>
            <a:off x="457200" y="1600200"/>
            <a:ext cx="8229600" cy="4781550"/>
          </a:xfrm>
        </p:spPr>
        <p:txBody>
          <a:bodyPr/>
          <a:lstStyle/>
          <a:p>
            <a:r>
              <a:rPr lang="tr-TR"/>
              <a:t>Problem solving is a process to choose and use the effective and benefical tool and behaviours among the different potentialities to reach the target.</a:t>
            </a:r>
          </a:p>
          <a:p>
            <a:r>
              <a:rPr lang="tr-TR"/>
              <a:t>It contains scientific method,critical thinking,taking decision,examining and reflective thinking.</a:t>
            </a:r>
          </a:p>
          <a:p>
            <a:r>
              <a:rPr lang="tr-TR"/>
              <a:t>This method is used in the process of solving a problem to generalize or to make synthesis.</a:t>
            </a:r>
          </a:p>
          <a:p>
            <a:pPr>
              <a:buFont typeface="Wingdings" pitchFamily="2" charset="2"/>
              <a:buNone/>
            </a:pPr>
            <a:endParaRPr lang="tr-TR"/>
          </a:p>
        </p:txBody>
      </p:sp>
    </p:spTree>
    <p:extLst>
      <p:ext uri="{BB962C8B-B14F-4D97-AF65-F5344CB8AC3E}">
        <p14:creationId xmlns:p14="http://schemas.microsoft.com/office/powerpoint/2010/main" val="4256955729"/>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0" y="152400"/>
            <a:ext cx="9144000" cy="6705600"/>
          </a:xfrm>
          <a:prstGeom prst="rect">
            <a:avLst/>
          </a:prstGeom>
        </p:spPr>
      </p:pic>
    </p:spTree>
    <p:extLst>
      <p:ext uri="{BB962C8B-B14F-4D97-AF65-F5344CB8AC3E}">
        <p14:creationId xmlns:p14="http://schemas.microsoft.com/office/powerpoint/2010/main" val="343904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smtClean="0"/>
              <a:t>Definition of Inquiry</a:t>
            </a:r>
            <a:endParaRPr lang="en-GB" dirty="0"/>
          </a:p>
        </p:txBody>
      </p:sp>
      <p:sp>
        <p:nvSpPr>
          <p:cNvPr id="3" name="Content Placeholder 2"/>
          <p:cNvSpPr>
            <a:spLocks noGrp="1"/>
          </p:cNvSpPr>
          <p:nvPr>
            <p:ph idx="1"/>
          </p:nvPr>
        </p:nvSpPr>
        <p:spPr>
          <a:xfrm>
            <a:off x="179512" y="836712"/>
            <a:ext cx="8784976" cy="5832648"/>
          </a:xfrm>
        </p:spPr>
        <p:txBody>
          <a:bodyPr>
            <a:normAutofit/>
          </a:bodyPr>
          <a:lstStyle/>
          <a:p>
            <a:pPr marL="0" indent="0">
              <a:buNone/>
            </a:pPr>
            <a:r>
              <a:rPr lang="en-GB" sz="3600" dirty="0"/>
              <a:t>“Inquiry” is defined as a quest “for truth, information, or knowledge…seeking information by questioning</a:t>
            </a:r>
            <a:r>
              <a:rPr lang="en-GB" sz="3600" dirty="0" smtClean="0"/>
              <a:t>”. </a:t>
            </a:r>
            <a:r>
              <a:rPr lang="en-GB" sz="3600" dirty="0"/>
              <a:t>Individuals go through a process of inquiry from birth until they die. Babies begin to make sense of their surrounding through their </a:t>
            </a:r>
            <a:r>
              <a:rPr lang="en-GB" sz="3600" dirty="0" smtClean="0"/>
              <a:t>curious observations</a:t>
            </a:r>
            <a:r>
              <a:rPr lang="en-GB" sz="3600" dirty="0"/>
              <a:t>. The process of inquiry begins with “…constructing and gathering information and data through applying the human senses</a:t>
            </a:r>
            <a:r>
              <a:rPr lang="en-GB" sz="3600" dirty="0" smtClean="0"/>
              <a:t>”. </a:t>
            </a:r>
            <a:endParaRPr lang="en-GB" sz="3600" dirty="0"/>
          </a:p>
        </p:txBody>
      </p:sp>
    </p:spTree>
    <p:extLst>
      <p:ext uri="{BB962C8B-B14F-4D97-AF65-F5344CB8AC3E}">
        <p14:creationId xmlns:p14="http://schemas.microsoft.com/office/powerpoint/2010/main" val="330727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65" y="838200"/>
            <a:ext cx="9142397"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09600" y="228600"/>
            <a:ext cx="6858000" cy="461665"/>
          </a:xfrm>
          <a:prstGeom prst="rect">
            <a:avLst/>
          </a:prstGeom>
          <a:noFill/>
        </p:spPr>
        <p:txBody>
          <a:bodyPr wrap="square" rtlCol="0">
            <a:spAutoFit/>
          </a:bodyPr>
          <a:lstStyle/>
          <a:p>
            <a:pPr algn="ctr"/>
            <a:r>
              <a:rPr lang="en-US" sz="2400" b="1" dirty="0"/>
              <a:t>M</a:t>
            </a:r>
            <a:r>
              <a:rPr lang="en-US" sz="2400" b="1" dirty="0" smtClean="0"/>
              <a:t>odel of the problem solving process</a:t>
            </a:r>
            <a:endParaRPr lang="en-US" b="1" dirty="0" smtClean="0"/>
          </a:p>
        </p:txBody>
      </p:sp>
      <p:sp>
        <p:nvSpPr>
          <p:cNvPr id="5" name="TextBox 4"/>
          <p:cNvSpPr txBox="1"/>
          <p:nvPr/>
        </p:nvSpPr>
        <p:spPr>
          <a:xfrm>
            <a:off x="0" y="5486400"/>
            <a:ext cx="8991600" cy="646331"/>
          </a:xfrm>
          <a:prstGeom prst="rect">
            <a:avLst/>
          </a:prstGeom>
          <a:noFill/>
        </p:spPr>
        <p:txBody>
          <a:bodyPr wrap="square" rtlCol="0">
            <a:spAutoFit/>
          </a:bodyPr>
          <a:lstStyle/>
          <a:p>
            <a:r>
              <a:rPr lang="en-GB" dirty="0" smtClean="0"/>
              <a:t>Source: </a:t>
            </a:r>
            <a:r>
              <a:rPr lang="en-GB" dirty="0" err="1" smtClean="0"/>
              <a:t>Gick</a:t>
            </a:r>
            <a:r>
              <a:rPr lang="en-GB" dirty="0" smtClean="0"/>
              <a:t>, M.L., &amp; </a:t>
            </a:r>
            <a:r>
              <a:rPr lang="en-GB" dirty="0" err="1" smtClean="0"/>
              <a:t>Holyoak</a:t>
            </a:r>
            <a:r>
              <a:rPr lang="en-GB" dirty="0" smtClean="0"/>
              <a:t>, K.J. (1986). Analogical problem solving. In </a:t>
            </a:r>
            <a:r>
              <a:rPr lang="en-GB" i="1" dirty="0" smtClean="0"/>
              <a:t>Cognitive Psychology, 12</a:t>
            </a:r>
            <a:r>
              <a:rPr lang="en-GB" dirty="0" smtClean="0"/>
              <a:t>. 306-355</a:t>
            </a:r>
            <a:endParaRPr lang="tr-TR" dirty="0" smtClean="0"/>
          </a:p>
        </p:txBody>
      </p:sp>
    </p:spTree>
    <p:extLst>
      <p:ext uri="{BB962C8B-B14F-4D97-AF65-F5344CB8AC3E}">
        <p14:creationId xmlns:p14="http://schemas.microsoft.com/office/powerpoint/2010/main" val="3172826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a:xfrm>
            <a:off x="457200" y="-76200"/>
            <a:ext cx="8229600" cy="1143000"/>
          </a:xfrm>
        </p:spPr>
        <p:txBody>
          <a:bodyPr/>
          <a:lstStyle/>
          <a:p>
            <a:r>
              <a:rPr lang="tr-TR" sz="4000" dirty="0" smtClean="0"/>
              <a:t>PROBLEM </a:t>
            </a:r>
            <a:r>
              <a:rPr lang="tr-TR" sz="4000" dirty="0"/>
              <a:t>SOLVING PROCESS</a:t>
            </a:r>
          </a:p>
        </p:txBody>
      </p:sp>
      <p:sp>
        <p:nvSpPr>
          <p:cNvPr id="40963" name="Rectangle 3"/>
          <p:cNvSpPr>
            <a:spLocks noGrp="1" noChangeArrowheads="1"/>
          </p:cNvSpPr>
          <p:nvPr>
            <p:ph idx="1"/>
          </p:nvPr>
        </p:nvSpPr>
        <p:spPr>
          <a:xfrm>
            <a:off x="228600" y="838200"/>
            <a:ext cx="8763000" cy="6019800"/>
          </a:xfrm>
        </p:spPr>
        <p:txBody>
          <a:bodyPr>
            <a:normAutofit/>
          </a:bodyPr>
          <a:lstStyle/>
          <a:p>
            <a:r>
              <a:rPr lang="en-GB" sz="2800" dirty="0" smtClean="0"/>
              <a:t>According to </a:t>
            </a:r>
            <a:r>
              <a:rPr lang="en-GB" sz="2800" dirty="0" err="1" smtClean="0"/>
              <a:t>Kirkley</a:t>
            </a:r>
            <a:r>
              <a:rPr lang="en-GB" sz="2800" dirty="0" smtClean="0"/>
              <a:t> (2003) there are three cognitive activities of problem solving in this model:</a:t>
            </a:r>
            <a:endParaRPr lang="en-US" sz="2800" dirty="0" smtClean="0"/>
          </a:p>
          <a:p>
            <a:pPr lvl="0"/>
            <a:r>
              <a:rPr lang="en-GB" sz="2800" dirty="0" smtClean="0"/>
              <a:t>Representing the problem: It includes appropriate contextual knowledge, and identification of the goal with relevant conditions to start.</a:t>
            </a:r>
            <a:endParaRPr lang="en-US" sz="2800" dirty="0" smtClean="0"/>
          </a:p>
          <a:p>
            <a:pPr lvl="0"/>
            <a:r>
              <a:rPr lang="en-GB" sz="2800" dirty="0" smtClean="0"/>
              <a:t>Solution search: It includes improvement of goal(s) and preparing plan for that goal.</a:t>
            </a:r>
            <a:endParaRPr lang="en-US" sz="2800" dirty="0" smtClean="0"/>
          </a:p>
          <a:p>
            <a:pPr lvl="0"/>
            <a:r>
              <a:rPr lang="en-GB" sz="2800" dirty="0" smtClean="0"/>
              <a:t>Implementing the solution: This step includes execution of plan and evaluating the results. But there is one ‘short cut’ if the learner recalls that he or she has already solved a like problem, and then they would simply recall its solution, and solve it again.</a:t>
            </a:r>
            <a:endParaRPr lang="en-US" sz="2800" dirty="0" smtClean="0"/>
          </a:p>
        </p:txBody>
      </p:sp>
    </p:spTree>
    <p:extLst>
      <p:ext uri="{BB962C8B-B14F-4D97-AF65-F5344CB8AC3E}">
        <p14:creationId xmlns:p14="http://schemas.microsoft.com/office/powerpoint/2010/main" val="165307392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normAutofit fontScale="90000"/>
          </a:bodyPr>
          <a:lstStyle/>
          <a:p>
            <a:r>
              <a:rPr lang="tr-TR" sz="4000"/>
              <a:t>TECHNIQUES USED IN PROBLEM SOLVING METHOD</a:t>
            </a:r>
          </a:p>
        </p:txBody>
      </p:sp>
      <p:sp>
        <p:nvSpPr>
          <p:cNvPr id="45059" name="Rectangle 3"/>
          <p:cNvSpPr>
            <a:spLocks noGrp="1" noChangeArrowheads="1"/>
          </p:cNvSpPr>
          <p:nvPr>
            <p:ph idx="1"/>
          </p:nvPr>
        </p:nvSpPr>
        <p:spPr/>
        <p:txBody>
          <a:bodyPr/>
          <a:lstStyle/>
          <a:p>
            <a:pPr>
              <a:buFont typeface="Wingdings" pitchFamily="2" charset="2"/>
              <a:buNone/>
            </a:pPr>
            <a:r>
              <a:rPr lang="tr-TR"/>
              <a:t>A) INDUCTION</a:t>
            </a:r>
          </a:p>
          <a:p>
            <a:pPr>
              <a:buFont typeface="Wingdings" pitchFamily="2" charset="2"/>
              <a:buNone/>
            </a:pPr>
            <a:r>
              <a:rPr lang="tr-TR"/>
              <a:t>   It is like teaching with discovering method.Cases are observed carefully.The similarities and dissimilarities are found.Then you can reach the general rule or law with the techniques "generalization" or "making abstract" from the similarities.</a:t>
            </a:r>
          </a:p>
          <a:p>
            <a:endParaRPr lang="tr-TR"/>
          </a:p>
        </p:txBody>
      </p:sp>
    </p:spTree>
    <p:extLst>
      <p:ext uri="{BB962C8B-B14F-4D97-AF65-F5344CB8AC3E}">
        <p14:creationId xmlns:p14="http://schemas.microsoft.com/office/powerpoint/2010/main" val="205394269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395288" y="692150"/>
            <a:ext cx="8229600" cy="4525963"/>
          </a:xfrm>
        </p:spPr>
        <p:txBody>
          <a:bodyPr/>
          <a:lstStyle/>
          <a:p>
            <a:pPr>
              <a:buFont typeface="Wingdings" pitchFamily="2" charset="2"/>
              <a:buNone/>
            </a:pPr>
            <a:r>
              <a:rPr lang="tr-TR" dirty="0"/>
              <a:t>B)</a:t>
            </a:r>
            <a:r>
              <a:rPr lang="tr-TR" b="1" dirty="0"/>
              <a:t> DEDUCTION </a:t>
            </a:r>
          </a:p>
          <a:p>
            <a:pPr>
              <a:buFont typeface="Wingdings" pitchFamily="2" charset="2"/>
              <a:buNone/>
            </a:pPr>
            <a:r>
              <a:rPr lang="tr-TR" dirty="0"/>
              <a:t>   </a:t>
            </a:r>
            <a:endParaRPr lang="en-US" dirty="0" smtClean="0"/>
          </a:p>
          <a:p>
            <a:pPr>
              <a:buFont typeface="Wingdings" pitchFamily="2" charset="2"/>
              <a:buNone/>
            </a:pPr>
            <a:r>
              <a:rPr lang="tr-TR" dirty="0" smtClean="0"/>
              <a:t>It </a:t>
            </a:r>
            <a:r>
              <a:rPr lang="tr-TR" dirty="0"/>
              <a:t>is reverse of induction technique</a:t>
            </a:r>
            <a:r>
              <a:rPr lang="tr-TR" dirty="0" smtClean="0"/>
              <a:t>.</a:t>
            </a:r>
            <a:r>
              <a:rPr lang="en-US" dirty="0" smtClean="0"/>
              <a:t> </a:t>
            </a:r>
            <a:r>
              <a:rPr lang="tr-TR" dirty="0" smtClean="0"/>
              <a:t>Some </a:t>
            </a:r>
            <a:r>
              <a:rPr lang="tr-TR" dirty="0"/>
              <a:t>general laws and rules which are reached before are given to the students and want them to apply this  method to different  singular case</a:t>
            </a:r>
            <a:r>
              <a:rPr lang="tr-TR" dirty="0" smtClean="0"/>
              <a:t>.</a:t>
            </a:r>
            <a:r>
              <a:rPr lang="en-US" dirty="0" smtClean="0"/>
              <a:t> </a:t>
            </a:r>
            <a:r>
              <a:rPr lang="tr-TR" dirty="0" smtClean="0"/>
              <a:t>The </a:t>
            </a:r>
            <a:r>
              <a:rPr lang="tr-TR" dirty="0"/>
              <a:t>convenience of it to the one of the case is controlled mentally.</a:t>
            </a:r>
          </a:p>
          <a:p>
            <a:endParaRPr lang="tr-TR" dirty="0"/>
          </a:p>
        </p:txBody>
      </p:sp>
    </p:spTree>
    <p:extLst>
      <p:ext uri="{BB962C8B-B14F-4D97-AF65-F5344CB8AC3E}">
        <p14:creationId xmlns:p14="http://schemas.microsoft.com/office/powerpoint/2010/main" val="44471355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Example 1</a:t>
            </a:r>
            <a:endParaRPr lang="en-US" dirty="0"/>
          </a:p>
        </p:txBody>
      </p:sp>
      <p:sp>
        <p:nvSpPr>
          <p:cNvPr id="3" name="Content Placeholder 2"/>
          <p:cNvSpPr>
            <a:spLocks noGrp="1"/>
          </p:cNvSpPr>
          <p:nvPr>
            <p:ph idx="1"/>
          </p:nvPr>
        </p:nvSpPr>
        <p:spPr>
          <a:xfrm>
            <a:off x="457200" y="1219200"/>
            <a:ext cx="8534400" cy="5486400"/>
          </a:xfrm>
        </p:spPr>
        <p:txBody>
          <a:bodyPr>
            <a:noAutofit/>
          </a:bodyPr>
          <a:lstStyle/>
          <a:p>
            <a:pPr marL="0" lvl="0" indent="0">
              <a:buNone/>
            </a:pPr>
            <a:r>
              <a:rPr lang="en-GB" sz="2800" dirty="0"/>
              <a:t>A working woman wants to preserve milk for many days but she has no refrigerator. Normally milk spoils within 2 to 4 hours. She wants to preserve the milk for more time what she should do? Help her with a solution selecting the best from the following and also provide scientific reason of your answer. </a:t>
            </a:r>
            <a:endParaRPr lang="en-US" sz="2800" dirty="0"/>
          </a:p>
          <a:p>
            <a:pPr marL="0" indent="0">
              <a:buNone/>
            </a:pPr>
            <a:r>
              <a:rPr lang="en-GB" sz="2800" b="1" dirty="0"/>
              <a:t>a.</a:t>
            </a:r>
            <a:r>
              <a:rPr lang="en-GB" sz="2800" dirty="0"/>
              <a:t>	Pasteurization		</a:t>
            </a:r>
            <a:endParaRPr lang="en-US" sz="2800" dirty="0"/>
          </a:p>
          <a:p>
            <a:pPr marL="0" indent="0">
              <a:buNone/>
            </a:pPr>
            <a:r>
              <a:rPr lang="en-GB" sz="2800" b="1" dirty="0"/>
              <a:t>b.</a:t>
            </a:r>
            <a:r>
              <a:rPr lang="en-GB" sz="2800" dirty="0"/>
              <a:t>	Sterilization	</a:t>
            </a:r>
            <a:endParaRPr lang="en-US" sz="2800" dirty="0"/>
          </a:p>
          <a:p>
            <a:pPr marL="0" indent="0">
              <a:buNone/>
            </a:pPr>
            <a:r>
              <a:rPr lang="en-GB" sz="2800" b="1" dirty="0"/>
              <a:t>c.</a:t>
            </a:r>
            <a:r>
              <a:rPr lang="en-GB" sz="2800" dirty="0"/>
              <a:t>	Radiation	</a:t>
            </a:r>
            <a:endParaRPr lang="en-US" sz="2800" dirty="0"/>
          </a:p>
          <a:p>
            <a:pPr marL="0" indent="0">
              <a:buNone/>
            </a:pPr>
            <a:r>
              <a:rPr lang="en-GB" sz="2800" b="1" dirty="0"/>
              <a:t>d.</a:t>
            </a:r>
            <a:r>
              <a:rPr lang="en-GB" sz="2800" dirty="0"/>
              <a:t>	Aeration</a:t>
            </a:r>
            <a:endParaRPr lang="en-US" sz="2800" dirty="0"/>
          </a:p>
          <a:p>
            <a:pPr marL="0" indent="0">
              <a:buNone/>
            </a:pPr>
            <a:r>
              <a:rPr lang="en-GB" sz="2400" dirty="0"/>
              <a:t>---------------------------------------------------------------------------------------------------</a:t>
            </a:r>
            <a:endParaRPr lang="en-US" sz="2400" dirty="0"/>
          </a:p>
          <a:p>
            <a:pPr marL="0" indent="0">
              <a:buNone/>
            </a:pPr>
            <a:endParaRPr lang="en-US" sz="2400" dirty="0"/>
          </a:p>
        </p:txBody>
      </p:sp>
    </p:spTree>
    <p:extLst>
      <p:ext uri="{BB962C8B-B14F-4D97-AF65-F5344CB8AC3E}">
        <p14:creationId xmlns:p14="http://schemas.microsoft.com/office/powerpoint/2010/main" val="986399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686800" cy="6553200"/>
          </a:xfrm>
        </p:spPr>
        <p:txBody>
          <a:bodyPr>
            <a:noAutofit/>
          </a:bodyPr>
          <a:lstStyle/>
          <a:p>
            <a:r>
              <a:rPr lang="en-US" sz="3000" b="1" dirty="0"/>
              <a:t>Rubric problem </a:t>
            </a:r>
            <a:r>
              <a:rPr lang="en-US" sz="3000" b="1" dirty="0" smtClean="0"/>
              <a:t>1:</a:t>
            </a:r>
            <a:r>
              <a:rPr lang="en-US" sz="3000" dirty="0"/>
              <a:t>	Best answer is “a” (</a:t>
            </a:r>
            <a:r>
              <a:rPr lang="en-GB" sz="3000" dirty="0"/>
              <a:t>Sterilization</a:t>
            </a:r>
            <a:r>
              <a:rPr lang="en-US" sz="3000" dirty="0"/>
              <a:t>)			</a:t>
            </a:r>
            <a:r>
              <a:rPr lang="en-US" sz="3000" b="1" dirty="0"/>
              <a:t>= 01</a:t>
            </a:r>
            <a:endParaRPr lang="en-US" sz="3000" dirty="0"/>
          </a:p>
          <a:p>
            <a:r>
              <a:rPr lang="en-US" sz="3000" dirty="0"/>
              <a:t>Scientific Reason:  “for long time preservation, the milk is boiled at high temperature and cooled down” this method kills germs and micro-organisms present in the milk and milk is preserved for long time. </a:t>
            </a:r>
          </a:p>
          <a:p>
            <a:r>
              <a:rPr lang="en-US" sz="3000" dirty="0"/>
              <a:t>If the reason is “for long time preservation, the milk is boiled at high temperature” then award									</a:t>
            </a:r>
            <a:r>
              <a:rPr lang="en-US" sz="3000" b="1" dirty="0"/>
              <a:t>= 01</a:t>
            </a:r>
            <a:endParaRPr lang="en-US" sz="3000" dirty="0"/>
          </a:p>
          <a:p>
            <a:r>
              <a:rPr lang="en-US" sz="3000" dirty="0"/>
              <a:t>If the reason is “for long time preservation, the milk is boiled at high temperature and cooled down to kill germs” then </a:t>
            </a:r>
            <a:r>
              <a:rPr lang="en-US" sz="3000" dirty="0" smtClean="0"/>
              <a:t>award </a:t>
            </a:r>
            <a:r>
              <a:rPr lang="en-US" sz="3000" dirty="0"/>
              <a:t>			</a:t>
            </a:r>
            <a:r>
              <a:rPr lang="en-US" sz="3000" b="1" dirty="0"/>
              <a:t>= </a:t>
            </a:r>
            <a:r>
              <a:rPr lang="en-US" sz="3000" b="1" dirty="0" smtClean="0"/>
              <a:t>02</a:t>
            </a:r>
            <a:endParaRPr lang="en-US" sz="3000" dirty="0"/>
          </a:p>
        </p:txBody>
      </p:sp>
    </p:spTree>
    <p:extLst>
      <p:ext uri="{BB962C8B-B14F-4D97-AF65-F5344CB8AC3E}">
        <p14:creationId xmlns:p14="http://schemas.microsoft.com/office/powerpoint/2010/main" val="3010560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Example 2</a:t>
            </a:r>
            <a:endParaRPr lang="en-US" dirty="0"/>
          </a:p>
        </p:txBody>
      </p:sp>
      <p:sp>
        <p:nvSpPr>
          <p:cNvPr id="3" name="Content Placeholder 2"/>
          <p:cNvSpPr>
            <a:spLocks noGrp="1"/>
          </p:cNvSpPr>
          <p:nvPr>
            <p:ph idx="1"/>
          </p:nvPr>
        </p:nvSpPr>
        <p:spPr>
          <a:xfrm>
            <a:off x="304800" y="990600"/>
            <a:ext cx="8686800" cy="5638800"/>
          </a:xfrm>
        </p:spPr>
        <p:txBody>
          <a:bodyPr>
            <a:normAutofit fontScale="92500" lnSpcReduction="20000"/>
          </a:bodyPr>
          <a:lstStyle/>
          <a:p>
            <a:pPr marL="0" lvl="0" indent="0">
              <a:buNone/>
            </a:pPr>
            <a:r>
              <a:rPr lang="en-GB" dirty="0" err="1"/>
              <a:t>Saad</a:t>
            </a:r>
            <a:r>
              <a:rPr lang="en-GB" dirty="0"/>
              <a:t> tells his mother that his pet parrot is idiot because it is not ready to take the piece of meat which wants to feed it from his plate.  The mother says him not to do so as the parrot does not eat meat.  </a:t>
            </a:r>
            <a:r>
              <a:rPr lang="en-GB" dirty="0" err="1"/>
              <a:t>Saad</a:t>
            </a:r>
            <a:r>
              <a:rPr lang="en-GB" dirty="0"/>
              <a:t> asks that why does the parrot not eat meat? What do you think? Please select the correct answer from the following and also write its reason. </a:t>
            </a:r>
            <a:endParaRPr lang="en-US" dirty="0"/>
          </a:p>
          <a:p>
            <a:pPr marL="0" indent="0">
              <a:buNone/>
            </a:pPr>
            <a:r>
              <a:rPr lang="en-GB" b="1" dirty="0"/>
              <a:t>a.  </a:t>
            </a:r>
            <a:r>
              <a:rPr lang="en-GB" dirty="0"/>
              <a:t>Herbivores 		</a:t>
            </a:r>
            <a:endParaRPr lang="en-US" dirty="0"/>
          </a:p>
          <a:p>
            <a:pPr marL="0" indent="0">
              <a:buNone/>
            </a:pPr>
            <a:r>
              <a:rPr lang="en-GB" b="1" dirty="0"/>
              <a:t>b.</a:t>
            </a:r>
            <a:r>
              <a:rPr lang="en-GB" dirty="0"/>
              <a:t>  Carnivores		</a:t>
            </a:r>
            <a:endParaRPr lang="en-US" dirty="0"/>
          </a:p>
          <a:p>
            <a:pPr marL="0" indent="0">
              <a:buNone/>
            </a:pPr>
            <a:r>
              <a:rPr lang="en-GB" b="1" dirty="0"/>
              <a:t>c.  </a:t>
            </a:r>
            <a:r>
              <a:rPr lang="en-GB" dirty="0"/>
              <a:t>Omnivores		</a:t>
            </a:r>
            <a:endParaRPr lang="en-US" dirty="0"/>
          </a:p>
          <a:p>
            <a:pPr marL="0" indent="0">
              <a:buNone/>
            </a:pPr>
            <a:r>
              <a:rPr lang="en-GB" b="1" dirty="0"/>
              <a:t>d.  </a:t>
            </a:r>
            <a:r>
              <a:rPr lang="en-GB" dirty="0"/>
              <a:t>Parasites</a:t>
            </a:r>
            <a:endParaRPr lang="en-US" dirty="0"/>
          </a:p>
          <a:p>
            <a:pPr marL="0" indent="0">
              <a:buNone/>
            </a:pPr>
            <a:r>
              <a:rPr lang="en-GB" dirty="0"/>
              <a:t>---------------------------------------------------------------------------------------------------</a:t>
            </a:r>
            <a:endParaRPr lang="en-US" dirty="0"/>
          </a:p>
        </p:txBody>
      </p:sp>
    </p:spTree>
    <p:extLst>
      <p:ext uri="{BB962C8B-B14F-4D97-AF65-F5344CB8AC3E}">
        <p14:creationId xmlns:p14="http://schemas.microsoft.com/office/powerpoint/2010/main" val="1546854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553200"/>
          </a:xfrm>
        </p:spPr>
        <p:txBody>
          <a:bodyPr/>
          <a:lstStyle/>
          <a:p>
            <a:pPr marL="0" indent="0">
              <a:buNone/>
            </a:pPr>
            <a:r>
              <a:rPr lang="en-US" b="1" dirty="0"/>
              <a:t>Rubric problem 2</a:t>
            </a:r>
            <a:r>
              <a:rPr lang="en-US" b="1" dirty="0" smtClean="0"/>
              <a:t> </a:t>
            </a:r>
            <a:r>
              <a:rPr lang="en-US" dirty="0" smtClean="0"/>
              <a:t>Best </a:t>
            </a:r>
            <a:r>
              <a:rPr lang="en-US" dirty="0"/>
              <a:t>answer is “a</a:t>
            </a:r>
            <a:r>
              <a:rPr lang="en-US" dirty="0" smtClean="0"/>
              <a:t>” (</a:t>
            </a:r>
            <a:r>
              <a:rPr lang="en-GB" dirty="0"/>
              <a:t>Herbivores</a:t>
            </a:r>
            <a:r>
              <a:rPr lang="en-US" dirty="0"/>
              <a:t>)		</a:t>
            </a:r>
            <a:r>
              <a:rPr lang="en-US" b="1" dirty="0" smtClean="0"/>
              <a:t>= </a:t>
            </a:r>
            <a:r>
              <a:rPr lang="en-US" b="1" dirty="0"/>
              <a:t>01</a:t>
            </a:r>
            <a:endParaRPr lang="en-US" dirty="0"/>
          </a:p>
          <a:p>
            <a:r>
              <a:rPr lang="en-US" dirty="0"/>
              <a:t>Scientific Reason:  herbivores organisms eat only herbs &amp; fruits etc.   </a:t>
            </a:r>
          </a:p>
          <a:p>
            <a:r>
              <a:rPr lang="en-US" dirty="0"/>
              <a:t>If the reason is “parrots are herbivores” then award 			</a:t>
            </a:r>
            <a:r>
              <a:rPr lang="en-US" b="1" dirty="0"/>
              <a:t>= 01</a:t>
            </a:r>
            <a:endParaRPr lang="en-US" dirty="0"/>
          </a:p>
          <a:p>
            <a:r>
              <a:rPr lang="en-US" dirty="0"/>
              <a:t>If the reason is “parrots are herbivores and they eat only herbs &amp; fruits” then award 		</a:t>
            </a:r>
            <a:r>
              <a:rPr lang="en-US" b="1" dirty="0"/>
              <a:t>= </a:t>
            </a:r>
            <a:r>
              <a:rPr lang="en-US" b="1" dirty="0" smtClean="0"/>
              <a:t>02</a:t>
            </a:r>
            <a:endParaRPr lang="en-US" dirty="0"/>
          </a:p>
        </p:txBody>
      </p:sp>
    </p:spTree>
    <p:extLst>
      <p:ext uri="{BB962C8B-B14F-4D97-AF65-F5344CB8AC3E}">
        <p14:creationId xmlns:p14="http://schemas.microsoft.com/office/powerpoint/2010/main" val="1122438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normAutofit fontScale="90000"/>
          </a:bodyPr>
          <a:lstStyle/>
          <a:p>
            <a:r>
              <a:rPr lang="tr-TR" sz="4000"/>
              <a:t>ADVANTAGES OF PROBLEM SOLVING METHOD</a:t>
            </a:r>
          </a:p>
        </p:txBody>
      </p:sp>
      <p:sp>
        <p:nvSpPr>
          <p:cNvPr id="41987" name="Rectangle 3"/>
          <p:cNvSpPr>
            <a:spLocks noGrp="1" noChangeArrowheads="1"/>
          </p:cNvSpPr>
          <p:nvPr>
            <p:ph idx="1"/>
          </p:nvPr>
        </p:nvSpPr>
        <p:spPr/>
        <p:txBody>
          <a:bodyPr>
            <a:normAutofit fontScale="92500"/>
          </a:bodyPr>
          <a:lstStyle/>
          <a:p>
            <a:r>
              <a:rPr lang="tr-TR" sz="2800"/>
              <a:t>It provides the active participation of the students in teaching-learning activity.</a:t>
            </a:r>
          </a:p>
          <a:p>
            <a:r>
              <a:rPr lang="tr-TR" sz="2800"/>
              <a:t>It habituates student to study regularly and organized.</a:t>
            </a:r>
          </a:p>
          <a:p>
            <a:r>
              <a:rPr lang="tr-TR" sz="2800"/>
              <a:t>It provides students o gain scientific view and thinking.</a:t>
            </a:r>
          </a:p>
          <a:p>
            <a:r>
              <a:rPr lang="tr-TR" sz="2800"/>
              <a:t>It makes students to be interested in learning.</a:t>
            </a:r>
          </a:p>
          <a:p>
            <a:r>
              <a:rPr lang="tr-TR" sz="2800"/>
              <a:t>It helps  to improve the sense of responsibility of students.</a:t>
            </a:r>
          </a:p>
          <a:p>
            <a:r>
              <a:rPr lang="tr-TR" sz="2800"/>
              <a:t>It provides students to face the problems boldly and to deal with it in a scientific approach.</a:t>
            </a:r>
          </a:p>
          <a:p>
            <a:endParaRPr lang="tr-TR" sz="2800"/>
          </a:p>
        </p:txBody>
      </p:sp>
    </p:spTree>
    <p:extLst>
      <p:ext uri="{BB962C8B-B14F-4D97-AF65-F5344CB8AC3E}">
        <p14:creationId xmlns:p14="http://schemas.microsoft.com/office/powerpoint/2010/main" val="251473419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395288" y="457200"/>
            <a:ext cx="8229600" cy="6095999"/>
          </a:xfrm>
        </p:spPr>
        <p:txBody>
          <a:bodyPr/>
          <a:lstStyle/>
          <a:p>
            <a:r>
              <a:rPr lang="tr-TR" sz="3600" dirty="0"/>
              <a:t>It helps students to adopt the view of benefit from others ideas and to help each other.</a:t>
            </a:r>
          </a:p>
          <a:p>
            <a:r>
              <a:rPr lang="tr-TR" sz="3600" dirty="0"/>
              <a:t>It predicates the learning to a more logical and doughty foundation.</a:t>
            </a:r>
          </a:p>
          <a:p>
            <a:r>
              <a:rPr lang="tr-TR" sz="3600" dirty="0"/>
              <a:t>It improves the ability of making proposes and putting forward the hypothesis.</a:t>
            </a:r>
          </a:p>
          <a:p>
            <a:r>
              <a:rPr lang="tr-TR" sz="3600" dirty="0"/>
              <a:t>It helps students to adopt the idea of not to be hurry to make a decision.</a:t>
            </a:r>
          </a:p>
          <a:p>
            <a:endParaRPr lang="tr-TR" dirty="0"/>
          </a:p>
        </p:txBody>
      </p:sp>
    </p:spTree>
    <p:extLst>
      <p:ext uri="{BB962C8B-B14F-4D97-AF65-F5344CB8AC3E}">
        <p14:creationId xmlns:p14="http://schemas.microsoft.com/office/powerpoint/2010/main" val="47933033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Foundations of </a:t>
            </a:r>
            <a:r>
              <a:rPr lang="en-GB" b="1" dirty="0" smtClean="0"/>
              <a:t>Inquiry</a:t>
            </a:r>
            <a:endParaRPr lang="en-GB" dirty="0"/>
          </a:p>
        </p:txBody>
      </p:sp>
      <p:sp>
        <p:nvSpPr>
          <p:cNvPr id="3" name="Content Placeholder 2"/>
          <p:cNvSpPr>
            <a:spLocks noGrp="1"/>
          </p:cNvSpPr>
          <p:nvPr>
            <p:ph idx="1"/>
          </p:nvPr>
        </p:nvSpPr>
        <p:spPr>
          <a:xfrm>
            <a:off x="179512" y="764704"/>
            <a:ext cx="8784976" cy="6093296"/>
          </a:xfrm>
        </p:spPr>
        <p:txBody>
          <a:bodyPr>
            <a:normAutofit fontScale="92500" lnSpcReduction="20000"/>
          </a:bodyPr>
          <a:lstStyle/>
          <a:p>
            <a:pPr marL="0" indent="0">
              <a:buNone/>
            </a:pPr>
            <a:r>
              <a:rPr lang="en-US" dirty="0" smtClean="0"/>
              <a:t>It </a:t>
            </a:r>
            <a:r>
              <a:rPr lang="en-GB" dirty="0"/>
              <a:t>is based on constructivist learning theory</a:t>
            </a:r>
            <a:r>
              <a:rPr lang="en-GB" dirty="0" smtClean="0"/>
              <a:t>. </a:t>
            </a:r>
            <a:r>
              <a:rPr lang="en-GB" dirty="0"/>
              <a:t>Learning is enhanced through the inquirers‟ opportunity to engage in real life activities, situations and with real audience. </a:t>
            </a:r>
            <a:endParaRPr lang="en-GB" dirty="0" smtClean="0"/>
          </a:p>
          <a:p>
            <a:pPr marL="0" indent="0">
              <a:buNone/>
            </a:pPr>
            <a:r>
              <a:rPr lang="en-GB" dirty="0"/>
              <a:t>From the theory teachers generate the facts that students: </a:t>
            </a:r>
          </a:p>
          <a:p>
            <a:r>
              <a:rPr lang="en-GB" dirty="0"/>
              <a:t>C</a:t>
            </a:r>
            <a:r>
              <a:rPr lang="en-GB" dirty="0" smtClean="0"/>
              <a:t>an </a:t>
            </a:r>
            <a:r>
              <a:rPr lang="en-GB" dirty="0"/>
              <a:t>actively build their knowledge and understanding through their inquiries and information - seeking nature. </a:t>
            </a:r>
          </a:p>
          <a:p>
            <a:r>
              <a:rPr lang="en-GB" dirty="0"/>
              <a:t>D</a:t>
            </a:r>
            <a:r>
              <a:rPr lang="en-GB" dirty="0" smtClean="0"/>
              <a:t>evelop </a:t>
            </a:r>
            <a:r>
              <a:rPr lang="en-GB" dirty="0"/>
              <a:t>their cognition as well as meta cognition as they absorb the information. </a:t>
            </a:r>
          </a:p>
          <a:p>
            <a:r>
              <a:rPr lang="en-GB" dirty="0" smtClean="0"/>
              <a:t>Experience </a:t>
            </a:r>
            <a:r>
              <a:rPr lang="en-GB" dirty="0"/>
              <a:t>changes in their affective and cognitive domains as they progress. </a:t>
            </a:r>
          </a:p>
          <a:p>
            <a:r>
              <a:rPr lang="en-GB" dirty="0"/>
              <a:t>N</a:t>
            </a:r>
            <a:r>
              <a:rPr lang="en-GB" dirty="0" smtClean="0"/>
              <a:t>eed </a:t>
            </a:r>
            <a:r>
              <a:rPr lang="en-GB" dirty="0"/>
              <a:t>time to reflect on their new - found knowledge and process the information. </a:t>
            </a:r>
          </a:p>
        </p:txBody>
      </p:sp>
    </p:spTree>
    <p:extLst>
      <p:ext uri="{BB962C8B-B14F-4D97-AF65-F5344CB8AC3E}">
        <p14:creationId xmlns:p14="http://schemas.microsoft.com/office/powerpoint/2010/main" val="1664686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normAutofit fontScale="90000"/>
          </a:bodyPr>
          <a:lstStyle/>
          <a:p>
            <a:r>
              <a:rPr lang="tr-TR" sz="4000"/>
              <a:t>DISADVANTAGES OF PROBLEM SOLVING METHOD</a:t>
            </a:r>
          </a:p>
        </p:txBody>
      </p:sp>
      <p:sp>
        <p:nvSpPr>
          <p:cNvPr id="44035" name="Rectangle 3"/>
          <p:cNvSpPr>
            <a:spLocks noGrp="1" noChangeArrowheads="1"/>
          </p:cNvSpPr>
          <p:nvPr>
            <p:ph idx="1"/>
          </p:nvPr>
        </p:nvSpPr>
        <p:spPr/>
        <p:txBody>
          <a:bodyPr/>
          <a:lstStyle/>
          <a:p>
            <a:pPr>
              <a:lnSpc>
                <a:spcPct val="90000"/>
              </a:lnSpc>
            </a:pPr>
            <a:r>
              <a:rPr lang="tr-TR"/>
              <a:t>It takes too much time.</a:t>
            </a:r>
          </a:p>
          <a:p>
            <a:pPr>
              <a:lnSpc>
                <a:spcPct val="90000"/>
              </a:lnSpc>
            </a:pPr>
            <a:r>
              <a:rPr lang="tr-TR"/>
              <a:t>It is not possible to apply this method to all disciplines.</a:t>
            </a:r>
          </a:p>
          <a:p>
            <a:pPr>
              <a:lnSpc>
                <a:spcPct val="90000"/>
              </a:lnSpc>
            </a:pPr>
            <a:r>
              <a:rPr lang="tr-TR"/>
              <a:t>It can load some worldly burdensomes to students.</a:t>
            </a:r>
          </a:p>
          <a:p>
            <a:pPr>
              <a:lnSpc>
                <a:spcPct val="90000"/>
              </a:lnSpc>
            </a:pPr>
            <a:r>
              <a:rPr lang="tr-TR"/>
              <a:t>It can be diffucult for students to provide the materials and sources which is required for solving the problem.</a:t>
            </a:r>
          </a:p>
          <a:p>
            <a:pPr>
              <a:lnSpc>
                <a:spcPct val="90000"/>
              </a:lnSpc>
            </a:pPr>
            <a:r>
              <a:rPr lang="tr-TR"/>
              <a:t>Evaluating the learning can be difficult.</a:t>
            </a:r>
          </a:p>
        </p:txBody>
      </p:sp>
    </p:spTree>
    <p:extLst>
      <p:ext uri="{BB962C8B-B14F-4D97-AF65-F5344CB8AC3E}">
        <p14:creationId xmlns:p14="http://schemas.microsoft.com/office/powerpoint/2010/main" val="30420425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auto">
          <a:xfrm>
            <a:off x="457200" y="1447800"/>
            <a:ext cx="8229600" cy="1736725"/>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Project Method</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75929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28600"/>
            <a:ext cx="8229600" cy="1143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Historical Background</a:t>
            </a:r>
          </a:p>
        </p:txBody>
      </p:sp>
      <p:sp>
        <p:nvSpPr>
          <p:cNvPr id="6147" name="Rectangle 3"/>
          <p:cNvSpPr>
            <a:spLocks noChangeArrowheads="1"/>
          </p:cNvSpPr>
          <p:nvPr>
            <p:ph type="body" idx="1"/>
          </p:nvPr>
        </p:nvSpPr>
        <p:spPr bwMode="auto">
          <a:xfrm>
            <a:off x="457200" y="1219200"/>
            <a:ext cx="8229600" cy="510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90000"/>
              </a:lnSpc>
            </a:pPr>
            <a:r>
              <a:rPr lang="en-US" smtClean="0"/>
              <a:t>1900-Richards Colombia University</a:t>
            </a:r>
          </a:p>
          <a:p>
            <a:pPr eaLnBrk="1" hangingPunct="1">
              <a:lnSpc>
                <a:spcPct val="90000"/>
              </a:lnSpc>
            </a:pPr>
            <a:r>
              <a:rPr lang="en-US" smtClean="0"/>
              <a:t>1908- Stevenson J.A used the term</a:t>
            </a:r>
          </a:p>
          <a:p>
            <a:pPr eaLnBrk="1" hangingPunct="1">
              <a:lnSpc>
                <a:spcPct val="90000"/>
              </a:lnSpc>
            </a:pPr>
            <a:r>
              <a:rPr lang="en-US" smtClean="0"/>
              <a:t>1911- </a:t>
            </a:r>
            <a:r>
              <a:rPr lang="en-GB" smtClean="0"/>
              <a:t>Massachusetts State Board of Education </a:t>
            </a:r>
          </a:p>
          <a:p>
            <a:pPr eaLnBrk="1" hangingPunct="1">
              <a:lnSpc>
                <a:spcPct val="90000"/>
              </a:lnSpc>
            </a:pPr>
            <a:r>
              <a:rPr lang="en-GB" smtClean="0"/>
              <a:t>1918- professor W.H. Kilpatrick of Colombia University made formal attempt to use in education</a:t>
            </a:r>
          </a:p>
          <a:p>
            <a:pPr eaLnBrk="1" hangingPunct="1">
              <a:lnSpc>
                <a:spcPct val="90000"/>
              </a:lnSpc>
            </a:pPr>
            <a:r>
              <a:rPr lang="en-GB" smtClean="0"/>
              <a:t>based on John Dewey’s philosophy of pragmatism, which stresses the  principle of “learning by doing”</a:t>
            </a:r>
            <a:r>
              <a:rPr lang="en-US" smtClean="0"/>
              <a:t>  </a:t>
            </a:r>
          </a:p>
        </p:txBody>
      </p:sp>
    </p:spTree>
    <p:extLst>
      <p:ext uri="{BB962C8B-B14F-4D97-AF65-F5344CB8AC3E}">
        <p14:creationId xmlns:p14="http://schemas.microsoft.com/office/powerpoint/2010/main" val="39374616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bg/>
                                          </p:spTgt>
                                        </p:tgtEl>
                                        <p:attrNameLst>
                                          <p:attrName>style.visibility</p:attrName>
                                        </p:attrNameLst>
                                      </p:cBhvr>
                                      <p:to>
                                        <p:strVal val="visible"/>
                                      </p:to>
                                    </p:set>
                                    <p:anim calcmode="lin" valueType="num">
                                      <p:cBhvr additive="base">
                                        <p:cTn id="7" dur="2000" fill="hold"/>
                                        <p:tgtEl>
                                          <p:spTgt spid="6147">
                                            <p:bg/>
                                          </p:spTgt>
                                        </p:tgtEl>
                                        <p:attrNameLst>
                                          <p:attrName>ppt_x</p:attrName>
                                        </p:attrNameLst>
                                      </p:cBhvr>
                                      <p:tavLst>
                                        <p:tav tm="0">
                                          <p:val>
                                            <p:strVal val="#ppt_x"/>
                                          </p:val>
                                        </p:tav>
                                        <p:tav tm="100000">
                                          <p:val>
                                            <p:strVal val="#ppt_x"/>
                                          </p:val>
                                        </p:tav>
                                      </p:tavLst>
                                    </p:anim>
                                    <p:anim calcmode="lin" valueType="num">
                                      <p:cBhvr additive="base">
                                        <p:cTn id="8" dur="2000" fill="hold"/>
                                        <p:tgtEl>
                                          <p:spTgt spid="6147">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2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7">
                                            <p:txEl>
                                              <p:pRg st="1" end="1"/>
                                            </p:txEl>
                                          </p:spTgt>
                                        </p:tgtEl>
                                        <p:attrNameLst>
                                          <p:attrName>style.visibility</p:attrName>
                                        </p:attrNameLst>
                                      </p:cBhvr>
                                      <p:to>
                                        <p:strVal val="visible"/>
                                      </p:to>
                                    </p:set>
                                    <p:anim calcmode="lin" valueType="num">
                                      <p:cBhvr additive="base">
                                        <p:cTn id="19" dur="2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 calcmode="lin" valueType="num">
                                      <p:cBhvr additive="base">
                                        <p:cTn id="25" dur="2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7">
                                            <p:txEl>
                                              <p:pRg st="3" end="3"/>
                                            </p:txEl>
                                          </p:spTgt>
                                        </p:tgtEl>
                                        <p:attrNameLst>
                                          <p:attrName>style.visibility</p:attrName>
                                        </p:attrNameLst>
                                      </p:cBhvr>
                                      <p:to>
                                        <p:strVal val="visible"/>
                                      </p:to>
                                    </p:set>
                                    <p:anim calcmode="lin" valueType="num">
                                      <p:cBhvr additive="base">
                                        <p:cTn id="31" dur="2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147">
                                            <p:txEl>
                                              <p:pRg st="4" end="4"/>
                                            </p:txEl>
                                          </p:spTgt>
                                        </p:tgtEl>
                                        <p:attrNameLst>
                                          <p:attrName>style.visibility</p:attrName>
                                        </p:attrNameLst>
                                      </p:cBhvr>
                                      <p:to>
                                        <p:strVal val="visible"/>
                                      </p:to>
                                    </p:set>
                                    <p:anim calcmode="lin" valueType="num">
                                      <p:cBhvr additive="base">
                                        <p:cTn id="37" dur="2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6147">
                                            <p:txEl>
                                              <p:pRg st="4" end="4"/>
                                            </p:txEl>
                                          </p:spTgt>
                                        </p:tgtEl>
                                        <p:attrNameLst>
                                          <p:attrName>ppt_y</p:attrName>
                                        </p:attrNameLst>
                                      </p:cBhvr>
                                      <p:tavLst>
                                        <p:tav tm="0">
                                          <p:val>
                                            <p:strVal val="1+#ppt_h/2"/>
                                          </p:val>
                                        </p:tav>
                                        <p:tav tm="100000">
                                          <p:val>
                                            <p:strVal val="#ppt_y"/>
                                          </p:val>
                                        </p:tav>
                                      </p:tavLst>
                                    </p:anim>
                                  </p:childTnLst>
                                </p:cTn>
                              </p:par>
                              <p:par>
                                <p:cTn id="39" presetID="3" presetClass="emph" presetSubtype="2" fill="hold" grpId="1" nodeType="withEffect">
                                  <p:stCondLst>
                                    <p:cond delay="0"/>
                                  </p:stCondLst>
                                  <p:childTnLst>
                                    <p:animClr clrSpc="rgb" dir="cw">
                                      <p:cBhvr override="childStyle">
                                        <p:cTn id="40" dur="2000" fill="hold"/>
                                        <p:tgtEl>
                                          <p:spTgt spid="6147">
                                            <p:txEl>
                                              <p:pRg st="0" end="0"/>
                                            </p:txEl>
                                          </p:spTgt>
                                        </p:tgtEl>
                                        <p:attrNameLst>
                                          <p:attrName>style.color</p:attrName>
                                        </p:attrNameLst>
                                      </p:cBhvr>
                                      <p:to>
                                        <a:srgbClr val="FF3300"/>
                                      </p:to>
                                    </p:animClr>
                                  </p:childTnLst>
                                </p:cTn>
                              </p:par>
                              <p:par>
                                <p:cTn id="41" presetID="3" presetClass="emph" presetSubtype="2" fill="hold" grpId="1" nodeType="withEffect">
                                  <p:stCondLst>
                                    <p:cond delay="0"/>
                                  </p:stCondLst>
                                  <p:childTnLst>
                                    <p:animClr clrSpc="rgb" dir="cw">
                                      <p:cBhvr override="childStyle">
                                        <p:cTn id="42" dur="2000" fill="hold"/>
                                        <p:tgtEl>
                                          <p:spTgt spid="6147">
                                            <p:txEl>
                                              <p:pRg st="1" end="1"/>
                                            </p:txEl>
                                          </p:spTgt>
                                        </p:tgtEl>
                                        <p:attrNameLst>
                                          <p:attrName>style.color</p:attrName>
                                        </p:attrNameLst>
                                      </p:cBhvr>
                                      <p:to>
                                        <a:srgbClr val="FF3300"/>
                                      </p:to>
                                    </p:animClr>
                                  </p:childTnLst>
                                </p:cTn>
                              </p:par>
                              <p:par>
                                <p:cTn id="43" presetID="3" presetClass="emph" presetSubtype="2" fill="hold" grpId="1" nodeType="withEffect">
                                  <p:stCondLst>
                                    <p:cond delay="0"/>
                                  </p:stCondLst>
                                  <p:childTnLst>
                                    <p:animClr clrSpc="rgb" dir="cw">
                                      <p:cBhvr override="childStyle">
                                        <p:cTn id="44" dur="2000" fill="hold"/>
                                        <p:tgtEl>
                                          <p:spTgt spid="6147">
                                            <p:txEl>
                                              <p:pRg st="2" end="2"/>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6147">
                                            <p:txEl>
                                              <p:pRg st="3" end="3"/>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6147">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nimBg="1"/>
      <p:bldP spid="6147" grpI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228600"/>
            <a:ext cx="8229600" cy="5334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2800" smtClean="0"/>
              <a:t>Characteristics</a:t>
            </a:r>
            <a:r>
              <a:rPr lang="en-US" sz="4000" smtClean="0"/>
              <a:t> </a:t>
            </a:r>
          </a:p>
        </p:txBody>
      </p:sp>
      <p:sp>
        <p:nvSpPr>
          <p:cNvPr id="8195" name="Rectangle 3"/>
          <p:cNvSpPr>
            <a:spLocks noChangeArrowheads="1"/>
          </p:cNvSpPr>
          <p:nvPr>
            <p:ph type="body" idx="1"/>
          </p:nvPr>
        </p:nvSpPr>
        <p:spPr bwMode="auto">
          <a:xfrm>
            <a:off x="152400" y="838200"/>
            <a:ext cx="8991600" cy="5791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80000"/>
              </a:lnSpc>
            </a:pPr>
            <a:r>
              <a:rPr lang="en-GB" sz="1600" smtClean="0"/>
              <a:t> </a:t>
            </a:r>
            <a:r>
              <a:rPr lang="en-GB" sz="2200" smtClean="0"/>
              <a:t>It takes the student beyond the walls of the class room.</a:t>
            </a:r>
          </a:p>
          <a:p>
            <a:pPr eaLnBrk="1" hangingPunct="1">
              <a:lnSpc>
                <a:spcPct val="80000"/>
              </a:lnSpc>
            </a:pPr>
            <a:r>
              <a:rPr lang="en-GB" sz="2200" smtClean="0"/>
              <a:t>It is carried out in a natural setting, thus making learning realistic and experiential.</a:t>
            </a:r>
          </a:p>
          <a:p>
            <a:pPr eaLnBrk="1" hangingPunct="1">
              <a:lnSpc>
                <a:spcPct val="80000"/>
              </a:lnSpc>
            </a:pPr>
            <a:r>
              <a:rPr lang="en-GB" sz="2200" smtClean="0"/>
              <a:t> It encourages investigative learning and solution of practical problems.</a:t>
            </a:r>
          </a:p>
          <a:p>
            <a:pPr eaLnBrk="1" hangingPunct="1">
              <a:lnSpc>
                <a:spcPct val="80000"/>
              </a:lnSpc>
            </a:pPr>
            <a:r>
              <a:rPr lang="en-GB" sz="2200" smtClean="0"/>
              <a:t>It is focused on the student as it enlists his/her active involvement in the task set.</a:t>
            </a:r>
          </a:p>
          <a:p>
            <a:pPr eaLnBrk="1" hangingPunct="1">
              <a:lnSpc>
                <a:spcPct val="80000"/>
              </a:lnSpc>
            </a:pPr>
            <a:r>
              <a:rPr lang="en-GB" sz="2200" smtClean="0"/>
              <a:t>It encourages the spirit of scientific enquiry as it involves validation of hypotheses based on evidence gathered from the field through investigation. </a:t>
            </a:r>
          </a:p>
          <a:p>
            <a:pPr eaLnBrk="1" hangingPunct="1">
              <a:lnSpc>
                <a:spcPct val="80000"/>
              </a:lnSpc>
            </a:pPr>
            <a:r>
              <a:rPr lang="en-GB" sz="2200" smtClean="0"/>
              <a:t>It promotes a better knowledge of the practical/functional aspects of knowledge gained from books.</a:t>
            </a:r>
          </a:p>
          <a:p>
            <a:pPr eaLnBrk="1" hangingPunct="1">
              <a:lnSpc>
                <a:spcPct val="80000"/>
              </a:lnSpc>
            </a:pPr>
            <a:r>
              <a:rPr lang="en-GB" sz="2200" smtClean="0"/>
              <a:t>It enhances the student’s social skills, as it requires interaction with the social environment.</a:t>
            </a:r>
          </a:p>
          <a:p>
            <a:pPr eaLnBrk="1" hangingPunct="1">
              <a:lnSpc>
                <a:spcPct val="80000"/>
              </a:lnSpc>
            </a:pPr>
            <a:r>
              <a:rPr lang="en-GB" sz="2200" smtClean="0"/>
              <a:t> Teacher plays a facilitative role rather than the role of an expert.</a:t>
            </a:r>
          </a:p>
          <a:p>
            <a:pPr eaLnBrk="1" hangingPunct="1">
              <a:lnSpc>
                <a:spcPct val="80000"/>
              </a:lnSpc>
            </a:pPr>
            <a:r>
              <a:rPr lang="en-GB" sz="2200" smtClean="0"/>
              <a:t>It allows the students a great degree of freedom to choose from among the options given to them, hence it provides a psychological boost.</a:t>
            </a:r>
          </a:p>
          <a:p>
            <a:pPr eaLnBrk="1" hangingPunct="1">
              <a:lnSpc>
                <a:spcPct val="80000"/>
              </a:lnSpc>
            </a:pPr>
            <a:r>
              <a:rPr lang="en-GB" sz="2200" smtClean="0"/>
              <a:t>It encourages the spirit of research in the student.</a:t>
            </a:r>
            <a:endParaRPr lang="en-US" sz="2200" smtClean="0"/>
          </a:p>
        </p:txBody>
      </p:sp>
    </p:spTree>
    <p:extLst>
      <p:ext uri="{BB962C8B-B14F-4D97-AF65-F5344CB8AC3E}">
        <p14:creationId xmlns:p14="http://schemas.microsoft.com/office/powerpoint/2010/main" val="24786427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bg/>
                                          </p:spTgt>
                                        </p:tgtEl>
                                        <p:attrNameLst>
                                          <p:attrName>style.visibility</p:attrName>
                                        </p:attrNameLst>
                                      </p:cBhvr>
                                      <p:to>
                                        <p:strVal val="visible"/>
                                      </p:to>
                                    </p:set>
                                    <p:anim calcmode="lin" valueType="num">
                                      <p:cBhvr additive="base">
                                        <p:cTn id="7" dur="500" fill="hold"/>
                                        <p:tgtEl>
                                          <p:spTgt spid="819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3" end="3"/>
                                            </p:txEl>
                                          </p:spTgt>
                                        </p:tgtEl>
                                        <p:attrNameLst>
                                          <p:attrName>style.visibility</p:attrName>
                                        </p:attrNameLst>
                                      </p:cBhvr>
                                      <p:to>
                                        <p:strVal val="visible"/>
                                      </p:to>
                                    </p:set>
                                    <p:anim calcmode="lin" valueType="num">
                                      <p:cBhvr additive="base">
                                        <p:cTn id="31"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195">
                                            <p:txEl>
                                              <p:pRg st="4" end="4"/>
                                            </p:txEl>
                                          </p:spTgt>
                                        </p:tgtEl>
                                        <p:attrNameLst>
                                          <p:attrName>style.visibility</p:attrName>
                                        </p:attrNameLst>
                                      </p:cBhvr>
                                      <p:to>
                                        <p:strVal val="visible"/>
                                      </p:to>
                                    </p:set>
                                    <p:anim calcmode="lin" valueType="num">
                                      <p:cBhvr additive="base">
                                        <p:cTn id="37"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5">
                                            <p:txEl>
                                              <p:pRg st="5" end="5"/>
                                            </p:txEl>
                                          </p:spTgt>
                                        </p:tgtEl>
                                        <p:attrNameLst>
                                          <p:attrName>style.visibility</p:attrName>
                                        </p:attrNameLst>
                                      </p:cBhvr>
                                      <p:to>
                                        <p:strVal val="visible"/>
                                      </p:to>
                                    </p:set>
                                    <p:anim calcmode="lin" valueType="num">
                                      <p:cBhvr additive="base">
                                        <p:cTn id="43"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1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 calcmode="lin" valueType="num">
                                      <p:cBhvr additive="base">
                                        <p:cTn id="49"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195">
                                            <p:txEl>
                                              <p:pRg st="7" end="7"/>
                                            </p:txEl>
                                          </p:spTgt>
                                        </p:tgtEl>
                                        <p:attrNameLst>
                                          <p:attrName>style.visibility</p:attrName>
                                        </p:attrNameLst>
                                      </p:cBhvr>
                                      <p:to>
                                        <p:strVal val="visible"/>
                                      </p:to>
                                    </p:set>
                                    <p:anim calcmode="lin" valueType="num">
                                      <p:cBhvr additive="base">
                                        <p:cTn id="55"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19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195">
                                            <p:txEl>
                                              <p:pRg st="8" end="8"/>
                                            </p:txEl>
                                          </p:spTgt>
                                        </p:tgtEl>
                                        <p:attrNameLst>
                                          <p:attrName>style.visibility</p:attrName>
                                        </p:attrNameLst>
                                      </p:cBhvr>
                                      <p:to>
                                        <p:strVal val="visible"/>
                                      </p:to>
                                    </p:set>
                                    <p:anim calcmode="lin" valueType="num">
                                      <p:cBhvr additive="base">
                                        <p:cTn id="61"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195">
                                            <p:txEl>
                                              <p:pRg st="9" end="9"/>
                                            </p:txEl>
                                          </p:spTgt>
                                        </p:tgtEl>
                                        <p:attrNameLst>
                                          <p:attrName>style.visibility</p:attrName>
                                        </p:attrNameLst>
                                      </p:cBhvr>
                                      <p:to>
                                        <p:strVal val="visible"/>
                                      </p:to>
                                    </p:set>
                                    <p:anim calcmode="lin" valueType="num">
                                      <p:cBhvr additive="base">
                                        <p:cTn id="67" dur="5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195">
                                            <p:txEl>
                                              <p:pRg st="9" end="9"/>
                                            </p:txEl>
                                          </p:spTgt>
                                        </p:tgtEl>
                                        <p:attrNameLst>
                                          <p:attrName>ppt_y</p:attrName>
                                        </p:attrNameLst>
                                      </p:cBhvr>
                                      <p:tavLst>
                                        <p:tav tm="0">
                                          <p:val>
                                            <p:strVal val="1+#ppt_h/2"/>
                                          </p:val>
                                        </p:tav>
                                        <p:tav tm="100000">
                                          <p:val>
                                            <p:strVal val="#ppt_y"/>
                                          </p:val>
                                        </p:tav>
                                      </p:tavLst>
                                    </p:anim>
                                  </p:childTnLst>
                                </p:cTn>
                              </p:par>
                              <p:par>
                                <p:cTn id="69" presetID="3" presetClass="emph" presetSubtype="2" fill="hold" grpId="1" nodeType="withEffect">
                                  <p:stCondLst>
                                    <p:cond delay="0"/>
                                  </p:stCondLst>
                                  <p:childTnLst>
                                    <p:animClr clrSpc="rgb" dir="cw">
                                      <p:cBhvr override="childStyle">
                                        <p:cTn id="70" dur="2000" fill="hold"/>
                                        <p:tgtEl>
                                          <p:spTgt spid="8195">
                                            <p:txEl>
                                              <p:pRg st="0" end="0"/>
                                            </p:txEl>
                                          </p:spTgt>
                                        </p:tgtEl>
                                        <p:attrNameLst>
                                          <p:attrName>style.color</p:attrName>
                                        </p:attrNameLst>
                                      </p:cBhvr>
                                      <p:to>
                                        <a:srgbClr val="FF3300"/>
                                      </p:to>
                                    </p:animClr>
                                  </p:childTnLst>
                                </p:cTn>
                              </p:par>
                              <p:par>
                                <p:cTn id="71" presetID="3" presetClass="emph" presetSubtype="2" fill="hold" grpId="1" nodeType="withEffect">
                                  <p:stCondLst>
                                    <p:cond delay="0"/>
                                  </p:stCondLst>
                                  <p:childTnLst>
                                    <p:animClr clrSpc="rgb" dir="cw">
                                      <p:cBhvr override="childStyle">
                                        <p:cTn id="72" dur="2000" fill="hold"/>
                                        <p:tgtEl>
                                          <p:spTgt spid="8195">
                                            <p:txEl>
                                              <p:pRg st="1" end="1"/>
                                            </p:txEl>
                                          </p:spTgt>
                                        </p:tgtEl>
                                        <p:attrNameLst>
                                          <p:attrName>style.color</p:attrName>
                                        </p:attrNameLst>
                                      </p:cBhvr>
                                      <p:to>
                                        <a:srgbClr val="FF3300"/>
                                      </p:to>
                                    </p:animClr>
                                  </p:childTnLst>
                                </p:cTn>
                              </p:par>
                              <p:par>
                                <p:cTn id="73" presetID="3" presetClass="emph" presetSubtype="2" fill="hold" grpId="1" nodeType="withEffect">
                                  <p:stCondLst>
                                    <p:cond delay="0"/>
                                  </p:stCondLst>
                                  <p:childTnLst>
                                    <p:animClr clrSpc="rgb" dir="cw">
                                      <p:cBhvr override="childStyle">
                                        <p:cTn id="74" dur="2000" fill="hold"/>
                                        <p:tgtEl>
                                          <p:spTgt spid="8195">
                                            <p:txEl>
                                              <p:pRg st="2" end="2"/>
                                            </p:txEl>
                                          </p:spTgt>
                                        </p:tgtEl>
                                        <p:attrNameLst>
                                          <p:attrName>style.color</p:attrName>
                                        </p:attrNameLst>
                                      </p:cBhvr>
                                      <p:to>
                                        <a:srgbClr val="FF3300"/>
                                      </p:to>
                                    </p:animClr>
                                  </p:childTnLst>
                                </p:cTn>
                              </p:par>
                              <p:par>
                                <p:cTn id="75" presetID="3" presetClass="emph" presetSubtype="2" fill="hold" grpId="1" nodeType="withEffect">
                                  <p:stCondLst>
                                    <p:cond delay="0"/>
                                  </p:stCondLst>
                                  <p:childTnLst>
                                    <p:animClr clrSpc="rgb" dir="cw">
                                      <p:cBhvr override="childStyle">
                                        <p:cTn id="76" dur="2000" fill="hold"/>
                                        <p:tgtEl>
                                          <p:spTgt spid="8195">
                                            <p:txEl>
                                              <p:pRg st="3" end="3"/>
                                            </p:txEl>
                                          </p:spTgt>
                                        </p:tgtEl>
                                        <p:attrNameLst>
                                          <p:attrName>style.color</p:attrName>
                                        </p:attrNameLst>
                                      </p:cBhvr>
                                      <p:to>
                                        <a:srgbClr val="FF3300"/>
                                      </p:to>
                                    </p:animClr>
                                  </p:childTnLst>
                                </p:cTn>
                              </p:par>
                              <p:par>
                                <p:cTn id="77" presetID="3" presetClass="emph" presetSubtype="2" fill="hold" grpId="1" nodeType="withEffect">
                                  <p:stCondLst>
                                    <p:cond delay="0"/>
                                  </p:stCondLst>
                                  <p:childTnLst>
                                    <p:animClr clrSpc="rgb" dir="cw">
                                      <p:cBhvr override="childStyle">
                                        <p:cTn id="78" dur="2000" fill="hold"/>
                                        <p:tgtEl>
                                          <p:spTgt spid="8195">
                                            <p:txEl>
                                              <p:pRg st="4" end="4"/>
                                            </p:txEl>
                                          </p:spTgt>
                                        </p:tgtEl>
                                        <p:attrNameLst>
                                          <p:attrName>style.color</p:attrName>
                                        </p:attrNameLst>
                                      </p:cBhvr>
                                      <p:to>
                                        <a:srgbClr val="FF3300"/>
                                      </p:to>
                                    </p:animClr>
                                  </p:childTnLst>
                                </p:cTn>
                              </p:par>
                              <p:par>
                                <p:cTn id="79" presetID="3" presetClass="emph" presetSubtype="2" fill="hold" grpId="1" nodeType="withEffect">
                                  <p:stCondLst>
                                    <p:cond delay="0"/>
                                  </p:stCondLst>
                                  <p:childTnLst>
                                    <p:animClr clrSpc="rgb" dir="cw">
                                      <p:cBhvr override="childStyle">
                                        <p:cTn id="80" dur="2000" fill="hold"/>
                                        <p:tgtEl>
                                          <p:spTgt spid="8195">
                                            <p:txEl>
                                              <p:pRg st="5" end="5"/>
                                            </p:txEl>
                                          </p:spTgt>
                                        </p:tgtEl>
                                        <p:attrNameLst>
                                          <p:attrName>style.color</p:attrName>
                                        </p:attrNameLst>
                                      </p:cBhvr>
                                      <p:to>
                                        <a:srgbClr val="FF3300"/>
                                      </p:to>
                                    </p:animClr>
                                  </p:childTnLst>
                                </p:cTn>
                              </p:par>
                              <p:par>
                                <p:cTn id="81" presetID="3" presetClass="emph" presetSubtype="2" fill="hold" grpId="1" nodeType="withEffect">
                                  <p:stCondLst>
                                    <p:cond delay="0"/>
                                  </p:stCondLst>
                                  <p:childTnLst>
                                    <p:animClr clrSpc="rgb" dir="cw">
                                      <p:cBhvr override="childStyle">
                                        <p:cTn id="82" dur="2000" fill="hold"/>
                                        <p:tgtEl>
                                          <p:spTgt spid="8195">
                                            <p:txEl>
                                              <p:pRg st="6" end="6"/>
                                            </p:txEl>
                                          </p:spTgt>
                                        </p:tgtEl>
                                        <p:attrNameLst>
                                          <p:attrName>style.color</p:attrName>
                                        </p:attrNameLst>
                                      </p:cBhvr>
                                      <p:to>
                                        <a:srgbClr val="FF3300"/>
                                      </p:to>
                                    </p:animClr>
                                  </p:childTnLst>
                                </p:cTn>
                              </p:par>
                              <p:par>
                                <p:cTn id="83" presetID="3" presetClass="emph" presetSubtype="2" fill="hold" grpId="1" nodeType="withEffect">
                                  <p:stCondLst>
                                    <p:cond delay="0"/>
                                  </p:stCondLst>
                                  <p:childTnLst>
                                    <p:animClr clrSpc="rgb" dir="cw">
                                      <p:cBhvr override="childStyle">
                                        <p:cTn id="84" dur="2000" fill="hold"/>
                                        <p:tgtEl>
                                          <p:spTgt spid="8195">
                                            <p:txEl>
                                              <p:pRg st="7" end="7"/>
                                            </p:txEl>
                                          </p:spTgt>
                                        </p:tgtEl>
                                        <p:attrNameLst>
                                          <p:attrName>style.color</p:attrName>
                                        </p:attrNameLst>
                                      </p:cBhvr>
                                      <p:to>
                                        <a:srgbClr val="FF3300"/>
                                      </p:to>
                                    </p:animClr>
                                  </p:childTnLst>
                                </p:cTn>
                              </p:par>
                              <p:par>
                                <p:cTn id="85" presetID="3" presetClass="emph" presetSubtype="2" fill="hold" grpId="1" nodeType="withEffect">
                                  <p:stCondLst>
                                    <p:cond delay="0"/>
                                  </p:stCondLst>
                                  <p:childTnLst>
                                    <p:animClr clrSpc="rgb" dir="cw">
                                      <p:cBhvr override="childStyle">
                                        <p:cTn id="86" dur="2000" fill="hold"/>
                                        <p:tgtEl>
                                          <p:spTgt spid="8195">
                                            <p:txEl>
                                              <p:pRg st="8" end="8"/>
                                            </p:txEl>
                                          </p:spTgt>
                                        </p:tgtEl>
                                        <p:attrNameLst>
                                          <p:attrName>style.color</p:attrName>
                                        </p:attrNameLst>
                                      </p:cBhvr>
                                      <p:to>
                                        <a:srgbClr val="FF3300"/>
                                      </p:to>
                                    </p:animClr>
                                  </p:childTnLst>
                                </p:cTn>
                              </p:par>
                              <p:par>
                                <p:cTn id="87" presetID="3" presetClass="emph" presetSubtype="2" fill="hold" grpId="1" nodeType="withEffect">
                                  <p:stCondLst>
                                    <p:cond delay="0"/>
                                  </p:stCondLst>
                                  <p:childTnLst>
                                    <p:animClr clrSpc="rgb" dir="cw">
                                      <p:cBhvr override="childStyle">
                                        <p:cTn id="88" dur="2000" fill="hold"/>
                                        <p:tgtEl>
                                          <p:spTgt spid="8195">
                                            <p:txEl>
                                              <p:pRg st="9" end="9"/>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nimBg="1"/>
      <p:bldP spid="8195" grpI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28600"/>
            <a:ext cx="8229600" cy="762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600" smtClean="0"/>
              <a:t>Definition</a:t>
            </a:r>
          </a:p>
        </p:txBody>
      </p:sp>
      <p:sp>
        <p:nvSpPr>
          <p:cNvPr id="7171" name="Rectangle 3"/>
          <p:cNvSpPr>
            <a:spLocks noChangeArrowheads="1"/>
          </p:cNvSpPr>
          <p:nvPr>
            <p:ph type="body" idx="1"/>
          </p:nvPr>
        </p:nvSpPr>
        <p:spPr bwMode="auto">
          <a:xfrm>
            <a:off x="457200" y="1219200"/>
            <a:ext cx="8229600" cy="4876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812800" indent="-812800" eaLnBrk="1" hangingPunct="1">
              <a:lnSpc>
                <a:spcPct val="80000"/>
              </a:lnSpc>
            </a:pPr>
            <a:r>
              <a:rPr lang="en-GB" sz="2400" smtClean="0"/>
              <a:t>A project is a whole-hearted purposeful activity proceeding in a social environment – W.H. Kilpatrick</a:t>
            </a:r>
          </a:p>
          <a:p>
            <a:pPr marL="812800" indent="-812800" eaLnBrk="1" hangingPunct="1">
              <a:lnSpc>
                <a:spcPct val="80000"/>
              </a:lnSpc>
            </a:pPr>
            <a:r>
              <a:rPr lang="en-GB" sz="2400" smtClean="0"/>
              <a:t>A project is a bit of real life that has been imparted into school – Ballord</a:t>
            </a:r>
          </a:p>
          <a:p>
            <a:pPr marL="812800" indent="-812800" eaLnBrk="1" hangingPunct="1">
              <a:lnSpc>
                <a:spcPct val="80000"/>
              </a:lnSpc>
            </a:pPr>
            <a:r>
              <a:rPr lang="en-GB" sz="2400" smtClean="0"/>
              <a:t>It is a voluntary undertaking which involves constructive effort or thought and eventuates into objective results – Thomas &amp; Long</a:t>
            </a:r>
          </a:p>
          <a:p>
            <a:pPr marL="812800" indent="-812800" eaLnBrk="1" hangingPunct="1">
              <a:lnSpc>
                <a:spcPct val="80000"/>
              </a:lnSpc>
            </a:pPr>
            <a:r>
              <a:rPr lang="en-GB" sz="2400" smtClean="0"/>
              <a:t>A project is a significant practical unit of activity of a problematic nature planned and carried to completion by the pupils in a natural manner involving the use of physical materials to complete the unit of experience - Bossing</a:t>
            </a:r>
          </a:p>
          <a:p>
            <a:pPr marL="812800" indent="-812800" eaLnBrk="1" hangingPunct="1">
              <a:lnSpc>
                <a:spcPct val="80000"/>
              </a:lnSpc>
            </a:pPr>
            <a:r>
              <a:rPr lang="en-GB" sz="2400" smtClean="0"/>
              <a:t>A project is any unit of activity, individual or group, involving the investigation and solution of problems, planned and carried out to conclusion under the guidance of the teacher – Callahan &amp; Clark</a:t>
            </a:r>
            <a:endParaRPr lang="en-US" sz="2400" smtClean="0"/>
          </a:p>
        </p:txBody>
      </p:sp>
    </p:spTree>
    <p:extLst>
      <p:ext uri="{BB962C8B-B14F-4D97-AF65-F5344CB8AC3E}">
        <p14:creationId xmlns:p14="http://schemas.microsoft.com/office/powerpoint/2010/main" val="2970884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 calcmode="lin" valueType="num">
                                      <p:cBhvr additive="base">
                                        <p:cTn id="7" dur="500" fill="hold"/>
                                        <p:tgtEl>
                                          <p:spTgt spid="7171">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1" end="1"/>
                                            </p:txEl>
                                          </p:spTgt>
                                        </p:tgtEl>
                                        <p:attrNameLst>
                                          <p:attrName>style.visibility</p:attrName>
                                        </p:attrNameLst>
                                      </p:cBhvr>
                                      <p:to>
                                        <p:strVal val="visible"/>
                                      </p:to>
                                    </p:set>
                                    <p:anim calcmode="lin" valueType="num">
                                      <p:cBhvr additive="base">
                                        <p:cTn id="19"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171">
                                            <p:txEl>
                                              <p:pRg st="2" end="2"/>
                                            </p:txEl>
                                          </p:spTgt>
                                        </p:tgtEl>
                                        <p:attrNameLst>
                                          <p:attrName>style.visibility</p:attrName>
                                        </p:attrNameLst>
                                      </p:cBhvr>
                                      <p:to>
                                        <p:strVal val="visible"/>
                                      </p:to>
                                    </p:set>
                                    <p:anim calcmode="lin" valueType="num">
                                      <p:cBhvr additive="base">
                                        <p:cTn id="25"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171">
                                            <p:txEl>
                                              <p:pRg st="3" end="3"/>
                                            </p:txEl>
                                          </p:spTgt>
                                        </p:tgtEl>
                                        <p:attrNameLst>
                                          <p:attrName>style.visibility</p:attrName>
                                        </p:attrNameLst>
                                      </p:cBhvr>
                                      <p:to>
                                        <p:strVal val="visible"/>
                                      </p:to>
                                    </p:set>
                                    <p:anim calcmode="lin" valueType="num">
                                      <p:cBhvr additive="base">
                                        <p:cTn id="31"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171">
                                            <p:txEl>
                                              <p:pRg st="4" end="4"/>
                                            </p:txEl>
                                          </p:spTgt>
                                        </p:tgtEl>
                                        <p:attrNameLst>
                                          <p:attrName>style.visibility</p:attrName>
                                        </p:attrNameLst>
                                      </p:cBhvr>
                                      <p:to>
                                        <p:strVal val="visible"/>
                                      </p:to>
                                    </p:set>
                                    <p:anim calcmode="lin" valueType="num">
                                      <p:cBhvr additive="base">
                                        <p:cTn id="37"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39" presetID="3" presetClass="emph" presetSubtype="2" fill="hold" grpId="1" nodeType="withEffect">
                                  <p:stCondLst>
                                    <p:cond delay="0"/>
                                  </p:stCondLst>
                                  <p:childTnLst>
                                    <p:animClr clrSpc="rgb" dir="cw">
                                      <p:cBhvr override="childStyle">
                                        <p:cTn id="40" dur="2000" fill="hold"/>
                                        <p:tgtEl>
                                          <p:spTgt spid="7171">
                                            <p:txEl>
                                              <p:pRg st="0" end="0"/>
                                            </p:txEl>
                                          </p:spTgt>
                                        </p:tgtEl>
                                        <p:attrNameLst>
                                          <p:attrName>style.color</p:attrName>
                                        </p:attrNameLst>
                                      </p:cBhvr>
                                      <p:to>
                                        <a:srgbClr val="FF3300"/>
                                      </p:to>
                                    </p:animClr>
                                  </p:childTnLst>
                                </p:cTn>
                              </p:par>
                              <p:par>
                                <p:cTn id="41" presetID="3" presetClass="emph" presetSubtype="2" fill="hold" grpId="1" nodeType="withEffect">
                                  <p:stCondLst>
                                    <p:cond delay="0"/>
                                  </p:stCondLst>
                                  <p:childTnLst>
                                    <p:animClr clrSpc="rgb" dir="cw">
                                      <p:cBhvr override="childStyle">
                                        <p:cTn id="42" dur="2000" fill="hold"/>
                                        <p:tgtEl>
                                          <p:spTgt spid="7171">
                                            <p:txEl>
                                              <p:pRg st="1" end="1"/>
                                            </p:txEl>
                                          </p:spTgt>
                                        </p:tgtEl>
                                        <p:attrNameLst>
                                          <p:attrName>style.color</p:attrName>
                                        </p:attrNameLst>
                                      </p:cBhvr>
                                      <p:to>
                                        <a:srgbClr val="FF3300"/>
                                      </p:to>
                                    </p:animClr>
                                  </p:childTnLst>
                                </p:cTn>
                              </p:par>
                              <p:par>
                                <p:cTn id="43" presetID="3" presetClass="emph" presetSubtype="2" fill="hold" grpId="1" nodeType="withEffect">
                                  <p:stCondLst>
                                    <p:cond delay="0"/>
                                  </p:stCondLst>
                                  <p:childTnLst>
                                    <p:animClr clrSpc="rgb" dir="cw">
                                      <p:cBhvr override="childStyle">
                                        <p:cTn id="44" dur="2000" fill="hold"/>
                                        <p:tgtEl>
                                          <p:spTgt spid="7171">
                                            <p:txEl>
                                              <p:pRg st="2" end="2"/>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7171">
                                            <p:txEl>
                                              <p:pRg st="3" end="3"/>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7171">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nimBg="1"/>
      <p:bldP spid="7171" grpI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381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2800" b="1" smtClean="0"/>
              <a:t>Types of Project method</a:t>
            </a:r>
          </a:p>
        </p:txBody>
      </p:sp>
      <p:sp>
        <p:nvSpPr>
          <p:cNvPr id="9219" name="Rectangle 3"/>
          <p:cNvSpPr>
            <a:spLocks noChangeArrowheads="1"/>
          </p:cNvSpPr>
          <p:nvPr>
            <p:ph type="body" idx="1"/>
          </p:nvPr>
        </p:nvSpPr>
        <p:spPr bwMode="auto">
          <a:xfrm>
            <a:off x="457200" y="914400"/>
            <a:ext cx="8229600" cy="5486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r>
              <a:rPr lang="en-GB" sz="2000" smtClean="0"/>
              <a:t>Dr.W.H.Kilpatrick, in his paper on “The Project Method” (1918), has classified projects on the basis of tasks involved.</a:t>
            </a:r>
            <a:endParaRPr lang="en-GB" sz="2000" b="1" smtClean="0"/>
          </a:p>
          <a:p>
            <a:pPr eaLnBrk="1" hangingPunct="1">
              <a:lnSpc>
                <a:spcPct val="80000"/>
              </a:lnSpc>
            </a:pPr>
            <a:r>
              <a:rPr lang="en-GB" sz="2000" b="1" smtClean="0"/>
              <a:t>Problem Type</a:t>
            </a:r>
            <a:r>
              <a:rPr lang="en-GB" sz="2000" smtClean="0"/>
              <a:t>: A project that involves </a:t>
            </a:r>
            <a:r>
              <a:rPr lang="en-GB" sz="2000" b="1" smtClean="0"/>
              <a:t>investigation </a:t>
            </a:r>
            <a:r>
              <a:rPr lang="en-GB" sz="2000" smtClean="0"/>
              <a:t>and solution</a:t>
            </a:r>
            <a:r>
              <a:rPr lang="en-GB" sz="2000" b="1" smtClean="0"/>
              <a:t> </a:t>
            </a:r>
            <a:r>
              <a:rPr lang="en-GB" sz="2000" smtClean="0"/>
              <a:t>of practical problems (eg: doing a project on the problem of low literacy level in a nearby village, investigating pollution problems, investigating community health problems etc.)</a:t>
            </a:r>
            <a:endParaRPr lang="en-GB" sz="2000" b="1" smtClean="0"/>
          </a:p>
          <a:p>
            <a:pPr eaLnBrk="1" hangingPunct="1">
              <a:lnSpc>
                <a:spcPct val="80000"/>
              </a:lnSpc>
            </a:pPr>
            <a:r>
              <a:rPr lang="en-GB" sz="2000" b="1" smtClean="0"/>
              <a:t>Product Type</a:t>
            </a:r>
            <a:r>
              <a:rPr lang="en-GB" sz="2000" smtClean="0"/>
              <a:t>: A project that involves </a:t>
            </a:r>
            <a:r>
              <a:rPr lang="en-GB" sz="2000" b="1" smtClean="0"/>
              <a:t>construction</a:t>
            </a:r>
            <a:r>
              <a:rPr lang="en-GB" sz="2000" smtClean="0"/>
              <a:t> of a useful material object or article to embody some idea or plan in external form.(eg: making a model of the wooden cantilever bridge over the Phochu river in Punakha) </a:t>
            </a:r>
            <a:endParaRPr lang="en-GB" sz="2000" b="1" smtClean="0"/>
          </a:p>
          <a:p>
            <a:pPr eaLnBrk="1" hangingPunct="1">
              <a:lnSpc>
                <a:spcPct val="80000"/>
              </a:lnSpc>
            </a:pPr>
            <a:r>
              <a:rPr lang="en-GB" sz="2000" b="1" smtClean="0"/>
              <a:t>Consumer Type</a:t>
            </a:r>
            <a:r>
              <a:rPr lang="en-GB" sz="2000" smtClean="0"/>
              <a:t>: A project that provides opportunities for </a:t>
            </a:r>
            <a:r>
              <a:rPr lang="en-GB" sz="2000" b="1" smtClean="0"/>
              <a:t>experience</a:t>
            </a:r>
            <a:r>
              <a:rPr lang="en-GB" sz="2000" smtClean="0"/>
              <a:t> on a particular area/field and writing an account of it. (eg: attending a festival in a village and writing an account on its aesthetic value.)</a:t>
            </a:r>
            <a:endParaRPr lang="en-GB" sz="2000" b="1" smtClean="0"/>
          </a:p>
          <a:p>
            <a:pPr eaLnBrk="1" hangingPunct="1">
              <a:lnSpc>
                <a:spcPct val="80000"/>
              </a:lnSpc>
            </a:pPr>
            <a:r>
              <a:rPr lang="en-GB" sz="2000" b="1" smtClean="0"/>
              <a:t>Drill Type</a:t>
            </a:r>
            <a:r>
              <a:rPr lang="en-GB" sz="2000" smtClean="0"/>
              <a:t>: A project that provides opportunities for</a:t>
            </a:r>
            <a:r>
              <a:rPr lang="en-GB" sz="2000" b="1" smtClean="0"/>
              <a:t> mastery of skill or knowledge</a:t>
            </a:r>
            <a:r>
              <a:rPr lang="en-GB" sz="2000" smtClean="0"/>
              <a:t> on a particular area/field. (eg: writing a critical analysis “on the system of government during the rule of first and second Desis”) </a:t>
            </a:r>
            <a:endParaRPr lang="en-US" sz="2000" smtClean="0"/>
          </a:p>
        </p:txBody>
      </p:sp>
    </p:spTree>
    <p:extLst>
      <p:ext uri="{BB962C8B-B14F-4D97-AF65-F5344CB8AC3E}">
        <p14:creationId xmlns:p14="http://schemas.microsoft.com/office/powerpoint/2010/main" val="2080412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bg/>
                                          </p:spTgt>
                                        </p:tgtEl>
                                        <p:attrNameLst>
                                          <p:attrName>style.visibility</p:attrName>
                                        </p:attrNameLst>
                                      </p:cBhvr>
                                      <p:to>
                                        <p:strVal val="visible"/>
                                      </p:to>
                                    </p:set>
                                    <p:anim calcmode="lin" valueType="num">
                                      <p:cBhvr additive="base">
                                        <p:cTn id="7" dur="500" fill="hold"/>
                                        <p:tgtEl>
                                          <p:spTgt spid="921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 calcmode="lin" valueType="num">
                                      <p:cBhvr additive="base">
                                        <p:cTn id="13"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1" end="1"/>
                                            </p:txEl>
                                          </p:spTgt>
                                        </p:tgtEl>
                                        <p:attrNameLst>
                                          <p:attrName>style.visibility</p:attrName>
                                        </p:attrNameLst>
                                      </p:cBhvr>
                                      <p:to>
                                        <p:strVal val="visible"/>
                                      </p:to>
                                    </p:set>
                                    <p:anim calcmode="lin" valueType="num">
                                      <p:cBhvr additive="base">
                                        <p:cTn id="19" dur="5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additive="base">
                                        <p:cTn id="25" dur="5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3" end="3"/>
                                            </p:txEl>
                                          </p:spTgt>
                                        </p:tgtEl>
                                        <p:attrNameLst>
                                          <p:attrName>style.visibility</p:attrName>
                                        </p:attrNameLst>
                                      </p:cBhvr>
                                      <p:to>
                                        <p:strVal val="visible"/>
                                      </p:to>
                                    </p:set>
                                    <p:anim calcmode="lin" valueType="num">
                                      <p:cBhvr additive="base">
                                        <p:cTn id="31"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9">
                                            <p:txEl>
                                              <p:pRg st="4" end="4"/>
                                            </p:txEl>
                                          </p:spTgt>
                                        </p:tgtEl>
                                        <p:attrNameLst>
                                          <p:attrName>style.visibility</p:attrName>
                                        </p:attrNameLst>
                                      </p:cBhvr>
                                      <p:to>
                                        <p:strVal val="visible"/>
                                      </p:to>
                                    </p:set>
                                    <p:anim calcmode="lin" valueType="num">
                                      <p:cBhvr additive="base">
                                        <p:cTn id="37"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4" end="4"/>
                                            </p:txEl>
                                          </p:spTgt>
                                        </p:tgtEl>
                                        <p:attrNameLst>
                                          <p:attrName>ppt_y</p:attrName>
                                        </p:attrNameLst>
                                      </p:cBhvr>
                                      <p:tavLst>
                                        <p:tav tm="0">
                                          <p:val>
                                            <p:strVal val="1+#ppt_h/2"/>
                                          </p:val>
                                        </p:tav>
                                        <p:tav tm="100000">
                                          <p:val>
                                            <p:strVal val="#ppt_y"/>
                                          </p:val>
                                        </p:tav>
                                      </p:tavLst>
                                    </p:anim>
                                  </p:childTnLst>
                                </p:cTn>
                              </p:par>
                              <p:par>
                                <p:cTn id="39" presetID="3" presetClass="emph" presetSubtype="2" fill="hold" grpId="1" nodeType="withEffect">
                                  <p:stCondLst>
                                    <p:cond delay="0"/>
                                  </p:stCondLst>
                                  <p:childTnLst>
                                    <p:animClr clrSpc="rgb" dir="cw">
                                      <p:cBhvr override="childStyle">
                                        <p:cTn id="40" dur="2000" fill="hold"/>
                                        <p:tgtEl>
                                          <p:spTgt spid="9219">
                                            <p:txEl>
                                              <p:pRg st="0" end="0"/>
                                            </p:txEl>
                                          </p:spTgt>
                                        </p:tgtEl>
                                        <p:attrNameLst>
                                          <p:attrName>style.color</p:attrName>
                                        </p:attrNameLst>
                                      </p:cBhvr>
                                      <p:to>
                                        <a:srgbClr val="FF3300"/>
                                      </p:to>
                                    </p:animClr>
                                  </p:childTnLst>
                                </p:cTn>
                              </p:par>
                              <p:par>
                                <p:cTn id="41" presetID="3" presetClass="emph" presetSubtype="2" fill="hold" grpId="1" nodeType="withEffect">
                                  <p:stCondLst>
                                    <p:cond delay="0"/>
                                  </p:stCondLst>
                                  <p:childTnLst>
                                    <p:animClr clrSpc="rgb" dir="cw">
                                      <p:cBhvr override="childStyle">
                                        <p:cTn id="42" dur="2000" fill="hold"/>
                                        <p:tgtEl>
                                          <p:spTgt spid="9219">
                                            <p:txEl>
                                              <p:pRg st="1" end="1"/>
                                            </p:txEl>
                                          </p:spTgt>
                                        </p:tgtEl>
                                        <p:attrNameLst>
                                          <p:attrName>style.color</p:attrName>
                                        </p:attrNameLst>
                                      </p:cBhvr>
                                      <p:to>
                                        <a:srgbClr val="FF3300"/>
                                      </p:to>
                                    </p:animClr>
                                  </p:childTnLst>
                                </p:cTn>
                              </p:par>
                              <p:par>
                                <p:cTn id="43" presetID="3" presetClass="emph" presetSubtype="2" fill="hold" grpId="1" nodeType="withEffect">
                                  <p:stCondLst>
                                    <p:cond delay="0"/>
                                  </p:stCondLst>
                                  <p:childTnLst>
                                    <p:animClr clrSpc="rgb" dir="cw">
                                      <p:cBhvr override="childStyle">
                                        <p:cTn id="44" dur="2000" fill="hold"/>
                                        <p:tgtEl>
                                          <p:spTgt spid="9219">
                                            <p:txEl>
                                              <p:pRg st="2" end="2"/>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9219">
                                            <p:txEl>
                                              <p:pRg st="3" end="3"/>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9219">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nimBg="1"/>
      <p:bldP spid="9219" grpI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381000" y="228600"/>
            <a:ext cx="8229600" cy="6858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600" b="1" smtClean="0"/>
              <a:t>Principles of Project Method</a:t>
            </a:r>
          </a:p>
        </p:txBody>
      </p:sp>
      <p:sp>
        <p:nvSpPr>
          <p:cNvPr id="10243" name="Rectangle 3"/>
          <p:cNvSpPr>
            <a:spLocks noChangeArrowheads="1"/>
          </p:cNvSpPr>
          <p:nvPr>
            <p:ph type="body" idx="1"/>
          </p:nvPr>
        </p:nvSpPr>
        <p:spPr bwMode="auto">
          <a:xfrm>
            <a:off x="457200" y="990600"/>
            <a:ext cx="8534400" cy="510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80000"/>
              </a:lnSpc>
            </a:pPr>
            <a:r>
              <a:rPr lang="en-GB" sz="2000" b="1" smtClean="0"/>
              <a:t>The Principle of Utility:</a:t>
            </a:r>
            <a:r>
              <a:rPr lang="en-GB" sz="2000" smtClean="0"/>
              <a:t>  The project work attempts to study, investigate and find solution  to a practical problem. The problem is not abstract but a concrete one which the learner    can identify. The learner is convinced of the need to investigate the problem as it definitely has an impact on the life around him. Thus, the project work has utility value.</a:t>
            </a:r>
          </a:p>
          <a:p>
            <a:pPr eaLnBrk="1" hangingPunct="1">
              <a:lnSpc>
                <a:spcPct val="80000"/>
              </a:lnSpc>
            </a:pPr>
            <a:endParaRPr lang="en-GB" sz="2000" b="1" smtClean="0"/>
          </a:p>
          <a:p>
            <a:pPr eaLnBrk="1" hangingPunct="1">
              <a:lnSpc>
                <a:spcPct val="80000"/>
              </a:lnSpc>
            </a:pPr>
            <a:r>
              <a:rPr lang="en-GB" sz="2000" b="1" smtClean="0"/>
              <a:t> The Principle of Readiness</a:t>
            </a:r>
            <a:r>
              <a:rPr lang="en-GB" sz="2000" smtClean="0"/>
              <a:t>: The learners are allowed to choose any one from a set of  problems presented. Thus, the learners are given freedom to choose the problem based on their interest. As a result, the learners show a high degree of readiness. </a:t>
            </a:r>
          </a:p>
          <a:p>
            <a:pPr eaLnBrk="1" hangingPunct="1">
              <a:lnSpc>
                <a:spcPct val="80000"/>
              </a:lnSpc>
            </a:pPr>
            <a:endParaRPr lang="en-GB" sz="2000" b="1" smtClean="0"/>
          </a:p>
          <a:p>
            <a:pPr eaLnBrk="1" hangingPunct="1">
              <a:lnSpc>
                <a:spcPct val="80000"/>
              </a:lnSpc>
            </a:pPr>
            <a:r>
              <a:rPr lang="en-GB" sz="2000" b="1" smtClean="0"/>
              <a:t>The Principle of Learning by doing</a:t>
            </a:r>
            <a:r>
              <a:rPr lang="en-GB" sz="2000" smtClean="0"/>
              <a:t>: This method is activity-based method and the learners acquire the knowledge based on work and practical experience. Thus, whatever learning takes place is the by-product of the activity and  this makes  learning a memorable and an enriching experience. </a:t>
            </a:r>
          </a:p>
          <a:p>
            <a:pPr eaLnBrk="1" hangingPunct="1">
              <a:lnSpc>
                <a:spcPct val="80000"/>
              </a:lnSpc>
            </a:pPr>
            <a:endParaRPr lang="en-GB" sz="2000" b="1" smtClean="0"/>
          </a:p>
          <a:p>
            <a:pPr eaLnBrk="1" hangingPunct="1">
              <a:lnSpc>
                <a:spcPct val="80000"/>
              </a:lnSpc>
            </a:pPr>
            <a:endParaRPr lang="en-US" sz="2400" smtClean="0"/>
          </a:p>
        </p:txBody>
      </p:sp>
    </p:spTree>
    <p:extLst>
      <p:ext uri="{BB962C8B-B14F-4D97-AF65-F5344CB8AC3E}">
        <p14:creationId xmlns:p14="http://schemas.microsoft.com/office/powerpoint/2010/main" val="39198802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bg/>
                                          </p:spTgt>
                                        </p:tgtEl>
                                        <p:attrNameLst>
                                          <p:attrName>style.visibility</p:attrName>
                                        </p:attrNameLst>
                                      </p:cBhvr>
                                      <p:to>
                                        <p:strVal val="visible"/>
                                      </p:to>
                                    </p:set>
                                    <p:anim calcmode="lin" valueType="num">
                                      <p:cBhvr additive="base">
                                        <p:cTn id="7" dur="500" fill="hold"/>
                                        <p:tgtEl>
                                          <p:spTgt spid="1024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 calcmode="lin" valueType="num">
                                      <p:cBhvr additive="base">
                                        <p:cTn id="25"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27" presetID="3" presetClass="emph" presetSubtype="2" fill="hold" grpId="1" nodeType="withEffect">
                                  <p:stCondLst>
                                    <p:cond delay="0"/>
                                  </p:stCondLst>
                                  <p:childTnLst>
                                    <p:animClr clrSpc="rgb" dir="cw">
                                      <p:cBhvr override="childStyle">
                                        <p:cTn id="28" dur="2000" fill="hold"/>
                                        <p:tgtEl>
                                          <p:spTgt spid="10243">
                                            <p:txEl>
                                              <p:pRg st="0" end="0"/>
                                            </p:txEl>
                                          </p:spTgt>
                                        </p:tgtEl>
                                        <p:attrNameLst>
                                          <p:attrName>style.color</p:attrName>
                                        </p:attrNameLst>
                                      </p:cBhvr>
                                      <p:to>
                                        <a:srgbClr val="FF3300"/>
                                      </p:to>
                                    </p:animClr>
                                  </p:childTnLst>
                                </p:cTn>
                              </p:par>
                              <p:par>
                                <p:cTn id="29" presetID="3" presetClass="emph" presetSubtype="2" fill="hold" grpId="1" nodeType="withEffect">
                                  <p:stCondLst>
                                    <p:cond delay="0"/>
                                  </p:stCondLst>
                                  <p:childTnLst>
                                    <p:animClr clrSpc="rgb" dir="cw">
                                      <p:cBhvr override="childStyle">
                                        <p:cTn id="30" dur="2000" fill="hold"/>
                                        <p:tgtEl>
                                          <p:spTgt spid="10243">
                                            <p:txEl>
                                              <p:pRg st="2" end="2"/>
                                            </p:txEl>
                                          </p:spTgt>
                                        </p:tgtEl>
                                        <p:attrNameLst>
                                          <p:attrName>style.color</p:attrName>
                                        </p:attrNameLst>
                                      </p:cBhvr>
                                      <p:to>
                                        <a:srgbClr val="FF3300"/>
                                      </p:to>
                                    </p:animClr>
                                  </p:childTnLst>
                                </p:cTn>
                              </p:par>
                              <p:par>
                                <p:cTn id="31" presetID="3" presetClass="emph" presetSubtype="2" fill="hold" grpId="1" nodeType="withEffect">
                                  <p:stCondLst>
                                    <p:cond delay="0"/>
                                  </p:stCondLst>
                                  <p:childTnLst>
                                    <p:animClr clrSpc="rgb" dir="cw">
                                      <p:cBhvr override="childStyle">
                                        <p:cTn id="32" dur="2000" fill="hold"/>
                                        <p:tgtEl>
                                          <p:spTgt spid="10243">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nimBg="1"/>
      <p:bldP spid="10243" grpI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381000"/>
            <a:ext cx="8229600" cy="5334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Principles of Project Method</a:t>
            </a:r>
          </a:p>
        </p:txBody>
      </p:sp>
      <p:sp>
        <p:nvSpPr>
          <p:cNvPr id="11267" name="Rectangle 3"/>
          <p:cNvSpPr>
            <a:spLocks noChangeArrowheads="1"/>
          </p:cNvSpPr>
          <p:nvPr>
            <p:ph type="body" idx="1"/>
          </p:nvPr>
        </p:nvSpPr>
        <p:spPr bwMode="auto">
          <a:xfrm>
            <a:off x="457200" y="1219200"/>
            <a:ext cx="8229600" cy="4876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80000"/>
              </a:lnSpc>
            </a:pPr>
            <a:r>
              <a:rPr lang="en-GB" sz="2400" b="1" smtClean="0"/>
              <a:t>The Principle of freedom at work</a:t>
            </a:r>
            <a:r>
              <a:rPr lang="en-GB" sz="2400" smtClean="0"/>
              <a:t>: The teacher acts only as a guide and facilitator and the learners enjoy a high degree of freedom to choose and work on their own with  least assistance from the teacher. The freedom allowed to the student facilitates the process of emotional and intellectual development in the child.</a:t>
            </a:r>
          </a:p>
          <a:p>
            <a:pPr eaLnBrk="1" hangingPunct="1">
              <a:lnSpc>
                <a:spcPct val="80000"/>
              </a:lnSpc>
            </a:pPr>
            <a:endParaRPr lang="en-GB" sz="2400" b="1" smtClean="0"/>
          </a:p>
          <a:p>
            <a:pPr eaLnBrk="1" hangingPunct="1">
              <a:lnSpc>
                <a:spcPct val="80000"/>
              </a:lnSpc>
            </a:pPr>
            <a:r>
              <a:rPr lang="en-GB" sz="2400" b="1" smtClean="0"/>
              <a:t>Principle of Socialization</a:t>
            </a:r>
            <a:r>
              <a:rPr lang="en-GB" sz="2400" smtClean="0"/>
              <a:t>:  The project work attempts to provide opportunities for the student to acquire social skills necessary at a later stage to move and fit into the system of society easily and profitably. The student under this method comes into contact with the social environment and during the course of active interaction with various elements of social environment acquires the social skill. </a:t>
            </a:r>
            <a:endParaRPr lang="en-US" sz="2400" smtClean="0"/>
          </a:p>
          <a:p>
            <a:pPr eaLnBrk="1" hangingPunct="1">
              <a:lnSpc>
                <a:spcPct val="80000"/>
              </a:lnSpc>
            </a:pPr>
            <a:endParaRPr lang="en-US" sz="2400" smtClean="0"/>
          </a:p>
        </p:txBody>
      </p:sp>
    </p:spTree>
    <p:extLst>
      <p:ext uri="{BB962C8B-B14F-4D97-AF65-F5344CB8AC3E}">
        <p14:creationId xmlns:p14="http://schemas.microsoft.com/office/powerpoint/2010/main" val="4145731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bg/>
                                          </p:spTgt>
                                        </p:tgtEl>
                                        <p:attrNameLst>
                                          <p:attrName>style.visibility</p:attrName>
                                        </p:attrNameLst>
                                      </p:cBhvr>
                                      <p:to>
                                        <p:strVal val="visible"/>
                                      </p:to>
                                    </p:set>
                                    <p:anim calcmode="lin" valueType="num">
                                      <p:cBhvr additive="base">
                                        <p:cTn id="7" dur="2000" fill="hold"/>
                                        <p:tgtEl>
                                          <p:spTgt spid="11267">
                                            <p:bg/>
                                          </p:spTgt>
                                        </p:tgtEl>
                                        <p:attrNameLst>
                                          <p:attrName>ppt_x</p:attrName>
                                        </p:attrNameLst>
                                      </p:cBhvr>
                                      <p:tavLst>
                                        <p:tav tm="0">
                                          <p:val>
                                            <p:strVal val="#ppt_x"/>
                                          </p:val>
                                        </p:tav>
                                        <p:tav tm="100000">
                                          <p:val>
                                            <p:strVal val="#ppt_x"/>
                                          </p:val>
                                        </p:tav>
                                      </p:tavLst>
                                    </p:anim>
                                    <p:anim calcmode="lin" valueType="num">
                                      <p:cBhvr additive="base">
                                        <p:cTn id="8" dur="2000" fill="hold"/>
                                        <p:tgtEl>
                                          <p:spTgt spid="11267">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additive="base">
                                        <p:cTn id="13" dur="2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2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1267">
                                            <p:txEl>
                                              <p:pRg st="2" end="2"/>
                                            </p:txEl>
                                          </p:spTgt>
                                        </p:tgtEl>
                                        <p:attrNameLst>
                                          <p:attrName>ppt_y</p:attrName>
                                        </p:attrNameLst>
                                      </p:cBhvr>
                                      <p:tavLst>
                                        <p:tav tm="0">
                                          <p:val>
                                            <p:strVal val="1+#ppt_h/2"/>
                                          </p:val>
                                        </p:tav>
                                        <p:tav tm="100000">
                                          <p:val>
                                            <p:strVal val="#ppt_y"/>
                                          </p:val>
                                        </p:tav>
                                      </p:tavLst>
                                    </p:anim>
                                  </p:childTnLst>
                                </p:cTn>
                              </p:par>
                              <p:par>
                                <p:cTn id="21" presetID="3" presetClass="emph" presetSubtype="2" fill="hold" grpId="1" nodeType="withEffect">
                                  <p:stCondLst>
                                    <p:cond delay="0"/>
                                  </p:stCondLst>
                                  <p:childTnLst>
                                    <p:animClr clrSpc="rgb" dir="cw">
                                      <p:cBhvr override="childStyle">
                                        <p:cTn id="22" dur="2000" fill="hold"/>
                                        <p:tgtEl>
                                          <p:spTgt spid="11267">
                                            <p:txEl>
                                              <p:pRg st="0" end="0"/>
                                            </p:txEl>
                                          </p:spTgt>
                                        </p:tgtEl>
                                        <p:attrNameLst>
                                          <p:attrName>style.color</p:attrName>
                                        </p:attrNameLst>
                                      </p:cBhvr>
                                      <p:to>
                                        <a:srgbClr val="FF3300"/>
                                      </p:to>
                                    </p:animClr>
                                  </p:childTnLst>
                                </p:cTn>
                              </p:par>
                              <p:par>
                                <p:cTn id="23" presetID="3" presetClass="emph" presetSubtype="2" fill="hold" grpId="1" nodeType="withEffect">
                                  <p:stCondLst>
                                    <p:cond delay="0"/>
                                  </p:stCondLst>
                                  <p:childTnLst>
                                    <p:animClr clrSpc="rgb" dir="cw">
                                      <p:cBhvr override="childStyle">
                                        <p:cTn id="24" dur="2000" fill="hold"/>
                                        <p:tgtEl>
                                          <p:spTgt spid="11267">
                                            <p:txEl>
                                              <p:pRg st="2" end="2"/>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nimBg="1"/>
      <p:bldP spid="11267" grpI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304800"/>
            <a:ext cx="8229600" cy="5334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2291" name="Rectangle 3"/>
          <p:cNvSpPr>
            <a:spLocks noChangeArrowheads="1"/>
          </p:cNvSpPr>
          <p:nvPr>
            <p:ph type="body" idx="1"/>
          </p:nvPr>
        </p:nvSpPr>
        <p:spPr bwMode="auto">
          <a:xfrm>
            <a:off x="457200" y="990600"/>
            <a:ext cx="8534400" cy="510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buFontTx/>
              <a:buNone/>
            </a:pPr>
            <a:r>
              <a:rPr lang="en-GB" smtClean="0"/>
              <a:t>According to Diana and L.Booth (1986), a </a:t>
            </a:r>
            <a:r>
              <a:rPr lang="en-GB" b="1" smtClean="0"/>
              <a:t>problem type</a:t>
            </a:r>
            <a:r>
              <a:rPr lang="en-GB" smtClean="0"/>
              <a:t> project has three distinct stages,</a:t>
            </a:r>
          </a:p>
          <a:p>
            <a:pPr eaLnBrk="1" hangingPunct="1">
              <a:buFontTx/>
              <a:buNone/>
            </a:pPr>
            <a:endParaRPr lang="en-US" smtClean="0"/>
          </a:p>
          <a:p>
            <a:pPr eaLnBrk="1" hangingPunct="1"/>
            <a:r>
              <a:rPr lang="en-GB" smtClean="0"/>
              <a:t>Class room planning</a:t>
            </a:r>
            <a:endParaRPr lang="en-GB" u="sng" smtClean="0"/>
          </a:p>
          <a:p>
            <a:pPr eaLnBrk="1" hangingPunct="1"/>
            <a:r>
              <a:rPr lang="en-GB" smtClean="0"/>
              <a:t>Execution</a:t>
            </a:r>
            <a:endParaRPr lang="en-GB" u="sng" smtClean="0"/>
          </a:p>
          <a:p>
            <a:pPr eaLnBrk="1" hangingPunct="1"/>
            <a:r>
              <a:rPr lang="en-GB" smtClean="0"/>
              <a:t>Conclusion</a:t>
            </a:r>
            <a:endParaRPr lang="en-US" smtClean="0"/>
          </a:p>
          <a:p>
            <a:pPr eaLnBrk="1" hangingPunct="1"/>
            <a:endParaRPr lang="en-US" smtClean="0"/>
          </a:p>
        </p:txBody>
      </p:sp>
    </p:spTree>
    <p:extLst>
      <p:ext uri="{BB962C8B-B14F-4D97-AF65-F5344CB8AC3E}">
        <p14:creationId xmlns:p14="http://schemas.microsoft.com/office/powerpoint/2010/main" val="3737088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2291">
                                            <p:bg/>
                                          </p:spTgt>
                                        </p:tgtEl>
                                        <p:attrNameLst>
                                          <p:attrName>style.visibility</p:attrName>
                                        </p:attrNameLst>
                                      </p:cBhvr>
                                      <p:to>
                                        <p:strVal val="visible"/>
                                      </p:to>
                                    </p:set>
                                    <p:anim calcmode="lin" valueType="num">
                                      <p:cBhvr>
                                        <p:cTn id="7" dur="2000" fill="hold"/>
                                        <p:tgtEl>
                                          <p:spTgt spid="12291">
                                            <p:bg/>
                                          </p:spTgt>
                                        </p:tgtEl>
                                        <p:attrNameLst>
                                          <p:attrName>ppt_w</p:attrName>
                                        </p:attrNameLst>
                                      </p:cBhvr>
                                      <p:tavLst>
                                        <p:tav tm="0">
                                          <p:val>
                                            <p:fltVal val="0"/>
                                          </p:val>
                                        </p:tav>
                                        <p:tav tm="100000">
                                          <p:val>
                                            <p:strVal val="#ppt_w"/>
                                          </p:val>
                                        </p:tav>
                                      </p:tavLst>
                                    </p:anim>
                                    <p:anim calcmode="lin" valueType="num">
                                      <p:cBhvr>
                                        <p:cTn id="8" dur="2000" fill="hold"/>
                                        <p:tgtEl>
                                          <p:spTgt spid="12291">
                                            <p:bg/>
                                          </p:spTgt>
                                        </p:tgtEl>
                                        <p:attrNameLst>
                                          <p:attrName>ppt_h</p:attrName>
                                        </p:attrNameLst>
                                      </p:cBhvr>
                                      <p:tavLst>
                                        <p:tav tm="0">
                                          <p:val>
                                            <p:fltVal val="0"/>
                                          </p:val>
                                        </p:tav>
                                        <p:tav tm="100000">
                                          <p:val>
                                            <p:strVal val="#ppt_h"/>
                                          </p:val>
                                        </p:tav>
                                      </p:tavLst>
                                    </p:anim>
                                    <p:anim calcmode="lin" valueType="num">
                                      <p:cBhvr>
                                        <p:cTn id="9" dur="2000" fill="hold"/>
                                        <p:tgtEl>
                                          <p:spTgt spid="12291">
                                            <p:bg/>
                                          </p:spTgt>
                                        </p:tgtEl>
                                        <p:attrNameLst>
                                          <p:attrName>style.rotation</p:attrName>
                                        </p:attrNameLst>
                                      </p:cBhvr>
                                      <p:tavLst>
                                        <p:tav tm="0">
                                          <p:val>
                                            <p:fltVal val="360"/>
                                          </p:val>
                                        </p:tav>
                                        <p:tav tm="100000">
                                          <p:val>
                                            <p:fltVal val="0"/>
                                          </p:val>
                                        </p:tav>
                                      </p:tavLst>
                                    </p:anim>
                                    <p:animEffect transition="in" filter="fade">
                                      <p:cBhvr>
                                        <p:cTn id="10" dur="2000"/>
                                        <p:tgtEl>
                                          <p:spTgt spid="12291">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2291">
                                            <p:txEl>
                                              <p:pRg st="0" end="0"/>
                                            </p:txEl>
                                          </p:spTgt>
                                        </p:tgtEl>
                                        <p:attrNameLst>
                                          <p:attrName>style.visibility</p:attrName>
                                        </p:attrNameLst>
                                      </p:cBhvr>
                                      <p:to>
                                        <p:strVal val="visible"/>
                                      </p:to>
                                    </p:set>
                                    <p:anim calcmode="lin" valueType="num">
                                      <p:cBhvr>
                                        <p:cTn id="15" dur="2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2291">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2291">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229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2291">
                                            <p:txEl>
                                              <p:pRg st="2" end="2"/>
                                            </p:txEl>
                                          </p:spTgt>
                                        </p:tgtEl>
                                        <p:attrNameLst>
                                          <p:attrName>style.visibility</p:attrName>
                                        </p:attrNameLst>
                                      </p:cBhvr>
                                      <p:to>
                                        <p:strVal val="visible"/>
                                      </p:to>
                                    </p:set>
                                    <p:anim calcmode="lin" valueType="num">
                                      <p:cBhvr>
                                        <p:cTn id="23" dur="20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12291">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12291">
                                            <p:txEl>
                                              <p:pRg st="2" end="2"/>
                                            </p:txEl>
                                          </p:spTgt>
                                        </p:tgtEl>
                                        <p:attrNameLst>
                                          <p:attrName>style.rotation</p:attrName>
                                        </p:attrNameLst>
                                      </p:cBhvr>
                                      <p:tavLst>
                                        <p:tav tm="0">
                                          <p:val>
                                            <p:fltVal val="360"/>
                                          </p:val>
                                        </p:tav>
                                        <p:tav tm="100000">
                                          <p:val>
                                            <p:fltVal val="0"/>
                                          </p:val>
                                        </p:tav>
                                      </p:tavLst>
                                    </p:anim>
                                    <p:animEffect transition="in" filter="fade">
                                      <p:cBhvr>
                                        <p:cTn id="26" dur="2000"/>
                                        <p:tgtEl>
                                          <p:spTgt spid="1229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2291">
                                            <p:txEl>
                                              <p:pRg st="3" end="3"/>
                                            </p:txEl>
                                          </p:spTgt>
                                        </p:tgtEl>
                                        <p:attrNameLst>
                                          <p:attrName>style.visibility</p:attrName>
                                        </p:attrNameLst>
                                      </p:cBhvr>
                                      <p:to>
                                        <p:strVal val="visible"/>
                                      </p:to>
                                    </p:set>
                                    <p:anim calcmode="lin" valueType="num">
                                      <p:cBhvr>
                                        <p:cTn id="31" dur="2000" fill="hold"/>
                                        <p:tgtEl>
                                          <p:spTgt spid="12291">
                                            <p:txEl>
                                              <p:pRg st="3" end="3"/>
                                            </p:txEl>
                                          </p:spTgt>
                                        </p:tgtEl>
                                        <p:attrNameLst>
                                          <p:attrName>ppt_w</p:attrName>
                                        </p:attrNameLst>
                                      </p:cBhvr>
                                      <p:tavLst>
                                        <p:tav tm="0">
                                          <p:val>
                                            <p:fltVal val="0"/>
                                          </p:val>
                                        </p:tav>
                                        <p:tav tm="100000">
                                          <p:val>
                                            <p:strVal val="#ppt_w"/>
                                          </p:val>
                                        </p:tav>
                                      </p:tavLst>
                                    </p:anim>
                                    <p:anim calcmode="lin" valueType="num">
                                      <p:cBhvr>
                                        <p:cTn id="32" dur="2000" fill="hold"/>
                                        <p:tgtEl>
                                          <p:spTgt spid="12291">
                                            <p:txEl>
                                              <p:pRg st="3" end="3"/>
                                            </p:txEl>
                                          </p:spTgt>
                                        </p:tgtEl>
                                        <p:attrNameLst>
                                          <p:attrName>ppt_h</p:attrName>
                                        </p:attrNameLst>
                                      </p:cBhvr>
                                      <p:tavLst>
                                        <p:tav tm="0">
                                          <p:val>
                                            <p:fltVal val="0"/>
                                          </p:val>
                                        </p:tav>
                                        <p:tav tm="100000">
                                          <p:val>
                                            <p:strVal val="#ppt_h"/>
                                          </p:val>
                                        </p:tav>
                                      </p:tavLst>
                                    </p:anim>
                                    <p:anim calcmode="lin" valueType="num">
                                      <p:cBhvr>
                                        <p:cTn id="33" dur="2000" fill="hold"/>
                                        <p:tgtEl>
                                          <p:spTgt spid="12291">
                                            <p:txEl>
                                              <p:pRg st="3" end="3"/>
                                            </p:txEl>
                                          </p:spTgt>
                                        </p:tgtEl>
                                        <p:attrNameLst>
                                          <p:attrName>style.rotation</p:attrName>
                                        </p:attrNameLst>
                                      </p:cBhvr>
                                      <p:tavLst>
                                        <p:tav tm="0">
                                          <p:val>
                                            <p:fltVal val="360"/>
                                          </p:val>
                                        </p:tav>
                                        <p:tav tm="100000">
                                          <p:val>
                                            <p:fltVal val="0"/>
                                          </p:val>
                                        </p:tav>
                                      </p:tavLst>
                                    </p:anim>
                                    <p:animEffect transition="in" filter="fade">
                                      <p:cBhvr>
                                        <p:cTn id="34" dur="2000"/>
                                        <p:tgtEl>
                                          <p:spTgt spid="1229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2291">
                                            <p:txEl>
                                              <p:pRg st="4" end="4"/>
                                            </p:txEl>
                                          </p:spTgt>
                                        </p:tgtEl>
                                        <p:attrNameLst>
                                          <p:attrName>style.visibility</p:attrName>
                                        </p:attrNameLst>
                                      </p:cBhvr>
                                      <p:to>
                                        <p:strVal val="visible"/>
                                      </p:to>
                                    </p:set>
                                    <p:anim calcmode="lin" valueType="num">
                                      <p:cBhvr>
                                        <p:cTn id="39" dur="2000" fill="hold"/>
                                        <p:tgtEl>
                                          <p:spTgt spid="12291">
                                            <p:txEl>
                                              <p:pRg st="4" end="4"/>
                                            </p:txEl>
                                          </p:spTgt>
                                        </p:tgtEl>
                                        <p:attrNameLst>
                                          <p:attrName>ppt_w</p:attrName>
                                        </p:attrNameLst>
                                      </p:cBhvr>
                                      <p:tavLst>
                                        <p:tav tm="0">
                                          <p:val>
                                            <p:fltVal val="0"/>
                                          </p:val>
                                        </p:tav>
                                        <p:tav tm="100000">
                                          <p:val>
                                            <p:strVal val="#ppt_w"/>
                                          </p:val>
                                        </p:tav>
                                      </p:tavLst>
                                    </p:anim>
                                    <p:anim calcmode="lin" valueType="num">
                                      <p:cBhvr>
                                        <p:cTn id="40" dur="2000" fill="hold"/>
                                        <p:tgtEl>
                                          <p:spTgt spid="12291">
                                            <p:txEl>
                                              <p:pRg st="4" end="4"/>
                                            </p:txEl>
                                          </p:spTgt>
                                        </p:tgtEl>
                                        <p:attrNameLst>
                                          <p:attrName>ppt_h</p:attrName>
                                        </p:attrNameLst>
                                      </p:cBhvr>
                                      <p:tavLst>
                                        <p:tav tm="0">
                                          <p:val>
                                            <p:fltVal val="0"/>
                                          </p:val>
                                        </p:tav>
                                        <p:tav tm="100000">
                                          <p:val>
                                            <p:strVal val="#ppt_h"/>
                                          </p:val>
                                        </p:tav>
                                      </p:tavLst>
                                    </p:anim>
                                    <p:anim calcmode="lin" valueType="num">
                                      <p:cBhvr>
                                        <p:cTn id="41" dur="2000" fill="hold"/>
                                        <p:tgtEl>
                                          <p:spTgt spid="12291">
                                            <p:txEl>
                                              <p:pRg st="4" end="4"/>
                                            </p:txEl>
                                          </p:spTgt>
                                        </p:tgtEl>
                                        <p:attrNameLst>
                                          <p:attrName>style.rotation</p:attrName>
                                        </p:attrNameLst>
                                      </p:cBhvr>
                                      <p:tavLst>
                                        <p:tav tm="0">
                                          <p:val>
                                            <p:fltVal val="360"/>
                                          </p:val>
                                        </p:tav>
                                        <p:tav tm="100000">
                                          <p:val>
                                            <p:fltVal val="0"/>
                                          </p:val>
                                        </p:tav>
                                      </p:tavLst>
                                    </p:anim>
                                    <p:animEffect transition="in" filter="fade">
                                      <p:cBhvr>
                                        <p:cTn id="42" dur="2000"/>
                                        <p:tgtEl>
                                          <p:spTgt spid="12291">
                                            <p:txEl>
                                              <p:pRg st="4" end="4"/>
                                            </p:txEl>
                                          </p:spTgt>
                                        </p:tgtEl>
                                      </p:cBhvr>
                                    </p:animEffect>
                                  </p:childTnLst>
                                </p:cTn>
                              </p:par>
                              <p:par>
                                <p:cTn id="43" presetID="3" presetClass="emph" presetSubtype="2" fill="hold" grpId="1" nodeType="withEffect">
                                  <p:stCondLst>
                                    <p:cond delay="0"/>
                                  </p:stCondLst>
                                  <p:childTnLst>
                                    <p:animClr clrSpc="rgb" dir="cw">
                                      <p:cBhvr override="childStyle">
                                        <p:cTn id="44" dur="2000" fill="hold"/>
                                        <p:tgtEl>
                                          <p:spTgt spid="12291">
                                            <p:txEl>
                                              <p:pRg st="0" end="0"/>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12291">
                                            <p:txEl>
                                              <p:pRg st="2" end="2"/>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12291">
                                            <p:txEl>
                                              <p:pRg st="3" end="3"/>
                                            </p:txEl>
                                          </p:spTgt>
                                        </p:tgtEl>
                                        <p:attrNameLst>
                                          <p:attrName>style.color</p:attrName>
                                        </p:attrNameLst>
                                      </p:cBhvr>
                                      <p:to>
                                        <a:srgbClr val="FF3300"/>
                                      </p:to>
                                    </p:animClr>
                                  </p:childTnLst>
                                </p:cTn>
                              </p:par>
                              <p:par>
                                <p:cTn id="49" presetID="3" presetClass="emph" presetSubtype="2" fill="hold" grpId="1" nodeType="withEffect">
                                  <p:stCondLst>
                                    <p:cond delay="0"/>
                                  </p:stCondLst>
                                  <p:childTnLst>
                                    <p:animClr clrSpc="rgb" dir="cw">
                                      <p:cBhvr override="childStyle">
                                        <p:cTn id="50" dur="2000" fill="hold"/>
                                        <p:tgtEl>
                                          <p:spTgt spid="12291">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nimBg="1"/>
      <p:bldP spid="12291" grpI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381000"/>
            <a:ext cx="8229600" cy="6096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3315" name="Rectangle 3"/>
          <p:cNvSpPr>
            <a:spLocks noChangeArrowheads="1"/>
          </p:cNvSpPr>
          <p:nvPr>
            <p:ph type="body" idx="1"/>
          </p:nvPr>
        </p:nvSpPr>
        <p:spPr bwMode="auto">
          <a:xfrm>
            <a:off x="609600" y="1143000"/>
            <a:ext cx="8382000" cy="5257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90000"/>
              </a:lnSpc>
              <a:buFontTx/>
              <a:buNone/>
            </a:pPr>
            <a:r>
              <a:rPr lang="en-GB" sz="2400" b="1" smtClean="0"/>
              <a:t>Classroom planning</a:t>
            </a:r>
            <a:r>
              <a:rPr lang="en-GB" sz="2400" smtClean="0"/>
              <a:t>:  In this stage, the important aspects related to the project work are discussed and the execution of the project work is planned thoroughly. There are 4 steps under this stage.</a:t>
            </a:r>
            <a:endParaRPr lang="en-US" sz="2400" smtClean="0"/>
          </a:p>
          <a:p>
            <a:pPr marL="609600" indent="-609600" eaLnBrk="1" hangingPunct="1">
              <a:lnSpc>
                <a:spcPct val="90000"/>
              </a:lnSpc>
              <a:buFontTx/>
              <a:buNone/>
            </a:pPr>
            <a:r>
              <a:rPr lang="en-GB" sz="2400" b="1" smtClean="0"/>
              <a:t>Step 1 : Providing a set of problems:</a:t>
            </a:r>
            <a:r>
              <a:rPr lang="en-GB" sz="2400" smtClean="0"/>
              <a:t>  The teacher provides a set of problems to the students and initiates discussion on them. The students, individually or groups are asked to choose a particular problem that interest them.</a:t>
            </a:r>
            <a:r>
              <a:rPr lang="en-GB" sz="2400" b="1" smtClean="0"/>
              <a:t> </a:t>
            </a:r>
            <a:endParaRPr lang="en-GB" sz="2400" smtClean="0"/>
          </a:p>
          <a:p>
            <a:pPr marL="609600" indent="-609600" eaLnBrk="1" hangingPunct="1">
              <a:lnSpc>
                <a:spcPct val="90000"/>
              </a:lnSpc>
              <a:buFontTx/>
              <a:buNone/>
            </a:pPr>
            <a:r>
              <a:rPr lang="en-GB" sz="2400" b="1" smtClean="0"/>
              <a:t>Step 2 : Selecting and defining a problem: </a:t>
            </a:r>
            <a:r>
              <a:rPr lang="en-GB" sz="2400" smtClean="0"/>
              <a:t>The students select a particular problem (individually or in groups) and define the problem precisely. The precise definition of the problem is very important because the student should be clear about the problem in which he/she works.</a:t>
            </a:r>
          </a:p>
        </p:txBody>
      </p:sp>
    </p:spTree>
    <p:extLst>
      <p:ext uri="{BB962C8B-B14F-4D97-AF65-F5344CB8AC3E}">
        <p14:creationId xmlns:p14="http://schemas.microsoft.com/office/powerpoint/2010/main" val="10821985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3315">
                                            <p:bg/>
                                          </p:spTgt>
                                        </p:tgtEl>
                                        <p:attrNameLst>
                                          <p:attrName>style.visibility</p:attrName>
                                        </p:attrNameLst>
                                      </p:cBhvr>
                                      <p:to>
                                        <p:strVal val="visible"/>
                                      </p:to>
                                    </p:set>
                                    <p:anim calcmode="lin" valueType="num">
                                      <p:cBhvr>
                                        <p:cTn id="7" dur="2000" fill="hold"/>
                                        <p:tgtEl>
                                          <p:spTgt spid="13315">
                                            <p:bg/>
                                          </p:spTgt>
                                        </p:tgtEl>
                                        <p:attrNameLst>
                                          <p:attrName>ppt_w</p:attrName>
                                        </p:attrNameLst>
                                      </p:cBhvr>
                                      <p:tavLst>
                                        <p:tav tm="0">
                                          <p:val>
                                            <p:fltVal val="0"/>
                                          </p:val>
                                        </p:tav>
                                        <p:tav tm="100000">
                                          <p:val>
                                            <p:strVal val="#ppt_w"/>
                                          </p:val>
                                        </p:tav>
                                      </p:tavLst>
                                    </p:anim>
                                    <p:anim calcmode="lin" valueType="num">
                                      <p:cBhvr>
                                        <p:cTn id="8" dur="2000" fill="hold"/>
                                        <p:tgtEl>
                                          <p:spTgt spid="13315">
                                            <p:bg/>
                                          </p:spTgt>
                                        </p:tgtEl>
                                        <p:attrNameLst>
                                          <p:attrName>ppt_h</p:attrName>
                                        </p:attrNameLst>
                                      </p:cBhvr>
                                      <p:tavLst>
                                        <p:tav tm="0">
                                          <p:val>
                                            <p:fltVal val="0"/>
                                          </p:val>
                                        </p:tav>
                                        <p:tav tm="100000">
                                          <p:val>
                                            <p:strVal val="#ppt_h"/>
                                          </p:val>
                                        </p:tav>
                                      </p:tavLst>
                                    </p:anim>
                                    <p:anim calcmode="lin" valueType="num">
                                      <p:cBhvr>
                                        <p:cTn id="9" dur="2000" fill="hold"/>
                                        <p:tgtEl>
                                          <p:spTgt spid="13315">
                                            <p:bg/>
                                          </p:spTgt>
                                        </p:tgtEl>
                                        <p:attrNameLst>
                                          <p:attrName>style.rotation</p:attrName>
                                        </p:attrNameLst>
                                      </p:cBhvr>
                                      <p:tavLst>
                                        <p:tav tm="0">
                                          <p:val>
                                            <p:fltVal val="360"/>
                                          </p:val>
                                        </p:tav>
                                        <p:tav tm="100000">
                                          <p:val>
                                            <p:fltVal val="0"/>
                                          </p:val>
                                        </p:tav>
                                      </p:tavLst>
                                    </p:anim>
                                    <p:animEffect transition="in" filter="fade">
                                      <p:cBhvr>
                                        <p:cTn id="10" dur="2000"/>
                                        <p:tgtEl>
                                          <p:spTgt spid="13315">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 calcmode="lin" valueType="num">
                                      <p:cBhvr>
                                        <p:cTn id="15" dur="20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3315">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3315">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331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3315">
                                            <p:txEl>
                                              <p:pRg st="1" end="1"/>
                                            </p:txEl>
                                          </p:spTgt>
                                        </p:tgtEl>
                                        <p:attrNameLst>
                                          <p:attrName>style.visibility</p:attrName>
                                        </p:attrNameLst>
                                      </p:cBhvr>
                                      <p:to>
                                        <p:strVal val="visible"/>
                                      </p:to>
                                    </p:set>
                                    <p:anim calcmode="lin" valueType="num">
                                      <p:cBhvr>
                                        <p:cTn id="23" dur="20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3315">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3315">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1331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3315">
                                            <p:txEl>
                                              <p:pRg st="2" end="2"/>
                                            </p:txEl>
                                          </p:spTgt>
                                        </p:tgtEl>
                                        <p:attrNameLst>
                                          <p:attrName>style.visibility</p:attrName>
                                        </p:attrNameLst>
                                      </p:cBhvr>
                                      <p:to>
                                        <p:strVal val="visible"/>
                                      </p:to>
                                    </p:set>
                                    <p:anim calcmode="lin" valueType="num">
                                      <p:cBhvr>
                                        <p:cTn id="31" dur="2000" fill="hold"/>
                                        <p:tgtEl>
                                          <p:spTgt spid="13315">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3315">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3315">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13315">
                                            <p:txEl>
                                              <p:pRg st="2" end="2"/>
                                            </p:txEl>
                                          </p:spTgt>
                                        </p:tgtEl>
                                      </p:cBhvr>
                                    </p:animEffect>
                                  </p:childTnLst>
                                </p:cTn>
                              </p:par>
                              <p:par>
                                <p:cTn id="35" presetID="3" presetClass="emph" presetSubtype="2" fill="hold" grpId="1" nodeType="withEffect">
                                  <p:stCondLst>
                                    <p:cond delay="0"/>
                                  </p:stCondLst>
                                  <p:childTnLst>
                                    <p:animClr clrSpc="rgb" dir="cw">
                                      <p:cBhvr override="childStyle">
                                        <p:cTn id="36" dur="2000" fill="hold"/>
                                        <p:tgtEl>
                                          <p:spTgt spid="13315">
                                            <p:txEl>
                                              <p:pRg st="0" end="0"/>
                                            </p:txEl>
                                          </p:spTgt>
                                        </p:tgtEl>
                                        <p:attrNameLst>
                                          <p:attrName>style.color</p:attrName>
                                        </p:attrNameLst>
                                      </p:cBhvr>
                                      <p:to>
                                        <a:srgbClr val="FF3300"/>
                                      </p:to>
                                    </p:animClr>
                                  </p:childTnLst>
                                </p:cTn>
                              </p:par>
                              <p:par>
                                <p:cTn id="37" presetID="3" presetClass="emph" presetSubtype="2" fill="hold" grpId="1" nodeType="withEffect">
                                  <p:stCondLst>
                                    <p:cond delay="0"/>
                                  </p:stCondLst>
                                  <p:childTnLst>
                                    <p:animClr clrSpc="rgb" dir="cw">
                                      <p:cBhvr override="childStyle">
                                        <p:cTn id="38" dur="2000" fill="hold"/>
                                        <p:tgtEl>
                                          <p:spTgt spid="13315">
                                            <p:txEl>
                                              <p:pRg st="1" end="1"/>
                                            </p:txEl>
                                          </p:spTgt>
                                        </p:tgtEl>
                                        <p:attrNameLst>
                                          <p:attrName>style.color</p:attrName>
                                        </p:attrNameLst>
                                      </p:cBhvr>
                                      <p:to>
                                        <a:srgbClr val="FF3300"/>
                                      </p:to>
                                    </p:animClr>
                                  </p:childTnLst>
                                </p:cTn>
                              </p:par>
                              <p:par>
                                <p:cTn id="39" presetID="3" presetClass="emph" presetSubtype="2" fill="hold" grpId="1" nodeType="withEffect">
                                  <p:stCondLst>
                                    <p:cond delay="0"/>
                                  </p:stCondLst>
                                  <p:childTnLst>
                                    <p:animClr clrSpc="rgb" dir="cw">
                                      <p:cBhvr override="childStyle">
                                        <p:cTn id="40" dur="2000" fill="hold"/>
                                        <p:tgtEl>
                                          <p:spTgt spid="13315">
                                            <p:txEl>
                                              <p:pRg st="2" end="2"/>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nimBg="1"/>
      <p:bldP spid="13315"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INQUIRY?</a:t>
            </a:r>
          </a:p>
        </p:txBody>
      </p:sp>
      <p:sp>
        <p:nvSpPr>
          <p:cNvPr id="3" name="Content Placeholder 2"/>
          <p:cNvSpPr>
            <a:spLocks noGrp="1"/>
          </p:cNvSpPr>
          <p:nvPr>
            <p:ph idx="1"/>
          </p:nvPr>
        </p:nvSpPr>
        <p:spPr/>
        <p:txBody>
          <a:bodyPr>
            <a:normAutofit/>
          </a:bodyPr>
          <a:lstStyle/>
          <a:p>
            <a:r>
              <a:rPr lang="en-GB" sz="4800" dirty="0"/>
              <a:t>Tell me and I forget, show me and I remember, involve me and </a:t>
            </a:r>
            <a:r>
              <a:rPr lang="en-GB" sz="4800" dirty="0" smtClean="0"/>
              <a:t>I understand</a:t>
            </a:r>
            <a:r>
              <a:rPr lang="en-GB" sz="4800" dirty="0"/>
              <a:t>. </a:t>
            </a:r>
            <a:endParaRPr lang="en-GB" sz="4800" dirty="0" smtClean="0"/>
          </a:p>
          <a:p>
            <a:r>
              <a:rPr lang="en-GB" sz="4800" dirty="0" smtClean="0"/>
              <a:t>Inquiry </a:t>
            </a:r>
            <a:r>
              <a:rPr lang="en-GB" sz="4800" dirty="0"/>
              <a:t>implies involvement that leads to understanding.</a:t>
            </a:r>
          </a:p>
        </p:txBody>
      </p:sp>
    </p:spTree>
    <p:extLst>
      <p:ext uri="{BB962C8B-B14F-4D97-AF65-F5344CB8AC3E}">
        <p14:creationId xmlns:p14="http://schemas.microsoft.com/office/powerpoint/2010/main" val="1953219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457200" y="381000"/>
            <a:ext cx="8229600" cy="6096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4339" name="Rectangle 3"/>
          <p:cNvSpPr>
            <a:spLocks noChangeArrowheads="1"/>
          </p:cNvSpPr>
          <p:nvPr>
            <p:ph type="body" idx="1"/>
          </p:nvPr>
        </p:nvSpPr>
        <p:spPr bwMode="auto">
          <a:xfrm>
            <a:off x="609600" y="1143000"/>
            <a:ext cx="8382000" cy="5257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80000"/>
              </a:lnSpc>
              <a:buFontTx/>
              <a:buNone/>
            </a:pPr>
            <a:r>
              <a:rPr lang="en-GB" sz="2400" b="1" smtClean="0"/>
              <a:t>Step 3 : Formulating hypothesis:</a:t>
            </a:r>
            <a:r>
              <a:rPr lang="en-GB" sz="2400" smtClean="0"/>
              <a:t> Hypothesis are probable solutions to the  problems. The students at this point , after reflection and discussion, frame a hypothesis for the problem selected.</a:t>
            </a:r>
          </a:p>
          <a:p>
            <a:pPr marL="609600" indent="-609600" eaLnBrk="1" hangingPunct="1">
              <a:lnSpc>
                <a:spcPct val="80000"/>
              </a:lnSpc>
              <a:buFontTx/>
              <a:buNone/>
            </a:pPr>
            <a:r>
              <a:rPr lang="en-GB" sz="2400" b="1" smtClean="0"/>
              <a:t>Step 4: Planning/Designing methods to test the hypothesis formulated: </a:t>
            </a:r>
            <a:r>
              <a:rPr lang="en-GB" sz="2400" smtClean="0"/>
              <a:t>The teacher then asks the students to plan or design methods to test the correctness of the hypothesis framed for the problem selected. The student reflect on the nature of the problem, the hypothesis framed, the data required to validate the hypothesis, the mode of collecting such data etc., and plan/design a comprehensive method to test the hypothesis. The teacher, before the commencement of the execution stage, discusses the evaluation criteria with the students and briefs them on the format of the project report to be submitted. </a:t>
            </a:r>
            <a:endParaRPr lang="en-US" sz="2400" smtClean="0"/>
          </a:p>
        </p:txBody>
      </p:sp>
    </p:spTree>
    <p:extLst>
      <p:ext uri="{BB962C8B-B14F-4D97-AF65-F5344CB8AC3E}">
        <p14:creationId xmlns:p14="http://schemas.microsoft.com/office/powerpoint/2010/main" val="41157844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4339">
                                            <p:bg/>
                                          </p:spTgt>
                                        </p:tgtEl>
                                        <p:attrNameLst>
                                          <p:attrName>style.visibility</p:attrName>
                                        </p:attrNameLst>
                                      </p:cBhvr>
                                      <p:to>
                                        <p:strVal val="visible"/>
                                      </p:to>
                                    </p:set>
                                    <p:anim calcmode="lin" valueType="num">
                                      <p:cBhvr>
                                        <p:cTn id="7" dur="500" fill="hold"/>
                                        <p:tgtEl>
                                          <p:spTgt spid="14339">
                                            <p:bg/>
                                          </p:spTgt>
                                        </p:tgtEl>
                                        <p:attrNameLst>
                                          <p:attrName>ppt_w</p:attrName>
                                        </p:attrNameLst>
                                      </p:cBhvr>
                                      <p:tavLst>
                                        <p:tav tm="0">
                                          <p:val>
                                            <p:fltVal val="0"/>
                                          </p:val>
                                        </p:tav>
                                        <p:tav tm="100000">
                                          <p:val>
                                            <p:strVal val="#ppt_w"/>
                                          </p:val>
                                        </p:tav>
                                      </p:tavLst>
                                    </p:anim>
                                    <p:anim calcmode="lin" valueType="num">
                                      <p:cBhvr>
                                        <p:cTn id="8" dur="500" fill="hold"/>
                                        <p:tgtEl>
                                          <p:spTgt spid="14339">
                                            <p:bg/>
                                          </p:spTgt>
                                        </p:tgtEl>
                                        <p:attrNameLst>
                                          <p:attrName>ppt_h</p:attrName>
                                        </p:attrNameLst>
                                      </p:cBhvr>
                                      <p:tavLst>
                                        <p:tav tm="0">
                                          <p:val>
                                            <p:fltVal val="0"/>
                                          </p:val>
                                        </p:tav>
                                        <p:tav tm="100000">
                                          <p:val>
                                            <p:strVal val="#ppt_h"/>
                                          </p:val>
                                        </p:tav>
                                      </p:tavLst>
                                    </p:anim>
                                    <p:anim calcmode="lin" valueType="num">
                                      <p:cBhvr>
                                        <p:cTn id="9" dur="500" fill="hold"/>
                                        <p:tgtEl>
                                          <p:spTgt spid="14339">
                                            <p:bg/>
                                          </p:spTgt>
                                        </p:tgtEl>
                                        <p:attrNameLst>
                                          <p:attrName>style.rotation</p:attrName>
                                        </p:attrNameLst>
                                      </p:cBhvr>
                                      <p:tavLst>
                                        <p:tav tm="0">
                                          <p:val>
                                            <p:fltVal val="360"/>
                                          </p:val>
                                        </p:tav>
                                        <p:tav tm="100000">
                                          <p:val>
                                            <p:fltVal val="0"/>
                                          </p:val>
                                        </p:tav>
                                      </p:tavLst>
                                    </p:anim>
                                    <p:animEffect transition="in" filter="fade">
                                      <p:cBhvr>
                                        <p:cTn id="10" dur="500"/>
                                        <p:tgtEl>
                                          <p:spTgt spid="14339">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 calcmode="lin" valueType="num">
                                      <p:cBhvr>
                                        <p:cTn id="15"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433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4339">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433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4339">
                                            <p:txEl>
                                              <p:pRg st="1" end="1"/>
                                            </p:txEl>
                                          </p:spTgt>
                                        </p:tgtEl>
                                        <p:attrNameLst>
                                          <p:attrName>style.visibility</p:attrName>
                                        </p:attrNameLst>
                                      </p:cBhvr>
                                      <p:to>
                                        <p:strVal val="visible"/>
                                      </p:to>
                                    </p:set>
                                    <p:anim calcmode="lin" valueType="num">
                                      <p:cBhvr>
                                        <p:cTn id="23" dur="5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433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4339">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4339">
                                            <p:txEl>
                                              <p:pRg st="1" end="1"/>
                                            </p:txEl>
                                          </p:spTgt>
                                        </p:tgtEl>
                                      </p:cBhvr>
                                    </p:animEffect>
                                  </p:childTnLst>
                                </p:cTn>
                              </p:par>
                              <p:par>
                                <p:cTn id="27" presetID="3" presetClass="emph" presetSubtype="2" fill="hold" grpId="1" nodeType="withEffect">
                                  <p:stCondLst>
                                    <p:cond delay="0"/>
                                  </p:stCondLst>
                                  <p:childTnLst>
                                    <p:animClr clrSpc="rgb" dir="cw">
                                      <p:cBhvr override="childStyle">
                                        <p:cTn id="28" dur="2000" fill="hold"/>
                                        <p:tgtEl>
                                          <p:spTgt spid="14339">
                                            <p:txEl>
                                              <p:pRg st="0" end="0"/>
                                            </p:txEl>
                                          </p:spTgt>
                                        </p:tgtEl>
                                        <p:attrNameLst>
                                          <p:attrName>style.color</p:attrName>
                                        </p:attrNameLst>
                                      </p:cBhvr>
                                      <p:to>
                                        <a:srgbClr val="FF3300"/>
                                      </p:to>
                                    </p:animClr>
                                  </p:childTnLst>
                                </p:cTn>
                              </p:par>
                              <p:par>
                                <p:cTn id="29" presetID="3" presetClass="emph" presetSubtype="2" fill="hold" grpId="1" nodeType="withEffect">
                                  <p:stCondLst>
                                    <p:cond delay="0"/>
                                  </p:stCondLst>
                                  <p:childTnLst>
                                    <p:animClr clrSpc="rgb" dir="cw">
                                      <p:cBhvr override="childStyle">
                                        <p:cTn id="30" dur="2000" fill="hold"/>
                                        <p:tgtEl>
                                          <p:spTgt spid="14339">
                                            <p:txEl>
                                              <p:pRg st="1" end="1"/>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nimBg="1"/>
      <p:bldP spid="14339" grpI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381000"/>
            <a:ext cx="8229600" cy="6096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5363" name="Rectangle 3"/>
          <p:cNvSpPr>
            <a:spLocks noChangeArrowheads="1"/>
          </p:cNvSpPr>
          <p:nvPr>
            <p:ph type="body" idx="1"/>
          </p:nvPr>
        </p:nvSpPr>
        <p:spPr bwMode="auto">
          <a:xfrm>
            <a:off x="457200" y="1066800"/>
            <a:ext cx="8458200" cy="5791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80000"/>
              </a:lnSpc>
              <a:buFontTx/>
              <a:buNone/>
            </a:pPr>
            <a:r>
              <a:rPr lang="en-GB" sz="2000" b="1" smtClean="0"/>
              <a:t>Execution</a:t>
            </a:r>
            <a:r>
              <a:rPr lang="en-GB" sz="2000" smtClean="0"/>
              <a:t> : In this stage the student comes into contact with the social   environment and active interaction results between the two. This stage provides   ample opportunity for the learner to acquire and improve social skills. The steps under this stage are, </a:t>
            </a:r>
            <a:endParaRPr lang="en-US" sz="2000" smtClean="0"/>
          </a:p>
          <a:p>
            <a:pPr marL="609600" indent="-609600" eaLnBrk="1" hangingPunct="1">
              <a:lnSpc>
                <a:spcPct val="80000"/>
              </a:lnSpc>
              <a:buFontTx/>
              <a:buNone/>
            </a:pPr>
            <a:r>
              <a:rPr lang="en-GB" sz="2000" b="1" smtClean="0"/>
              <a:t>Step 5 : Collection of data</a:t>
            </a:r>
            <a:r>
              <a:rPr lang="en-GB" sz="2000" smtClean="0"/>
              <a:t>: The students move out of the class room and as per their plan  begin to gather data from various sources. They have to carefully record the information collected and later organise the information in a way that would facilitate further study and interpretation.</a:t>
            </a:r>
          </a:p>
          <a:p>
            <a:pPr marL="609600" indent="-609600" eaLnBrk="1" hangingPunct="1">
              <a:lnSpc>
                <a:spcPct val="80000"/>
              </a:lnSpc>
              <a:buFontTx/>
              <a:buNone/>
            </a:pPr>
            <a:r>
              <a:rPr lang="en-GB" sz="2000" b="1" smtClean="0"/>
              <a:t>Step 6 : Interpretation of data:</a:t>
            </a:r>
            <a:r>
              <a:rPr lang="en-GB" sz="2000" smtClean="0"/>
              <a:t> At this point the students study carefully the data collected and interpret information collected. The interpretations are noted down and the findings and conclusions are arrived at.</a:t>
            </a:r>
            <a:endParaRPr lang="en-GB" sz="2000" b="1" smtClean="0"/>
          </a:p>
          <a:p>
            <a:pPr marL="609600" indent="-609600" eaLnBrk="1" hangingPunct="1">
              <a:lnSpc>
                <a:spcPct val="80000"/>
              </a:lnSpc>
              <a:buFontTx/>
              <a:buNone/>
            </a:pPr>
            <a:r>
              <a:rPr lang="en-GB" sz="2000" b="1" smtClean="0"/>
              <a:t>Step 7: Reviewing:</a:t>
            </a:r>
            <a:r>
              <a:rPr lang="en-GB" sz="2000" smtClean="0"/>
              <a:t> The students then critically examine the methods adopted to collect the data, the adequacy of the data collected, the interpretation of the data and the conclusions arrived at which either support or reject the hypothesis formulated. After this the teacher is consulted and a review of the entire project exercise is made. The suggestions and recommendations of the teacher are incorporated in the first draft of the project report.</a:t>
            </a:r>
            <a:endParaRPr lang="en-US" sz="2000" smtClean="0"/>
          </a:p>
        </p:txBody>
      </p:sp>
    </p:spTree>
    <p:extLst>
      <p:ext uri="{BB962C8B-B14F-4D97-AF65-F5344CB8AC3E}">
        <p14:creationId xmlns:p14="http://schemas.microsoft.com/office/powerpoint/2010/main" val="4833840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5363">
                                            <p:bg/>
                                          </p:spTgt>
                                        </p:tgtEl>
                                        <p:attrNameLst>
                                          <p:attrName>style.visibility</p:attrName>
                                        </p:attrNameLst>
                                      </p:cBhvr>
                                      <p:to>
                                        <p:strVal val="visible"/>
                                      </p:to>
                                    </p:set>
                                    <p:anim calcmode="lin" valueType="num">
                                      <p:cBhvr>
                                        <p:cTn id="7" dur="2000" fill="hold"/>
                                        <p:tgtEl>
                                          <p:spTgt spid="15363">
                                            <p:bg/>
                                          </p:spTgt>
                                        </p:tgtEl>
                                        <p:attrNameLst>
                                          <p:attrName>ppt_w</p:attrName>
                                        </p:attrNameLst>
                                      </p:cBhvr>
                                      <p:tavLst>
                                        <p:tav tm="0">
                                          <p:val>
                                            <p:fltVal val="0"/>
                                          </p:val>
                                        </p:tav>
                                        <p:tav tm="100000">
                                          <p:val>
                                            <p:strVal val="#ppt_w"/>
                                          </p:val>
                                        </p:tav>
                                      </p:tavLst>
                                    </p:anim>
                                    <p:anim calcmode="lin" valueType="num">
                                      <p:cBhvr>
                                        <p:cTn id="8" dur="2000" fill="hold"/>
                                        <p:tgtEl>
                                          <p:spTgt spid="15363">
                                            <p:bg/>
                                          </p:spTgt>
                                        </p:tgtEl>
                                        <p:attrNameLst>
                                          <p:attrName>ppt_h</p:attrName>
                                        </p:attrNameLst>
                                      </p:cBhvr>
                                      <p:tavLst>
                                        <p:tav tm="0">
                                          <p:val>
                                            <p:fltVal val="0"/>
                                          </p:val>
                                        </p:tav>
                                        <p:tav tm="100000">
                                          <p:val>
                                            <p:strVal val="#ppt_h"/>
                                          </p:val>
                                        </p:tav>
                                      </p:tavLst>
                                    </p:anim>
                                    <p:anim calcmode="lin" valueType="num">
                                      <p:cBhvr>
                                        <p:cTn id="9" dur="2000" fill="hold"/>
                                        <p:tgtEl>
                                          <p:spTgt spid="15363">
                                            <p:bg/>
                                          </p:spTgt>
                                        </p:tgtEl>
                                        <p:attrNameLst>
                                          <p:attrName>style.rotation</p:attrName>
                                        </p:attrNameLst>
                                      </p:cBhvr>
                                      <p:tavLst>
                                        <p:tav tm="0">
                                          <p:val>
                                            <p:fltVal val="360"/>
                                          </p:val>
                                        </p:tav>
                                        <p:tav tm="100000">
                                          <p:val>
                                            <p:fltVal val="0"/>
                                          </p:val>
                                        </p:tav>
                                      </p:tavLst>
                                    </p:anim>
                                    <p:animEffect transition="in" filter="fade">
                                      <p:cBhvr>
                                        <p:cTn id="10" dur="2000"/>
                                        <p:tgtEl>
                                          <p:spTgt spid="15363">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5363">
                                            <p:txEl>
                                              <p:pRg st="0" end="0"/>
                                            </p:txEl>
                                          </p:spTgt>
                                        </p:tgtEl>
                                        <p:attrNameLst>
                                          <p:attrName>style.visibility</p:attrName>
                                        </p:attrNameLst>
                                      </p:cBhvr>
                                      <p:to>
                                        <p:strVal val="visible"/>
                                      </p:to>
                                    </p:set>
                                    <p:anim calcmode="lin" valueType="num">
                                      <p:cBhvr>
                                        <p:cTn id="15" dur="20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5363">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5363">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536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5363">
                                            <p:txEl>
                                              <p:pRg st="1" end="1"/>
                                            </p:txEl>
                                          </p:spTgt>
                                        </p:tgtEl>
                                        <p:attrNameLst>
                                          <p:attrName>style.visibility</p:attrName>
                                        </p:attrNameLst>
                                      </p:cBhvr>
                                      <p:to>
                                        <p:strVal val="visible"/>
                                      </p:to>
                                    </p:set>
                                    <p:anim calcmode="lin" valueType="num">
                                      <p:cBhvr>
                                        <p:cTn id="23" dur="20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5363">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5363">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1536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5363">
                                            <p:txEl>
                                              <p:pRg st="2" end="2"/>
                                            </p:txEl>
                                          </p:spTgt>
                                        </p:tgtEl>
                                        <p:attrNameLst>
                                          <p:attrName>style.visibility</p:attrName>
                                        </p:attrNameLst>
                                      </p:cBhvr>
                                      <p:to>
                                        <p:strVal val="visible"/>
                                      </p:to>
                                    </p:set>
                                    <p:anim calcmode="lin" valueType="num">
                                      <p:cBhvr>
                                        <p:cTn id="31" dur="20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5363">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5363">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1536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5363">
                                            <p:txEl>
                                              <p:pRg st="3" end="3"/>
                                            </p:txEl>
                                          </p:spTgt>
                                        </p:tgtEl>
                                        <p:attrNameLst>
                                          <p:attrName>style.visibility</p:attrName>
                                        </p:attrNameLst>
                                      </p:cBhvr>
                                      <p:to>
                                        <p:strVal val="visible"/>
                                      </p:to>
                                    </p:set>
                                    <p:anim calcmode="lin" valueType="num">
                                      <p:cBhvr>
                                        <p:cTn id="39" dur="20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15363">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15363">
                                            <p:txEl>
                                              <p:pRg st="3" end="3"/>
                                            </p:txEl>
                                          </p:spTgt>
                                        </p:tgtEl>
                                        <p:attrNameLst>
                                          <p:attrName>style.rotation</p:attrName>
                                        </p:attrNameLst>
                                      </p:cBhvr>
                                      <p:tavLst>
                                        <p:tav tm="0">
                                          <p:val>
                                            <p:fltVal val="360"/>
                                          </p:val>
                                        </p:tav>
                                        <p:tav tm="100000">
                                          <p:val>
                                            <p:fltVal val="0"/>
                                          </p:val>
                                        </p:tav>
                                      </p:tavLst>
                                    </p:anim>
                                    <p:animEffect transition="in" filter="fade">
                                      <p:cBhvr>
                                        <p:cTn id="42" dur="2000"/>
                                        <p:tgtEl>
                                          <p:spTgt spid="15363">
                                            <p:txEl>
                                              <p:pRg st="3" end="3"/>
                                            </p:txEl>
                                          </p:spTgt>
                                        </p:tgtEl>
                                      </p:cBhvr>
                                    </p:animEffect>
                                  </p:childTnLst>
                                </p:cTn>
                              </p:par>
                              <p:par>
                                <p:cTn id="43" presetID="3" presetClass="emph" presetSubtype="2" fill="hold" grpId="1" nodeType="withEffect">
                                  <p:stCondLst>
                                    <p:cond delay="0"/>
                                  </p:stCondLst>
                                  <p:childTnLst>
                                    <p:animClr clrSpc="rgb" dir="cw">
                                      <p:cBhvr override="childStyle">
                                        <p:cTn id="44" dur="2000" fill="hold"/>
                                        <p:tgtEl>
                                          <p:spTgt spid="15363">
                                            <p:txEl>
                                              <p:pRg st="0" end="0"/>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15363">
                                            <p:txEl>
                                              <p:pRg st="1" end="1"/>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15363">
                                            <p:txEl>
                                              <p:pRg st="2" end="2"/>
                                            </p:txEl>
                                          </p:spTgt>
                                        </p:tgtEl>
                                        <p:attrNameLst>
                                          <p:attrName>style.color</p:attrName>
                                        </p:attrNameLst>
                                      </p:cBhvr>
                                      <p:to>
                                        <a:srgbClr val="FF3300"/>
                                      </p:to>
                                    </p:animClr>
                                  </p:childTnLst>
                                </p:cTn>
                              </p:par>
                              <p:par>
                                <p:cTn id="49" presetID="3" presetClass="emph" presetSubtype="2" fill="hold" grpId="1" nodeType="withEffect">
                                  <p:stCondLst>
                                    <p:cond delay="0"/>
                                  </p:stCondLst>
                                  <p:childTnLst>
                                    <p:animClr clrSpc="rgb" dir="cw">
                                      <p:cBhvr override="childStyle">
                                        <p:cTn id="50" dur="2000" fill="hold"/>
                                        <p:tgtEl>
                                          <p:spTgt spid="15363">
                                            <p:txEl>
                                              <p:pRg st="3" end="3"/>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nimBg="1"/>
      <p:bldP spid="15363" grpI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381000"/>
            <a:ext cx="8229600" cy="6096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6387" name="Rectangle 3"/>
          <p:cNvSpPr>
            <a:spLocks noChangeArrowheads="1"/>
          </p:cNvSpPr>
          <p:nvPr>
            <p:ph type="body" idx="1"/>
          </p:nvPr>
        </p:nvSpPr>
        <p:spPr bwMode="auto">
          <a:xfrm>
            <a:off x="457200" y="1295400"/>
            <a:ext cx="8458200" cy="5562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80000"/>
              </a:lnSpc>
              <a:buFontTx/>
              <a:buNone/>
            </a:pPr>
            <a:r>
              <a:rPr lang="en-GB" sz="2400" b="1" smtClean="0"/>
              <a:t>Conclusion</a:t>
            </a:r>
            <a:r>
              <a:rPr lang="en-GB" sz="2400" smtClean="0"/>
              <a:t>:  In this stage, the project work report is submitted by the students and the Evaluation of the same is undertaken by the teacher. The steps under this stage are,         </a:t>
            </a:r>
          </a:p>
          <a:p>
            <a:pPr marL="609600" indent="-609600" eaLnBrk="1" hangingPunct="1">
              <a:lnSpc>
                <a:spcPct val="80000"/>
              </a:lnSpc>
              <a:buFontTx/>
              <a:buNone/>
            </a:pPr>
            <a:r>
              <a:rPr lang="en-GB" sz="2400" b="1" smtClean="0"/>
              <a:t>Step 8 : Reporting</a:t>
            </a:r>
            <a:r>
              <a:rPr lang="en-GB" sz="2400" smtClean="0"/>
              <a:t>: The students present their findings in the form of  a project- report, after receiving  the corrected first drafts submitted. The report generally consists of the following components,    </a:t>
            </a:r>
          </a:p>
          <a:p>
            <a:pPr marL="609600" indent="-609600" eaLnBrk="1" hangingPunct="1">
              <a:lnSpc>
                <a:spcPct val="80000"/>
              </a:lnSpc>
              <a:buFontTx/>
              <a:buNone/>
            </a:pPr>
            <a:r>
              <a:rPr lang="en-GB" sz="2400" i="1" smtClean="0"/>
              <a:t>Introduction</a:t>
            </a:r>
            <a:r>
              <a:rPr lang="en-GB" sz="2400" smtClean="0"/>
              <a:t>: A description of the topic being studied, along with relevant background information is given here. A clear statement of the purpose, and scope of the study should be included.</a:t>
            </a:r>
            <a:endParaRPr lang="en-GB" sz="2400" i="1" smtClean="0"/>
          </a:p>
          <a:p>
            <a:pPr marL="609600" indent="-609600" eaLnBrk="1" hangingPunct="1">
              <a:lnSpc>
                <a:spcPct val="80000"/>
              </a:lnSpc>
              <a:buFontTx/>
              <a:buNone/>
            </a:pPr>
            <a:r>
              <a:rPr lang="en-GB" sz="2400" i="1" smtClean="0"/>
              <a:t>Materials and methods used</a:t>
            </a:r>
            <a:r>
              <a:rPr lang="en-GB" sz="2400" smtClean="0"/>
              <a:t>: A description of the equipments, methods and procedures used and experiments performed is given.</a:t>
            </a:r>
            <a:endParaRPr lang="en-GB" sz="2400" i="1" smtClean="0"/>
          </a:p>
        </p:txBody>
      </p:sp>
    </p:spTree>
    <p:extLst>
      <p:ext uri="{BB962C8B-B14F-4D97-AF65-F5344CB8AC3E}">
        <p14:creationId xmlns:p14="http://schemas.microsoft.com/office/powerpoint/2010/main" val="424865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6387">
                                            <p:bg/>
                                          </p:spTgt>
                                        </p:tgtEl>
                                        <p:attrNameLst>
                                          <p:attrName>style.visibility</p:attrName>
                                        </p:attrNameLst>
                                      </p:cBhvr>
                                      <p:to>
                                        <p:strVal val="visible"/>
                                      </p:to>
                                    </p:set>
                                    <p:anim calcmode="lin" valueType="num">
                                      <p:cBhvr>
                                        <p:cTn id="7" dur="2000" fill="hold"/>
                                        <p:tgtEl>
                                          <p:spTgt spid="16387">
                                            <p:bg/>
                                          </p:spTgt>
                                        </p:tgtEl>
                                        <p:attrNameLst>
                                          <p:attrName>ppt_w</p:attrName>
                                        </p:attrNameLst>
                                      </p:cBhvr>
                                      <p:tavLst>
                                        <p:tav tm="0">
                                          <p:val>
                                            <p:fltVal val="0"/>
                                          </p:val>
                                        </p:tav>
                                        <p:tav tm="100000">
                                          <p:val>
                                            <p:strVal val="#ppt_w"/>
                                          </p:val>
                                        </p:tav>
                                      </p:tavLst>
                                    </p:anim>
                                    <p:anim calcmode="lin" valueType="num">
                                      <p:cBhvr>
                                        <p:cTn id="8" dur="2000" fill="hold"/>
                                        <p:tgtEl>
                                          <p:spTgt spid="16387">
                                            <p:bg/>
                                          </p:spTgt>
                                        </p:tgtEl>
                                        <p:attrNameLst>
                                          <p:attrName>ppt_h</p:attrName>
                                        </p:attrNameLst>
                                      </p:cBhvr>
                                      <p:tavLst>
                                        <p:tav tm="0">
                                          <p:val>
                                            <p:fltVal val="0"/>
                                          </p:val>
                                        </p:tav>
                                        <p:tav tm="100000">
                                          <p:val>
                                            <p:strVal val="#ppt_h"/>
                                          </p:val>
                                        </p:tav>
                                      </p:tavLst>
                                    </p:anim>
                                    <p:anim calcmode="lin" valueType="num">
                                      <p:cBhvr>
                                        <p:cTn id="9" dur="2000" fill="hold"/>
                                        <p:tgtEl>
                                          <p:spTgt spid="16387">
                                            <p:bg/>
                                          </p:spTgt>
                                        </p:tgtEl>
                                        <p:attrNameLst>
                                          <p:attrName>style.rotation</p:attrName>
                                        </p:attrNameLst>
                                      </p:cBhvr>
                                      <p:tavLst>
                                        <p:tav tm="0">
                                          <p:val>
                                            <p:fltVal val="360"/>
                                          </p:val>
                                        </p:tav>
                                        <p:tav tm="100000">
                                          <p:val>
                                            <p:fltVal val="0"/>
                                          </p:val>
                                        </p:tav>
                                      </p:tavLst>
                                    </p:anim>
                                    <p:animEffect transition="in" filter="fade">
                                      <p:cBhvr>
                                        <p:cTn id="10" dur="2000"/>
                                        <p:tgtEl>
                                          <p:spTgt spid="16387">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 calcmode="lin" valueType="num">
                                      <p:cBhvr>
                                        <p:cTn id="15" dur="20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6387">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6387">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638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6387">
                                            <p:txEl>
                                              <p:pRg st="1" end="1"/>
                                            </p:txEl>
                                          </p:spTgt>
                                        </p:tgtEl>
                                        <p:attrNameLst>
                                          <p:attrName>style.visibility</p:attrName>
                                        </p:attrNameLst>
                                      </p:cBhvr>
                                      <p:to>
                                        <p:strVal val="visible"/>
                                      </p:to>
                                    </p:set>
                                    <p:anim calcmode="lin" valueType="num">
                                      <p:cBhvr>
                                        <p:cTn id="23" dur="20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6387">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6387">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1638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6387">
                                            <p:txEl>
                                              <p:pRg st="2" end="2"/>
                                            </p:txEl>
                                          </p:spTgt>
                                        </p:tgtEl>
                                        <p:attrNameLst>
                                          <p:attrName>style.visibility</p:attrName>
                                        </p:attrNameLst>
                                      </p:cBhvr>
                                      <p:to>
                                        <p:strVal val="visible"/>
                                      </p:to>
                                    </p:set>
                                    <p:anim calcmode="lin" valueType="num">
                                      <p:cBhvr>
                                        <p:cTn id="31" dur="20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6387">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6387">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1638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6387">
                                            <p:txEl>
                                              <p:pRg st="3" end="3"/>
                                            </p:txEl>
                                          </p:spTgt>
                                        </p:tgtEl>
                                        <p:attrNameLst>
                                          <p:attrName>style.visibility</p:attrName>
                                        </p:attrNameLst>
                                      </p:cBhvr>
                                      <p:to>
                                        <p:strVal val="visible"/>
                                      </p:to>
                                    </p:set>
                                    <p:anim calcmode="lin" valueType="num">
                                      <p:cBhvr>
                                        <p:cTn id="39" dur="2000" fill="hold"/>
                                        <p:tgtEl>
                                          <p:spTgt spid="16387">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16387">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16387">
                                            <p:txEl>
                                              <p:pRg st="3" end="3"/>
                                            </p:txEl>
                                          </p:spTgt>
                                        </p:tgtEl>
                                        <p:attrNameLst>
                                          <p:attrName>style.rotation</p:attrName>
                                        </p:attrNameLst>
                                      </p:cBhvr>
                                      <p:tavLst>
                                        <p:tav tm="0">
                                          <p:val>
                                            <p:fltVal val="360"/>
                                          </p:val>
                                        </p:tav>
                                        <p:tav tm="100000">
                                          <p:val>
                                            <p:fltVal val="0"/>
                                          </p:val>
                                        </p:tav>
                                      </p:tavLst>
                                    </p:anim>
                                    <p:animEffect transition="in" filter="fade">
                                      <p:cBhvr>
                                        <p:cTn id="42" dur="2000"/>
                                        <p:tgtEl>
                                          <p:spTgt spid="16387">
                                            <p:txEl>
                                              <p:pRg st="3" end="3"/>
                                            </p:txEl>
                                          </p:spTgt>
                                        </p:tgtEl>
                                      </p:cBhvr>
                                    </p:animEffect>
                                  </p:childTnLst>
                                </p:cTn>
                              </p:par>
                              <p:par>
                                <p:cTn id="43" presetID="3" presetClass="emph" presetSubtype="2" fill="hold" grpId="1" nodeType="withEffect">
                                  <p:stCondLst>
                                    <p:cond delay="0"/>
                                  </p:stCondLst>
                                  <p:childTnLst>
                                    <p:animClr clrSpc="rgb" dir="cw">
                                      <p:cBhvr override="childStyle">
                                        <p:cTn id="44" dur="2000" fill="hold"/>
                                        <p:tgtEl>
                                          <p:spTgt spid="16387">
                                            <p:txEl>
                                              <p:pRg st="0" end="0"/>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16387">
                                            <p:txEl>
                                              <p:pRg st="1" end="1"/>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16387">
                                            <p:txEl>
                                              <p:pRg st="2" end="2"/>
                                            </p:txEl>
                                          </p:spTgt>
                                        </p:tgtEl>
                                        <p:attrNameLst>
                                          <p:attrName>style.color</p:attrName>
                                        </p:attrNameLst>
                                      </p:cBhvr>
                                      <p:to>
                                        <a:srgbClr val="FF3300"/>
                                      </p:to>
                                    </p:animClr>
                                  </p:childTnLst>
                                </p:cTn>
                              </p:par>
                              <p:par>
                                <p:cTn id="49" presetID="3" presetClass="emph" presetSubtype="2" fill="hold" grpId="1" nodeType="withEffect">
                                  <p:stCondLst>
                                    <p:cond delay="0"/>
                                  </p:stCondLst>
                                  <p:childTnLst>
                                    <p:animClr clrSpc="rgb" dir="cw">
                                      <p:cBhvr override="childStyle">
                                        <p:cTn id="50" dur="2000" fill="hold"/>
                                        <p:tgtEl>
                                          <p:spTgt spid="16387">
                                            <p:txEl>
                                              <p:pRg st="3" end="3"/>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nimBg="1"/>
      <p:bldP spid="16387" grpI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xfrm>
            <a:off x="457200" y="381000"/>
            <a:ext cx="8229600" cy="6096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3200" b="1" smtClean="0"/>
              <a:t>Stages &amp; Steps in Problem type Project</a:t>
            </a:r>
          </a:p>
        </p:txBody>
      </p:sp>
      <p:sp>
        <p:nvSpPr>
          <p:cNvPr id="18435" name="Rectangle 3"/>
          <p:cNvSpPr>
            <a:spLocks noChangeArrowheads="1"/>
          </p:cNvSpPr>
          <p:nvPr>
            <p:ph type="body" idx="1"/>
          </p:nvPr>
        </p:nvSpPr>
        <p:spPr bwMode="auto">
          <a:xfrm>
            <a:off x="457200" y="1219200"/>
            <a:ext cx="8458200" cy="5638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80000"/>
              </a:lnSpc>
              <a:buFontTx/>
              <a:buNone/>
            </a:pPr>
            <a:r>
              <a:rPr lang="en-GB" sz="2400" i="1" smtClean="0"/>
              <a:t>Observations and results obtained</a:t>
            </a:r>
            <a:r>
              <a:rPr lang="en-GB" sz="2400" smtClean="0"/>
              <a:t>:  The recorded observations and the data collected are noted under this section.</a:t>
            </a:r>
            <a:endParaRPr lang="en-GB" sz="2400" i="1" smtClean="0"/>
          </a:p>
          <a:p>
            <a:pPr marL="609600" indent="-609600" eaLnBrk="1" hangingPunct="1">
              <a:lnSpc>
                <a:spcPct val="80000"/>
              </a:lnSpc>
              <a:buFontTx/>
              <a:buNone/>
            </a:pPr>
            <a:r>
              <a:rPr lang="en-GB" sz="2400" i="1" smtClean="0"/>
              <a:t>Discussion: </a:t>
            </a:r>
            <a:r>
              <a:rPr lang="en-GB" sz="2400" smtClean="0"/>
              <a:t>Interpretation of the data/ findings, comparison of the results with other workers in the same field and the conclusions arrived at.</a:t>
            </a:r>
            <a:endParaRPr lang="en-GB" sz="2400" i="1" smtClean="0"/>
          </a:p>
          <a:p>
            <a:pPr marL="609600" indent="-609600" eaLnBrk="1" hangingPunct="1">
              <a:lnSpc>
                <a:spcPct val="80000"/>
              </a:lnSpc>
              <a:buFontTx/>
              <a:buNone/>
            </a:pPr>
            <a:r>
              <a:rPr lang="en-GB" sz="2400" i="1" smtClean="0"/>
              <a:t>Bibliography: </a:t>
            </a:r>
            <a:r>
              <a:rPr lang="en-GB" sz="2400" smtClean="0"/>
              <a:t>List of references if any</a:t>
            </a:r>
            <a:r>
              <a:rPr lang="en-US" sz="2400" smtClean="0"/>
              <a:t> </a:t>
            </a:r>
          </a:p>
          <a:p>
            <a:pPr marL="609600" indent="-609600" eaLnBrk="1" hangingPunct="1">
              <a:lnSpc>
                <a:spcPct val="80000"/>
              </a:lnSpc>
              <a:buFontTx/>
              <a:buNone/>
            </a:pPr>
            <a:endParaRPr lang="en-US" sz="2400" smtClean="0"/>
          </a:p>
          <a:p>
            <a:pPr marL="609600" indent="-609600" eaLnBrk="1" hangingPunct="1">
              <a:lnSpc>
                <a:spcPct val="80000"/>
              </a:lnSpc>
              <a:buFontTx/>
              <a:buNone/>
            </a:pPr>
            <a:r>
              <a:rPr lang="en-GB" sz="2400" b="1" smtClean="0"/>
              <a:t>Step 9:</a:t>
            </a:r>
            <a:r>
              <a:rPr lang="en-GB" sz="2400" smtClean="0"/>
              <a:t> </a:t>
            </a:r>
            <a:r>
              <a:rPr lang="en-GB" sz="2400" b="1" smtClean="0"/>
              <a:t>Evaluating:</a:t>
            </a:r>
            <a:r>
              <a:rPr lang="en-GB" sz="2400" smtClean="0"/>
              <a:t>  The teacher evaluates the work submitted, on the basis of the evaluation criteria discussed and decided upon with the students. The evaluation  criteria should be clear, specific and comprehensive. </a:t>
            </a:r>
            <a:endParaRPr lang="en-US" sz="2400" smtClean="0"/>
          </a:p>
        </p:txBody>
      </p:sp>
    </p:spTree>
    <p:extLst>
      <p:ext uri="{BB962C8B-B14F-4D97-AF65-F5344CB8AC3E}">
        <p14:creationId xmlns:p14="http://schemas.microsoft.com/office/powerpoint/2010/main" val="1204193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8435">
                                            <p:bg/>
                                          </p:spTgt>
                                        </p:tgtEl>
                                        <p:attrNameLst>
                                          <p:attrName>style.visibility</p:attrName>
                                        </p:attrNameLst>
                                      </p:cBhvr>
                                      <p:to>
                                        <p:strVal val="visible"/>
                                      </p:to>
                                    </p:set>
                                    <p:anim calcmode="lin" valueType="num">
                                      <p:cBhvr>
                                        <p:cTn id="7" dur="2000" fill="hold"/>
                                        <p:tgtEl>
                                          <p:spTgt spid="18435">
                                            <p:bg/>
                                          </p:spTgt>
                                        </p:tgtEl>
                                        <p:attrNameLst>
                                          <p:attrName>ppt_w</p:attrName>
                                        </p:attrNameLst>
                                      </p:cBhvr>
                                      <p:tavLst>
                                        <p:tav tm="0">
                                          <p:val>
                                            <p:fltVal val="0"/>
                                          </p:val>
                                        </p:tav>
                                        <p:tav tm="100000">
                                          <p:val>
                                            <p:strVal val="#ppt_w"/>
                                          </p:val>
                                        </p:tav>
                                      </p:tavLst>
                                    </p:anim>
                                    <p:anim calcmode="lin" valueType="num">
                                      <p:cBhvr>
                                        <p:cTn id="8" dur="2000" fill="hold"/>
                                        <p:tgtEl>
                                          <p:spTgt spid="18435">
                                            <p:bg/>
                                          </p:spTgt>
                                        </p:tgtEl>
                                        <p:attrNameLst>
                                          <p:attrName>ppt_h</p:attrName>
                                        </p:attrNameLst>
                                      </p:cBhvr>
                                      <p:tavLst>
                                        <p:tav tm="0">
                                          <p:val>
                                            <p:fltVal val="0"/>
                                          </p:val>
                                        </p:tav>
                                        <p:tav tm="100000">
                                          <p:val>
                                            <p:strVal val="#ppt_h"/>
                                          </p:val>
                                        </p:tav>
                                      </p:tavLst>
                                    </p:anim>
                                    <p:anim calcmode="lin" valueType="num">
                                      <p:cBhvr>
                                        <p:cTn id="9" dur="2000" fill="hold"/>
                                        <p:tgtEl>
                                          <p:spTgt spid="18435">
                                            <p:bg/>
                                          </p:spTgt>
                                        </p:tgtEl>
                                        <p:attrNameLst>
                                          <p:attrName>style.rotation</p:attrName>
                                        </p:attrNameLst>
                                      </p:cBhvr>
                                      <p:tavLst>
                                        <p:tav tm="0">
                                          <p:val>
                                            <p:fltVal val="360"/>
                                          </p:val>
                                        </p:tav>
                                        <p:tav tm="100000">
                                          <p:val>
                                            <p:fltVal val="0"/>
                                          </p:val>
                                        </p:tav>
                                      </p:tavLst>
                                    </p:anim>
                                    <p:animEffect transition="in" filter="fade">
                                      <p:cBhvr>
                                        <p:cTn id="10" dur="2000"/>
                                        <p:tgtEl>
                                          <p:spTgt spid="18435">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anim calcmode="lin" valueType="num">
                                      <p:cBhvr>
                                        <p:cTn id="15" dur="20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8435">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8435">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843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8435">
                                            <p:txEl>
                                              <p:pRg st="1" end="1"/>
                                            </p:txEl>
                                          </p:spTgt>
                                        </p:tgtEl>
                                        <p:attrNameLst>
                                          <p:attrName>style.visibility</p:attrName>
                                        </p:attrNameLst>
                                      </p:cBhvr>
                                      <p:to>
                                        <p:strVal val="visible"/>
                                      </p:to>
                                    </p:set>
                                    <p:anim calcmode="lin" valueType="num">
                                      <p:cBhvr>
                                        <p:cTn id="23" dur="20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8435">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8435">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1843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8435">
                                            <p:txEl>
                                              <p:pRg st="2" end="2"/>
                                            </p:txEl>
                                          </p:spTgt>
                                        </p:tgtEl>
                                        <p:attrNameLst>
                                          <p:attrName>style.visibility</p:attrName>
                                        </p:attrNameLst>
                                      </p:cBhvr>
                                      <p:to>
                                        <p:strVal val="visible"/>
                                      </p:to>
                                    </p:set>
                                    <p:anim calcmode="lin" valueType="num">
                                      <p:cBhvr>
                                        <p:cTn id="31" dur="2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8435">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8435">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1843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8435">
                                            <p:txEl>
                                              <p:pRg st="4" end="4"/>
                                            </p:txEl>
                                          </p:spTgt>
                                        </p:tgtEl>
                                        <p:attrNameLst>
                                          <p:attrName>style.visibility</p:attrName>
                                        </p:attrNameLst>
                                      </p:cBhvr>
                                      <p:to>
                                        <p:strVal val="visible"/>
                                      </p:to>
                                    </p:set>
                                    <p:anim calcmode="lin" valueType="num">
                                      <p:cBhvr>
                                        <p:cTn id="39" dur="2000" fill="hold"/>
                                        <p:tgtEl>
                                          <p:spTgt spid="18435">
                                            <p:txEl>
                                              <p:pRg st="4" end="4"/>
                                            </p:txEl>
                                          </p:spTgt>
                                        </p:tgtEl>
                                        <p:attrNameLst>
                                          <p:attrName>ppt_w</p:attrName>
                                        </p:attrNameLst>
                                      </p:cBhvr>
                                      <p:tavLst>
                                        <p:tav tm="0">
                                          <p:val>
                                            <p:fltVal val="0"/>
                                          </p:val>
                                        </p:tav>
                                        <p:tav tm="100000">
                                          <p:val>
                                            <p:strVal val="#ppt_w"/>
                                          </p:val>
                                        </p:tav>
                                      </p:tavLst>
                                    </p:anim>
                                    <p:anim calcmode="lin" valueType="num">
                                      <p:cBhvr>
                                        <p:cTn id="40" dur="2000" fill="hold"/>
                                        <p:tgtEl>
                                          <p:spTgt spid="18435">
                                            <p:txEl>
                                              <p:pRg st="4" end="4"/>
                                            </p:txEl>
                                          </p:spTgt>
                                        </p:tgtEl>
                                        <p:attrNameLst>
                                          <p:attrName>ppt_h</p:attrName>
                                        </p:attrNameLst>
                                      </p:cBhvr>
                                      <p:tavLst>
                                        <p:tav tm="0">
                                          <p:val>
                                            <p:fltVal val="0"/>
                                          </p:val>
                                        </p:tav>
                                        <p:tav tm="100000">
                                          <p:val>
                                            <p:strVal val="#ppt_h"/>
                                          </p:val>
                                        </p:tav>
                                      </p:tavLst>
                                    </p:anim>
                                    <p:anim calcmode="lin" valueType="num">
                                      <p:cBhvr>
                                        <p:cTn id="41" dur="2000" fill="hold"/>
                                        <p:tgtEl>
                                          <p:spTgt spid="18435">
                                            <p:txEl>
                                              <p:pRg st="4" end="4"/>
                                            </p:txEl>
                                          </p:spTgt>
                                        </p:tgtEl>
                                        <p:attrNameLst>
                                          <p:attrName>style.rotation</p:attrName>
                                        </p:attrNameLst>
                                      </p:cBhvr>
                                      <p:tavLst>
                                        <p:tav tm="0">
                                          <p:val>
                                            <p:fltVal val="360"/>
                                          </p:val>
                                        </p:tav>
                                        <p:tav tm="100000">
                                          <p:val>
                                            <p:fltVal val="0"/>
                                          </p:val>
                                        </p:tav>
                                      </p:tavLst>
                                    </p:anim>
                                    <p:animEffect transition="in" filter="fade">
                                      <p:cBhvr>
                                        <p:cTn id="42" dur="2000"/>
                                        <p:tgtEl>
                                          <p:spTgt spid="18435">
                                            <p:txEl>
                                              <p:pRg st="4" end="4"/>
                                            </p:txEl>
                                          </p:spTgt>
                                        </p:tgtEl>
                                      </p:cBhvr>
                                    </p:animEffect>
                                  </p:childTnLst>
                                </p:cTn>
                              </p:par>
                              <p:par>
                                <p:cTn id="43" presetID="3" presetClass="emph" presetSubtype="2" fill="hold" grpId="1" nodeType="withEffect">
                                  <p:stCondLst>
                                    <p:cond delay="0"/>
                                  </p:stCondLst>
                                  <p:childTnLst>
                                    <p:animClr clrSpc="rgb" dir="cw">
                                      <p:cBhvr override="childStyle">
                                        <p:cTn id="44" dur="2000" fill="hold"/>
                                        <p:tgtEl>
                                          <p:spTgt spid="18435">
                                            <p:txEl>
                                              <p:pRg st="0" end="0"/>
                                            </p:txEl>
                                          </p:spTgt>
                                        </p:tgtEl>
                                        <p:attrNameLst>
                                          <p:attrName>style.color</p:attrName>
                                        </p:attrNameLst>
                                      </p:cBhvr>
                                      <p:to>
                                        <a:srgbClr val="FF3300"/>
                                      </p:to>
                                    </p:animClr>
                                  </p:childTnLst>
                                </p:cTn>
                              </p:par>
                              <p:par>
                                <p:cTn id="45" presetID="3" presetClass="emph" presetSubtype="2" fill="hold" grpId="1" nodeType="withEffect">
                                  <p:stCondLst>
                                    <p:cond delay="0"/>
                                  </p:stCondLst>
                                  <p:childTnLst>
                                    <p:animClr clrSpc="rgb" dir="cw">
                                      <p:cBhvr override="childStyle">
                                        <p:cTn id="46" dur="2000" fill="hold"/>
                                        <p:tgtEl>
                                          <p:spTgt spid="18435">
                                            <p:txEl>
                                              <p:pRg st="1" end="1"/>
                                            </p:txEl>
                                          </p:spTgt>
                                        </p:tgtEl>
                                        <p:attrNameLst>
                                          <p:attrName>style.color</p:attrName>
                                        </p:attrNameLst>
                                      </p:cBhvr>
                                      <p:to>
                                        <a:srgbClr val="FF3300"/>
                                      </p:to>
                                    </p:animClr>
                                  </p:childTnLst>
                                </p:cTn>
                              </p:par>
                              <p:par>
                                <p:cTn id="47" presetID="3" presetClass="emph" presetSubtype="2" fill="hold" grpId="1" nodeType="withEffect">
                                  <p:stCondLst>
                                    <p:cond delay="0"/>
                                  </p:stCondLst>
                                  <p:childTnLst>
                                    <p:animClr clrSpc="rgb" dir="cw">
                                      <p:cBhvr override="childStyle">
                                        <p:cTn id="48" dur="2000" fill="hold"/>
                                        <p:tgtEl>
                                          <p:spTgt spid="18435">
                                            <p:txEl>
                                              <p:pRg st="2" end="2"/>
                                            </p:txEl>
                                          </p:spTgt>
                                        </p:tgtEl>
                                        <p:attrNameLst>
                                          <p:attrName>style.color</p:attrName>
                                        </p:attrNameLst>
                                      </p:cBhvr>
                                      <p:to>
                                        <a:srgbClr val="FF3300"/>
                                      </p:to>
                                    </p:animClr>
                                  </p:childTnLst>
                                </p:cTn>
                              </p:par>
                              <p:par>
                                <p:cTn id="49" presetID="3" presetClass="emph" presetSubtype="2" fill="hold" grpId="1" nodeType="withEffect">
                                  <p:stCondLst>
                                    <p:cond delay="0"/>
                                  </p:stCondLst>
                                  <p:childTnLst>
                                    <p:animClr clrSpc="rgb" dir="cw">
                                      <p:cBhvr override="childStyle">
                                        <p:cTn id="50" dur="2000" fill="hold"/>
                                        <p:tgtEl>
                                          <p:spTgt spid="18435">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nimBg="1"/>
      <p:bldP spid="18435" grpI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xfrm>
            <a:off x="457200" y="381000"/>
            <a:ext cx="8229600" cy="9144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GB" sz="2800" smtClean="0"/>
              <a:t>Procedural steps for </a:t>
            </a:r>
            <a:r>
              <a:rPr lang="en-GB" sz="2800" b="1" smtClean="0"/>
              <a:t>Product type, Consumer type </a:t>
            </a:r>
            <a:r>
              <a:rPr lang="en-GB" sz="2800" smtClean="0"/>
              <a:t>and</a:t>
            </a:r>
            <a:r>
              <a:rPr lang="en-GB" sz="2800" b="1" smtClean="0"/>
              <a:t> Drill type</a:t>
            </a:r>
            <a:r>
              <a:rPr lang="en-GB" sz="2800" smtClean="0"/>
              <a:t> project works</a:t>
            </a:r>
            <a:endParaRPr lang="en-US" sz="2800" smtClean="0"/>
          </a:p>
        </p:txBody>
      </p:sp>
      <p:sp>
        <p:nvSpPr>
          <p:cNvPr id="17411" name="Rectangle 3"/>
          <p:cNvSpPr>
            <a:spLocks noChangeArrowheads="1"/>
          </p:cNvSpPr>
          <p:nvPr>
            <p:ph type="body" idx="1"/>
          </p:nvPr>
        </p:nvSpPr>
        <p:spPr bwMode="auto">
          <a:xfrm>
            <a:off x="457200" y="1295400"/>
            <a:ext cx="8458200" cy="5029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457200" indent="-457200" eaLnBrk="1" hangingPunct="1">
              <a:lnSpc>
                <a:spcPct val="80000"/>
              </a:lnSpc>
            </a:pPr>
            <a:r>
              <a:rPr lang="en-GB" sz="2800" smtClean="0"/>
              <a:t>The following procedural steps may be followed while carrying out </a:t>
            </a:r>
            <a:r>
              <a:rPr lang="en-GB" sz="2800" b="1" smtClean="0"/>
              <a:t>Product type, consumer type </a:t>
            </a:r>
            <a:r>
              <a:rPr lang="en-GB" sz="2800" smtClean="0"/>
              <a:t>and</a:t>
            </a:r>
            <a:r>
              <a:rPr lang="en-GB" sz="2800" b="1" smtClean="0"/>
              <a:t> drill type</a:t>
            </a:r>
            <a:r>
              <a:rPr lang="en-GB" sz="2800" smtClean="0"/>
              <a:t> project works, </a:t>
            </a:r>
          </a:p>
          <a:p>
            <a:pPr marL="457200" indent="-457200" eaLnBrk="1" hangingPunct="1">
              <a:lnSpc>
                <a:spcPct val="80000"/>
              </a:lnSpc>
              <a:buFontTx/>
              <a:buNone/>
            </a:pPr>
            <a:r>
              <a:rPr lang="en-GB" sz="2800" smtClean="0"/>
              <a:t> </a:t>
            </a:r>
          </a:p>
          <a:p>
            <a:pPr marL="457200" indent="-457200" eaLnBrk="1" hangingPunct="1">
              <a:lnSpc>
                <a:spcPct val="80000"/>
              </a:lnSpc>
              <a:buFontTx/>
              <a:buAutoNum type="arabicPeriod"/>
            </a:pPr>
            <a:r>
              <a:rPr lang="en-GB" sz="2800" smtClean="0"/>
              <a:t>Providing a set of topics/ sub topics/issues etc.,</a:t>
            </a:r>
          </a:p>
          <a:p>
            <a:pPr marL="457200" indent="-457200" eaLnBrk="1" hangingPunct="1">
              <a:lnSpc>
                <a:spcPct val="80000"/>
              </a:lnSpc>
              <a:buFontTx/>
              <a:buAutoNum type="arabicPeriod"/>
            </a:pPr>
            <a:r>
              <a:rPr lang="en-GB" sz="2800" smtClean="0"/>
              <a:t>Selecting</a:t>
            </a:r>
          </a:p>
          <a:p>
            <a:pPr marL="457200" indent="-457200" eaLnBrk="1" hangingPunct="1">
              <a:lnSpc>
                <a:spcPct val="80000"/>
              </a:lnSpc>
              <a:buFontTx/>
              <a:buAutoNum type="arabicPeriod"/>
            </a:pPr>
            <a:r>
              <a:rPr lang="en-GB" sz="2800" smtClean="0"/>
              <a:t>Purposing (Objectives)</a:t>
            </a:r>
          </a:p>
          <a:p>
            <a:pPr marL="457200" indent="-457200" eaLnBrk="1" hangingPunct="1">
              <a:lnSpc>
                <a:spcPct val="80000"/>
              </a:lnSpc>
              <a:buFontTx/>
              <a:buAutoNum type="arabicPeriod"/>
            </a:pPr>
            <a:r>
              <a:rPr lang="en-GB" sz="2800" smtClean="0"/>
              <a:t>Executing</a:t>
            </a:r>
          </a:p>
          <a:p>
            <a:pPr marL="457200" indent="-457200" eaLnBrk="1" hangingPunct="1">
              <a:lnSpc>
                <a:spcPct val="80000"/>
              </a:lnSpc>
              <a:buFontTx/>
              <a:buAutoNum type="arabicPeriod"/>
            </a:pPr>
            <a:r>
              <a:rPr lang="en-GB" sz="2800" smtClean="0"/>
              <a:t>Reviewing</a:t>
            </a:r>
          </a:p>
          <a:p>
            <a:pPr marL="457200" indent="-457200" eaLnBrk="1" hangingPunct="1">
              <a:lnSpc>
                <a:spcPct val="80000"/>
              </a:lnSpc>
              <a:buFontTx/>
              <a:buAutoNum type="arabicPeriod"/>
            </a:pPr>
            <a:r>
              <a:rPr lang="en-GB" sz="2800" smtClean="0"/>
              <a:t>Reporting</a:t>
            </a:r>
          </a:p>
          <a:p>
            <a:pPr marL="457200" indent="-457200" eaLnBrk="1" hangingPunct="1">
              <a:lnSpc>
                <a:spcPct val="80000"/>
              </a:lnSpc>
              <a:buFontTx/>
              <a:buAutoNum type="arabicPeriod"/>
            </a:pPr>
            <a:r>
              <a:rPr lang="en-GB" sz="2800" smtClean="0"/>
              <a:t>Evaluating</a:t>
            </a:r>
            <a:r>
              <a:rPr lang="en-GB" sz="2800" b="1" smtClean="0"/>
              <a:t> </a:t>
            </a:r>
            <a:r>
              <a:rPr lang="en-GB" sz="2800" smtClean="0"/>
              <a:t>(In</a:t>
            </a:r>
            <a:r>
              <a:rPr lang="en-GB" sz="2800" b="1" smtClean="0"/>
              <a:t> </a:t>
            </a:r>
            <a:r>
              <a:rPr lang="en-GB" sz="2800" smtClean="0"/>
              <a:t>this case, the set of criteria</a:t>
            </a:r>
            <a:r>
              <a:rPr lang="en-GB" sz="2800" b="1" smtClean="0"/>
              <a:t> </a:t>
            </a:r>
            <a:r>
              <a:rPr lang="en-GB" sz="2800" smtClean="0"/>
              <a:t>may differ from that of problem</a:t>
            </a:r>
            <a:r>
              <a:rPr lang="en-GB" sz="2800" b="1" smtClean="0"/>
              <a:t> </a:t>
            </a:r>
            <a:r>
              <a:rPr lang="en-GB" sz="2800" smtClean="0"/>
              <a:t>type) </a:t>
            </a:r>
            <a:endParaRPr lang="en-US" sz="2800" smtClean="0"/>
          </a:p>
        </p:txBody>
      </p:sp>
    </p:spTree>
    <p:extLst>
      <p:ext uri="{BB962C8B-B14F-4D97-AF65-F5344CB8AC3E}">
        <p14:creationId xmlns:p14="http://schemas.microsoft.com/office/powerpoint/2010/main" val="778294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7411">
                                            <p:bg/>
                                          </p:spTgt>
                                        </p:tgtEl>
                                        <p:attrNameLst>
                                          <p:attrName>style.visibility</p:attrName>
                                        </p:attrNameLst>
                                      </p:cBhvr>
                                      <p:to>
                                        <p:strVal val="visible"/>
                                      </p:to>
                                    </p:set>
                                    <p:anim calcmode="lin" valueType="num">
                                      <p:cBhvr>
                                        <p:cTn id="7" dur="500" fill="hold"/>
                                        <p:tgtEl>
                                          <p:spTgt spid="17411">
                                            <p:bg/>
                                          </p:spTgt>
                                        </p:tgtEl>
                                        <p:attrNameLst>
                                          <p:attrName>ppt_w</p:attrName>
                                        </p:attrNameLst>
                                      </p:cBhvr>
                                      <p:tavLst>
                                        <p:tav tm="0">
                                          <p:val>
                                            <p:fltVal val="0"/>
                                          </p:val>
                                        </p:tav>
                                        <p:tav tm="100000">
                                          <p:val>
                                            <p:strVal val="#ppt_w"/>
                                          </p:val>
                                        </p:tav>
                                      </p:tavLst>
                                    </p:anim>
                                    <p:anim calcmode="lin" valueType="num">
                                      <p:cBhvr>
                                        <p:cTn id="8" dur="500" fill="hold"/>
                                        <p:tgtEl>
                                          <p:spTgt spid="17411">
                                            <p:bg/>
                                          </p:spTgt>
                                        </p:tgtEl>
                                        <p:attrNameLst>
                                          <p:attrName>ppt_h</p:attrName>
                                        </p:attrNameLst>
                                      </p:cBhvr>
                                      <p:tavLst>
                                        <p:tav tm="0">
                                          <p:val>
                                            <p:fltVal val="0"/>
                                          </p:val>
                                        </p:tav>
                                        <p:tav tm="100000">
                                          <p:val>
                                            <p:strVal val="#ppt_h"/>
                                          </p:val>
                                        </p:tav>
                                      </p:tavLst>
                                    </p:anim>
                                    <p:anim calcmode="lin" valueType="num">
                                      <p:cBhvr>
                                        <p:cTn id="9" dur="500" fill="hold"/>
                                        <p:tgtEl>
                                          <p:spTgt spid="17411">
                                            <p:bg/>
                                          </p:spTgt>
                                        </p:tgtEl>
                                        <p:attrNameLst>
                                          <p:attrName>style.rotation</p:attrName>
                                        </p:attrNameLst>
                                      </p:cBhvr>
                                      <p:tavLst>
                                        <p:tav tm="0">
                                          <p:val>
                                            <p:fltVal val="360"/>
                                          </p:val>
                                        </p:tav>
                                        <p:tav tm="100000">
                                          <p:val>
                                            <p:fltVal val="0"/>
                                          </p:val>
                                        </p:tav>
                                      </p:tavLst>
                                    </p:anim>
                                    <p:animEffect transition="in" filter="fade">
                                      <p:cBhvr>
                                        <p:cTn id="10" dur="500"/>
                                        <p:tgtEl>
                                          <p:spTgt spid="17411">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7411">
                                            <p:txEl>
                                              <p:pRg st="0" end="0"/>
                                            </p:txEl>
                                          </p:spTgt>
                                        </p:tgtEl>
                                        <p:attrNameLst>
                                          <p:attrName>style.visibility</p:attrName>
                                        </p:attrNameLst>
                                      </p:cBhvr>
                                      <p:to>
                                        <p:strVal val="visible"/>
                                      </p:to>
                                    </p:set>
                                    <p:anim calcmode="lin" valueType="num">
                                      <p:cBhvr>
                                        <p:cTn id="15"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741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741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741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7411">
                                            <p:txEl>
                                              <p:pRg st="1" end="1"/>
                                            </p:txEl>
                                          </p:spTgt>
                                        </p:tgtEl>
                                        <p:attrNameLst>
                                          <p:attrName>style.visibility</p:attrName>
                                        </p:attrNameLst>
                                      </p:cBhvr>
                                      <p:to>
                                        <p:strVal val="visible"/>
                                      </p:to>
                                    </p:set>
                                    <p:anim calcmode="lin" valueType="num">
                                      <p:cBhvr>
                                        <p:cTn id="23"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741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741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741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7411">
                                            <p:txEl>
                                              <p:pRg st="2" end="2"/>
                                            </p:txEl>
                                          </p:spTgt>
                                        </p:tgtEl>
                                        <p:attrNameLst>
                                          <p:attrName>style.visibility</p:attrName>
                                        </p:attrNameLst>
                                      </p:cBhvr>
                                      <p:to>
                                        <p:strVal val="visible"/>
                                      </p:to>
                                    </p:set>
                                    <p:anim calcmode="lin" valueType="num">
                                      <p:cBhvr>
                                        <p:cTn id="31" dur="5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741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741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7411">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7411">
                                            <p:txEl>
                                              <p:pRg st="3" end="3"/>
                                            </p:txEl>
                                          </p:spTgt>
                                        </p:tgtEl>
                                        <p:attrNameLst>
                                          <p:attrName>style.visibility</p:attrName>
                                        </p:attrNameLst>
                                      </p:cBhvr>
                                      <p:to>
                                        <p:strVal val="visible"/>
                                      </p:to>
                                    </p:set>
                                    <p:anim calcmode="lin" valueType="num">
                                      <p:cBhvr>
                                        <p:cTn id="39"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411">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17411">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17411">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17411">
                                            <p:txEl>
                                              <p:pRg st="4" end="4"/>
                                            </p:txEl>
                                          </p:spTgt>
                                        </p:tgtEl>
                                        <p:attrNameLst>
                                          <p:attrName>style.visibility</p:attrName>
                                        </p:attrNameLst>
                                      </p:cBhvr>
                                      <p:to>
                                        <p:strVal val="visible"/>
                                      </p:to>
                                    </p:set>
                                    <p:anim calcmode="lin" valueType="num">
                                      <p:cBhvr>
                                        <p:cTn id="47" dur="500" fill="hold"/>
                                        <p:tgtEl>
                                          <p:spTgt spid="17411">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17411">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17411">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17411">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childTnLst>
                                    <p:set>
                                      <p:cBhvr>
                                        <p:cTn id="54" dur="1" fill="hold">
                                          <p:stCondLst>
                                            <p:cond delay="0"/>
                                          </p:stCondLst>
                                        </p:cTn>
                                        <p:tgtEl>
                                          <p:spTgt spid="17411">
                                            <p:txEl>
                                              <p:pRg st="5" end="5"/>
                                            </p:txEl>
                                          </p:spTgt>
                                        </p:tgtEl>
                                        <p:attrNameLst>
                                          <p:attrName>style.visibility</p:attrName>
                                        </p:attrNameLst>
                                      </p:cBhvr>
                                      <p:to>
                                        <p:strVal val="visible"/>
                                      </p:to>
                                    </p:set>
                                    <p:anim calcmode="lin" valueType="num">
                                      <p:cBhvr>
                                        <p:cTn id="55" dur="500" fill="hold"/>
                                        <p:tgtEl>
                                          <p:spTgt spid="17411">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17411">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17411">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17411">
                                            <p:txEl>
                                              <p:pRg st="5" end="5"/>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9" presetClass="entr" presetSubtype="0" decel="100000" fill="hold" grpId="0" nodeType="clickEffect">
                                  <p:stCondLst>
                                    <p:cond delay="0"/>
                                  </p:stCondLst>
                                  <p:childTnLst>
                                    <p:set>
                                      <p:cBhvr>
                                        <p:cTn id="62" dur="1" fill="hold">
                                          <p:stCondLst>
                                            <p:cond delay="0"/>
                                          </p:stCondLst>
                                        </p:cTn>
                                        <p:tgtEl>
                                          <p:spTgt spid="17411">
                                            <p:txEl>
                                              <p:pRg st="6" end="6"/>
                                            </p:txEl>
                                          </p:spTgt>
                                        </p:tgtEl>
                                        <p:attrNameLst>
                                          <p:attrName>style.visibility</p:attrName>
                                        </p:attrNameLst>
                                      </p:cBhvr>
                                      <p:to>
                                        <p:strVal val="visible"/>
                                      </p:to>
                                    </p:set>
                                    <p:anim calcmode="lin" valueType="num">
                                      <p:cBhvr>
                                        <p:cTn id="63" dur="500" fill="hold"/>
                                        <p:tgtEl>
                                          <p:spTgt spid="17411">
                                            <p:txEl>
                                              <p:pRg st="6" end="6"/>
                                            </p:txEl>
                                          </p:spTgt>
                                        </p:tgtEl>
                                        <p:attrNameLst>
                                          <p:attrName>ppt_w</p:attrName>
                                        </p:attrNameLst>
                                      </p:cBhvr>
                                      <p:tavLst>
                                        <p:tav tm="0">
                                          <p:val>
                                            <p:fltVal val="0"/>
                                          </p:val>
                                        </p:tav>
                                        <p:tav tm="100000">
                                          <p:val>
                                            <p:strVal val="#ppt_w"/>
                                          </p:val>
                                        </p:tav>
                                      </p:tavLst>
                                    </p:anim>
                                    <p:anim calcmode="lin" valueType="num">
                                      <p:cBhvr>
                                        <p:cTn id="64" dur="500" fill="hold"/>
                                        <p:tgtEl>
                                          <p:spTgt spid="17411">
                                            <p:txEl>
                                              <p:pRg st="6" end="6"/>
                                            </p:txEl>
                                          </p:spTgt>
                                        </p:tgtEl>
                                        <p:attrNameLst>
                                          <p:attrName>ppt_h</p:attrName>
                                        </p:attrNameLst>
                                      </p:cBhvr>
                                      <p:tavLst>
                                        <p:tav tm="0">
                                          <p:val>
                                            <p:fltVal val="0"/>
                                          </p:val>
                                        </p:tav>
                                        <p:tav tm="100000">
                                          <p:val>
                                            <p:strVal val="#ppt_h"/>
                                          </p:val>
                                        </p:tav>
                                      </p:tavLst>
                                    </p:anim>
                                    <p:anim calcmode="lin" valueType="num">
                                      <p:cBhvr>
                                        <p:cTn id="65" dur="500" fill="hold"/>
                                        <p:tgtEl>
                                          <p:spTgt spid="17411">
                                            <p:txEl>
                                              <p:pRg st="6" end="6"/>
                                            </p:txEl>
                                          </p:spTgt>
                                        </p:tgtEl>
                                        <p:attrNameLst>
                                          <p:attrName>style.rotation</p:attrName>
                                        </p:attrNameLst>
                                      </p:cBhvr>
                                      <p:tavLst>
                                        <p:tav tm="0">
                                          <p:val>
                                            <p:fltVal val="360"/>
                                          </p:val>
                                        </p:tav>
                                        <p:tav tm="100000">
                                          <p:val>
                                            <p:fltVal val="0"/>
                                          </p:val>
                                        </p:tav>
                                      </p:tavLst>
                                    </p:anim>
                                    <p:animEffect transition="in" filter="fade">
                                      <p:cBhvr>
                                        <p:cTn id="66" dur="500"/>
                                        <p:tgtEl>
                                          <p:spTgt spid="17411">
                                            <p:txEl>
                                              <p:pRg st="6" end="6"/>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49" presetClass="entr" presetSubtype="0" decel="100000" fill="hold" grpId="0" nodeType="clickEffect">
                                  <p:stCondLst>
                                    <p:cond delay="0"/>
                                  </p:stCondLst>
                                  <p:childTnLst>
                                    <p:set>
                                      <p:cBhvr>
                                        <p:cTn id="70" dur="1" fill="hold">
                                          <p:stCondLst>
                                            <p:cond delay="0"/>
                                          </p:stCondLst>
                                        </p:cTn>
                                        <p:tgtEl>
                                          <p:spTgt spid="17411">
                                            <p:txEl>
                                              <p:pRg st="7" end="7"/>
                                            </p:txEl>
                                          </p:spTgt>
                                        </p:tgtEl>
                                        <p:attrNameLst>
                                          <p:attrName>style.visibility</p:attrName>
                                        </p:attrNameLst>
                                      </p:cBhvr>
                                      <p:to>
                                        <p:strVal val="visible"/>
                                      </p:to>
                                    </p:set>
                                    <p:anim calcmode="lin" valueType="num">
                                      <p:cBhvr>
                                        <p:cTn id="71" dur="500" fill="hold"/>
                                        <p:tgtEl>
                                          <p:spTgt spid="17411">
                                            <p:txEl>
                                              <p:pRg st="7" end="7"/>
                                            </p:txEl>
                                          </p:spTgt>
                                        </p:tgtEl>
                                        <p:attrNameLst>
                                          <p:attrName>ppt_w</p:attrName>
                                        </p:attrNameLst>
                                      </p:cBhvr>
                                      <p:tavLst>
                                        <p:tav tm="0">
                                          <p:val>
                                            <p:fltVal val="0"/>
                                          </p:val>
                                        </p:tav>
                                        <p:tav tm="100000">
                                          <p:val>
                                            <p:strVal val="#ppt_w"/>
                                          </p:val>
                                        </p:tav>
                                      </p:tavLst>
                                    </p:anim>
                                    <p:anim calcmode="lin" valueType="num">
                                      <p:cBhvr>
                                        <p:cTn id="72" dur="500" fill="hold"/>
                                        <p:tgtEl>
                                          <p:spTgt spid="17411">
                                            <p:txEl>
                                              <p:pRg st="7" end="7"/>
                                            </p:txEl>
                                          </p:spTgt>
                                        </p:tgtEl>
                                        <p:attrNameLst>
                                          <p:attrName>ppt_h</p:attrName>
                                        </p:attrNameLst>
                                      </p:cBhvr>
                                      <p:tavLst>
                                        <p:tav tm="0">
                                          <p:val>
                                            <p:fltVal val="0"/>
                                          </p:val>
                                        </p:tav>
                                        <p:tav tm="100000">
                                          <p:val>
                                            <p:strVal val="#ppt_h"/>
                                          </p:val>
                                        </p:tav>
                                      </p:tavLst>
                                    </p:anim>
                                    <p:anim calcmode="lin" valueType="num">
                                      <p:cBhvr>
                                        <p:cTn id="73" dur="500" fill="hold"/>
                                        <p:tgtEl>
                                          <p:spTgt spid="17411">
                                            <p:txEl>
                                              <p:pRg st="7" end="7"/>
                                            </p:txEl>
                                          </p:spTgt>
                                        </p:tgtEl>
                                        <p:attrNameLst>
                                          <p:attrName>style.rotation</p:attrName>
                                        </p:attrNameLst>
                                      </p:cBhvr>
                                      <p:tavLst>
                                        <p:tav tm="0">
                                          <p:val>
                                            <p:fltVal val="360"/>
                                          </p:val>
                                        </p:tav>
                                        <p:tav tm="100000">
                                          <p:val>
                                            <p:fltVal val="0"/>
                                          </p:val>
                                        </p:tav>
                                      </p:tavLst>
                                    </p:anim>
                                    <p:animEffect transition="in" filter="fade">
                                      <p:cBhvr>
                                        <p:cTn id="74" dur="500"/>
                                        <p:tgtEl>
                                          <p:spTgt spid="17411">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49" presetClass="entr" presetSubtype="0" decel="100000" fill="hold" grpId="0" nodeType="clickEffect">
                                  <p:stCondLst>
                                    <p:cond delay="0"/>
                                  </p:stCondLst>
                                  <p:childTnLst>
                                    <p:set>
                                      <p:cBhvr>
                                        <p:cTn id="78" dur="1" fill="hold">
                                          <p:stCondLst>
                                            <p:cond delay="0"/>
                                          </p:stCondLst>
                                        </p:cTn>
                                        <p:tgtEl>
                                          <p:spTgt spid="17411">
                                            <p:txEl>
                                              <p:pRg st="8" end="8"/>
                                            </p:txEl>
                                          </p:spTgt>
                                        </p:tgtEl>
                                        <p:attrNameLst>
                                          <p:attrName>style.visibility</p:attrName>
                                        </p:attrNameLst>
                                      </p:cBhvr>
                                      <p:to>
                                        <p:strVal val="visible"/>
                                      </p:to>
                                    </p:set>
                                    <p:anim calcmode="lin" valueType="num">
                                      <p:cBhvr>
                                        <p:cTn id="79" dur="500" fill="hold"/>
                                        <p:tgtEl>
                                          <p:spTgt spid="17411">
                                            <p:txEl>
                                              <p:pRg st="8" end="8"/>
                                            </p:txEl>
                                          </p:spTgt>
                                        </p:tgtEl>
                                        <p:attrNameLst>
                                          <p:attrName>ppt_w</p:attrName>
                                        </p:attrNameLst>
                                      </p:cBhvr>
                                      <p:tavLst>
                                        <p:tav tm="0">
                                          <p:val>
                                            <p:fltVal val="0"/>
                                          </p:val>
                                        </p:tav>
                                        <p:tav tm="100000">
                                          <p:val>
                                            <p:strVal val="#ppt_w"/>
                                          </p:val>
                                        </p:tav>
                                      </p:tavLst>
                                    </p:anim>
                                    <p:anim calcmode="lin" valueType="num">
                                      <p:cBhvr>
                                        <p:cTn id="80" dur="500" fill="hold"/>
                                        <p:tgtEl>
                                          <p:spTgt spid="17411">
                                            <p:txEl>
                                              <p:pRg st="8" end="8"/>
                                            </p:txEl>
                                          </p:spTgt>
                                        </p:tgtEl>
                                        <p:attrNameLst>
                                          <p:attrName>ppt_h</p:attrName>
                                        </p:attrNameLst>
                                      </p:cBhvr>
                                      <p:tavLst>
                                        <p:tav tm="0">
                                          <p:val>
                                            <p:fltVal val="0"/>
                                          </p:val>
                                        </p:tav>
                                        <p:tav tm="100000">
                                          <p:val>
                                            <p:strVal val="#ppt_h"/>
                                          </p:val>
                                        </p:tav>
                                      </p:tavLst>
                                    </p:anim>
                                    <p:anim calcmode="lin" valueType="num">
                                      <p:cBhvr>
                                        <p:cTn id="81" dur="500" fill="hold"/>
                                        <p:tgtEl>
                                          <p:spTgt spid="17411">
                                            <p:txEl>
                                              <p:pRg st="8" end="8"/>
                                            </p:txEl>
                                          </p:spTgt>
                                        </p:tgtEl>
                                        <p:attrNameLst>
                                          <p:attrName>style.rotation</p:attrName>
                                        </p:attrNameLst>
                                      </p:cBhvr>
                                      <p:tavLst>
                                        <p:tav tm="0">
                                          <p:val>
                                            <p:fltVal val="360"/>
                                          </p:val>
                                        </p:tav>
                                        <p:tav tm="100000">
                                          <p:val>
                                            <p:fltVal val="0"/>
                                          </p:val>
                                        </p:tav>
                                      </p:tavLst>
                                    </p:anim>
                                    <p:animEffect transition="in" filter="fade">
                                      <p:cBhvr>
                                        <p:cTn id="82" dur="500"/>
                                        <p:tgtEl>
                                          <p:spTgt spid="17411">
                                            <p:txEl>
                                              <p:pRg st="8" end="8"/>
                                            </p:txEl>
                                          </p:spTgt>
                                        </p:tgtEl>
                                      </p:cBhvr>
                                    </p:animEffect>
                                  </p:childTnLst>
                                </p:cTn>
                              </p:par>
                              <p:par>
                                <p:cTn id="83" presetID="3" presetClass="emph" presetSubtype="2" fill="hold" grpId="1" nodeType="withEffect">
                                  <p:stCondLst>
                                    <p:cond delay="0"/>
                                  </p:stCondLst>
                                  <p:childTnLst>
                                    <p:animClr clrSpc="rgb" dir="cw">
                                      <p:cBhvr override="childStyle">
                                        <p:cTn id="84" dur="2000" fill="hold"/>
                                        <p:tgtEl>
                                          <p:spTgt spid="17411">
                                            <p:txEl>
                                              <p:pRg st="0" end="0"/>
                                            </p:txEl>
                                          </p:spTgt>
                                        </p:tgtEl>
                                        <p:attrNameLst>
                                          <p:attrName>style.color</p:attrName>
                                        </p:attrNameLst>
                                      </p:cBhvr>
                                      <p:to>
                                        <a:srgbClr val="FF3300"/>
                                      </p:to>
                                    </p:animClr>
                                  </p:childTnLst>
                                </p:cTn>
                              </p:par>
                              <p:par>
                                <p:cTn id="85" presetID="3" presetClass="emph" presetSubtype="2" fill="hold" grpId="1" nodeType="withEffect">
                                  <p:stCondLst>
                                    <p:cond delay="0"/>
                                  </p:stCondLst>
                                  <p:childTnLst>
                                    <p:animClr clrSpc="rgb" dir="cw">
                                      <p:cBhvr override="childStyle">
                                        <p:cTn id="86" dur="2000" fill="hold"/>
                                        <p:tgtEl>
                                          <p:spTgt spid="17411">
                                            <p:txEl>
                                              <p:pRg st="1" end="1"/>
                                            </p:txEl>
                                          </p:spTgt>
                                        </p:tgtEl>
                                        <p:attrNameLst>
                                          <p:attrName>style.color</p:attrName>
                                        </p:attrNameLst>
                                      </p:cBhvr>
                                      <p:to>
                                        <a:srgbClr val="FF3300"/>
                                      </p:to>
                                    </p:animClr>
                                  </p:childTnLst>
                                </p:cTn>
                              </p:par>
                              <p:par>
                                <p:cTn id="87" presetID="3" presetClass="emph" presetSubtype="2" fill="hold" grpId="1" nodeType="withEffect">
                                  <p:stCondLst>
                                    <p:cond delay="0"/>
                                  </p:stCondLst>
                                  <p:childTnLst>
                                    <p:animClr clrSpc="rgb" dir="cw">
                                      <p:cBhvr override="childStyle">
                                        <p:cTn id="88" dur="2000" fill="hold"/>
                                        <p:tgtEl>
                                          <p:spTgt spid="17411">
                                            <p:txEl>
                                              <p:pRg st="2" end="2"/>
                                            </p:txEl>
                                          </p:spTgt>
                                        </p:tgtEl>
                                        <p:attrNameLst>
                                          <p:attrName>style.color</p:attrName>
                                        </p:attrNameLst>
                                      </p:cBhvr>
                                      <p:to>
                                        <a:srgbClr val="FF3300"/>
                                      </p:to>
                                    </p:animClr>
                                  </p:childTnLst>
                                </p:cTn>
                              </p:par>
                              <p:par>
                                <p:cTn id="89" presetID="3" presetClass="emph" presetSubtype="2" fill="hold" grpId="1" nodeType="withEffect">
                                  <p:stCondLst>
                                    <p:cond delay="0"/>
                                  </p:stCondLst>
                                  <p:childTnLst>
                                    <p:animClr clrSpc="rgb" dir="cw">
                                      <p:cBhvr override="childStyle">
                                        <p:cTn id="90" dur="2000" fill="hold"/>
                                        <p:tgtEl>
                                          <p:spTgt spid="17411">
                                            <p:txEl>
                                              <p:pRg st="3" end="3"/>
                                            </p:txEl>
                                          </p:spTgt>
                                        </p:tgtEl>
                                        <p:attrNameLst>
                                          <p:attrName>style.color</p:attrName>
                                        </p:attrNameLst>
                                      </p:cBhvr>
                                      <p:to>
                                        <a:srgbClr val="FF3300"/>
                                      </p:to>
                                    </p:animClr>
                                  </p:childTnLst>
                                </p:cTn>
                              </p:par>
                              <p:par>
                                <p:cTn id="91" presetID="3" presetClass="emph" presetSubtype="2" fill="hold" grpId="1" nodeType="withEffect">
                                  <p:stCondLst>
                                    <p:cond delay="0"/>
                                  </p:stCondLst>
                                  <p:childTnLst>
                                    <p:animClr clrSpc="rgb" dir="cw">
                                      <p:cBhvr override="childStyle">
                                        <p:cTn id="92" dur="2000" fill="hold"/>
                                        <p:tgtEl>
                                          <p:spTgt spid="17411">
                                            <p:txEl>
                                              <p:pRg st="4" end="4"/>
                                            </p:txEl>
                                          </p:spTgt>
                                        </p:tgtEl>
                                        <p:attrNameLst>
                                          <p:attrName>style.color</p:attrName>
                                        </p:attrNameLst>
                                      </p:cBhvr>
                                      <p:to>
                                        <a:srgbClr val="FF3300"/>
                                      </p:to>
                                    </p:animClr>
                                  </p:childTnLst>
                                </p:cTn>
                              </p:par>
                              <p:par>
                                <p:cTn id="93" presetID="3" presetClass="emph" presetSubtype="2" fill="hold" grpId="1" nodeType="withEffect">
                                  <p:stCondLst>
                                    <p:cond delay="0"/>
                                  </p:stCondLst>
                                  <p:childTnLst>
                                    <p:animClr clrSpc="rgb" dir="cw">
                                      <p:cBhvr override="childStyle">
                                        <p:cTn id="94" dur="2000" fill="hold"/>
                                        <p:tgtEl>
                                          <p:spTgt spid="17411">
                                            <p:txEl>
                                              <p:pRg st="5" end="5"/>
                                            </p:txEl>
                                          </p:spTgt>
                                        </p:tgtEl>
                                        <p:attrNameLst>
                                          <p:attrName>style.color</p:attrName>
                                        </p:attrNameLst>
                                      </p:cBhvr>
                                      <p:to>
                                        <a:srgbClr val="FF3300"/>
                                      </p:to>
                                    </p:animClr>
                                  </p:childTnLst>
                                </p:cTn>
                              </p:par>
                              <p:par>
                                <p:cTn id="95" presetID="3" presetClass="emph" presetSubtype="2" fill="hold" grpId="1" nodeType="withEffect">
                                  <p:stCondLst>
                                    <p:cond delay="0"/>
                                  </p:stCondLst>
                                  <p:childTnLst>
                                    <p:animClr clrSpc="rgb" dir="cw">
                                      <p:cBhvr override="childStyle">
                                        <p:cTn id="96" dur="2000" fill="hold"/>
                                        <p:tgtEl>
                                          <p:spTgt spid="17411">
                                            <p:txEl>
                                              <p:pRg st="6" end="6"/>
                                            </p:txEl>
                                          </p:spTgt>
                                        </p:tgtEl>
                                        <p:attrNameLst>
                                          <p:attrName>style.color</p:attrName>
                                        </p:attrNameLst>
                                      </p:cBhvr>
                                      <p:to>
                                        <a:srgbClr val="FF3300"/>
                                      </p:to>
                                    </p:animClr>
                                  </p:childTnLst>
                                </p:cTn>
                              </p:par>
                              <p:par>
                                <p:cTn id="97" presetID="3" presetClass="emph" presetSubtype="2" fill="hold" grpId="1" nodeType="withEffect">
                                  <p:stCondLst>
                                    <p:cond delay="0"/>
                                  </p:stCondLst>
                                  <p:childTnLst>
                                    <p:animClr clrSpc="rgb" dir="cw">
                                      <p:cBhvr override="childStyle">
                                        <p:cTn id="98" dur="2000" fill="hold"/>
                                        <p:tgtEl>
                                          <p:spTgt spid="17411">
                                            <p:txEl>
                                              <p:pRg st="7" end="7"/>
                                            </p:txEl>
                                          </p:spTgt>
                                        </p:tgtEl>
                                        <p:attrNameLst>
                                          <p:attrName>style.color</p:attrName>
                                        </p:attrNameLst>
                                      </p:cBhvr>
                                      <p:to>
                                        <a:srgbClr val="FF3300"/>
                                      </p:to>
                                    </p:animClr>
                                  </p:childTnLst>
                                </p:cTn>
                              </p:par>
                              <p:par>
                                <p:cTn id="99" presetID="3" presetClass="emph" presetSubtype="2" fill="hold" grpId="1" nodeType="withEffect">
                                  <p:stCondLst>
                                    <p:cond delay="0"/>
                                  </p:stCondLst>
                                  <p:childTnLst>
                                    <p:animClr clrSpc="rgb" dir="cw">
                                      <p:cBhvr override="childStyle">
                                        <p:cTn id="100" dur="2000" fill="hold"/>
                                        <p:tgtEl>
                                          <p:spTgt spid="17411">
                                            <p:txEl>
                                              <p:pRg st="8" end="8"/>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nimBg="1"/>
      <p:bldP spid="17411" grpI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28600"/>
            <a:ext cx="8229600" cy="1143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GB" sz="3600" b="1" smtClean="0"/>
              <a:t>Role of the Teacher in a project work</a:t>
            </a:r>
            <a:endParaRPr lang="en-US" sz="3600" b="1" smtClean="0"/>
          </a:p>
        </p:txBody>
      </p:sp>
      <p:sp>
        <p:nvSpPr>
          <p:cNvPr id="19459" name="Rectangle 3"/>
          <p:cNvSpPr>
            <a:spLocks noChangeArrowheads="1"/>
          </p:cNvSpPr>
          <p:nvPr>
            <p:ph type="body" idx="1"/>
          </p:nvPr>
        </p:nvSpPr>
        <p:spPr bwMode="auto">
          <a:xfrm>
            <a:off x="457200" y="1143000"/>
            <a:ext cx="8534400" cy="4953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80000"/>
              </a:lnSpc>
              <a:buFontTx/>
              <a:buAutoNum type="arabicPeriod"/>
            </a:pPr>
            <a:r>
              <a:rPr lang="en-GB" sz="2400" smtClean="0"/>
              <a:t>The teacher is not a dictator or a commander but a friend, guide and a working partner.</a:t>
            </a:r>
          </a:p>
          <a:p>
            <a:pPr marL="609600" indent="-609600" eaLnBrk="1" hangingPunct="1">
              <a:lnSpc>
                <a:spcPct val="80000"/>
              </a:lnSpc>
              <a:buFontTx/>
              <a:buAutoNum type="arabicPeriod"/>
            </a:pPr>
            <a:r>
              <a:rPr lang="en-GB" sz="2400" smtClean="0"/>
              <a:t>He should provide occasions for shy pupils to come forward and contribute something towards the success of the project.</a:t>
            </a:r>
          </a:p>
          <a:p>
            <a:pPr marL="609600" indent="-609600" eaLnBrk="1" hangingPunct="1">
              <a:lnSpc>
                <a:spcPct val="80000"/>
              </a:lnSpc>
              <a:buFontTx/>
              <a:buAutoNum type="arabicPeriod"/>
            </a:pPr>
            <a:r>
              <a:rPr lang="en-GB" sz="2400" smtClean="0"/>
              <a:t>He should help the students in developing the character and personality by allowing them to accept the responsibilities and discharge them efficiently. </a:t>
            </a:r>
          </a:p>
          <a:p>
            <a:pPr marL="609600" indent="-609600" eaLnBrk="1" hangingPunct="1">
              <a:lnSpc>
                <a:spcPct val="80000"/>
              </a:lnSpc>
              <a:buFontTx/>
              <a:buAutoNum type="arabicPeriod"/>
            </a:pPr>
            <a:r>
              <a:rPr lang="en-GB" sz="2400" smtClean="0"/>
              <a:t>He should provide democratic atmosphere in the class so that the pupils can express themselves fully without any fear of the teacher.</a:t>
            </a:r>
          </a:p>
          <a:p>
            <a:pPr marL="609600" indent="-609600" eaLnBrk="1" hangingPunct="1">
              <a:lnSpc>
                <a:spcPct val="80000"/>
              </a:lnSpc>
              <a:buFontTx/>
              <a:buAutoNum type="arabicPeriod"/>
            </a:pPr>
            <a:r>
              <a:rPr lang="en-GB" sz="2400" smtClean="0"/>
              <a:t>He should be alert and active all the time to see that the project is running in its right lines.</a:t>
            </a:r>
          </a:p>
          <a:p>
            <a:pPr marL="609600" indent="-609600" eaLnBrk="1" hangingPunct="1">
              <a:lnSpc>
                <a:spcPct val="80000"/>
              </a:lnSpc>
              <a:buFontTx/>
              <a:buAutoNum type="arabicPeriod"/>
            </a:pPr>
            <a:r>
              <a:rPr lang="en-GB" sz="2400" smtClean="0"/>
              <a:t>He should have a thorough knowledge of individual children so as to allot them work accordingly.</a:t>
            </a:r>
          </a:p>
          <a:p>
            <a:pPr marL="609600" indent="-609600" eaLnBrk="1" hangingPunct="1">
              <a:lnSpc>
                <a:spcPct val="80000"/>
              </a:lnSpc>
              <a:buFontTx/>
              <a:buAutoNum type="arabicPeriod"/>
            </a:pPr>
            <a:r>
              <a:rPr lang="en-GB" sz="2400" smtClean="0"/>
              <a:t>He should have initiative, tact and zest for learning</a:t>
            </a:r>
            <a:r>
              <a:rPr lang="en-US" sz="2400" smtClean="0"/>
              <a:t> </a:t>
            </a:r>
          </a:p>
        </p:txBody>
      </p:sp>
    </p:spTree>
    <p:extLst>
      <p:ext uri="{BB962C8B-B14F-4D97-AF65-F5344CB8AC3E}">
        <p14:creationId xmlns:p14="http://schemas.microsoft.com/office/powerpoint/2010/main" val="25074568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9459">
                                            <p:bg/>
                                          </p:spTgt>
                                        </p:tgtEl>
                                        <p:attrNameLst>
                                          <p:attrName>style.visibility</p:attrName>
                                        </p:attrNameLst>
                                      </p:cBhvr>
                                      <p:to>
                                        <p:strVal val="visible"/>
                                      </p:to>
                                    </p:set>
                                    <p:anim calcmode="lin" valueType="num">
                                      <p:cBhvr>
                                        <p:cTn id="7" dur="2000" fill="hold"/>
                                        <p:tgtEl>
                                          <p:spTgt spid="19459">
                                            <p:bg/>
                                          </p:spTgt>
                                        </p:tgtEl>
                                        <p:attrNameLst>
                                          <p:attrName>ppt_w</p:attrName>
                                        </p:attrNameLst>
                                      </p:cBhvr>
                                      <p:tavLst>
                                        <p:tav tm="0">
                                          <p:val>
                                            <p:fltVal val="0"/>
                                          </p:val>
                                        </p:tav>
                                        <p:tav tm="100000">
                                          <p:val>
                                            <p:strVal val="#ppt_w"/>
                                          </p:val>
                                        </p:tav>
                                      </p:tavLst>
                                    </p:anim>
                                    <p:anim calcmode="lin" valueType="num">
                                      <p:cBhvr>
                                        <p:cTn id="8" dur="2000" fill="hold"/>
                                        <p:tgtEl>
                                          <p:spTgt spid="19459">
                                            <p:bg/>
                                          </p:spTgt>
                                        </p:tgtEl>
                                        <p:attrNameLst>
                                          <p:attrName>ppt_h</p:attrName>
                                        </p:attrNameLst>
                                      </p:cBhvr>
                                      <p:tavLst>
                                        <p:tav tm="0">
                                          <p:val>
                                            <p:fltVal val="0"/>
                                          </p:val>
                                        </p:tav>
                                        <p:tav tm="100000">
                                          <p:val>
                                            <p:strVal val="#ppt_h"/>
                                          </p:val>
                                        </p:tav>
                                      </p:tavLst>
                                    </p:anim>
                                    <p:anim calcmode="lin" valueType="num">
                                      <p:cBhvr>
                                        <p:cTn id="9" dur="2000" fill="hold"/>
                                        <p:tgtEl>
                                          <p:spTgt spid="19459">
                                            <p:bg/>
                                          </p:spTgt>
                                        </p:tgtEl>
                                        <p:attrNameLst>
                                          <p:attrName>style.rotation</p:attrName>
                                        </p:attrNameLst>
                                      </p:cBhvr>
                                      <p:tavLst>
                                        <p:tav tm="0">
                                          <p:val>
                                            <p:fltVal val="360"/>
                                          </p:val>
                                        </p:tav>
                                        <p:tav tm="100000">
                                          <p:val>
                                            <p:fltVal val="0"/>
                                          </p:val>
                                        </p:tav>
                                      </p:tavLst>
                                    </p:anim>
                                    <p:animEffect transition="in" filter="fade">
                                      <p:cBhvr>
                                        <p:cTn id="10" dur="2000"/>
                                        <p:tgtEl>
                                          <p:spTgt spid="19459">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 calcmode="lin" valueType="num">
                                      <p:cBhvr>
                                        <p:cTn id="15" dur="20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19459">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19459">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1945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9459">
                                            <p:txEl>
                                              <p:pRg st="1" end="1"/>
                                            </p:txEl>
                                          </p:spTgt>
                                        </p:tgtEl>
                                        <p:attrNameLst>
                                          <p:attrName>style.visibility</p:attrName>
                                        </p:attrNameLst>
                                      </p:cBhvr>
                                      <p:to>
                                        <p:strVal val="visible"/>
                                      </p:to>
                                    </p:set>
                                    <p:anim calcmode="lin" valueType="num">
                                      <p:cBhvr>
                                        <p:cTn id="23" dur="20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19459">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19459">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19459">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9459">
                                            <p:txEl>
                                              <p:pRg st="2" end="2"/>
                                            </p:txEl>
                                          </p:spTgt>
                                        </p:tgtEl>
                                        <p:attrNameLst>
                                          <p:attrName>style.visibility</p:attrName>
                                        </p:attrNameLst>
                                      </p:cBhvr>
                                      <p:to>
                                        <p:strVal val="visible"/>
                                      </p:to>
                                    </p:set>
                                    <p:anim calcmode="lin" valueType="num">
                                      <p:cBhvr>
                                        <p:cTn id="31" dur="2000" fill="hold"/>
                                        <p:tgtEl>
                                          <p:spTgt spid="19459">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19459">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19459">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19459">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9459">
                                            <p:txEl>
                                              <p:pRg st="3" end="3"/>
                                            </p:txEl>
                                          </p:spTgt>
                                        </p:tgtEl>
                                        <p:attrNameLst>
                                          <p:attrName>style.visibility</p:attrName>
                                        </p:attrNameLst>
                                      </p:cBhvr>
                                      <p:to>
                                        <p:strVal val="visible"/>
                                      </p:to>
                                    </p:set>
                                    <p:anim calcmode="lin" valueType="num">
                                      <p:cBhvr>
                                        <p:cTn id="39" dur="2000" fill="hold"/>
                                        <p:tgtEl>
                                          <p:spTgt spid="19459">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19459">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19459">
                                            <p:txEl>
                                              <p:pRg st="3" end="3"/>
                                            </p:txEl>
                                          </p:spTgt>
                                        </p:tgtEl>
                                        <p:attrNameLst>
                                          <p:attrName>style.rotation</p:attrName>
                                        </p:attrNameLst>
                                      </p:cBhvr>
                                      <p:tavLst>
                                        <p:tav tm="0">
                                          <p:val>
                                            <p:fltVal val="360"/>
                                          </p:val>
                                        </p:tav>
                                        <p:tav tm="100000">
                                          <p:val>
                                            <p:fltVal val="0"/>
                                          </p:val>
                                        </p:tav>
                                      </p:tavLst>
                                    </p:anim>
                                    <p:animEffect transition="in" filter="fade">
                                      <p:cBhvr>
                                        <p:cTn id="42" dur="2000"/>
                                        <p:tgtEl>
                                          <p:spTgt spid="19459">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19459">
                                            <p:txEl>
                                              <p:pRg st="4" end="4"/>
                                            </p:txEl>
                                          </p:spTgt>
                                        </p:tgtEl>
                                        <p:attrNameLst>
                                          <p:attrName>style.visibility</p:attrName>
                                        </p:attrNameLst>
                                      </p:cBhvr>
                                      <p:to>
                                        <p:strVal val="visible"/>
                                      </p:to>
                                    </p:set>
                                    <p:anim calcmode="lin" valueType="num">
                                      <p:cBhvr>
                                        <p:cTn id="47" dur="2000" fill="hold"/>
                                        <p:tgtEl>
                                          <p:spTgt spid="19459">
                                            <p:txEl>
                                              <p:pRg st="4" end="4"/>
                                            </p:txEl>
                                          </p:spTgt>
                                        </p:tgtEl>
                                        <p:attrNameLst>
                                          <p:attrName>ppt_w</p:attrName>
                                        </p:attrNameLst>
                                      </p:cBhvr>
                                      <p:tavLst>
                                        <p:tav tm="0">
                                          <p:val>
                                            <p:fltVal val="0"/>
                                          </p:val>
                                        </p:tav>
                                        <p:tav tm="100000">
                                          <p:val>
                                            <p:strVal val="#ppt_w"/>
                                          </p:val>
                                        </p:tav>
                                      </p:tavLst>
                                    </p:anim>
                                    <p:anim calcmode="lin" valueType="num">
                                      <p:cBhvr>
                                        <p:cTn id="48" dur="2000" fill="hold"/>
                                        <p:tgtEl>
                                          <p:spTgt spid="19459">
                                            <p:txEl>
                                              <p:pRg st="4" end="4"/>
                                            </p:txEl>
                                          </p:spTgt>
                                        </p:tgtEl>
                                        <p:attrNameLst>
                                          <p:attrName>ppt_h</p:attrName>
                                        </p:attrNameLst>
                                      </p:cBhvr>
                                      <p:tavLst>
                                        <p:tav tm="0">
                                          <p:val>
                                            <p:fltVal val="0"/>
                                          </p:val>
                                        </p:tav>
                                        <p:tav tm="100000">
                                          <p:val>
                                            <p:strVal val="#ppt_h"/>
                                          </p:val>
                                        </p:tav>
                                      </p:tavLst>
                                    </p:anim>
                                    <p:anim calcmode="lin" valueType="num">
                                      <p:cBhvr>
                                        <p:cTn id="49" dur="2000" fill="hold"/>
                                        <p:tgtEl>
                                          <p:spTgt spid="19459">
                                            <p:txEl>
                                              <p:pRg st="4" end="4"/>
                                            </p:txEl>
                                          </p:spTgt>
                                        </p:tgtEl>
                                        <p:attrNameLst>
                                          <p:attrName>style.rotation</p:attrName>
                                        </p:attrNameLst>
                                      </p:cBhvr>
                                      <p:tavLst>
                                        <p:tav tm="0">
                                          <p:val>
                                            <p:fltVal val="360"/>
                                          </p:val>
                                        </p:tav>
                                        <p:tav tm="100000">
                                          <p:val>
                                            <p:fltVal val="0"/>
                                          </p:val>
                                        </p:tav>
                                      </p:tavLst>
                                    </p:anim>
                                    <p:animEffect transition="in" filter="fade">
                                      <p:cBhvr>
                                        <p:cTn id="50" dur="2000"/>
                                        <p:tgtEl>
                                          <p:spTgt spid="19459">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childTnLst>
                                    <p:set>
                                      <p:cBhvr>
                                        <p:cTn id="54" dur="1" fill="hold">
                                          <p:stCondLst>
                                            <p:cond delay="0"/>
                                          </p:stCondLst>
                                        </p:cTn>
                                        <p:tgtEl>
                                          <p:spTgt spid="19459">
                                            <p:txEl>
                                              <p:pRg st="5" end="5"/>
                                            </p:txEl>
                                          </p:spTgt>
                                        </p:tgtEl>
                                        <p:attrNameLst>
                                          <p:attrName>style.visibility</p:attrName>
                                        </p:attrNameLst>
                                      </p:cBhvr>
                                      <p:to>
                                        <p:strVal val="visible"/>
                                      </p:to>
                                    </p:set>
                                    <p:anim calcmode="lin" valueType="num">
                                      <p:cBhvr>
                                        <p:cTn id="55" dur="2000" fill="hold"/>
                                        <p:tgtEl>
                                          <p:spTgt spid="19459">
                                            <p:txEl>
                                              <p:pRg st="5" end="5"/>
                                            </p:txEl>
                                          </p:spTgt>
                                        </p:tgtEl>
                                        <p:attrNameLst>
                                          <p:attrName>ppt_w</p:attrName>
                                        </p:attrNameLst>
                                      </p:cBhvr>
                                      <p:tavLst>
                                        <p:tav tm="0">
                                          <p:val>
                                            <p:fltVal val="0"/>
                                          </p:val>
                                        </p:tav>
                                        <p:tav tm="100000">
                                          <p:val>
                                            <p:strVal val="#ppt_w"/>
                                          </p:val>
                                        </p:tav>
                                      </p:tavLst>
                                    </p:anim>
                                    <p:anim calcmode="lin" valueType="num">
                                      <p:cBhvr>
                                        <p:cTn id="56" dur="2000" fill="hold"/>
                                        <p:tgtEl>
                                          <p:spTgt spid="19459">
                                            <p:txEl>
                                              <p:pRg st="5" end="5"/>
                                            </p:txEl>
                                          </p:spTgt>
                                        </p:tgtEl>
                                        <p:attrNameLst>
                                          <p:attrName>ppt_h</p:attrName>
                                        </p:attrNameLst>
                                      </p:cBhvr>
                                      <p:tavLst>
                                        <p:tav tm="0">
                                          <p:val>
                                            <p:fltVal val="0"/>
                                          </p:val>
                                        </p:tav>
                                        <p:tav tm="100000">
                                          <p:val>
                                            <p:strVal val="#ppt_h"/>
                                          </p:val>
                                        </p:tav>
                                      </p:tavLst>
                                    </p:anim>
                                    <p:anim calcmode="lin" valueType="num">
                                      <p:cBhvr>
                                        <p:cTn id="57" dur="2000" fill="hold"/>
                                        <p:tgtEl>
                                          <p:spTgt spid="19459">
                                            <p:txEl>
                                              <p:pRg st="5" end="5"/>
                                            </p:txEl>
                                          </p:spTgt>
                                        </p:tgtEl>
                                        <p:attrNameLst>
                                          <p:attrName>style.rotation</p:attrName>
                                        </p:attrNameLst>
                                      </p:cBhvr>
                                      <p:tavLst>
                                        <p:tav tm="0">
                                          <p:val>
                                            <p:fltVal val="360"/>
                                          </p:val>
                                        </p:tav>
                                        <p:tav tm="100000">
                                          <p:val>
                                            <p:fltVal val="0"/>
                                          </p:val>
                                        </p:tav>
                                      </p:tavLst>
                                    </p:anim>
                                    <p:animEffect transition="in" filter="fade">
                                      <p:cBhvr>
                                        <p:cTn id="58" dur="2000"/>
                                        <p:tgtEl>
                                          <p:spTgt spid="19459">
                                            <p:txEl>
                                              <p:pRg st="5" end="5"/>
                                            </p:txEl>
                                          </p:spTgt>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49" presetClass="entr" presetSubtype="0" decel="100000" fill="hold" grpId="0" nodeType="clickEffect">
                                  <p:stCondLst>
                                    <p:cond delay="0"/>
                                  </p:stCondLst>
                                  <p:childTnLst>
                                    <p:set>
                                      <p:cBhvr>
                                        <p:cTn id="62" dur="1" fill="hold">
                                          <p:stCondLst>
                                            <p:cond delay="0"/>
                                          </p:stCondLst>
                                        </p:cTn>
                                        <p:tgtEl>
                                          <p:spTgt spid="19459">
                                            <p:txEl>
                                              <p:pRg st="6" end="6"/>
                                            </p:txEl>
                                          </p:spTgt>
                                        </p:tgtEl>
                                        <p:attrNameLst>
                                          <p:attrName>style.visibility</p:attrName>
                                        </p:attrNameLst>
                                      </p:cBhvr>
                                      <p:to>
                                        <p:strVal val="visible"/>
                                      </p:to>
                                    </p:set>
                                    <p:anim calcmode="lin" valueType="num">
                                      <p:cBhvr>
                                        <p:cTn id="63" dur="2000" fill="hold"/>
                                        <p:tgtEl>
                                          <p:spTgt spid="19459">
                                            <p:txEl>
                                              <p:pRg st="6" end="6"/>
                                            </p:txEl>
                                          </p:spTgt>
                                        </p:tgtEl>
                                        <p:attrNameLst>
                                          <p:attrName>ppt_w</p:attrName>
                                        </p:attrNameLst>
                                      </p:cBhvr>
                                      <p:tavLst>
                                        <p:tav tm="0">
                                          <p:val>
                                            <p:fltVal val="0"/>
                                          </p:val>
                                        </p:tav>
                                        <p:tav tm="100000">
                                          <p:val>
                                            <p:strVal val="#ppt_w"/>
                                          </p:val>
                                        </p:tav>
                                      </p:tavLst>
                                    </p:anim>
                                    <p:anim calcmode="lin" valueType="num">
                                      <p:cBhvr>
                                        <p:cTn id="64" dur="2000" fill="hold"/>
                                        <p:tgtEl>
                                          <p:spTgt spid="19459">
                                            <p:txEl>
                                              <p:pRg st="6" end="6"/>
                                            </p:txEl>
                                          </p:spTgt>
                                        </p:tgtEl>
                                        <p:attrNameLst>
                                          <p:attrName>ppt_h</p:attrName>
                                        </p:attrNameLst>
                                      </p:cBhvr>
                                      <p:tavLst>
                                        <p:tav tm="0">
                                          <p:val>
                                            <p:fltVal val="0"/>
                                          </p:val>
                                        </p:tav>
                                        <p:tav tm="100000">
                                          <p:val>
                                            <p:strVal val="#ppt_h"/>
                                          </p:val>
                                        </p:tav>
                                      </p:tavLst>
                                    </p:anim>
                                    <p:anim calcmode="lin" valueType="num">
                                      <p:cBhvr>
                                        <p:cTn id="65" dur="2000" fill="hold"/>
                                        <p:tgtEl>
                                          <p:spTgt spid="19459">
                                            <p:txEl>
                                              <p:pRg st="6" end="6"/>
                                            </p:txEl>
                                          </p:spTgt>
                                        </p:tgtEl>
                                        <p:attrNameLst>
                                          <p:attrName>style.rotation</p:attrName>
                                        </p:attrNameLst>
                                      </p:cBhvr>
                                      <p:tavLst>
                                        <p:tav tm="0">
                                          <p:val>
                                            <p:fltVal val="360"/>
                                          </p:val>
                                        </p:tav>
                                        <p:tav tm="100000">
                                          <p:val>
                                            <p:fltVal val="0"/>
                                          </p:val>
                                        </p:tav>
                                      </p:tavLst>
                                    </p:anim>
                                    <p:animEffect transition="in" filter="fade">
                                      <p:cBhvr>
                                        <p:cTn id="66" dur="2000"/>
                                        <p:tgtEl>
                                          <p:spTgt spid="19459">
                                            <p:txEl>
                                              <p:pRg st="6" end="6"/>
                                            </p:txEl>
                                          </p:spTgt>
                                        </p:tgtEl>
                                      </p:cBhvr>
                                    </p:animEffect>
                                  </p:childTnLst>
                                </p:cTn>
                              </p:par>
                              <p:par>
                                <p:cTn id="67" presetID="3" presetClass="emph" presetSubtype="2" fill="hold" grpId="1" nodeType="withEffect">
                                  <p:stCondLst>
                                    <p:cond delay="0"/>
                                  </p:stCondLst>
                                  <p:childTnLst>
                                    <p:animClr clrSpc="rgb" dir="cw">
                                      <p:cBhvr override="childStyle">
                                        <p:cTn id="68" dur="2000" fill="hold"/>
                                        <p:tgtEl>
                                          <p:spTgt spid="19459">
                                            <p:txEl>
                                              <p:pRg st="0" end="0"/>
                                            </p:txEl>
                                          </p:spTgt>
                                        </p:tgtEl>
                                        <p:attrNameLst>
                                          <p:attrName>style.color</p:attrName>
                                        </p:attrNameLst>
                                      </p:cBhvr>
                                      <p:to>
                                        <a:srgbClr val="FF3300"/>
                                      </p:to>
                                    </p:animClr>
                                  </p:childTnLst>
                                </p:cTn>
                              </p:par>
                              <p:par>
                                <p:cTn id="69" presetID="3" presetClass="emph" presetSubtype="2" fill="hold" grpId="1" nodeType="withEffect">
                                  <p:stCondLst>
                                    <p:cond delay="0"/>
                                  </p:stCondLst>
                                  <p:childTnLst>
                                    <p:animClr clrSpc="rgb" dir="cw">
                                      <p:cBhvr override="childStyle">
                                        <p:cTn id="70" dur="2000" fill="hold"/>
                                        <p:tgtEl>
                                          <p:spTgt spid="19459">
                                            <p:txEl>
                                              <p:pRg st="1" end="1"/>
                                            </p:txEl>
                                          </p:spTgt>
                                        </p:tgtEl>
                                        <p:attrNameLst>
                                          <p:attrName>style.color</p:attrName>
                                        </p:attrNameLst>
                                      </p:cBhvr>
                                      <p:to>
                                        <a:srgbClr val="FF3300"/>
                                      </p:to>
                                    </p:animClr>
                                  </p:childTnLst>
                                </p:cTn>
                              </p:par>
                              <p:par>
                                <p:cTn id="71" presetID="3" presetClass="emph" presetSubtype="2" fill="hold" grpId="1" nodeType="withEffect">
                                  <p:stCondLst>
                                    <p:cond delay="0"/>
                                  </p:stCondLst>
                                  <p:childTnLst>
                                    <p:animClr clrSpc="rgb" dir="cw">
                                      <p:cBhvr override="childStyle">
                                        <p:cTn id="72" dur="2000" fill="hold"/>
                                        <p:tgtEl>
                                          <p:spTgt spid="19459">
                                            <p:txEl>
                                              <p:pRg st="2" end="2"/>
                                            </p:txEl>
                                          </p:spTgt>
                                        </p:tgtEl>
                                        <p:attrNameLst>
                                          <p:attrName>style.color</p:attrName>
                                        </p:attrNameLst>
                                      </p:cBhvr>
                                      <p:to>
                                        <a:srgbClr val="FF3300"/>
                                      </p:to>
                                    </p:animClr>
                                  </p:childTnLst>
                                </p:cTn>
                              </p:par>
                              <p:par>
                                <p:cTn id="73" presetID="3" presetClass="emph" presetSubtype="2" fill="hold" grpId="1" nodeType="withEffect">
                                  <p:stCondLst>
                                    <p:cond delay="0"/>
                                  </p:stCondLst>
                                  <p:childTnLst>
                                    <p:animClr clrSpc="rgb" dir="cw">
                                      <p:cBhvr override="childStyle">
                                        <p:cTn id="74" dur="2000" fill="hold"/>
                                        <p:tgtEl>
                                          <p:spTgt spid="19459">
                                            <p:txEl>
                                              <p:pRg st="3" end="3"/>
                                            </p:txEl>
                                          </p:spTgt>
                                        </p:tgtEl>
                                        <p:attrNameLst>
                                          <p:attrName>style.color</p:attrName>
                                        </p:attrNameLst>
                                      </p:cBhvr>
                                      <p:to>
                                        <a:srgbClr val="FF3300"/>
                                      </p:to>
                                    </p:animClr>
                                  </p:childTnLst>
                                </p:cTn>
                              </p:par>
                              <p:par>
                                <p:cTn id="75" presetID="3" presetClass="emph" presetSubtype="2" fill="hold" grpId="1" nodeType="withEffect">
                                  <p:stCondLst>
                                    <p:cond delay="0"/>
                                  </p:stCondLst>
                                  <p:childTnLst>
                                    <p:animClr clrSpc="rgb" dir="cw">
                                      <p:cBhvr override="childStyle">
                                        <p:cTn id="76" dur="2000" fill="hold"/>
                                        <p:tgtEl>
                                          <p:spTgt spid="19459">
                                            <p:txEl>
                                              <p:pRg st="4" end="4"/>
                                            </p:txEl>
                                          </p:spTgt>
                                        </p:tgtEl>
                                        <p:attrNameLst>
                                          <p:attrName>style.color</p:attrName>
                                        </p:attrNameLst>
                                      </p:cBhvr>
                                      <p:to>
                                        <a:srgbClr val="FF3300"/>
                                      </p:to>
                                    </p:animClr>
                                  </p:childTnLst>
                                </p:cTn>
                              </p:par>
                              <p:par>
                                <p:cTn id="77" presetID="3" presetClass="emph" presetSubtype="2" fill="hold" grpId="1" nodeType="withEffect">
                                  <p:stCondLst>
                                    <p:cond delay="0"/>
                                  </p:stCondLst>
                                  <p:childTnLst>
                                    <p:animClr clrSpc="rgb" dir="cw">
                                      <p:cBhvr override="childStyle">
                                        <p:cTn id="78" dur="2000" fill="hold"/>
                                        <p:tgtEl>
                                          <p:spTgt spid="19459">
                                            <p:txEl>
                                              <p:pRg st="5" end="5"/>
                                            </p:txEl>
                                          </p:spTgt>
                                        </p:tgtEl>
                                        <p:attrNameLst>
                                          <p:attrName>style.color</p:attrName>
                                        </p:attrNameLst>
                                      </p:cBhvr>
                                      <p:to>
                                        <a:srgbClr val="FF3300"/>
                                      </p:to>
                                    </p:animClr>
                                  </p:childTnLst>
                                </p:cTn>
                              </p:par>
                              <p:par>
                                <p:cTn id="79" presetID="3" presetClass="emph" presetSubtype="2" fill="hold" grpId="1" nodeType="withEffect">
                                  <p:stCondLst>
                                    <p:cond delay="0"/>
                                  </p:stCondLst>
                                  <p:childTnLst>
                                    <p:animClr clrSpc="rgb" dir="cw">
                                      <p:cBhvr override="childStyle">
                                        <p:cTn id="80" dur="2000" fill="hold"/>
                                        <p:tgtEl>
                                          <p:spTgt spid="19459">
                                            <p:txEl>
                                              <p:pRg st="6" end="6"/>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nimBg="1"/>
      <p:bldP spid="19459" grpI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457200" y="228600"/>
            <a:ext cx="8229600" cy="8382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Merits of Project Method</a:t>
            </a:r>
          </a:p>
        </p:txBody>
      </p:sp>
      <p:sp>
        <p:nvSpPr>
          <p:cNvPr id="20483" name="Rectangle 3"/>
          <p:cNvSpPr>
            <a:spLocks noChangeArrowheads="1"/>
          </p:cNvSpPr>
          <p:nvPr>
            <p:ph type="body" idx="1"/>
          </p:nvPr>
        </p:nvSpPr>
        <p:spPr bwMode="auto">
          <a:xfrm>
            <a:off x="457200" y="1219200"/>
            <a:ext cx="8229600" cy="4876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90000"/>
              </a:lnSpc>
            </a:pPr>
            <a:r>
              <a:rPr lang="en-GB" sz="2400" smtClean="0"/>
              <a:t>This method is based upon the laws of learning. ie., </a:t>
            </a:r>
            <a:endParaRPr lang="en-US" sz="2400" smtClean="0"/>
          </a:p>
          <a:p>
            <a:pPr marL="990600" lvl="1" indent="-533400" eaLnBrk="1" hangingPunct="1">
              <a:lnSpc>
                <a:spcPct val="90000"/>
              </a:lnSpc>
            </a:pPr>
            <a:r>
              <a:rPr lang="en-GB" sz="2000" b="1" smtClean="0"/>
              <a:t>Law of readiness</a:t>
            </a:r>
            <a:r>
              <a:rPr lang="en-GB" sz="2000" smtClean="0"/>
              <a:t>: The pupils are made ready to learn by creating interest, purpose and life-like situations.</a:t>
            </a:r>
            <a:endParaRPr lang="en-GB" sz="2000" b="1" smtClean="0"/>
          </a:p>
          <a:p>
            <a:pPr marL="990600" lvl="1" indent="-533400" eaLnBrk="1" hangingPunct="1">
              <a:lnSpc>
                <a:spcPct val="90000"/>
              </a:lnSpc>
            </a:pPr>
            <a:r>
              <a:rPr lang="en-GB" sz="2000" b="1" smtClean="0"/>
              <a:t>Law of exercise</a:t>
            </a:r>
            <a:r>
              <a:rPr lang="en-GB" sz="2000" smtClean="0"/>
              <a:t>: By practicing, we learn things. There is self-activity on the part of the students. They carry on the activity in the real life situations; the experiences gained thus are very useful in the later life of the children.</a:t>
            </a:r>
            <a:endParaRPr lang="en-GB" sz="2000" b="1" smtClean="0"/>
          </a:p>
          <a:p>
            <a:pPr marL="990600" lvl="1" indent="-533400" eaLnBrk="1" hangingPunct="1">
              <a:lnSpc>
                <a:spcPct val="90000"/>
              </a:lnSpc>
            </a:pPr>
            <a:r>
              <a:rPr lang="en-GB" sz="2000" b="1" smtClean="0"/>
              <a:t>Law of effect</a:t>
            </a:r>
            <a:r>
              <a:rPr lang="en-GB" sz="2000" smtClean="0"/>
              <a:t>: The sense of success and satisfaction should accompany the learning process. This law makes it essential for the teacher to make the child satisfied and feel happy in what he/she is learning.</a:t>
            </a:r>
            <a:endParaRPr lang="en-US" sz="2000" smtClean="0"/>
          </a:p>
          <a:p>
            <a:pPr marL="609600" indent="-609600" eaLnBrk="1" hangingPunct="1">
              <a:lnSpc>
                <a:spcPct val="90000"/>
              </a:lnSpc>
            </a:pPr>
            <a:r>
              <a:rPr lang="en-GB" sz="2400" smtClean="0"/>
              <a:t>It promotes co-operative activity and group interaction. As a result habits of thinking for a common cause, tolerance, self-dependence, resourcefulness and other socially desirable habits are formed.</a:t>
            </a:r>
            <a:endParaRPr lang="en-GB" sz="2400" u="sng" smtClean="0"/>
          </a:p>
          <a:p>
            <a:pPr marL="609600" indent="-609600" eaLnBrk="1" hangingPunct="1">
              <a:lnSpc>
                <a:spcPct val="90000"/>
              </a:lnSpc>
            </a:pPr>
            <a:endParaRPr lang="en-US" sz="2400" smtClean="0"/>
          </a:p>
        </p:txBody>
      </p:sp>
    </p:spTree>
    <p:extLst>
      <p:ext uri="{BB962C8B-B14F-4D97-AF65-F5344CB8AC3E}">
        <p14:creationId xmlns:p14="http://schemas.microsoft.com/office/powerpoint/2010/main" val="3242515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0483">
                                            <p:bg/>
                                          </p:spTgt>
                                        </p:tgtEl>
                                        <p:attrNameLst>
                                          <p:attrName>style.visibility</p:attrName>
                                        </p:attrNameLst>
                                      </p:cBhvr>
                                      <p:to>
                                        <p:strVal val="visible"/>
                                      </p:to>
                                    </p:set>
                                    <p:anim calcmode="lin" valueType="num">
                                      <p:cBhvr>
                                        <p:cTn id="7" dur="2000" fill="hold"/>
                                        <p:tgtEl>
                                          <p:spTgt spid="20483">
                                            <p:bg/>
                                          </p:spTgt>
                                        </p:tgtEl>
                                        <p:attrNameLst>
                                          <p:attrName>ppt_w</p:attrName>
                                        </p:attrNameLst>
                                      </p:cBhvr>
                                      <p:tavLst>
                                        <p:tav tm="0">
                                          <p:val>
                                            <p:fltVal val="0"/>
                                          </p:val>
                                        </p:tav>
                                        <p:tav tm="100000">
                                          <p:val>
                                            <p:strVal val="#ppt_w"/>
                                          </p:val>
                                        </p:tav>
                                      </p:tavLst>
                                    </p:anim>
                                    <p:anim calcmode="lin" valueType="num">
                                      <p:cBhvr>
                                        <p:cTn id="8" dur="2000" fill="hold"/>
                                        <p:tgtEl>
                                          <p:spTgt spid="20483">
                                            <p:bg/>
                                          </p:spTgt>
                                        </p:tgtEl>
                                        <p:attrNameLst>
                                          <p:attrName>ppt_h</p:attrName>
                                        </p:attrNameLst>
                                      </p:cBhvr>
                                      <p:tavLst>
                                        <p:tav tm="0">
                                          <p:val>
                                            <p:fltVal val="0"/>
                                          </p:val>
                                        </p:tav>
                                        <p:tav tm="100000">
                                          <p:val>
                                            <p:strVal val="#ppt_h"/>
                                          </p:val>
                                        </p:tav>
                                      </p:tavLst>
                                    </p:anim>
                                    <p:anim calcmode="lin" valueType="num">
                                      <p:cBhvr>
                                        <p:cTn id="9" dur="2000" fill="hold"/>
                                        <p:tgtEl>
                                          <p:spTgt spid="20483">
                                            <p:bg/>
                                          </p:spTgt>
                                        </p:tgtEl>
                                        <p:attrNameLst>
                                          <p:attrName>style.rotation</p:attrName>
                                        </p:attrNameLst>
                                      </p:cBhvr>
                                      <p:tavLst>
                                        <p:tav tm="0">
                                          <p:val>
                                            <p:fltVal val="360"/>
                                          </p:val>
                                        </p:tav>
                                        <p:tav tm="100000">
                                          <p:val>
                                            <p:fltVal val="0"/>
                                          </p:val>
                                        </p:tav>
                                      </p:tavLst>
                                    </p:anim>
                                    <p:animEffect transition="in" filter="fade">
                                      <p:cBhvr>
                                        <p:cTn id="10" dur="2000"/>
                                        <p:tgtEl>
                                          <p:spTgt spid="20483">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0483">
                                            <p:txEl>
                                              <p:pRg st="0" end="0"/>
                                            </p:txEl>
                                          </p:spTgt>
                                        </p:tgtEl>
                                        <p:attrNameLst>
                                          <p:attrName>style.visibility</p:attrName>
                                        </p:attrNameLst>
                                      </p:cBhvr>
                                      <p:to>
                                        <p:strVal val="visible"/>
                                      </p:to>
                                    </p:set>
                                    <p:anim calcmode="lin" valueType="num">
                                      <p:cBhvr>
                                        <p:cTn id="15" dur="20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20483">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20483">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2048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0483">
                                            <p:txEl>
                                              <p:pRg st="1" end="1"/>
                                            </p:txEl>
                                          </p:spTgt>
                                        </p:tgtEl>
                                        <p:attrNameLst>
                                          <p:attrName>style.visibility</p:attrName>
                                        </p:attrNameLst>
                                      </p:cBhvr>
                                      <p:to>
                                        <p:strVal val="visible"/>
                                      </p:to>
                                    </p:set>
                                    <p:anim calcmode="lin" valueType="num">
                                      <p:cBhvr>
                                        <p:cTn id="23" dur="20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24" dur="2000" fill="hold"/>
                                        <p:tgtEl>
                                          <p:spTgt spid="20483">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20483">
                                            <p:txEl>
                                              <p:pRg st="1" end="1"/>
                                            </p:txEl>
                                          </p:spTgt>
                                        </p:tgtEl>
                                        <p:attrNameLst>
                                          <p:attrName>style.rotation</p:attrName>
                                        </p:attrNameLst>
                                      </p:cBhvr>
                                      <p:tavLst>
                                        <p:tav tm="0">
                                          <p:val>
                                            <p:fltVal val="360"/>
                                          </p:val>
                                        </p:tav>
                                        <p:tav tm="100000">
                                          <p:val>
                                            <p:fltVal val="0"/>
                                          </p:val>
                                        </p:tav>
                                      </p:tavLst>
                                    </p:anim>
                                    <p:animEffect transition="in" filter="fade">
                                      <p:cBhvr>
                                        <p:cTn id="26" dur="2000"/>
                                        <p:tgtEl>
                                          <p:spTgt spid="2048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20483">
                                            <p:txEl>
                                              <p:pRg st="2" end="2"/>
                                            </p:txEl>
                                          </p:spTgt>
                                        </p:tgtEl>
                                        <p:attrNameLst>
                                          <p:attrName>style.visibility</p:attrName>
                                        </p:attrNameLst>
                                      </p:cBhvr>
                                      <p:to>
                                        <p:strVal val="visible"/>
                                      </p:to>
                                    </p:set>
                                    <p:anim calcmode="lin" valueType="num">
                                      <p:cBhvr>
                                        <p:cTn id="31" dur="2000" fill="hold"/>
                                        <p:tgtEl>
                                          <p:spTgt spid="20483">
                                            <p:txEl>
                                              <p:pRg st="2" end="2"/>
                                            </p:txEl>
                                          </p:spTgt>
                                        </p:tgtEl>
                                        <p:attrNameLst>
                                          <p:attrName>ppt_w</p:attrName>
                                        </p:attrNameLst>
                                      </p:cBhvr>
                                      <p:tavLst>
                                        <p:tav tm="0">
                                          <p:val>
                                            <p:fltVal val="0"/>
                                          </p:val>
                                        </p:tav>
                                        <p:tav tm="100000">
                                          <p:val>
                                            <p:strVal val="#ppt_w"/>
                                          </p:val>
                                        </p:tav>
                                      </p:tavLst>
                                    </p:anim>
                                    <p:anim calcmode="lin" valueType="num">
                                      <p:cBhvr>
                                        <p:cTn id="32" dur="2000" fill="hold"/>
                                        <p:tgtEl>
                                          <p:spTgt spid="20483">
                                            <p:txEl>
                                              <p:pRg st="2" end="2"/>
                                            </p:txEl>
                                          </p:spTgt>
                                        </p:tgtEl>
                                        <p:attrNameLst>
                                          <p:attrName>ppt_h</p:attrName>
                                        </p:attrNameLst>
                                      </p:cBhvr>
                                      <p:tavLst>
                                        <p:tav tm="0">
                                          <p:val>
                                            <p:fltVal val="0"/>
                                          </p:val>
                                        </p:tav>
                                        <p:tav tm="100000">
                                          <p:val>
                                            <p:strVal val="#ppt_h"/>
                                          </p:val>
                                        </p:tav>
                                      </p:tavLst>
                                    </p:anim>
                                    <p:anim calcmode="lin" valueType="num">
                                      <p:cBhvr>
                                        <p:cTn id="33" dur="2000" fill="hold"/>
                                        <p:tgtEl>
                                          <p:spTgt spid="20483">
                                            <p:txEl>
                                              <p:pRg st="2" end="2"/>
                                            </p:txEl>
                                          </p:spTgt>
                                        </p:tgtEl>
                                        <p:attrNameLst>
                                          <p:attrName>style.rotation</p:attrName>
                                        </p:attrNameLst>
                                      </p:cBhvr>
                                      <p:tavLst>
                                        <p:tav tm="0">
                                          <p:val>
                                            <p:fltVal val="360"/>
                                          </p:val>
                                        </p:tav>
                                        <p:tav tm="100000">
                                          <p:val>
                                            <p:fltVal val="0"/>
                                          </p:val>
                                        </p:tav>
                                      </p:tavLst>
                                    </p:anim>
                                    <p:animEffect transition="in" filter="fade">
                                      <p:cBhvr>
                                        <p:cTn id="34" dur="2000"/>
                                        <p:tgtEl>
                                          <p:spTgt spid="2048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0483">
                                            <p:txEl>
                                              <p:pRg st="3" end="3"/>
                                            </p:txEl>
                                          </p:spTgt>
                                        </p:tgtEl>
                                        <p:attrNameLst>
                                          <p:attrName>style.visibility</p:attrName>
                                        </p:attrNameLst>
                                      </p:cBhvr>
                                      <p:to>
                                        <p:strVal val="visible"/>
                                      </p:to>
                                    </p:set>
                                    <p:anim calcmode="lin" valueType="num">
                                      <p:cBhvr>
                                        <p:cTn id="39" dur="20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40" dur="2000" fill="hold"/>
                                        <p:tgtEl>
                                          <p:spTgt spid="20483">
                                            <p:txEl>
                                              <p:pRg st="3" end="3"/>
                                            </p:txEl>
                                          </p:spTgt>
                                        </p:tgtEl>
                                        <p:attrNameLst>
                                          <p:attrName>ppt_h</p:attrName>
                                        </p:attrNameLst>
                                      </p:cBhvr>
                                      <p:tavLst>
                                        <p:tav tm="0">
                                          <p:val>
                                            <p:fltVal val="0"/>
                                          </p:val>
                                        </p:tav>
                                        <p:tav tm="100000">
                                          <p:val>
                                            <p:strVal val="#ppt_h"/>
                                          </p:val>
                                        </p:tav>
                                      </p:tavLst>
                                    </p:anim>
                                    <p:anim calcmode="lin" valueType="num">
                                      <p:cBhvr>
                                        <p:cTn id="41" dur="2000" fill="hold"/>
                                        <p:tgtEl>
                                          <p:spTgt spid="20483">
                                            <p:txEl>
                                              <p:pRg st="3" end="3"/>
                                            </p:txEl>
                                          </p:spTgt>
                                        </p:tgtEl>
                                        <p:attrNameLst>
                                          <p:attrName>style.rotation</p:attrName>
                                        </p:attrNameLst>
                                      </p:cBhvr>
                                      <p:tavLst>
                                        <p:tav tm="0">
                                          <p:val>
                                            <p:fltVal val="360"/>
                                          </p:val>
                                        </p:tav>
                                        <p:tav tm="100000">
                                          <p:val>
                                            <p:fltVal val="0"/>
                                          </p:val>
                                        </p:tav>
                                      </p:tavLst>
                                    </p:anim>
                                    <p:animEffect transition="in" filter="fade">
                                      <p:cBhvr>
                                        <p:cTn id="42" dur="2000"/>
                                        <p:tgtEl>
                                          <p:spTgt spid="20483">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20483">
                                            <p:txEl>
                                              <p:pRg st="4" end="4"/>
                                            </p:txEl>
                                          </p:spTgt>
                                        </p:tgtEl>
                                        <p:attrNameLst>
                                          <p:attrName>style.visibility</p:attrName>
                                        </p:attrNameLst>
                                      </p:cBhvr>
                                      <p:to>
                                        <p:strVal val="visible"/>
                                      </p:to>
                                    </p:set>
                                    <p:anim calcmode="lin" valueType="num">
                                      <p:cBhvr>
                                        <p:cTn id="47" dur="2000" fill="hold"/>
                                        <p:tgtEl>
                                          <p:spTgt spid="20483">
                                            <p:txEl>
                                              <p:pRg st="4" end="4"/>
                                            </p:txEl>
                                          </p:spTgt>
                                        </p:tgtEl>
                                        <p:attrNameLst>
                                          <p:attrName>ppt_w</p:attrName>
                                        </p:attrNameLst>
                                      </p:cBhvr>
                                      <p:tavLst>
                                        <p:tav tm="0">
                                          <p:val>
                                            <p:fltVal val="0"/>
                                          </p:val>
                                        </p:tav>
                                        <p:tav tm="100000">
                                          <p:val>
                                            <p:strVal val="#ppt_w"/>
                                          </p:val>
                                        </p:tav>
                                      </p:tavLst>
                                    </p:anim>
                                    <p:anim calcmode="lin" valueType="num">
                                      <p:cBhvr>
                                        <p:cTn id="48" dur="2000" fill="hold"/>
                                        <p:tgtEl>
                                          <p:spTgt spid="20483">
                                            <p:txEl>
                                              <p:pRg st="4" end="4"/>
                                            </p:txEl>
                                          </p:spTgt>
                                        </p:tgtEl>
                                        <p:attrNameLst>
                                          <p:attrName>ppt_h</p:attrName>
                                        </p:attrNameLst>
                                      </p:cBhvr>
                                      <p:tavLst>
                                        <p:tav tm="0">
                                          <p:val>
                                            <p:fltVal val="0"/>
                                          </p:val>
                                        </p:tav>
                                        <p:tav tm="100000">
                                          <p:val>
                                            <p:strVal val="#ppt_h"/>
                                          </p:val>
                                        </p:tav>
                                      </p:tavLst>
                                    </p:anim>
                                    <p:anim calcmode="lin" valueType="num">
                                      <p:cBhvr>
                                        <p:cTn id="49" dur="2000" fill="hold"/>
                                        <p:tgtEl>
                                          <p:spTgt spid="20483">
                                            <p:txEl>
                                              <p:pRg st="4" end="4"/>
                                            </p:txEl>
                                          </p:spTgt>
                                        </p:tgtEl>
                                        <p:attrNameLst>
                                          <p:attrName>style.rotation</p:attrName>
                                        </p:attrNameLst>
                                      </p:cBhvr>
                                      <p:tavLst>
                                        <p:tav tm="0">
                                          <p:val>
                                            <p:fltVal val="360"/>
                                          </p:val>
                                        </p:tav>
                                        <p:tav tm="100000">
                                          <p:val>
                                            <p:fltVal val="0"/>
                                          </p:val>
                                        </p:tav>
                                      </p:tavLst>
                                    </p:anim>
                                    <p:animEffect transition="in" filter="fade">
                                      <p:cBhvr>
                                        <p:cTn id="50" dur="2000"/>
                                        <p:tgtEl>
                                          <p:spTgt spid="20483">
                                            <p:txEl>
                                              <p:pRg st="4" end="4"/>
                                            </p:txEl>
                                          </p:spTgt>
                                        </p:tgtEl>
                                      </p:cBhvr>
                                    </p:animEffect>
                                  </p:childTnLst>
                                </p:cTn>
                              </p:par>
                              <p:par>
                                <p:cTn id="51" presetID="3" presetClass="emph" presetSubtype="2" fill="hold" grpId="1" nodeType="withEffect">
                                  <p:stCondLst>
                                    <p:cond delay="0"/>
                                  </p:stCondLst>
                                  <p:childTnLst>
                                    <p:animClr clrSpc="rgb" dir="cw">
                                      <p:cBhvr override="childStyle">
                                        <p:cTn id="52" dur="1000" fill="hold"/>
                                        <p:tgtEl>
                                          <p:spTgt spid="20483">
                                            <p:txEl>
                                              <p:pRg st="0" end="0"/>
                                            </p:txEl>
                                          </p:spTgt>
                                        </p:tgtEl>
                                        <p:attrNameLst>
                                          <p:attrName>style.color</p:attrName>
                                        </p:attrNameLst>
                                      </p:cBhvr>
                                      <p:to>
                                        <a:srgbClr val="FF3300"/>
                                      </p:to>
                                    </p:animClr>
                                  </p:childTnLst>
                                </p:cTn>
                              </p:par>
                              <p:par>
                                <p:cTn id="53" presetID="3" presetClass="emph" presetSubtype="2" fill="hold" grpId="1" nodeType="withEffect">
                                  <p:stCondLst>
                                    <p:cond delay="0"/>
                                  </p:stCondLst>
                                  <p:childTnLst>
                                    <p:animClr clrSpc="rgb" dir="cw">
                                      <p:cBhvr override="childStyle">
                                        <p:cTn id="54" dur="1000" fill="hold"/>
                                        <p:tgtEl>
                                          <p:spTgt spid="20483">
                                            <p:txEl>
                                              <p:pRg st="1" end="1"/>
                                            </p:txEl>
                                          </p:spTgt>
                                        </p:tgtEl>
                                        <p:attrNameLst>
                                          <p:attrName>style.color</p:attrName>
                                        </p:attrNameLst>
                                      </p:cBhvr>
                                      <p:to>
                                        <a:srgbClr val="FF3300"/>
                                      </p:to>
                                    </p:animClr>
                                  </p:childTnLst>
                                </p:cTn>
                              </p:par>
                              <p:par>
                                <p:cTn id="55" presetID="3" presetClass="emph" presetSubtype="2" fill="hold" grpId="1" nodeType="withEffect">
                                  <p:stCondLst>
                                    <p:cond delay="0"/>
                                  </p:stCondLst>
                                  <p:childTnLst>
                                    <p:animClr clrSpc="rgb" dir="cw">
                                      <p:cBhvr override="childStyle">
                                        <p:cTn id="56" dur="1000" fill="hold"/>
                                        <p:tgtEl>
                                          <p:spTgt spid="20483">
                                            <p:txEl>
                                              <p:pRg st="2" end="2"/>
                                            </p:txEl>
                                          </p:spTgt>
                                        </p:tgtEl>
                                        <p:attrNameLst>
                                          <p:attrName>style.color</p:attrName>
                                        </p:attrNameLst>
                                      </p:cBhvr>
                                      <p:to>
                                        <a:srgbClr val="FF3300"/>
                                      </p:to>
                                    </p:animClr>
                                  </p:childTnLst>
                                </p:cTn>
                              </p:par>
                              <p:par>
                                <p:cTn id="57" presetID="3" presetClass="emph" presetSubtype="2" fill="hold" grpId="1" nodeType="withEffect">
                                  <p:stCondLst>
                                    <p:cond delay="0"/>
                                  </p:stCondLst>
                                  <p:childTnLst>
                                    <p:animClr clrSpc="rgb" dir="cw">
                                      <p:cBhvr override="childStyle">
                                        <p:cTn id="58" dur="1000" fill="hold"/>
                                        <p:tgtEl>
                                          <p:spTgt spid="20483">
                                            <p:txEl>
                                              <p:pRg st="3" end="3"/>
                                            </p:txEl>
                                          </p:spTgt>
                                        </p:tgtEl>
                                        <p:attrNameLst>
                                          <p:attrName>style.color</p:attrName>
                                        </p:attrNameLst>
                                      </p:cBhvr>
                                      <p:to>
                                        <a:srgbClr val="FF3300"/>
                                      </p:to>
                                    </p:animClr>
                                  </p:childTnLst>
                                </p:cTn>
                              </p:par>
                              <p:par>
                                <p:cTn id="59" presetID="3" presetClass="emph" presetSubtype="2" fill="hold" grpId="1" nodeType="withEffect">
                                  <p:stCondLst>
                                    <p:cond delay="0"/>
                                  </p:stCondLst>
                                  <p:childTnLst>
                                    <p:animClr clrSpc="rgb" dir="cw">
                                      <p:cBhvr override="childStyle">
                                        <p:cTn id="60" dur="1000" fill="hold"/>
                                        <p:tgtEl>
                                          <p:spTgt spid="20483">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nimBg="1"/>
      <p:bldP spid="20483" grpI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xfrm>
            <a:off x="457200" y="228600"/>
            <a:ext cx="8229600" cy="8382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Merits of Project Method</a:t>
            </a:r>
          </a:p>
        </p:txBody>
      </p:sp>
      <p:sp>
        <p:nvSpPr>
          <p:cNvPr id="21507" name="Rectangle 3"/>
          <p:cNvSpPr>
            <a:spLocks noChangeArrowheads="1"/>
          </p:cNvSpPr>
          <p:nvPr>
            <p:ph type="body" idx="1"/>
          </p:nvPr>
        </p:nvSpPr>
        <p:spPr bwMode="auto">
          <a:xfrm>
            <a:off x="457200" y="1219200"/>
            <a:ext cx="8229600" cy="4876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609600" indent="-609600" eaLnBrk="1" hangingPunct="1">
              <a:lnSpc>
                <a:spcPct val="90000"/>
              </a:lnSpc>
            </a:pPr>
            <a:r>
              <a:rPr lang="en-GB" sz="2400" smtClean="0"/>
              <a:t>It is a democratic way of learning. The children choose, plan and execute the project themselves.</a:t>
            </a:r>
            <a:endParaRPr lang="en-GB" sz="2400" u="sng" smtClean="0"/>
          </a:p>
          <a:p>
            <a:pPr marL="609600" indent="-609600" eaLnBrk="1" hangingPunct="1">
              <a:lnSpc>
                <a:spcPct val="90000"/>
              </a:lnSpc>
            </a:pPr>
            <a:r>
              <a:rPr lang="en-GB" sz="2400" smtClean="0"/>
              <a:t>It teaches dignity of labour and the pupils develop respect and taste for all types of work.</a:t>
            </a:r>
            <a:endParaRPr lang="en-GB" sz="2400" u="sng" smtClean="0"/>
          </a:p>
          <a:p>
            <a:pPr marL="609600" indent="-609600" eaLnBrk="1" hangingPunct="1">
              <a:lnSpc>
                <a:spcPct val="90000"/>
              </a:lnSpc>
            </a:pPr>
            <a:r>
              <a:rPr lang="en-GB" sz="2400" smtClean="0"/>
              <a:t>It affords opportunity to develop keenness and accuracy of observation and to experience the job of discovery.</a:t>
            </a:r>
            <a:endParaRPr lang="en-GB" sz="2400" u="sng" smtClean="0"/>
          </a:p>
          <a:p>
            <a:pPr marL="609600" indent="-609600" eaLnBrk="1" hangingPunct="1">
              <a:lnSpc>
                <a:spcPct val="90000"/>
              </a:lnSpc>
            </a:pPr>
            <a:r>
              <a:rPr lang="en-GB" sz="2400" smtClean="0"/>
              <a:t>It helps to widen the mental horizon of pupils. Old beliefs and prejudices are overcome when the child experience and analyse the problems in their natural settings.</a:t>
            </a:r>
            <a:endParaRPr lang="en-GB" sz="2400" u="sng" smtClean="0"/>
          </a:p>
          <a:p>
            <a:pPr marL="609600" indent="-609600" eaLnBrk="1" hangingPunct="1">
              <a:lnSpc>
                <a:spcPct val="90000"/>
              </a:lnSpc>
            </a:pPr>
            <a:r>
              <a:rPr lang="en-GB" sz="2400" smtClean="0"/>
              <a:t>It sets up a challenge to solve a problem and this stimulates constructive and creative thinking.</a:t>
            </a:r>
            <a:endParaRPr lang="en-US" sz="2400" smtClean="0"/>
          </a:p>
          <a:p>
            <a:pPr marL="609600" indent="-609600" eaLnBrk="1" hangingPunct="1">
              <a:lnSpc>
                <a:spcPct val="90000"/>
              </a:lnSpc>
            </a:pPr>
            <a:endParaRPr lang="en-US" sz="2400" smtClean="0"/>
          </a:p>
        </p:txBody>
      </p:sp>
    </p:spTree>
    <p:extLst>
      <p:ext uri="{BB962C8B-B14F-4D97-AF65-F5344CB8AC3E}">
        <p14:creationId xmlns:p14="http://schemas.microsoft.com/office/powerpoint/2010/main" val="3180031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1507">
                                            <p:bg/>
                                          </p:spTgt>
                                        </p:tgtEl>
                                        <p:attrNameLst>
                                          <p:attrName>style.visibility</p:attrName>
                                        </p:attrNameLst>
                                      </p:cBhvr>
                                      <p:to>
                                        <p:strVal val="visible"/>
                                      </p:to>
                                    </p:set>
                                    <p:anim calcmode="lin" valueType="num">
                                      <p:cBhvr>
                                        <p:cTn id="7" dur="500" fill="hold"/>
                                        <p:tgtEl>
                                          <p:spTgt spid="21507">
                                            <p:bg/>
                                          </p:spTgt>
                                        </p:tgtEl>
                                        <p:attrNameLst>
                                          <p:attrName>ppt_w</p:attrName>
                                        </p:attrNameLst>
                                      </p:cBhvr>
                                      <p:tavLst>
                                        <p:tav tm="0">
                                          <p:val>
                                            <p:fltVal val="0"/>
                                          </p:val>
                                        </p:tav>
                                        <p:tav tm="100000">
                                          <p:val>
                                            <p:strVal val="#ppt_w"/>
                                          </p:val>
                                        </p:tav>
                                      </p:tavLst>
                                    </p:anim>
                                    <p:anim calcmode="lin" valueType="num">
                                      <p:cBhvr>
                                        <p:cTn id="8" dur="500" fill="hold"/>
                                        <p:tgtEl>
                                          <p:spTgt spid="21507">
                                            <p:bg/>
                                          </p:spTgt>
                                        </p:tgtEl>
                                        <p:attrNameLst>
                                          <p:attrName>ppt_h</p:attrName>
                                        </p:attrNameLst>
                                      </p:cBhvr>
                                      <p:tavLst>
                                        <p:tav tm="0">
                                          <p:val>
                                            <p:fltVal val="0"/>
                                          </p:val>
                                        </p:tav>
                                        <p:tav tm="100000">
                                          <p:val>
                                            <p:strVal val="#ppt_h"/>
                                          </p:val>
                                        </p:tav>
                                      </p:tavLst>
                                    </p:anim>
                                    <p:anim calcmode="lin" valueType="num">
                                      <p:cBhvr>
                                        <p:cTn id="9" dur="500" fill="hold"/>
                                        <p:tgtEl>
                                          <p:spTgt spid="21507">
                                            <p:bg/>
                                          </p:spTgt>
                                        </p:tgtEl>
                                        <p:attrNameLst>
                                          <p:attrName>style.rotation</p:attrName>
                                        </p:attrNameLst>
                                      </p:cBhvr>
                                      <p:tavLst>
                                        <p:tav tm="0">
                                          <p:val>
                                            <p:fltVal val="360"/>
                                          </p:val>
                                        </p:tav>
                                        <p:tav tm="100000">
                                          <p:val>
                                            <p:fltVal val="0"/>
                                          </p:val>
                                        </p:tav>
                                      </p:tavLst>
                                    </p:anim>
                                    <p:animEffect transition="in" filter="fade">
                                      <p:cBhvr>
                                        <p:cTn id="10" dur="500"/>
                                        <p:tgtEl>
                                          <p:spTgt spid="21507">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1507">
                                            <p:txEl>
                                              <p:pRg st="0" end="0"/>
                                            </p:txEl>
                                          </p:spTgt>
                                        </p:tgtEl>
                                        <p:attrNameLst>
                                          <p:attrName>style.visibility</p:attrName>
                                        </p:attrNameLst>
                                      </p:cBhvr>
                                      <p:to>
                                        <p:strVal val="visible"/>
                                      </p:to>
                                    </p:set>
                                    <p:anim calcmode="lin" valueType="num">
                                      <p:cBhvr>
                                        <p:cTn id="15" dur="5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150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150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150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1507">
                                            <p:txEl>
                                              <p:pRg st="1" end="1"/>
                                            </p:txEl>
                                          </p:spTgt>
                                        </p:tgtEl>
                                        <p:attrNameLst>
                                          <p:attrName>style.visibility</p:attrName>
                                        </p:attrNameLst>
                                      </p:cBhvr>
                                      <p:to>
                                        <p:strVal val="visible"/>
                                      </p:to>
                                    </p:set>
                                    <p:anim calcmode="lin" valueType="num">
                                      <p:cBhvr>
                                        <p:cTn id="23" dur="500" fill="hold"/>
                                        <p:tgtEl>
                                          <p:spTgt spid="2150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150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150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150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21507">
                                            <p:txEl>
                                              <p:pRg st="2" end="2"/>
                                            </p:txEl>
                                          </p:spTgt>
                                        </p:tgtEl>
                                        <p:attrNameLst>
                                          <p:attrName>style.visibility</p:attrName>
                                        </p:attrNameLst>
                                      </p:cBhvr>
                                      <p:to>
                                        <p:strVal val="visible"/>
                                      </p:to>
                                    </p:set>
                                    <p:anim calcmode="lin" valueType="num">
                                      <p:cBhvr>
                                        <p:cTn id="31" dur="5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150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2150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2150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1507">
                                            <p:txEl>
                                              <p:pRg st="3" end="3"/>
                                            </p:txEl>
                                          </p:spTgt>
                                        </p:tgtEl>
                                        <p:attrNameLst>
                                          <p:attrName>style.visibility</p:attrName>
                                        </p:attrNameLst>
                                      </p:cBhvr>
                                      <p:to>
                                        <p:strVal val="visible"/>
                                      </p:to>
                                    </p:set>
                                    <p:anim calcmode="lin" valueType="num">
                                      <p:cBhvr>
                                        <p:cTn id="39" dur="500" fill="hold"/>
                                        <p:tgtEl>
                                          <p:spTgt spid="2150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150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2150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21507">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21507">
                                            <p:txEl>
                                              <p:pRg st="4" end="4"/>
                                            </p:txEl>
                                          </p:spTgt>
                                        </p:tgtEl>
                                        <p:attrNameLst>
                                          <p:attrName>style.visibility</p:attrName>
                                        </p:attrNameLst>
                                      </p:cBhvr>
                                      <p:to>
                                        <p:strVal val="visible"/>
                                      </p:to>
                                    </p:set>
                                    <p:anim calcmode="lin" valueType="num">
                                      <p:cBhvr>
                                        <p:cTn id="47" dur="500" fill="hold"/>
                                        <p:tgtEl>
                                          <p:spTgt spid="21507">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21507">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21507">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21507">
                                            <p:txEl>
                                              <p:pRg st="4" end="4"/>
                                            </p:txEl>
                                          </p:spTgt>
                                        </p:tgtEl>
                                      </p:cBhvr>
                                    </p:animEffect>
                                  </p:childTnLst>
                                </p:cTn>
                              </p:par>
                              <p:par>
                                <p:cTn id="51" presetID="3" presetClass="emph" presetSubtype="2" fill="hold" grpId="1" nodeType="withEffect">
                                  <p:stCondLst>
                                    <p:cond delay="0"/>
                                  </p:stCondLst>
                                  <p:childTnLst>
                                    <p:animClr clrSpc="rgb" dir="cw">
                                      <p:cBhvr override="childStyle">
                                        <p:cTn id="52" dur="2000" fill="hold"/>
                                        <p:tgtEl>
                                          <p:spTgt spid="21507">
                                            <p:txEl>
                                              <p:pRg st="0" end="0"/>
                                            </p:txEl>
                                          </p:spTgt>
                                        </p:tgtEl>
                                        <p:attrNameLst>
                                          <p:attrName>style.color</p:attrName>
                                        </p:attrNameLst>
                                      </p:cBhvr>
                                      <p:to>
                                        <a:srgbClr val="FF3300"/>
                                      </p:to>
                                    </p:animClr>
                                  </p:childTnLst>
                                </p:cTn>
                              </p:par>
                              <p:par>
                                <p:cTn id="53" presetID="3" presetClass="emph" presetSubtype="2" fill="hold" grpId="1" nodeType="withEffect">
                                  <p:stCondLst>
                                    <p:cond delay="0"/>
                                  </p:stCondLst>
                                  <p:childTnLst>
                                    <p:animClr clrSpc="rgb" dir="cw">
                                      <p:cBhvr override="childStyle">
                                        <p:cTn id="54" dur="2000" fill="hold"/>
                                        <p:tgtEl>
                                          <p:spTgt spid="21507">
                                            <p:txEl>
                                              <p:pRg st="1" end="1"/>
                                            </p:txEl>
                                          </p:spTgt>
                                        </p:tgtEl>
                                        <p:attrNameLst>
                                          <p:attrName>style.color</p:attrName>
                                        </p:attrNameLst>
                                      </p:cBhvr>
                                      <p:to>
                                        <a:srgbClr val="FF3300"/>
                                      </p:to>
                                    </p:animClr>
                                  </p:childTnLst>
                                </p:cTn>
                              </p:par>
                              <p:par>
                                <p:cTn id="55" presetID="3" presetClass="emph" presetSubtype="2" fill="hold" grpId="1" nodeType="withEffect">
                                  <p:stCondLst>
                                    <p:cond delay="0"/>
                                  </p:stCondLst>
                                  <p:childTnLst>
                                    <p:animClr clrSpc="rgb" dir="cw">
                                      <p:cBhvr override="childStyle">
                                        <p:cTn id="56" dur="2000" fill="hold"/>
                                        <p:tgtEl>
                                          <p:spTgt spid="21507">
                                            <p:txEl>
                                              <p:pRg st="2" end="2"/>
                                            </p:txEl>
                                          </p:spTgt>
                                        </p:tgtEl>
                                        <p:attrNameLst>
                                          <p:attrName>style.color</p:attrName>
                                        </p:attrNameLst>
                                      </p:cBhvr>
                                      <p:to>
                                        <a:srgbClr val="FF3300"/>
                                      </p:to>
                                    </p:animClr>
                                  </p:childTnLst>
                                </p:cTn>
                              </p:par>
                              <p:par>
                                <p:cTn id="57" presetID="3" presetClass="emph" presetSubtype="2" fill="hold" grpId="1" nodeType="withEffect">
                                  <p:stCondLst>
                                    <p:cond delay="0"/>
                                  </p:stCondLst>
                                  <p:childTnLst>
                                    <p:animClr clrSpc="rgb" dir="cw">
                                      <p:cBhvr override="childStyle">
                                        <p:cTn id="58" dur="2000" fill="hold"/>
                                        <p:tgtEl>
                                          <p:spTgt spid="21507">
                                            <p:txEl>
                                              <p:pRg st="3" end="3"/>
                                            </p:txEl>
                                          </p:spTgt>
                                        </p:tgtEl>
                                        <p:attrNameLst>
                                          <p:attrName>style.color</p:attrName>
                                        </p:attrNameLst>
                                      </p:cBhvr>
                                      <p:to>
                                        <a:srgbClr val="FF3300"/>
                                      </p:to>
                                    </p:animClr>
                                  </p:childTnLst>
                                </p:cTn>
                              </p:par>
                              <p:par>
                                <p:cTn id="59" presetID="3" presetClass="emph" presetSubtype="2" fill="hold" grpId="1" nodeType="withEffect">
                                  <p:stCondLst>
                                    <p:cond delay="0"/>
                                  </p:stCondLst>
                                  <p:childTnLst>
                                    <p:animClr clrSpc="rgb" dir="cw">
                                      <p:cBhvr override="childStyle">
                                        <p:cTn id="60" dur="2000" fill="hold"/>
                                        <p:tgtEl>
                                          <p:spTgt spid="21507">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nimBg="1"/>
      <p:bldP spid="21507" grpId="1"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457200" y="228600"/>
            <a:ext cx="8229600" cy="1143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Demerits of Project Method</a:t>
            </a:r>
          </a:p>
        </p:txBody>
      </p:sp>
      <p:sp>
        <p:nvSpPr>
          <p:cNvPr id="22531" name="Rectangle 3"/>
          <p:cNvSpPr>
            <a:spLocks noChangeArrowheads="1"/>
          </p:cNvSpPr>
          <p:nvPr>
            <p:ph type="body" idx="1"/>
          </p:nvPr>
        </p:nvSpPr>
        <p:spPr bwMode="auto">
          <a:xfrm>
            <a:off x="457200" y="1219200"/>
            <a:ext cx="8534400" cy="4876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lnSpc>
                <a:spcPct val="80000"/>
              </a:lnSpc>
              <a:buFontTx/>
              <a:buNone/>
            </a:pPr>
            <a:endParaRPr lang="en-US" sz="1800" smtClean="0"/>
          </a:p>
          <a:p>
            <a:pPr eaLnBrk="1" hangingPunct="1">
              <a:lnSpc>
                <a:spcPct val="80000"/>
              </a:lnSpc>
            </a:pPr>
            <a:r>
              <a:rPr lang="en-GB" sz="2400" smtClean="0"/>
              <a:t>It absorbs a lot of time, with the result that the quantity of knowledge suffers.</a:t>
            </a:r>
            <a:endParaRPr lang="en-GB" sz="2400" u="sng" smtClean="0"/>
          </a:p>
          <a:p>
            <a:pPr eaLnBrk="1" hangingPunct="1">
              <a:lnSpc>
                <a:spcPct val="80000"/>
              </a:lnSpc>
            </a:pPr>
            <a:r>
              <a:rPr lang="en-GB" sz="2400" smtClean="0"/>
              <a:t>The whole syllabus, especially for more advanced classes, cannot well be included in a collection of projects and it is difficult to finish the syllabus in the limited time.</a:t>
            </a:r>
            <a:endParaRPr lang="en-GB" sz="2400" u="sng" smtClean="0"/>
          </a:p>
          <a:p>
            <a:pPr eaLnBrk="1" hangingPunct="1">
              <a:lnSpc>
                <a:spcPct val="80000"/>
              </a:lnSpc>
            </a:pPr>
            <a:r>
              <a:rPr lang="en-GB" sz="2400" smtClean="0"/>
              <a:t>It is expensive in the sense that a well-equipped library and a laboratory are required and at the same time, the pupils have to bear the expenses on excursion and other visits etc.</a:t>
            </a:r>
            <a:endParaRPr lang="en-GB" sz="2400" u="sng" smtClean="0"/>
          </a:p>
          <a:p>
            <a:pPr eaLnBrk="1" hangingPunct="1">
              <a:lnSpc>
                <a:spcPct val="80000"/>
              </a:lnSpc>
            </a:pPr>
            <a:r>
              <a:rPr lang="en-GB" sz="2400" smtClean="0"/>
              <a:t>The teacher will have to be exceptionally gifted, knowledgeable as well as alert and helpful.</a:t>
            </a:r>
            <a:endParaRPr lang="en-US" sz="2400" smtClean="0"/>
          </a:p>
          <a:p>
            <a:pPr eaLnBrk="1" hangingPunct="1">
              <a:lnSpc>
                <a:spcPct val="80000"/>
              </a:lnSpc>
            </a:pPr>
            <a:r>
              <a:rPr lang="en-US" sz="2400" smtClean="0"/>
              <a:t> </a:t>
            </a:r>
          </a:p>
        </p:txBody>
      </p:sp>
    </p:spTree>
    <p:extLst>
      <p:ext uri="{BB962C8B-B14F-4D97-AF65-F5344CB8AC3E}">
        <p14:creationId xmlns:p14="http://schemas.microsoft.com/office/powerpoint/2010/main" val="6586349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2531">
                                            <p:bg/>
                                          </p:spTgt>
                                        </p:tgtEl>
                                        <p:attrNameLst>
                                          <p:attrName>style.visibility</p:attrName>
                                        </p:attrNameLst>
                                      </p:cBhvr>
                                      <p:to>
                                        <p:strVal val="visible"/>
                                      </p:to>
                                    </p:set>
                                    <p:anim calcmode="lin" valueType="num">
                                      <p:cBhvr>
                                        <p:cTn id="7" dur="2000" fill="hold"/>
                                        <p:tgtEl>
                                          <p:spTgt spid="22531">
                                            <p:bg/>
                                          </p:spTgt>
                                        </p:tgtEl>
                                        <p:attrNameLst>
                                          <p:attrName>ppt_w</p:attrName>
                                        </p:attrNameLst>
                                      </p:cBhvr>
                                      <p:tavLst>
                                        <p:tav tm="0">
                                          <p:val>
                                            <p:fltVal val="0"/>
                                          </p:val>
                                        </p:tav>
                                        <p:tav tm="100000">
                                          <p:val>
                                            <p:strVal val="#ppt_w"/>
                                          </p:val>
                                        </p:tav>
                                      </p:tavLst>
                                    </p:anim>
                                    <p:anim calcmode="lin" valueType="num">
                                      <p:cBhvr>
                                        <p:cTn id="8" dur="2000" fill="hold"/>
                                        <p:tgtEl>
                                          <p:spTgt spid="22531">
                                            <p:bg/>
                                          </p:spTgt>
                                        </p:tgtEl>
                                        <p:attrNameLst>
                                          <p:attrName>ppt_h</p:attrName>
                                        </p:attrNameLst>
                                      </p:cBhvr>
                                      <p:tavLst>
                                        <p:tav tm="0">
                                          <p:val>
                                            <p:fltVal val="0"/>
                                          </p:val>
                                        </p:tav>
                                        <p:tav tm="100000">
                                          <p:val>
                                            <p:strVal val="#ppt_h"/>
                                          </p:val>
                                        </p:tav>
                                      </p:tavLst>
                                    </p:anim>
                                    <p:anim calcmode="lin" valueType="num">
                                      <p:cBhvr>
                                        <p:cTn id="9" dur="2000" fill="hold"/>
                                        <p:tgtEl>
                                          <p:spTgt spid="22531">
                                            <p:bg/>
                                          </p:spTgt>
                                        </p:tgtEl>
                                        <p:attrNameLst>
                                          <p:attrName>style.rotation</p:attrName>
                                        </p:attrNameLst>
                                      </p:cBhvr>
                                      <p:tavLst>
                                        <p:tav tm="0">
                                          <p:val>
                                            <p:fltVal val="360"/>
                                          </p:val>
                                        </p:tav>
                                        <p:tav tm="100000">
                                          <p:val>
                                            <p:fltVal val="0"/>
                                          </p:val>
                                        </p:tav>
                                      </p:tavLst>
                                    </p:anim>
                                    <p:animEffect transition="in" filter="fade">
                                      <p:cBhvr>
                                        <p:cTn id="10" dur="2000"/>
                                        <p:tgtEl>
                                          <p:spTgt spid="22531">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22531">
                                            <p:txEl>
                                              <p:pRg st="1" end="1"/>
                                            </p:txEl>
                                          </p:spTgt>
                                        </p:tgtEl>
                                        <p:attrNameLst>
                                          <p:attrName>style.visibility</p:attrName>
                                        </p:attrNameLst>
                                      </p:cBhvr>
                                      <p:to>
                                        <p:strVal val="visible"/>
                                      </p:to>
                                    </p:set>
                                    <p:anim calcmode="lin" valueType="num">
                                      <p:cBhvr>
                                        <p:cTn id="15" dur="20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16" dur="2000" fill="hold"/>
                                        <p:tgtEl>
                                          <p:spTgt spid="22531">
                                            <p:txEl>
                                              <p:pRg st="1" end="1"/>
                                            </p:txEl>
                                          </p:spTgt>
                                        </p:tgtEl>
                                        <p:attrNameLst>
                                          <p:attrName>ppt_h</p:attrName>
                                        </p:attrNameLst>
                                      </p:cBhvr>
                                      <p:tavLst>
                                        <p:tav tm="0">
                                          <p:val>
                                            <p:fltVal val="0"/>
                                          </p:val>
                                        </p:tav>
                                        <p:tav tm="100000">
                                          <p:val>
                                            <p:strVal val="#ppt_h"/>
                                          </p:val>
                                        </p:tav>
                                      </p:tavLst>
                                    </p:anim>
                                    <p:anim calcmode="lin" valueType="num">
                                      <p:cBhvr>
                                        <p:cTn id="17" dur="2000" fill="hold"/>
                                        <p:tgtEl>
                                          <p:spTgt spid="22531">
                                            <p:txEl>
                                              <p:pRg st="1" end="1"/>
                                            </p:txEl>
                                          </p:spTgt>
                                        </p:tgtEl>
                                        <p:attrNameLst>
                                          <p:attrName>style.rotation</p:attrName>
                                        </p:attrNameLst>
                                      </p:cBhvr>
                                      <p:tavLst>
                                        <p:tav tm="0">
                                          <p:val>
                                            <p:fltVal val="360"/>
                                          </p:val>
                                        </p:tav>
                                        <p:tav tm="100000">
                                          <p:val>
                                            <p:fltVal val="0"/>
                                          </p:val>
                                        </p:tav>
                                      </p:tavLst>
                                    </p:anim>
                                    <p:animEffect transition="in" filter="fade">
                                      <p:cBhvr>
                                        <p:cTn id="18" dur="2000"/>
                                        <p:tgtEl>
                                          <p:spTgt spid="2253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2531">
                                            <p:txEl>
                                              <p:pRg st="2" end="2"/>
                                            </p:txEl>
                                          </p:spTgt>
                                        </p:tgtEl>
                                        <p:attrNameLst>
                                          <p:attrName>style.visibility</p:attrName>
                                        </p:attrNameLst>
                                      </p:cBhvr>
                                      <p:to>
                                        <p:strVal val="visible"/>
                                      </p:to>
                                    </p:set>
                                    <p:anim calcmode="lin" valueType="num">
                                      <p:cBhvr>
                                        <p:cTn id="23" dur="20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22531">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22531">
                                            <p:txEl>
                                              <p:pRg st="2" end="2"/>
                                            </p:txEl>
                                          </p:spTgt>
                                        </p:tgtEl>
                                        <p:attrNameLst>
                                          <p:attrName>style.rotation</p:attrName>
                                        </p:attrNameLst>
                                      </p:cBhvr>
                                      <p:tavLst>
                                        <p:tav tm="0">
                                          <p:val>
                                            <p:fltVal val="360"/>
                                          </p:val>
                                        </p:tav>
                                        <p:tav tm="100000">
                                          <p:val>
                                            <p:fltVal val="0"/>
                                          </p:val>
                                        </p:tav>
                                      </p:tavLst>
                                    </p:anim>
                                    <p:animEffect transition="in" filter="fade">
                                      <p:cBhvr>
                                        <p:cTn id="26" dur="2000"/>
                                        <p:tgtEl>
                                          <p:spTgt spid="2253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22531">
                                            <p:txEl>
                                              <p:pRg st="3" end="3"/>
                                            </p:txEl>
                                          </p:spTgt>
                                        </p:tgtEl>
                                        <p:attrNameLst>
                                          <p:attrName>style.visibility</p:attrName>
                                        </p:attrNameLst>
                                      </p:cBhvr>
                                      <p:to>
                                        <p:strVal val="visible"/>
                                      </p:to>
                                    </p:set>
                                    <p:anim calcmode="lin" valueType="num">
                                      <p:cBhvr>
                                        <p:cTn id="31" dur="2000" fill="hold"/>
                                        <p:tgtEl>
                                          <p:spTgt spid="22531">
                                            <p:txEl>
                                              <p:pRg st="3" end="3"/>
                                            </p:txEl>
                                          </p:spTgt>
                                        </p:tgtEl>
                                        <p:attrNameLst>
                                          <p:attrName>ppt_w</p:attrName>
                                        </p:attrNameLst>
                                      </p:cBhvr>
                                      <p:tavLst>
                                        <p:tav tm="0">
                                          <p:val>
                                            <p:fltVal val="0"/>
                                          </p:val>
                                        </p:tav>
                                        <p:tav tm="100000">
                                          <p:val>
                                            <p:strVal val="#ppt_w"/>
                                          </p:val>
                                        </p:tav>
                                      </p:tavLst>
                                    </p:anim>
                                    <p:anim calcmode="lin" valueType="num">
                                      <p:cBhvr>
                                        <p:cTn id="32" dur="2000" fill="hold"/>
                                        <p:tgtEl>
                                          <p:spTgt spid="22531">
                                            <p:txEl>
                                              <p:pRg st="3" end="3"/>
                                            </p:txEl>
                                          </p:spTgt>
                                        </p:tgtEl>
                                        <p:attrNameLst>
                                          <p:attrName>ppt_h</p:attrName>
                                        </p:attrNameLst>
                                      </p:cBhvr>
                                      <p:tavLst>
                                        <p:tav tm="0">
                                          <p:val>
                                            <p:fltVal val="0"/>
                                          </p:val>
                                        </p:tav>
                                        <p:tav tm="100000">
                                          <p:val>
                                            <p:strVal val="#ppt_h"/>
                                          </p:val>
                                        </p:tav>
                                      </p:tavLst>
                                    </p:anim>
                                    <p:anim calcmode="lin" valueType="num">
                                      <p:cBhvr>
                                        <p:cTn id="33" dur="2000" fill="hold"/>
                                        <p:tgtEl>
                                          <p:spTgt spid="22531">
                                            <p:txEl>
                                              <p:pRg st="3" end="3"/>
                                            </p:txEl>
                                          </p:spTgt>
                                        </p:tgtEl>
                                        <p:attrNameLst>
                                          <p:attrName>style.rotation</p:attrName>
                                        </p:attrNameLst>
                                      </p:cBhvr>
                                      <p:tavLst>
                                        <p:tav tm="0">
                                          <p:val>
                                            <p:fltVal val="360"/>
                                          </p:val>
                                        </p:tav>
                                        <p:tav tm="100000">
                                          <p:val>
                                            <p:fltVal val="0"/>
                                          </p:val>
                                        </p:tav>
                                      </p:tavLst>
                                    </p:anim>
                                    <p:animEffect transition="in" filter="fade">
                                      <p:cBhvr>
                                        <p:cTn id="34" dur="2000"/>
                                        <p:tgtEl>
                                          <p:spTgt spid="2253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22531">
                                            <p:txEl>
                                              <p:pRg st="4" end="4"/>
                                            </p:txEl>
                                          </p:spTgt>
                                        </p:tgtEl>
                                        <p:attrNameLst>
                                          <p:attrName>style.visibility</p:attrName>
                                        </p:attrNameLst>
                                      </p:cBhvr>
                                      <p:to>
                                        <p:strVal val="visible"/>
                                      </p:to>
                                    </p:set>
                                    <p:anim calcmode="lin" valueType="num">
                                      <p:cBhvr>
                                        <p:cTn id="39" dur="2000" fill="hold"/>
                                        <p:tgtEl>
                                          <p:spTgt spid="22531">
                                            <p:txEl>
                                              <p:pRg st="4" end="4"/>
                                            </p:txEl>
                                          </p:spTgt>
                                        </p:tgtEl>
                                        <p:attrNameLst>
                                          <p:attrName>ppt_w</p:attrName>
                                        </p:attrNameLst>
                                      </p:cBhvr>
                                      <p:tavLst>
                                        <p:tav tm="0">
                                          <p:val>
                                            <p:fltVal val="0"/>
                                          </p:val>
                                        </p:tav>
                                        <p:tav tm="100000">
                                          <p:val>
                                            <p:strVal val="#ppt_w"/>
                                          </p:val>
                                        </p:tav>
                                      </p:tavLst>
                                    </p:anim>
                                    <p:anim calcmode="lin" valueType="num">
                                      <p:cBhvr>
                                        <p:cTn id="40" dur="2000" fill="hold"/>
                                        <p:tgtEl>
                                          <p:spTgt spid="22531">
                                            <p:txEl>
                                              <p:pRg st="4" end="4"/>
                                            </p:txEl>
                                          </p:spTgt>
                                        </p:tgtEl>
                                        <p:attrNameLst>
                                          <p:attrName>ppt_h</p:attrName>
                                        </p:attrNameLst>
                                      </p:cBhvr>
                                      <p:tavLst>
                                        <p:tav tm="0">
                                          <p:val>
                                            <p:fltVal val="0"/>
                                          </p:val>
                                        </p:tav>
                                        <p:tav tm="100000">
                                          <p:val>
                                            <p:strVal val="#ppt_h"/>
                                          </p:val>
                                        </p:tav>
                                      </p:tavLst>
                                    </p:anim>
                                    <p:anim calcmode="lin" valueType="num">
                                      <p:cBhvr>
                                        <p:cTn id="41" dur="2000" fill="hold"/>
                                        <p:tgtEl>
                                          <p:spTgt spid="22531">
                                            <p:txEl>
                                              <p:pRg st="4" end="4"/>
                                            </p:txEl>
                                          </p:spTgt>
                                        </p:tgtEl>
                                        <p:attrNameLst>
                                          <p:attrName>style.rotation</p:attrName>
                                        </p:attrNameLst>
                                      </p:cBhvr>
                                      <p:tavLst>
                                        <p:tav tm="0">
                                          <p:val>
                                            <p:fltVal val="360"/>
                                          </p:val>
                                        </p:tav>
                                        <p:tav tm="100000">
                                          <p:val>
                                            <p:fltVal val="0"/>
                                          </p:val>
                                        </p:tav>
                                      </p:tavLst>
                                    </p:anim>
                                    <p:animEffect transition="in" filter="fade">
                                      <p:cBhvr>
                                        <p:cTn id="42" dur="2000"/>
                                        <p:tgtEl>
                                          <p:spTgt spid="22531">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22531">
                                            <p:txEl>
                                              <p:pRg st="5" end="5"/>
                                            </p:txEl>
                                          </p:spTgt>
                                        </p:tgtEl>
                                        <p:attrNameLst>
                                          <p:attrName>style.visibility</p:attrName>
                                        </p:attrNameLst>
                                      </p:cBhvr>
                                      <p:to>
                                        <p:strVal val="visible"/>
                                      </p:to>
                                    </p:set>
                                    <p:anim calcmode="lin" valueType="num">
                                      <p:cBhvr>
                                        <p:cTn id="47" dur="2000" fill="hold"/>
                                        <p:tgtEl>
                                          <p:spTgt spid="22531">
                                            <p:txEl>
                                              <p:pRg st="5" end="5"/>
                                            </p:txEl>
                                          </p:spTgt>
                                        </p:tgtEl>
                                        <p:attrNameLst>
                                          <p:attrName>ppt_w</p:attrName>
                                        </p:attrNameLst>
                                      </p:cBhvr>
                                      <p:tavLst>
                                        <p:tav tm="0">
                                          <p:val>
                                            <p:fltVal val="0"/>
                                          </p:val>
                                        </p:tav>
                                        <p:tav tm="100000">
                                          <p:val>
                                            <p:strVal val="#ppt_w"/>
                                          </p:val>
                                        </p:tav>
                                      </p:tavLst>
                                    </p:anim>
                                    <p:anim calcmode="lin" valueType="num">
                                      <p:cBhvr>
                                        <p:cTn id="48" dur="2000" fill="hold"/>
                                        <p:tgtEl>
                                          <p:spTgt spid="22531">
                                            <p:txEl>
                                              <p:pRg st="5" end="5"/>
                                            </p:txEl>
                                          </p:spTgt>
                                        </p:tgtEl>
                                        <p:attrNameLst>
                                          <p:attrName>ppt_h</p:attrName>
                                        </p:attrNameLst>
                                      </p:cBhvr>
                                      <p:tavLst>
                                        <p:tav tm="0">
                                          <p:val>
                                            <p:fltVal val="0"/>
                                          </p:val>
                                        </p:tav>
                                        <p:tav tm="100000">
                                          <p:val>
                                            <p:strVal val="#ppt_h"/>
                                          </p:val>
                                        </p:tav>
                                      </p:tavLst>
                                    </p:anim>
                                    <p:anim calcmode="lin" valueType="num">
                                      <p:cBhvr>
                                        <p:cTn id="49" dur="2000" fill="hold"/>
                                        <p:tgtEl>
                                          <p:spTgt spid="22531">
                                            <p:txEl>
                                              <p:pRg st="5" end="5"/>
                                            </p:txEl>
                                          </p:spTgt>
                                        </p:tgtEl>
                                        <p:attrNameLst>
                                          <p:attrName>style.rotation</p:attrName>
                                        </p:attrNameLst>
                                      </p:cBhvr>
                                      <p:tavLst>
                                        <p:tav tm="0">
                                          <p:val>
                                            <p:fltVal val="360"/>
                                          </p:val>
                                        </p:tav>
                                        <p:tav tm="100000">
                                          <p:val>
                                            <p:fltVal val="0"/>
                                          </p:val>
                                        </p:tav>
                                      </p:tavLst>
                                    </p:anim>
                                    <p:animEffect transition="in" filter="fade">
                                      <p:cBhvr>
                                        <p:cTn id="50" dur="2000"/>
                                        <p:tgtEl>
                                          <p:spTgt spid="22531">
                                            <p:txEl>
                                              <p:pRg st="5" end="5"/>
                                            </p:txEl>
                                          </p:spTgt>
                                        </p:tgtEl>
                                      </p:cBhvr>
                                    </p:animEffect>
                                  </p:childTnLst>
                                </p:cTn>
                              </p:par>
                              <p:par>
                                <p:cTn id="51" presetID="3" presetClass="emph" presetSubtype="2" fill="hold" grpId="1" nodeType="withEffect">
                                  <p:stCondLst>
                                    <p:cond delay="0"/>
                                  </p:stCondLst>
                                  <p:childTnLst>
                                    <p:animClr clrSpc="rgb" dir="cw">
                                      <p:cBhvr override="childStyle">
                                        <p:cTn id="52" dur="2000" fill="hold"/>
                                        <p:tgtEl>
                                          <p:spTgt spid="22531">
                                            <p:txEl>
                                              <p:pRg st="1" end="1"/>
                                            </p:txEl>
                                          </p:spTgt>
                                        </p:tgtEl>
                                        <p:attrNameLst>
                                          <p:attrName>style.color</p:attrName>
                                        </p:attrNameLst>
                                      </p:cBhvr>
                                      <p:to>
                                        <a:srgbClr val="FF3300"/>
                                      </p:to>
                                    </p:animClr>
                                  </p:childTnLst>
                                </p:cTn>
                              </p:par>
                              <p:par>
                                <p:cTn id="53" presetID="3" presetClass="emph" presetSubtype="2" fill="hold" grpId="1" nodeType="withEffect">
                                  <p:stCondLst>
                                    <p:cond delay="0"/>
                                  </p:stCondLst>
                                  <p:childTnLst>
                                    <p:animClr clrSpc="rgb" dir="cw">
                                      <p:cBhvr override="childStyle">
                                        <p:cTn id="54" dur="2000" fill="hold"/>
                                        <p:tgtEl>
                                          <p:spTgt spid="22531">
                                            <p:txEl>
                                              <p:pRg st="2" end="2"/>
                                            </p:txEl>
                                          </p:spTgt>
                                        </p:tgtEl>
                                        <p:attrNameLst>
                                          <p:attrName>style.color</p:attrName>
                                        </p:attrNameLst>
                                      </p:cBhvr>
                                      <p:to>
                                        <a:srgbClr val="FF3300"/>
                                      </p:to>
                                    </p:animClr>
                                  </p:childTnLst>
                                </p:cTn>
                              </p:par>
                              <p:par>
                                <p:cTn id="55" presetID="3" presetClass="emph" presetSubtype="2" fill="hold" grpId="1" nodeType="withEffect">
                                  <p:stCondLst>
                                    <p:cond delay="0"/>
                                  </p:stCondLst>
                                  <p:childTnLst>
                                    <p:animClr clrSpc="rgb" dir="cw">
                                      <p:cBhvr override="childStyle">
                                        <p:cTn id="56" dur="2000" fill="hold"/>
                                        <p:tgtEl>
                                          <p:spTgt spid="22531">
                                            <p:txEl>
                                              <p:pRg st="3" end="3"/>
                                            </p:txEl>
                                          </p:spTgt>
                                        </p:tgtEl>
                                        <p:attrNameLst>
                                          <p:attrName>style.color</p:attrName>
                                        </p:attrNameLst>
                                      </p:cBhvr>
                                      <p:to>
                                        <a:srgbClr val="FF3300"/>
                                      </p:to>
                                    </p:animClr>
                                  </p:childTnLst>
                                </p:cTn>
                              </p:par>
                              <p:par>
                                <p:cTn id="57" presetID="3" presetClass="emph" presetSubtype="2" fill="hold" grpId="1" nodeType="withEffect">
                                  <p:stCondLst>
                                    <p:cond delay="0"/>
                                  </p:stCondLst>
                                  <p:childTnLst>
                                    <p:animClr clrSpc="rgb" dir="cw">
                                      <p:cBhvr override="childStyle">
                                        <p:cTn id="58" dur="2000" fill="hold"/>
                                        <p:tgtEl>
                                          <p:spTgt spid="22531">
                                            <p:txEl>
                                              <p:pRg st="4" end="4"/>
                                            </p:txEl>
                                          </p:spTgt>
                                        </p:tgtEl>
                                        <p:attrNameLst>
                                          <p:attrName>style.color</p:attrName>
                                        </p:attrNameLst>
                                      </p:cBhvr>
                                      <p:to>
                                        <a:srgbClr val="FF3300"/>
                                      </p:to>
                                    </p:animClr>
                                  </p:childTnLst>
                                </p:cTn>
                              </p:par>
                              <p:par>
                                <p:cTn id="59" presetID="3" presetClass="emph" presetSubtype="2" fill="hold" grpId="1" nodeType="withEffect">
                                  <p:stCondLst>
                                    <p:cond delay="0"/>
                                  </p:stCondLst>
                                  <p:childTnLst>
                                    <p:animClr clrSpc="rgb" dir="cw">
                                      <p:cBhvr override="childStyle">
                                        <p:cTn id="60" dur="2000" fill="hold"/>
                                        <p:tgtEl>
                                          <p:spTgt spid="22531">
                                            <p:txEl>
                                              <p:pRg st="5" end="5"/>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nimBg="1"/>
      <p:bldP spid="22531" grpI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xfrm>
            <a:off x="457200" y="228600"/>
            <a:ext cx="8229600" cy="1143000"/>
          </a:xfrm>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mtClean="0"/>
              <a:t>Task</a:t>
            </a:r>
          </a:p>
        </p:txBody>
      </p:sp>
      <p:sp>
        <p:nvSpPr>
          <p:cNvPr id="23555" name="Rectangle 3"/>
          <p:cNvSpPr>
            <a:spLocks noChangeArrowheads="1"/>
          </p:cNvSpPr>
          <p:nvPr>
            <p:ph type="body" idx="1"/>
          </p:nvPr>
        </p:nvSpPr>
        <p:spPr bwMode="auto">
          <a:xfrm>
            <a:off x="457200" y="1600200"/>
            <a:ext cx="8229600" cy="44958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eaLnBrk="1" hangingPunct="1"/>
            <a:r>
              <a:rPr lang="en-US" sz="3600" smtClean="0"/>
              <a:t>Read the Model lesson Plans </a:t>
            </a:r>
          </a:p>
          <a:p>
            <a:pPr eaLnBrk="1" hangingPunct="1"/>
            <a:endParaRPr lang="en-US" sz="3600" smtClean="0"/>
          </a:p>
          <a:p>
            <a:pPr eaLnBrk="1" hangingPunct="1"/>
            <a:r>
              <a:rPr lang="en-US" sz="3600" smtClean="0"/>
              <a:t>Plan a lesson using the project method in your group for presentation to the class</a:t>
            </a:r>
          </a:p>
          <a:p>
            <a:pPr eaLnBrk="1" hangingPunct="1">
              <a:buFontTx/>
              <a:buNone/>
            </a:pPr>
            <a:endParaRPr lang="en-US" smtClean="0"/>
          </a:p>
          <a:p>
            <a:pPr algn="ctr" eaLnBrk="1" hangingPunct="1">
              <a:buFontTx/>
              <a:buNone/>
            </a:pPr>
            <a:r>
              <a:rPr lang="en-US" sz="3600" b="1" smtClean="0"/>
              <a:t>THANK YOU</a:t>
            </a:r>
          </a:p>
        </p:txBody>
      </p:sp>
    </p:spTree>
    <p:extLst>
      <p:ext uri="{BB962C8B-B14F-4D97-AF65-F5344CB8AC3E}">
        <p14:creationId xmlns:p14="http://schemas.microsoft.com/office/powerpoint/2010/main" val="1494055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box(in)">
                                      <p:cBhvr>
                                        <p:cTn id="7" dur="3000"/>
                                        <p:tgtEl>
                                          <p:spTgt spid="23554"/>
                                        </p:tgtEl>
                                      </p:cBhvr>
                                    </p:animEffect>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23555">
                                            <p:bg/>
                                          </p:spTgt>
                                        </p:tgtEl>
                                        <p:attrNameLst>
                                          <p:attrName>style.visibility</p:attrName>
                                        </p:attrNameLst>
                                      </p:cBhvr>
                                      <p:to>
                                        <p:strVal val="visible"/>
                                      </p:to>
                                    </p:set>
                                    <p:anim calcmode="lin" valueType="num">
                                      <p:cBhvr>
                                        <p:cTn id="12" dur="500" fill="hold"/>
                                        <p:tgtEl>
                                          <p:spTgt spid="23555">
                                            <p:bg/>
                                          </p:spTgt>
                                        </p:tgtEl>
                                        <p:attrNameLst>
                                          <p:attrName>ppt_w</p:attrName>
                                        </p:attrNameLst>
                                      </p:cBhvr>
                                      <p:tavLst>
                                        <p:tav tm="0">
                                          <p:val>
                                            <p:fltVal val="0"/>
                                          </p:val>
                                        </p:tav>
                                        <p:tav tm="100000">
                                          <p:val>
                                            <p:strVal val="#ppt_w"/>
                                          </p:val>
                                        </p:tav>
                                      </p:tavLst>
                                    </p:anim>
                                    <p:anim calcmode="lin" valueType="num">
                                      <p:cBhvr>
                                        <p:cTn id="13" dur="500" fill="hold"/>
                                        <p:tgtEl>
                                          <p:spTgt spid="23555">
                                            <p:bg/>
                                          </p:spTgt>
                                        </p:tgtEl>
                                        <p:attrNameLst>
                                          <p:attrName>ppt_h</p:attrName>
                                        </p:attrNameLst>
                                      </p:cBhvr>
                                      <p:tavLst>
                                        <p:tav tm="0">
                                          <p:val>
                                            <p:fltVal val="0"/>
                                          </p:val>
                                        </p:tav>
                                        <p:tav tm="100000">
                                          <p:val>
                                            <p:strVal val="#ppt_h"/>
                                          </p:val>
                                        </p:tav>
                                      </p:tavLst>
                                    </p:anim>
                                    <p:anim calcmode="lin" valueType="num">
                                      <p:cBhvr>
                                        <p:cTn id="14" dur="500" fill="hold"/>
                                        <p:tgtEl>
                                          <p:spTgt spid="23555">
                                            <p:bg/>
                                          </p:spTgt>
                                        </p:tgtEl>
                                        <p:attrNameLst>
                                          <p:attrName>style.rotation</p:attrName>
                                        </p:attrNameLst>
                                      </p:cBhvr>
                                      <p:tavLst>
                                        <p:tav tm="0">
                                          <p:val>
                                            <p:fltVal val="360"/>
                                          </p:val>
                                        </p:tav>
                                        <p:tav tm="100000">
                                          <p:val>
                                            <p:fltVal val="0"/>
                                          </p:val>
                                        </p:tav>
                                      </p:tavLst>
                                    </p:anim>
                                    <p:animEffect transition="in" filter="fade">
                                      <p:cBhvr>
                                        <p:cTn id="15" dur="500"/>
                                        <p:tgtEl>
                                          <p:spTgt spid="23555">
                                            <p:bg/>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23555">
                                            <p:txEl>
                                              <p:pRg st="0" end="0"/>
                                            </p:txEl>
                                          </p:spTgt>
                                        </p:tgtEl>
                                        <p:attrNameLst>
                                          <p:attrName>style.visibility</p:attrName>
                                        </p:attrNameLst>
                                      </p:cBhvr>
                                      <p:to>
                                        <p:strVal val="visible"/>
                                      </p:to>
                                    </p:set>
                                    <p:anim calcmode="lin" valueType="num">
                                      <p:cBhvr>
                                        <p:cTn id="20"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23555">
                                            <p:txEl>
                                              <p:pRg st="0" end="0"/>
                                            </p:txEl>
                                          </p:spTgt>
                                        </p:tgtEl>
                                        <p:attrNameLst>
                                          <p:attrName>ppt_h</p:attrName>
                                        </p:attrNameLst>
                                      </p:cBhvr>
                                      <p:tavLst>
                                        <p:tav tm="0">
                                          <p:val>
                                            <p:fltVal val="0"/>
                                          </p:val>
                                        </p:tav>
                                        <p:tav tm="100000">
                                          <p:val>
                                            <p:strVal val="#ppt_h"/>
                                          </p:val>
                                        </p:tav>
                                      </p:tavLst>
                                    </p:anim>
                                    <p:anim calcmode="lin" valueType="num">
                                      <p:cBhvr>
                                        <p:cTn id="22" dur="500" fill="hold"/>
                                        <p:tgtEl>
                                          <p:spTgt spid="23555">
                                            <p:txEl>
                                              <p:pRg st="0" end="0"/>
                                            </p:txEl>
                                          </p:spTgt>
                                        </p:tgtEl>
                                        <p:attrNameLst>
                                          <p:attrName>style.rotation</p:attrName>
                                        </p:attrNameLst>
                                      </p:cBhvr>
                                      <p:tavLst>
                                        <p:tav tm="0">
                                          <p:val>
                                            <p:fltVal val="360"/>
                                          </p:val>
                                        </p:tav>
                                        <p:tav tm="100000">
                                          <p:val>
                                            <p:fltVal val="0"/>
                                          </p:val>
                                        </p:tav>
                                      </p:tavLst>
                                    </p:anim>
                                    <p:animEffect transition="in" filter="fade">
                                      <p:cBhvr>
                                        <p:cTn id="23" dur="500"/>
                                        <p:tgtEl>
                                          <p:spTgt spid="23555">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23555">
                                            <p:txEl>
                                              <p:pRg st="2" end="2"/>
                                            </p:txEl>
                                          </p:spTgt>
                                        </p:tgtEl>
                                        <p:attrNameLst>
                                          <p:attrName>style.visibility</p:attrName>
                                        </p:attrNameLst>
                                      </p:cBhvr>
                                      <p:to>
                                        <p:strVal val="visible"/>
                                      </p:to>
                                    </p:set>
                                    <p:anim calcmode="lin" valueType="num">
                                      <p:cBhvr>
                                        <p:cTn id="28" dur="500" fill="hold"/>
                                        <p:tgtEl>
                                          <p:spTgt spid="2355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23555">
                                            <p:txEl>
                                              <p:pRg st="2" end="2"/>
                                            </p:txEl>
                                          </p:spTgt>
                                        </p:tgtEl>
                                        <p:attrNameLst>
                                          <p:attrName>ppt_h</p:attrName>
                                        </p:attrNameLst>
                                      </p:cBhvr>
                                      <p:tavLst>
                                        <p:tav tm="0">
                                          <p:val>
                                            <p:fltVal val="0"/>
                                          </p:val>
                                        </p:tav>
                                        <p:tav tm="100000">
                                          <p:val>
                                            <p:strVal val="#ppt_h"/>
                                          </p:val>
                                        </p:tav>
                                      </p:tavLst>
                                    </p:anim>
                                    <p:anim calcmode="lin" valueType="num">
                                      <p:cBhvr>
                                        <p:cTn id="30" dur="500" fill="hold"/>
                                        <p:tgtEl>
                                          <p:spTgt spid="23555">
                                            <p:txEl>
                                              <p:pRg st="2" end="2"/>
                                            </p:txEl>
                                          </p:spTgt>
                                        </p:tgtEl>
                                        <p:attrNameLst>
                                          <p:attrName>style.rotation</p:attrName>
                                        </p:attrNameLst>
                                      </p:cBhvr>
                                      <p:tavLst>
                                        <p:tav tm="0">
                                          <p:val>
                                            <p:fltVal val="360"/>
                                          </p:val>
                                        </p:tav>
                                        <p:tav tm="100000">
                                          <p:val>
                                            <p:fltVal val="0"/>
                                          </p:val>
                                        </p:tav>
                                      </p:tavLst>
                                    </p:anim>
                                    <p:animEffect transition="in" filter="fade">
                                      <p:cBhvr>
                                        <p:cTn id="31" dur="500"/>
                                        <p:tgtEl>
                                          <p:spTgt spid="23555">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23555">
                                            <p:txEl>
                                              <p:pRg st="4" end="4"/>
                                            </p:txEl>
                                          </p:spTgt>
                                        </p:tgtEl>
                                        <p:attrNameLst>
                                          <p:attrName>style.visibility</p:attrName>
                                        </p:attrNameLst>
                                      </p:cBhvr>
                                      <p:to>
                                        <p:strVal val="visible"/>
                                      </p:to>
                                    </p:set>
                                    <p:anim calcmode="lin" valueType="num">
                                      <p:cBhvr>
                                        <p:cTn id="36" dur="5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23555">
                                            <p:txEl>
                                              <p:pRg st="4" end="4"/>
                                            </p:txEl>
                                          </p:spTgt>
                                        </p:tgtEl>
                                        <p:attrNameLst>
                                          <p:attrName>ppt_h</p:attrName>
                                        </p:attrNameLst>
                                      </p:cBhvr>
                                      <p:tavLst>
                                        <p:tav tm="0">
                                          <p:val>
                                            <p:fltVal val="0"/>
                                          </p:val>
                                        </p:tav>
                                        <p:tav tm="100000">
                                          <p:val>
                                            <p:strVal val="#ppt_h"/>
                                          </p:val>
                                        </p:tav>
                                      </p:tavLst>
                                    </p:anim>
                                    <p:anim calcmode="lin" valueType="num">
                                      <p:cBhvr>
                                        <p:cTn id="38" dur="500" fill="hold"/>
                                        <p:tgtEl>
                                          <p:spTgt spid="23555">
                                            <p:txEl>
                                              <p:pRg st="4" end="4"/>
                                            </p:txEl>
                                          </p:spTgt>
                                        </p:tgtEl>
                                        <p:attrNameLst>
                                          <p:attrName>style.rotation</p:attrName>
                                        </p:attrNameLst>
                                      </p:cBhvr>
                                      <p:tavLst>
                                        <p:tav tm="0">
                                          <p:val>
                                            <p:fltVal val="360"/>
                                          </p:val>
                                        </p:tav>
                                        <p:tav tm="100000">
                                          <p:val>
                                            <p:fltVal val="0"/>
                                          </p:val>
                                        </p:tav>
                                      </p:tavLst>
                                    </p:anim>
                                    <p:animEffect transition="in" filter="fade">
                                      <p:cBhvr>
                                        <p:cTn id="39" dur="500"/>
                                        <p:tgtEl>
                                          <p:spTgt spid="23555">
                                            <p:txEl>
                                              <p:pRg st="4" end="4"/>
                                            </p:txEl>
                                          </p:spTgt>
                                        </p:tgtEl>
                                      </p:cBhvr>
                                    </p:animEffect>
                                  </p:childTnLst>
                                </p:cTn>
                              </p:par>
                              <p:par>
                                <p:cTn id="40" presetID="3" presetClass="emph" presetSubtype="2" fill="hold" grpId="1" nodeType="withEffect">
                                  <p:stCondLst>
                                    <p:cond delay="0"/>
                                  </p:stCondLst>
                                  <p:childTnLst>
                                    <p:animClr clrSpc="rgb" dir="cw">
                                      <p:cBhvr override="childStyle">
                                        <p:cTn id="41" dur="2000" fill="hold"/>
                                        <p:tgtEl>
                                          <p:spTgt spid="23555">
                                            <p:txEl>
                                              <p:pRg st="0" end="0"/>
                                            </p:txEl>
                                          </p:spTgt>
                                        </p:tgtEl>
                                        <p:attrNameLst>
                                          <p:attrName>style.color</p:attrName>
                                        </p:attrNameLst>
                                      </p:cBhvr>
                                      <p:to>
                                        <a:srgbClr val="FF3300"/>
                                      </p:to>
                                    </p:animClr>
                                  </p:childTnLst>
                                </p:cTn>
                              </p:par>
                              <p:par>
                                <p:cTn id="42" presetID="3" presetClass="emph" presetSubtype="2" fill="hold" grpId="1" nodeType="withEffect">
                                  <p:stCondLst>
                                    <p:cond delay="0"/>
                                  </p:stCondLst>
                                  <p:childTnLst>
                                    <p:animClr clrSpc="rgb" dir="cw">
                                      <p:cBhvr override="childStyle">
                                        <p:cTn id="43" dur="2000" fill="hold"/>
                                        <p:tgtEl>
                                          <p:spTgt spid="23555">
                                            <p:txEl>
                                              <p:pRg st="2" end="2"/>
                                            </p:txEl>
                                          </p:spTgt>
                                        </p:tgtEl>
                                        <p:attrNameLst>
                                          <p:attrName>style.color</p:attrName>
                                        </p:attrNameLst>
                                      </p:cBhvr>
                                      <p:to>
                                        <a:srgbClr val="FF3300"/>
                                      </p:to>
                                    </p:animClr>
                                  </p:childTnLst>
                                </p:cTn>
                              </p:par>
                              <p:par>
                                <p:cTn id="44" presetID="3" presetClass="emph" presetSubtype="2" fill="hold" grpId="1" nodeType="withEffect">
                                  <p:stCondLst>
                                    <p:cond delay="0"/>
                                  </p:stCondLst>
                                  <p:childTnLst>
                                    <p:animClr clrSpc="rgb" dir="cw">
                                      <p:cBhvr override="childStyle">
                                        <p:cTn id="45" dur="2000" fill="hold"/>
                                        <p:tgtEl>
                                          <p:spTgt spid="23555">
                                            <p:txEl>
                                              <p:pRg st="4" end="4"/>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5" grpId="0" build="p" animBg="1"/>
      <p:bldP spid="23555"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228600"/>
            <a:ext cx="6248400" cy="563563"/>
          </a:xfrm>
        </p:spPr>
        <p:txBody>
          <a:bodyPr>
            <a:normAutofit fontScale="90000"/>
          </a:bodyPr>
          <a:lstStyle/>
          <a:p>
            <a:pPr eaLnBrk="1" hangingPunct="1"/>
            <a:r>
              <a:rPr lang="en-US" b="1" smtClean="0">
                <a:latin typeface="Arial" pitchFamily="34" charset="0"/>
                <a:cs typeface="Arial" pitchFamily="34" charset="0"/>
              </a:rPr>
              <a:t>Types of Inquiry</a:t>
            </a:r>
          </a:p>
        </p:txBody>
      </p:sp>
      <p:sp>
        <p:nvSpPr>
          <p:cNvPr id="37891" name="Rectangle 3"/>
          <p:cNvSpPr>
            <a:spLocks noGrp="1" noChangeArrowheads="1"/>
          </p:cNvSpPr>
          <p:nvPr>
            <p:ph type="body" idx="1"/>
          </p:nvPr>
        </p:nvSpPr>
        <p:spPr>
          <a:xfrm>
            <a:off x="304800" y="836712"/>
            <a:ext cx="8731696" cy="5904656"/>
          </a:xfrm>
        </p:spPr>
        <p:txBody>
          <a:bodyPr>
            <a:normAutofit/>
          </a:bodyPr>
          <a:lstStyle/>
          <a:p>
            <a:pPr eaLnBrk="1" hangingPunct="1"/>
            <a:r>
              <a:rPr lang="en-US" sz="2800" dirty="0" smtClean="0">
                <a:latin typeface="Arial" pitchFamily="34" charset="0"/>
                <a:cs typeface="Arial" pitchFamily="34" charset="0"/>
              </a:rPr>
              <a:t>Inquiry-based instruction involves creating situations in which students take the role of scientists. These types of learning situations typically occur along a continuum.</a:t>
            </a:r>
          </a:p>
        </p:txBody>
      </p:sp>
      <p:graphicFrame>
        <p:nvGraphicFramePr>
          <p:cNvPr id="5" name="Table 4"/>
          <p:cNvGraphicFramePr>
            <a:graphicFrameLocks noGrp="1"/>
          </p:cNvGraphicFramePr>
          <p:nvPr>
            <p:extLst>
              <p:ext uri="{D42A27DB-BD31-4B8C-83A1-F6EECF244321}">
                <p14:modId xmlns:p14="http://schemas.microsoft.com/office/powerpoint/2010/main" val="2585502"/>
              </p:ext>
            </p:extLst>
          </p:nvPr>
        </p:nvGraphicFramePr>
        <p:xfrm>
          <a:off x="179512" y="2785868"/>
          <a:ext cx="8712968" cy="3944147"/>
        </p:xfrm>
        <a:graphic>
          <a:graphicData uri="http://schemas.openxmlformats.org/drawingml/2006/table">
            <a:tbl>
              <a:tblPr/>
              <a:tblGrid>
                <a:gridCol w="1741821"/>
                <a:gridCol w="1038913"/>
                <a:gridCol w="2446661"/>
                <a:gridCol w="982912"/>
                <a:gridCol w="2502661"/>
              </a:tblGrid>
              <a:tr h="9228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dirty="0" smtClean="0">
                          <a:ln>
                            <a:noFill/>
                          </a:ln>
                          <a:solidFill>
                            <a:schemeClr val="tx1"/>
                          </a:solidFill>
                          <a:effectLst/>
                          <a:latin typeface="Times New Roman" pitchFamily="18" charset="0"/>
                          <a:cs typeface="Times New Roman" pitchFamily="18" charset="0"/>
                        </a:rPr>
                        <a:t>Directed Inquiry</a:t>
                      </a:r>
                      <a:endPar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cs typeface="Times New Roman" pitchFamily="18" charset="0"/>
                        </a:rPr>
                        <a:t>Guided Inquiry</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tx1"/>
                          </a:solidFill>
                          <a:effectLst/>
                          <a:latin typeface="Times New Roman" pitchFamily="18" charset="0"/>
                          <a:cs typeface="Times New Roman" pitchFamily="18" charset="0"/>
                        </a:rPr>
                        <a:t>Open Inquiry</a:t>
                      </a:r>
                      <a:endParaRPr kumimoji="0" lang="en-US" sz="2400" b="1"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86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Students follow precise teacher instructions to complete a hands-on activity</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cs typeface="Times New Roman" pitchFamily="18" charset="0"/>
                        </a:rPr>
                        <a:t>Students develop the procedure to investigate a teacher-selected question.</a:t>
                      </a:r>
                      <a:endParaRPr kumimoji="0" lang="en-US" sz="3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Students generate questions about a teacher-selected topic and design their own investigations</a:t>
                      </a: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txBody>
                  <a:tcPr marL="47625" marR="47625" marT="47619" marB="4761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93086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52934"/>
          </a:xfrm>
        </p:spPr>
        <p:txBody>
          <a:bodyPr>
            <a:normAutofit fontScale="90000"/>
          </a:bodyPr>
          <a:lstStyle/>
          <a:p>
            <a:r>
              <a:rPr lang="en-GB" b="1" dirty="0" smtClean="0"/>
              <a:t>Inquiry Model</a:t>
            </a:r>
            <a:endParaRPr lang="en-GB" dirty="0"/>
          </a:p>
        </p:txBody>
      </p:sp>
      <p:sp>
        <p:nvSpPr>
          <p:cNvPr id="3" name="Content Placeholder 2"/>
          <p:cNvSpPr>
            <a:spLocks noGrp="1"/>
          </p:cNvSpPr>
          <p:nvPr>
            <p:ph idx="1"/>
          </p:nvPr>
        </p:nvSpPr>
        <p:spPr>
          <a:xfrm>
            <a:off x="179512" y="764704"/>
            <a:ext cx="8784976" cy="6093296"/>
          </a:xfrm>
        </p:spPr>
        <p:txBody>
          <a:bodyPr/>
          <a:lstStyle/>
          <a:p>
            <a:pPr marL="0" indent="0">
              <a:buNone/>
            </a:pPr>
            <a:r>
              <a:rPr lang="en-GB" sz="4400" dirty="0"/>
              <a:t>An inquiry model provides a clear picture to the roles of the educators and learners pertaining to the concept. In this model 7 phases are involved: reflecting, planning, retrieving, processing, creating, sharing and </a:t>
            </a:r>
            <a:r>
              <a:rPr lang="en-GB" sz="4400" dirty="0" smtClean="0"/>
              <a:t>evaluating. </a:t>
            </a:r>
          </a:p>
          <a:p>
            <a:pPr marL="0" indent="0">
              <a:buNone/>
            </a:pPr>
            <a:endParaRPr lang="en-GB" dirty="0"/>
          </a:p>
        </p:txBody>
      </p:sp>
    </p:spTree>
    <p:extLst>
      <p:ext uri="{BB962C8B-B14F-4D97-AF65-F5344CB8AC3E}">
        <p14:creationId xmlns:p14="http://schemas.microsoft.com/office/powerpoint/2010/main" val="1360613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61986"/>
            <a:ext cx="8496944" cy="6900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642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b="1" dirty="0"/>
              <a:t>Planning Phase </a:t>
            </a:r>
            <a:endParaRPr lang="en-GB" dirty="0"/>
          </a:p>
        </p:txBody>
      </p:sp>
      <p:sp>
        <p:nvSpPr>
          <p:cNvPr id="3" name="Content Placeholder 2"/>
          <p:cNvSpPr>
            <a:spLocks noGrp="1"/>
          </p:cNvSpPr>
          <p:nvPr>
            <p:ph idx="1"/>
          </p:nvPr>
        </p:nvSpPr>
        <p:spPr>
          <a:xfrm>
            <a:off x="0" y="764704"/>
            <a:ext cx="8964488" cy="6093296"/>
          </a:xfrm>
        </p:spPr>
        <p:txBody>
          <a:bodyPr>
            <a:normAutofit/>
          </a:bodyPr>
          <a:lstStyle/>
          <a:p>
            <a:pPr marL="0" indent="0">
              <a:buNone/>
            </a:pPr>
            <a:r>
              <a:rPr lang="en-GB" dirty="0"/>
              <a:t>At this initial phase students will experience a sense of interest in or curiosity about the topic</a:t>
            </a:r>
            <a:r>
              <a:rPr lang="en-GB" dirty="0" smtClean="0"/>
              <a:t>. Students </a:t>
            </a:r>
            <a:r>
              <a:rPr lang="en-GB" dirty="0"/>
              <a:t>will start </a:t>
            </a:r>
            <a:r>
              <a:rPr lang="en-GB" dirty="0" smtClean="0"/>
              <a:t>by:</a:t>
            </a:r>
          </a:p>
          <a:p>
            <a:r>
              <a:rPr lang="en-GB" dirty="0" smtClean="0"/>
              <a:t>Figuring </a:t>
            </a:r>
            <a:r>
              <a:rPr lang="en-GB" dirty="0"/>
              <a:t>out the general questions that need to be investigated.</a:t>
            </a:r>
          </a:p>
          <a:p>
            <a:r>
              <a:rPr lang="en-GB" dirty="0" smtClean="0"/>
              <a:t>Finding </a:t>
            </a:r>
            <a:r>
              <a:rPr lang="en-GB" dirty="0"/>
              <a:t>the information and materials regarding the particular topic.</a:t>
            </a:r>
          </a:p>
          <a:p>
            <a:r>
              <a:rPr lang="en-GB" dirty="0" smtClean="0"/>
              <a:t>Determining </a:t>
            </a:r>
            <a:r>
              <a:rPr lang="en-GB" dirty="0"/>
              <a:t>the way to present the information to the target audience.</a:t>
            </a:r>
          </a:p>
          <a:p>
            <a:r>
              <a:rPr lang="en-GB" dirty="0" smtClean="0"/>
              <a:t>Suggesting </a:t>
            </a:r>
            <a:r>
              <a:rPr lang="en-GB" dirty="0"/>
              <a:t>the criteria pertinent to their research product and process evaluation.</a:t>
            </a:r>
          </a:p>
        </p:txBody>
      </p:sp>
    </p:spTree>
    <p:extLst>
      <p:ext uri="{BB962C8B-B14F-4D97-AF65-F5344CB8AC3E}">
        <p14:creationId xmlns:p14="http://schemas.microsoft.com/office/powerpoint/2010/main" val="1600277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4327</Words>
  <Application>Microsoft Office PowerPoint</Application>
  <PresentationFormat>On-screen Show (4:3)</PresentationFormat>
  <Paragraphs>304</Paragraphs>
  <Slides>59</Slides>
  <Notes>19</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inquiry Approach of teaching</vt:lpstr>
      <vt:lpstr>Inquiry method</vt:lpstr>
      <vt:lpstr>Definition of Inquiry</vt:lpstr>
      <vt:lpstr>Foundations of Inquiry</vt:lpstr>
      <vt:lpstr>WHY INQUIRY?</vt:lpstr>
      <vt:lpstr>Types of Inquiry</vt:lpstr>
      <vt:lpstr>Inquiry Model</vt:lpstr>
      <vt:lpstr>PowerPoint Presentation</vt:lpstr>
      <vt:lpstr>Planning Phase </vt:lpstr>
      <vt:lpstr>Retrieving Phase</vt:lpstr>
      <vt:lpstr>Processing Phase</vt:lpstr>
      <vt:lpstr>Creating Phase</vt:lpstr>
      <vt:lpstr>Sharing Phase</vt:lpstr>
      <vt:lpstr>Evaluating Phase</vt:lpstr>
      <vt:lpstr>INQUIRY LEVELS</vt:lpstr>
      <vt:lpstr>Level 2: Structured Inquiry</vt:lpstr>
      <vt:lpstr>Level 3: Guided Inquiry</vt:lpstr>
      <vt:lpstr>Level 4: Open/True Inquiry</vt:lpstr>
      <vt:lpstr>Advantages of Inquiry</vt:lpstr>
      <vt:lpstr>Teacher’s Role</vt:lpstr>
      <vt:lpstr>Characteristics of Teachers for inquiry</vt:lpstr>
      <vt:lpstr>LEARNER’S ROLE</vt:lpstr>
      <vt:lpstr>INQUIRY CHALLENGES</vt:lpstr>
      <vt:lpstr>Summary </vt:lpstr>
      <vt:lpstr>Problem-Solving Teaching Approach</vt:lpstr>
      <vt:lpstr>Approach</vt:lpstr>
      <vt:lpstr>OBJECTIVES</vt:lpstr>
      <vt:lpstr>WHAT IS PROBLEM SOLVING METHOD?</vt:lpstr>
      <vt:lpstr>PowerPoint Presentation</vt:lpstr>
      <vt:lpstr>PowerPoint Presentation</vt:lpstr>
      <vt:lpstr>PROBLEM SOLVING PROCESS</vt:lpstr>
      <vt:lpstr>TECHNIQUES USED IN PROBLEM SOLVING METHOD</vt:lpstr>
      <vt:lpstr>PowerPoint Presentation</vt:lpstr>
      <vt:lpstr>Example 1</vt:lpstr>
      <vt:lpstr>PowerPoint Presentation</vt:lpstr>
      <vt:lpstr>Example 2</vt:lpstr>
      <vt:lpstr>PowerPoint Presentation</vt:lpstr>
      <vt:lpstr>ADVANTAGES OF PROBLEM SOLVING METHOD</vt:lpstr>
      <vt:lpstr>PowerPoint Presentation</vt:lpstr>
      <vt:lpstr>DISADVANTAGES OF PROBLEM SOLVING METHOD</vt:lpstr>
      <vt:lpstr>Project Method</vt:lpstr>
      <vt:lpstr>Historical Background</vt:lpstr>
      <vt:lpstr>Characteristics </vt:lpstr>
      <vt:lpstr>Definition</vt:lpstr>
      <vt:lpstr>Types of Project method</vt:lpstr>
      <vt:lpstr>Principles of Project Method</vt:lpstr>
      <vt:lpstr>Principles of Project Method</vt:lpstr>
      <vt:lpstr>Stages &amp; Steps in Problem type Project</vt:lpstr>
      <vt:lpstr>Stages &amp; Steps in Problem type Project</vt:lpstr>
      <vt:lpstr>Stages &amp; Steps in Problem type Project</vt:lpstr>
      <vt:lpstr>Stages &amp; Steps in Problem type Project</vt:lpstr>
      <vt:lpstr>Stages &amp; Steps in Problem type Project</vt:lpstr>
      <vt:lpstr>Stages &amp; Steps in Problem type Project</vt:lpstr>
      <vt:lpstr>Procedural steps for Product type, Consumer type and Drill type project works</vt:lpstr>
      <vt:lpstr>Role of the Teacher in a project work</vt:lpstr>
      <vt:lpstr>Merits of Project Method</vt:lpstr>
      <vt:lpstr>Merits of Project Method</vt:lpstr>
      <vt:lpstr>Demerits of Project Method</vt:lpstr>
      <vt:lpstr>Task</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inquiry Approach of teaching</dc:title>
  <dc:creator>Dr MAMALIK</dc:creator>
  <cp:lastModifiedBy>DrMushtaq</cp:lastModifiedBy>
  <cp:revision>12</cp:revision>
  <dcterms:created xsi:type="dcterms:W3CDTF">2020-03-26T08:49:02Z</dcterms:created>
  <dcterms:modified xsi:type="dcterms:W3CDTF">2020-05-02T20:25:12Z</dcterms:modified>
</cp:coreProperties>
</file>