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3" r:id="rId6"/>
    <p:sldId id="264" r:id="rId7"/>
    <p:sldId id="265" r:id="rId8"/>
    <p:sldId id="267" r:id="rId9"/>
    <p:sldId id="268" r:id="rId10"/>
    <p:sldId id="266" r:id="rId11"/>
    <p:sldId id="269" r:id="rId12"/>
    <p:sldId id="270" r:id="rId13"/>
    <p:sldId id="271" r:id="rId14"/>
    <p:sldId id="272" r:id="rId15"/>
    <p:sldId id="273" r:id="rId16"/>
    <p:sldId id="274" r:id="rId17"/>
    <p:sldId id="275" r:id="rId18"/>
    <p:sldId id="276" r:id="rId19"/>
    <p:sldId id="277" r:id="rId20"/>
    <p:sldId id="278" r:id="rId21"/>
    <p:sldId id="287" r:id="rId22"/>
    <p:sldId id="288" r:id="rId23"/>
    <p:sldId id="292" r:id="rId24"/>
    <p:sldId id="293" r:id="rId25"/>
    <p:sldId id="294" r:id="rId26"/>
    <p:sldId id="295" r:id="rId27"/>
    <p:sldId id="296" r:id="rId28"/>
    <p:sldId id="297" r:id="rId29"/>
    <p:sldId id="298" r:id="rId30"/>
    <p:sldId id="299" r:id="rId31"/>
    <p:sldId id="300" r:id="rId32"/>
    <p:sldId id="301" r:id="rId33"/>
    <p:sldId id="302" r:id="rId34"/>
    <p:sldId id="304" r:id="rId35"/>
    <p:sldId id="305" r:id="rId36"/>
    <p:sldId id="306" r:id="rId37"/>
    <p:sldId id="307" r:id="rId38"/>
    <p:sldId id="283" r:id="rId39"/>
    <p:sldId id="286" r:id="rId40"/>
    <p:sldId id="25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2819400"/>
          </a:xfrm>
        </p:spPr>
        <p:txBody>
          <a:bodyPr>
            <a:noAutofit/>
          </a:bodyPr>
          <a:lstStyle/>
          <a:p>
            <a:r>
              <a:rPr lang="en-US" sz="6000" b="1" i="1" u="sng" dirty="0" smtClean="0"/>
              <a:t>SOFTWARE QUALITY</a:t>
            </a:r>
            <a:endParaRPr lang="en-US" sz="6000" b="1" i="1"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Process Capability Models</a:t>
            </a:r>
            <a:endParaRPr lang="en-US" b="1" u="sng" dirty="0"/>
          </a:p>
        </p:txBody>
      </p:sp>
      <p:sp>
        <p:nvSpPr>
          <p:cNvPr id="3" name="Content Placeholder 2"/>
          <p:cNvSpPr>
            <a:spLocks noGrp="1"/>
          </p:cNvSpPr>
          <p:nvPr>
            <p:ph idx="1"/>
          </p:nvPr>
        </p:nvSpPr>
        <p:spPr/>
        <p:txBody>
          <a:bodyPr>
            <a:normAutofit fontScale="85000" lnSpcReduction="10000"/>
          </a:bodyPr>
          <a:lstStyle/>
          <a:p>
            <a:pPr algn="just"/>
            <a:r>
              <a:rPr lang="en-US" dirty="0" smtClean="0"/>
              <a:t>As compared to the product metrics, the process metrics are more meaningfully measured during a product development.</a:t>
            </a:r>
          </a:p>
          <a:p>
            <a:pPr algn="just"/>
            <a:r>
              <a:rPr lang="en-US" dirty="0" smtClean="0"/>
              <a:t>Therefore, process based techniques are very important to manage quality during development.</a:t>
            </a:r>
          </a:p>
          <a:p>
            <a:pPr algn="just"/>
            <a:r>
              <a:rPr lang="en-US" dirty="0" smtClean="0"/>
              <a:t>Some of the popular process capability models are</a:t>
            </a:r>
          </a:p>
          <a:p>
            <a:pPr lvl="1" algn="just"/>
            <a:r>
              <a:rPr lang="en-US" dirty="0" smtClean="0"/>
              <a:t>SEI CMM</a:t>
            </a:r>
          </a:p>
          <a:p>
            <a:pPr lvl="1" algn="just"/>
            <a:r>
              <a:rPr lang="en-US" dirty="0" smtClean="0"/>
              <a:t>CMMI</a:t>
            </a:r>
          </a:p>
          <a:p>
            <a:pPr lvl="1" algn="just"/>
            <a:r>
              <a:rPr lang="en-US" dirty="0" smtClean="0"/>
              <a:t>ISO 15504</a:t>
            </a:r>
          </a:p>
          <a:p>
            <a:pPr lvl="1" algn="just"/>
            <a:r>
              <a:rPr lang="en-US" dirty="0" smtClean="0"/>
              <a:t>Six Sigma</a:t>
            </a:r>
            <a:endParaRPr lang="en-US" dirty="0"/>
          </a:p>
        </p:txBody>
      </p:sp>
    </p:spTree>
    <p:extLst>
      <p:ext uri="{BB962C8B-B14F-4D97-AF65-F5344CB8AC3E}">
        <p14:creationId xmlns:p14="http://schemas.microsoft.com/office/powerpoint/2010/main" val="891050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SEI Capability Maturity Model</a:t>
            </a:r>
            <a:endParaRPr lang="en-US" b="1" u="sng" dirty="0"/>
          </a:p>
        </p:txBody>
      </p:sp>
      <p:sp>
        <p:nvSpPr>
          <p:cNvPr id="3" name="Content Placeholder 2"/>
          <p:cNvSpPr>
            <a:spLocks noGrp="1"/>
          </p:cNvSpPr>
          <p:nvPr>
            <p:ph idx="1"/>
          </p:nvPr>
        </p:nvSpPr>
        <p:spPr/>
        <p:txBody>
          <a:bodyPr>
            <a:normAutofit fontScale="92500"/>
          </a:bodyPr>
          <a:lstStyle/>
          <a:p>
            <a:pPr algn="just"/>
            <a:r>
              <a:rPr lang="en-US" dirty="0"/>
              <a:t>CMM was developed by the Software Engineering Institute (SEI) </a:t>
            </a:r>
            <a:r>
              <a:rPr lang="en-US" dirty="0" smtClean="0"/>
              <a:t>in </a:t>
            </a:r>
            <a:r>
              <a:rPr lang="en-US" dirty="0"/>
              <a:t>1987.</a:t>
            </a:r>
          </a:p>
          <a:p>
            <a:pPr algn="just"/>
            <a:r>
              <a:rPr lang="en-US" dirty="0"/>
              <a:t>It is not a software process model. It is a framework which is used to </a:t>
            </a:r>
            <a:r>
              <a:rPr lang="en-US" dirty="0" smtClean="0"/>
              <a:t>analyze </a:t>
            </a:r>
            <a:r>
              <a:rPr lang="en-US" dirty="0"/>
              <a:t>the approach and techniques followed by any organization to develop a software product</a:t>
            </a:r>
            <a:r>
              <a:rPr lang="en-US" dirty="0" smtClean="0"/>
              <a:t>.</a:t>
            </a:r>
          </a:p>
          <a:p>
            <a:pPr algn="just"/>
            <a:r>
              <a:rPr lang="en-US" dirty="0" smtClean="0"/>
              <a:t>In simple words, CMM is a reference model for appraising a software development organization into one of the five process maturity levels.</a:t>
            </a:r>
            <a:endParaRPr lang="en-US" dirty="0"/>
          </a:p>
          <a:p>
            <a:pPr algn="just"/>
            <a:endParaRPr lang="en-US" dirty="0"/>
          </a:p>
        </p:txBody>
      </p:sp>
    </p:spTree>
    <p:extLst>
      <p:ext uri="{BB962C8B-B14F-4D97-AF65-F5344CB8AC3E}">
        <p14:creationId xmlns:p14="http://schemas.microsoft.com/office/powerpoint/2010/main" val="4224409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lstStyle/>
          <a:p>
            <a:pPr algn="just"/>
            <a:r>
              <a:rPr lang="en-US" dirty="0" smtClean="0"/>
              <a:t>The maturity level of an organization is a ranking of the quality of the development process used by the organization.</a:t>
            </a:r>
          </a:p>
          <a:p>
            <a:pPr algn="just"/>
            <a:r>
              <a:rPr lang="en-US" dirty="0" smtClean="0"/>
              <a:t>This information can be used to predict the most likely outcome of a project that the organization undertakes.</a:t>
            </a:r>
          </a:p>
          <a:p>
            <a:pPr algn="just"/>
            <a:r>
              <a:rPr lang="en-US" dirty="0" smtClean="0"/>
              <a:t>It </a:t>
            </a:r>
            <a:r>
              <a:rPr lang="en-US" dirty="0"/>
              <a:t>also provides guidelines to </a:t>
            </a:r>
            <a:r>
              <a:rPr lang="en-US" dirty="0" smtClean="0"/>
              <a:t>further </a:t>
            </a:r>
            <a:r>
              <a:rPr lang="en-US" dirty="0"/>
              <a:t>enhance the maturity of </a:t>
            </a:r>
            <a:r>
              <a:rPr lang="en-US" dirty="0" smtClean="0"/>
              <a:t>the </a:t>
            </a:r>
            <a:r>
              <a:rPr lang="en-US" dirty="0"/>
              <a:t>software products.</a:t>
            </a:r>
          </a:p>
          <a:p>
            <a:pPr algn="just"/>
            <a:endParaRPr lang="en-US" dirty="0"/>
          </a:p>
        </p:txBody>
      </p:sp>
    </p:spTree>
    <p:extLst>
      <p:ext uri="{BB962C8B-B14F-4D97-AF65-F5344CB8AC3E}">
        <p14:creationId xmlns:p14="http://schemas.microsoft.com/office/powerpoint/2010/main" val="64340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lstStyle/>
          <a:p>
            <a:pPr algn="just"/>
            <a:r>
              <a:rPr lang="en-US" dirty="0" smtClean="0"/>
              <a:t>SEI CMM classifies software development organizations into the following five maturity levels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124200"/>
            <a:ext cx="7620000" cy="3200400"/>
          </a:xfrm>
          <a:prstGeom prst="rect">
            <a:avLst/>
          </a:prstGeom>
        </p:spPr>
      </p:pic>
    </p:spTree>
    <p:extLst>
      <p:ext uri="{BB962C8B-B14F-4D97-AF65-F5344CB8AC3E}">
        <p14:creationId xmlns:p14="http://schemas.microsoft.com/office/powerpoint/2010/main" val="2739409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normAutofit lnSpcReduction="10000"/>
          </a:bodyPr>
          <a:lstStyle/>
          <a:p>
            <a:pPr algn="just"/>
            <a:r>
              <a:rPr lang="en-US" b="1" dirty="0"/>
              <a:t>Level One :Initial</a:t>
            </a:r>
            <a:r>
              <a:rPr lang="en-US" dirty="0"/>
              <a:t> </a:t>
            </a:r>
          </a:p>
          <a:p>
            <a:pPr lvl="1" algn="just"/>
            <a:r>
              <a:rPr lang="en-US" dirty="0" smtClean="0"/>
              <a:t>The </a:t>
            </a:r>
            <a:r>
              <a:rPr lang="en-US" dirty="0"/>
              <a:t>software process is characterized as inconsistent, and occasionally even </a:t>
            </a:r>
            <a:r>
              <a:rPr lang="en-US" dirty="0" smtClean="0"/>
              <a:t>chaotic.</a:t>
            </a:r>
          </a:p>
          <a:p>
            <a:pPr lvl="1" algn="just"/>
            <a:r>
              <a:rPr lang="en-US" dirty="0" smtClean="0"/>
              <a:t>Defined </a:t>
            </a:r>
            <a:r>
              <a:rPr lang="en-US" dirty="0"/>
              <a:t>processes and standard practices that exist are abandoned during a crisis. </a:t>
            </a:r>
            <a:endParaRPr lang="en-US" dirty="0" smtClean="0"/>
          </a:p>
          <a:p>
            <a:pPr lvl="1" algn="just"/>
            <a:r>
              <a:rPr lang="en-US" dirty="0" smtClean="0"/>
              <a:t>Success </a:t>
            </a:r>
            <a:r>
              <a:rPr lang="en-US" dirty="0"/>
              <a:t>of the organization majorly depends on an individual effort, talent, and heroics. </a:t>
            </a:r>
            <a:endParaRPr lang="en-US" dirty="0" smtClean="0"/>
          </a:p>
          <a:p>
            <a:pPr lvl="1" algn="just"/>
            <a:r>
              <a:rPr lang="en-US" dirty="0" smtClean="0"/>
              <a:t>The </a:t>
            </a:r>
            <a:r>
              <a:rPr lang="en-US" dirty="0"/>
              <a:t>heroes eventually move on to other organizations taking their wealth of knowledge or lessons learnt with them.</a:t>
            </a:r>
          </a:p>
          <a:p>
            <a:pPr algn="just"/>
            <a:endParaRPr lang="en-US" dirty="0"/>
          </a:p>
        </p:txBody>
      </p:sp>
    </p:spTree>
    <p:extLst>
      <p:ext uri="{BB962C8B-B14F-4D97-AF65-F5344CB8AC3E}">
        <p14:creationId xmlns:p14="http://schemas.microsoft.com/office/powerpoint/2010/main" val="13431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normAutofit/>
          </a:bodyPr>
          <a:lstStyle/>
          <a:p>
            <a:pPr algn="just"/>
            <a:r>
              <a:rPr lang="en-US" b="1" dirty="0"/>
              <a:t>Level Two: </a:t>
            </a:r>
            <a:r>
              <a:rPr lang="en-US" b="1" dirty="0" smtClean="0"/>
              <a:t>Repeatable</a:t>
            </a:r>
            <a:endParaRPr lang="en-US" dirty="0" smtClean="0"/>
          </a:p>
          <a:p>
            <a:pPr lvl="1" algn="just"/>
            <a:r>
              <a:rPr lang="en-US" dirty="0" smtClean="0"/>
              <a:t>This </a:t>
            </a:r>
            <a:r>
              <a:rPr lang="en-US" dirty="0"/>
              <a:t>level of Software Development Organization has a basic and consistent project management processes to track cost, schedule, and functionality. </a:t>
            </a:r>
            <a:endParaRPr lang="en-US" dirty="0" smtClean="0"/>
          </a:p>
          <a:p>
            <a:pPr lvl="1" algn="just"/>
            <a:r>
              <a:rPr lang="en-US" dirty="0" smtClean="0"/>
              <a:t>The </a:t>
            </a:r>
            <a:r>
              <a:rPr lang="en-US" dirty="0"/>
              <a:t>process is in place to repeat the earlier successes on projects with similar </a:t>
            </a:r>
            <a:r>
              <a:rPr lang="en-US" dirty="0" smtClean="0"/>
              <a:t>applications.</a:t>
            </a:r>
          </a:p>
          <a:p>
            <a:pPr lvl="1" algn="just"/>
            <a:r>
              <a:rPr lang="en-US" dirty="0" smtClean="0"/>
              <a:t>Program </a:t>
            </a:r>
            <a:r>
              <a:rPr lang="en-US" dirty="0"/>
              <a:t>management is a key characteristic of a level two organization. </a:t>
            </a:r>
          </a:p>
          <a:p>
            <a:pPr algn="just"/>
            <a:endParaRPr lang="en-US" dirty="0"/>
          </a:p>
        </p:txBody>
      </p:sp>
    </p:spTree>
    <p:extLst>
      <p:ext uri="{BB962C8B-B14F-4D97-AF65-F5344CB8AC3E}">
        <p14:creationId xmlns:p14="http://schemas.microsoft.com/office/powerpoint/2010/main" val="3490662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normAutofit/>
          </a:bodyPr>
          <a:lstStyle/>
          <a:p>
            <a:pPr algn="just"/>
            <a:r>
              <a:rPr lang="en-US" b="1" dirty="0"/>
              <a:t>Level Three: Defined</a:t>
            </a:r>
            <a:r>
              <a:rPr lang="en-US" dirty="0"/>
              <a:t> </a:t>
            </a:r>
          </a:p>
          <a:p>
            <a:pPr lvl="1" algn="just"/>
            <a:r>
              <a:rPr lang="en-US" dirty="0" smtClean="0"/>
              <a:t>The </a:t>
            </a:r>
            <a:r>
              <a:rPr lang="en-US" dirty="0"/>
              <a:t>software process for both management and engineering activities are documented, standardized, and integrated into a standard software process for the entire </a:t>
            </a:r>
            <a:r>
              <a:rPr lang="en-US" dirty="0" smtClean="0"/>
              <a:t>organization.</a:t>
            </a:r>
          </a:p>
          <a:p>
            <a:pPr lvl="1" algn="just"/>
            <a:r>
              <a:rPr lang="en-US" dirty="0" smtClean="0"/>
              <a:t>All </a:t>
            </a:r>
            <a:r>
              <a:rPr lang="en-US" dirty="0"/>
              <a:t>projects across the organization use an approved, tailored version of the organization's standard software process for </a:t>
            </a:r>
            <a:r>
              <a:rPr lang="en-US" dirty="0" err="1"/>
              <a:t>developing,testing</a:t>
            </a:r>
            <a:r>
              <a:rPr lang="en-US" dirty="0"/>
              <a:t> and maintaining the application. </a:t>
            </a:r>
          </a:p>
          <a:p>
            <a:pPr algn="just"/>
            <a:endParaRPr lang="en-US" dirty="0"/>
          </a:p>
        </p:txBody>
      </p:sp>
    </p:spTree>
    <p:extLst>
      <p:ext uri="{BB962C8B-B14F-4D97-AF65-F5344CB8AC3E}">
        <p14:creationId xmlns:p14="http://schemas.microsoft.com/office/powerpoint/2010/main" val="1863397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normAutofit lnSpcReduction="10000"/>
          </a:bodyPr>
          <a:lstStyle/>
          <a:p>
            <a:pPr algn="just"/>
            <a:r>
              <a:rPr lang="en-US" b="1" dirty="0"/>
              <a:t>Level Four: </a:t>
            </a:r>
            <a:r>
              <a:rPr lang="en-US" b="1" dirty="0" smtClean="0"/>
              <a:t>Managed</a:t>
            </a:r>
            <a:endParaRPr lang="en-US" dirty="0" smtClean="0"/>
          </a:p>
          <a:p>
            <a:pPr lvl="1" algn="just"/>
            <a:r>
              <a:rPr lang="en-US" dirty="0" smtClean="0"/>
              <a:t>Management </a:t>
            </a:r>
            <a:r>
              <a:rPr lang="en-US" dirty="0"/>
              <a:t>can effectively control the software development effort using precise </a:t>
            </a:r>
            <a:r>
              <a:rPr lang="en-US" dirty="0" smtClean="0"/>
              <a:t>measurements.</a:t>
            </a:r>
          </a:p>
          <a:p>
            <a:pPr lvl="1" algn="just"/>
            <a:r>
              <a:rPr lang="en-US" dirty="0" smtClean="0"/>
              <a:t>At </a:t>
            </a:r>
            <a:r>
              <a:rPr lang="en-US" dirty="0"/>
              <a:t>this level, organization set a quantitative quality goal for both software process and software maintenance. </a:t>
            </a:r>
            <a:endParaRPr lang="en-US" dirty="0" smtClean="0"/>
          </a:p>
          <a:p>
            <a:pPr lvl="1" algn="just"/>
            <a:r>
              <a:rPr lang="en-US" dirty="0" smtClean="0"/>
              <a:t>At </a:t>
            </a:r>
            <a:r>
              <a:rPr lang="en-US" dirty="0"/>
              <a:t>this maturity level, the performance of processes is controlled using statistical and other quantitative techniques, and is quantitatively predictable.</a:t>
            </a:r>
          </a:p>
        </p:txBody>
      </p:sp>
    </p:spTree>
    <p:extLst>
      <p:ext uri="{BB962C8B-B14F-4D97-AF65-F5344CB8AC3E}">
        <p14:creationId xmlns:p14="http://schemas.microsoft.com/office/powerpoint/2010/main" val="1098324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normAutofit lnSpcReduction="10000"/>
          </a:bodyPr>
          <a:lstStyle/>
          <a:p>
            <a:pPr algn="just"/>
            <a:r>
              <a:rPr lang="en-US" b="1" dirty="0"/>
              <a:t>Level Five: </a:t>
            </a:r>
            <a:r>
              <a:rPr lang="en-US" b="1" dirty="0" smtClean="0"/>
              <a:t>Optimizing</a:t>
            </a:r>
            <a:endParaRPr lang="en-US" dirty="0" smtClean="0"/>
          </a:p>
          <a:p>
            <a:pPr lvl="1" algn="just"/>
            <a:r>
              <a:rPr lang="en-US" dirty="0" smtClean="0"/>
              <a:t>The </a:t>
            </a:r>
            <a:r>
              <a:rPr lang="en-US" dirty="0"/>
              <a:t>Key characteristic of this level is focusing on continually improving process performance through both incremental and innovative technological improvements. </a:t>
            </a:r>
            <a:endParaRPr lang="en-US" dirty="0" smtClean="0"/>
          </a:p>
          <a:p>
            <a:pPr lvl="1" algn="just"/>
            <a:r>
              <a:rPr lang="en-US" dirty="0" smtClean="0"/>
              <a:t>At </a:t>
            </a:r>
            <a:r>
              <a:rPr lang="en-US" dirty="0"/>
              <a:t>this level, changes to the process are to improve the process performance and at the same time maintaining statistical probability to achieve the established quantitative process-improvement objectives.</a:t>
            </a:r>
          </a:p>
        </p:txBody>
      </p:sp>
    </p:spTree>
    <p:extLst>
      <p:ext uri="{BB962C8B-B14F-4D97-AF65-F5344CB8AC3E}">
        <p14:creationId xmlns:p14="http://schemas.microsoft.com/office/powerpoint/2010/main" val="2129511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sp>
        <p:nvSpPr>
          <p:cNvPr id="3" name="Content Placeholder 2"/>
          <p:cNvSpPr>
            <a:spLocks noGrp="1"/>
          </p:cNvSpPr>
          <p:nvPr>
            <p:ph idx="1"/>
          </p:nvPr>
        </p:nvSpPr>
        <p:spPr/>
        <p:txBody>
          <a:bodyPr/>
          <a:lstStyle/>
          <a:p>
            <a:pPr algn="just"/>
            <a:r>
              <a:rPr lang="en-US" b="1" dirty="0" smtClean="0"/>
              <a:t>Key process areas:</a:t>
            </a:r>
          </a:p>
          <a:p>
            <a:pPr lvl="1" algn="just"/>
            <a:r>
              <a:rPr lang="en-US" dirty="0" smtClean="0"/>
              <a:t>Except for level 1, each maturity level is characterized by several key process areas (KPAs).</a:t>
            </a:r>
          </a:p>
          <a:p>
            <a:pPr lvl="1" algn="just"/>
            <a:r>
              <a:rPr lang="en-US" dirty="0" smtClean="0"/>
              <a:t>The KPAs of a level indicate the areas that an organization at the lower maturity level needs to focus to reach this level.</a:t>
            </a:r>
          </a:p>
          <a:p>
            <a:pPr lvl="1" algn="just"/>
            <a:r>
              <a:rPr lang="en-US" dirty="0" smtClean="0"/>
              <a:t>KPAs provide a way for an organization to gradually improve its quality over several stages</a:t>
            </a:r>
            <a:endParaRPr lang="en-US" dirty="0"/>
          </a:p>
        </p:txBody>
      </p:sp>
    </p:spTree>
    <p:extLst>
      <p:ext uri="{BB962C8B-B14F-4D97-AF65-F5344CB8AC3E}">
        <p14:creationId xmlns:p14="http://schemas.microsoft.com/office/powerpoint/2010/main" val="1437409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
            </a:r>
            <a:br>
              <a:rPr lang="en-US" u="sng" dirty="0" smtClean="0"/>
            </a:br>
            <a:r>
              <a:rPr lang="en-US" b="1" u="sng" dirty="0" smtClean="0"/>
              <a:t>Contents</a:t>
            </a:r>
            <a:br>
              <a:rPr lang="en-US" b="1" u="sng" dirty="0" smtClean="0"/>
            </a:br>
            <a:endParaRPr lang="en-US" b="1" u="sng" dirty="0"/>
          </a:p>
        </p:txBody>
      </p:sp>
      <p:sp>
        <p:nvSpPr>
          <p:cNvPr id="3" name="Content Placeholder 2"/>
          <p:cNvSpPr>
            <a:spLocks noGrp="1"/>
          </p:cNvSpPr>
          <p:nvPr>
            <p:ph idx="1"/>
          </p:nvPr>
        </p:nvSpPr>
        <p:spPr/>
        <p:txBody>
          <a:bodyPr>
            <a:normAutofit/>
          </a:bodyPr>
          <a:lstStyle/>
          <a:p>
            <a:r>
              <a:rPr lang="en-US" dirty="0" smtClean="0"/>
              <a:t>Defining Software Quality</a:t>
            </a:r>
          </a:p>
          <a:p>
            <a:r>
              <a:rPr lang="en-US" dirty="0" smtClean="0"/>
              <a:t>Importance of Software Quality</a:t>
            </a:r>
          </a:p>
          <a:p>
            <a:r>
              <a:rPr lang="en-US" dirty="0" smtClean="0"/>
              <a:t>Software Quality Models</a:t>
            </a:r>
          </a:p>
          <a:p>
            <a:r>
              <a:rPr lang="en-US" dirty="0" smtClean="0"/>
              <a:t>Product and Process Metrics</a:t>
            </a:r>
          </a:p>
          <a:p>
            <a:r>
              <a:rPr lang="en-US" dirty="0" smtClean="0"/>
              <a:t>Process Capability Models</a:t>
            </a:r>
          </a:p>
          <a:p>
            <a:r>
              <a:rPr lang="en-US" dirty="0" smtClean="0"/>
              <a:t>Techniques for enhancing software quality</a:t>
            </a:r>
          </a:p>
          <a:p>
            <a:r>
              <a:rPr lang="en-GB" dirty="0" smtClean="0"/>
              <a:t>Verification vs validation</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SEI Capability Maturity Model</a:t>
            </a:r>
            <a:endParaRPr lang="en-US" u="sng"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t="6582"/>
          <a:stretch/>
        </p:blipFill>
        <p:spPr>
          <a:xfrm>
            <a:off x="838200" y="1371600"/>
            <a:ext cx="7543799" cy="5029200"/>
          </a:xfrm>
        </p:spPr>
      </p:pic>
    </p:spTree>
    <p:extLst>
      <p:ext uri="{BB962C8B-B14F-4D97-AF65-F5344CB8AC3E}">
        <p14:creationId xmlns:p14="http://schemas.microsoft.com/office/powerpoint/2010/main" val="3693249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t>Techniques for </a:t>
            </a:r>
            <a:br>
              <a:rPr lang="en-GB" b="1" u="sng" dirty="0" smtClean="0"/>
            </a:br>
            <a:r>
              <a:rPr lang="en-GB" b="1" u="sng" dirty="0" smtClean="0"/>
              <a:t>Enhancing Software quality</a:t>
            </a:r>
            <a:endParaRPr lang="en-US" b="1" u="sng" dirty="0"/>
          </a:p>
        </p:txBody>
      </p:sp>
      <p:sp>
        <p:nvSpPr>
          <p:cNvPr id="3" name="Content Placeholder 2"/>
          <p:cNvSpPr>
            <a:spLocks noGrp="1"/>
          </p:cNvSpPr>
          <p:nvPr>
            <p:ph idx="1"/>
          </p:nvPr>
        </p:nvSpPr>
        <p:spPr/>
        <p:txBody>
          <a:bodyPr/>
          <a:lstStyle/>
          <a:p>
            <a:r>
              <a:rPr lang="en-GB" dirty="0" smtClean="0"/>
              <a:t>Some prominent techniques for enhancing software quality are</a:t>
            </a:r>
          </a:p>
          <a:p>
            <a:pPr lvl="1"/>
            <a:r>
              <a:rPr lang="en-GB" dirty="0" smtClean="0"/>
              <a:t>Inspections</a:t>
            </a:r>
          </a:p>
          <a:p>
            <a:pPr lvl="1"/>
            <a:r>
              <a:rPr lang="en-GB" dirty="0" smtClean="0"/>
              <a:t>Reviews </a:t>
            </a:r>
          </a:p>
          <a:p>
            <a:pPr lvl="1"/>
            <a:r>
              <a:rPr lang="en-GB" dirty="0" smtClean="0"/>
              <a:t>Walk-throughs</a:t>
            </a:r>
            <a:endParaRPr lang="en-US" dirty="0"/>
          </a:p>
        </p:txBody>
      </p:sp>
    </p:spTree>
    <p:extLst>
      <p:ext uri="{BB962C8B-B14F-4D97-AF65-F5344CB8AC3E}">
        <p14:creationId xmlns:p14="http://schemas.microsoft.com/office/powerpoint/2010/main" val="3661394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Inspections</a:t>
            </a:r>
            <a:endParaRPr lang="en-US" u="sng" dirty="0"/>
          </a:p>
        </p:txBody>
      </p:sp>
      <p:sp>
        <p:nvSpPr>
          <p:cNvPr id="3" name="Content Placeholder 2"/>
          <p:cNvSpPr>
            <a:spLocks noGrp="1"/>
          </p:cNvSpPr>
          <p:nvPr>
            <p:ph idx="1"/>
          </p:nvPr>
        </p:nvSpPr>
        <p:spPr/>
        <p:txBody>
          <a:bodyPr/>
          <a:lstStyle/>
          <a:p>
            <a:pPr algn="just"/>
            <a:r>
              <a:rPr lang="en-US" dirty="0"/>
              <a:t>An inspection is a specific kind of review that has been shown to be extremely </a:t>
            </a:r>
            <a:r>
              <a:rPr lang="en-US" dirty="0" smtClean="0"/>
              <a:t>effective in </a:t>
            </a:r>
            <a:r>
              <a:rPr lang="en-US" dirty="0"/>
              <a:t>detecting defects and to be relatively economical compared to testing. </a:t>
            </a:r>
            <a:endParaRPr lang="en-US" dirty="0" smtClean="0"/>
          </a:p>
          <a:p>
            <a:pPr algn="just"/>
            <a:r>
              <a:rPr lang="en-US" dirty="0" smtClean="0"/>
              <a:t>Inspections</a:t>
            </a:r>
            <a:r>
              <a:rPr lang="en-US" dirty="0"/>
              <a:t> </a:t>
            </a:r>
            <a:r>
              <a:rPr lang="en-US" dirty="0" smtClean="0"/>
              <a:t>were </a:t>
            </a:r>
            <a:r>
              <a:rPr lang="en-US" dirty="0"/>
              <a:t>developed by Michael Fagan and used at IBM for several years before </a:t>
            </a:r>
            <a:r>
              <a:rPr lang="en-US" dirty="0" smtClean="0"/>
              <a:t>Fagan published </a:t>
            </a:r>
            <a:r>
              <a:rPr lang="en-US" dirty="0"/>
              <a:t>the paper that made them public.</a:t>
            </a:r>
          </a:p>
        </p:txBody>
      </p:sp>
    </p:spTree>
    <p:extLst>
      <p:ext uri="{BB962C8B-B14F-4D97-AF65-F5344CB8AC3E}">
        <p14:creationId xmlns:p14="http://schemas.microsoft.com/office/powerpoint/2010/main" val="2068581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Roles During an Inspection</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a:t>One key characteristic of an inspection is that each person involved has a distinct </a:t>
            </a:r>
            <a:r>
              <a:rPr lang="en-US" dirty="0" smtClean="0"/>
              <a:t>role to </a:t>
            </a:r>
            <a:r>
              <a:rPr lang="en-US" dirty="0"/>
              <a:t>play. </a:t>
            </a:r>
            <a:endParaRPr lang="en-US" dirty="0" smtClean="0"/>
          </a:p>
          <a:p>
            <a:pPr algn="just"/>
            <a:r>
              <a:rPr lang="en-US" dirty="0" smtClean="0"/>
              <a:t>Here </a:t>
            </a:r>
            <a:r>
              <a:rPr lang="en-US" dirty="0"/>
              <a:t>are the </a:t>
            </a:r>
            <a:r>
              <a:rPr lang="en-US" dirty="0" smtClean="0"/>
              <a:t>roles</a:t>
            </a:r>
          </a:p>
          <a:p>
            <a:pPr lvl="1" algn="just"/>
            <a:r>
              <a:rPr lang="en-US" dirty="0" smtClean="0"/>
              <a:t>Moderator</a:t>
            </a:r>
          </a:p>
          <a:p>
            <a:pPr lvl="1" algn="just"/>
            <a:r>
              <a:rPr lang="en-US" dirty="0" smtClean="0"/>
              <a:t>Author</a:t>
            </a:r>
          </a:p>
          <a:p>
            <a:pPr lvl="1" algn="just"/>
            <a:r>
              <a:rPr lang="en-US" dirty="0" smtClean="0"/>
              <a:t>Reviewer</a:t>
            </a:r>
          </a:p>
          <a:p>
            <a:pPr lvl="1" algn="just"/>
            <a:r>
              <a:rPr lang="en-US" dirty="0" smtClean="0"/>
              <a:t>Scribe</a:t>
            </a:r>
          </a:p>
          <a:p>
            <a:pPr lvl="1" algn="just"/>
            <a:r>
              <a:rPr lang="en-US" dirty="0" smtClean="0"/>
              <a:t>Management</a:t>
            </a:r>
            <a:endParaRPr lang="en-US" dirty="0"/>
          </a:p>
        </p:txBody>
      </p:sp>
    </p:spTree>
    <p:extLst>
      <p:ext uri="{BB962C8B-B14F-4D97-AF65-F5344CB8AC3E}">
        <p14:creationId xmlns:p14="http://schemas.microsoft.com/office/powerpoint/2010/main" val="417880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t>
            </a:r>
            <a:r>
              <a:rPr lang="en-US" b="1" u="sng" dirty="0" smtClean="0"/>
              <a:t>an </a:t>
            </a:r>
            <a:r>
              <a:rPr lang="en-US" b="1" u="sng" dirty="0"/>
              <a:t>Inspection</a:t>
            </a:r>
            <a:endParaRPr lang="en-US" u="sng" dirty="0"/>
          </a:p>
        </p:txBody>
      </p:sp>
      <p:sp>
        <p:nvSpPr>
          <p:cNvPr id="3" name="Content Placeholder 2"/>
          <p:cNvSpPr>
            <a:spLocks noGrp="1"/>
          </p:cNvSpPr>
          <p:nvPr>
            <p:ph idx="1"/>
          </p:nvPr>
        </p:nvSpPr>
        <p:spPr/>
        <p:txBody>
          <a:bodyPr>
            <a:normAutofit fontScale="92500"/>
          </a:bodyPr>
          <a:lstStyle/>
          <a:p>
            <a:r>
              <a:rPr lang="en-US" dirty="0"/>
              <a:t>An inspection consists of </a:t>
            </a:r>
            <a:r>
              <a:rPr lang="en-US" dirty="0" smtClean="0"/>
              <a:t>following </a:t>
            </a:r>
            <a:r>
              <a:rPr lang="en-US" dirty="0"/>
              <a:t>distinct stages</a:t>
            </a:r>
            <a:r>
              <a:rPr lang="en-US" dirty="0" smtClean="0"/>
              <a:t>:</a:t>
            </a:r>
            <a:endParaRPr lang="en-US" dirty="0"/>
          </a:p>
          <a:p>
            <a:pPr lvl="1"/>
            <a:r>
              <a:rPr lang="en-US" dirty="0"/>
              <a:t>P</a:t>
            </a:r>
            <a:r>
              <a:rPr lang="en-US" dirty="0" smtClean="0"/>
              <a:t>lanning</a:t>
            </a:r>
          </a:p>
          <a:p>
            <a:pPr lvl="1"/>
            <a:r>
              <a:rPr lang="en-US" dirty="0" smtClean="0"/>
              <a:t>Overview</a:t>
            </a:r>
          </a:p>
          <a:p>
            <a:pPr lvl="1"/>
            <a:r>
              <a:rPr lang="en-US" dirty="0" smtClean="0"/>
              <a:t>Preparation</a:t>
            </a:r>
          </a:p>
          <a:p>
            <a:pPr lvl="1"/>
            <a:r>
              <a:rPr lang="en-US" dirty="0" smtClean="0"/>
              <a:t>Inspection Meeting</a:t>
            </a:r>
          </a:p>
          <a:p>
            <a:pPr lvl="1"/>
            <a:r>
              <a:rPr lang="en-US" dirty="0" smtClean="0"/>
              <a:t>Inspection Report</a:t>
            </a:r>
          </a:p>
          <a:p>
            <a:pPr lvl="1"/>
            <a:r>
              <a:rPr lang="en-US" dirty="0" smtClean="0"/>
              <a:t>Rework</a:t>
            </a:r>
          </a:p>
          <a:p>
            <a:pPr lvl="1"/>
            <a:r>
              <a:rPr lang="en-US" dirty="0" smtClean="0"/>
              <a:t>Follow up</a:t>
            </a:r>
          </a:p>
          <a:p>
            <a:pPr lvl="1"/>
            <a:r>
              <a:rPr lang="en-US" dirty="0" smtClean="0"/>
              <a:t>Third hour Meeting</a:t>
            </a:r>
          </a:p>
          <a:p>
            <a:pPr lvl="1"/>
            <a:endParaRPr lang="en-US" dirty="0" smtClean="0"/>
          </a:p>
        </p:txBody>
      </p:sp>
    </p:spTree>
    <p:extLst>
      <p:ext uri="{BB962C8B-B14F-4D97-AF65-F5344CB8AC3E}">
        <p14:creationId xmlns:p14="http://schemas.microsoft.com/office/powerpoint/2010/main" val="4034773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lnSpcReduction="10000"/>
          </a:bodyPr>
          <a:lstStyle/>
          <a:p>
            <a:pPr algn="just"/>
            <a:r>
              <a:rPr lang="en-US" b="1" i="1" dirty="0" smtClean="0"/>
              <a:t>Planning:</a:t>
            </a:r>
          </a:p>
          <a:p>
            <a:pPr lvl="1" algn="just"/>
            <a:r>
              <a:rPr lang="en-US" b="1" i="1" dirty="0" smtClean="0"/>
              <a:t> </a:t>
            </a:r>
            <a:r>
              <a:rPr lang="en-US" dirty="0"/>
              <a:t>The author gives the design or code to the </a:t>
            </a:r>
            <a:r>
              <a:rPr lang="en-US" dirty="0" smtClean="0"/>
              <a:t>moderator.</a:t>
            </a:r>
          </a:p>
          <a:p>
            <a:pPr lvl="1" algn="just"/>
            <a:r>
              <a:rPr lang="en-US" dirty="0" smtClean="0"/>
              <a:t>The moderator decides </a:t>
            </a:r>
            <a:r>
              <a:rPr lang="en-US" dirty="0"/>
              <a:t>who will review the material and when and where the inspection meeting </a:t>
            </a:r>
            <a:r>
              <a:rPr lang="en-US" dirty="0" smtClean="0"/>
              <a:t>will occur</a:t>
            </a:r>
            <a:r>
              <a:rPr lang="en-US" dirty="0"/>
              <a:t>; the moderator then distributes the design or code and a checklist that </a:t>
            </a:r>
            <a:r>
              <a:rPr lang="en-US" dirty="0" smtClean="0"/>
              <a:t>focuses the </a:t>
            </a:r>
            <a:r>
              <a:rPr lang="en-US" dirty="0"/>
              <a:t>attention of the inspectors. </a:t>
            </a:r>
            <a:endParaRPr lang="en-US" dirty="0" smtClean="0"/>
          </a:p>
          <a:p>
            <a:pPr lvl="1" algn="just"/>
            <a:r>
              <a:rPr lang="en-US" dirty="0" smtClean="0"/>
              <a:t>Materials </a:t>
            </a:r>
            <a:r>
              <a:rPr lang="en-US" dirty="0"/>
              <a:t>should be printed with line numbers </a:t>
            </a:r>
            <a:r>
              <a:rPr lang="en-US" dirty="0" smtClean="0"/>
              <a:t>to speed </a:t>
            </a:r>
            <a:r>
              <a:rPr lang="en-US" dirty="0"/>
              <a:t>up error identification during the meeting.</a:t>
            </a:r>
          </a:p>
        </p:txBody>
      </p:sp>
    </p:spTree>
    <p:extLst>
      <p:ext uri="{BB962C8B-B14F-4D97-AF65-F5344CB8AC3E}">
        <p14:creationId xmlns:p14="http://schemas.microsoft.com/office/powerpoint/2010/main" val="2138757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a:bodyPr>
          <a:lstStyle/>
          <a:p>
            <a:pPr algn="just"/>
            <a:r>
              <a:rPr lang="en-US" b="1" i="1" dirty="0"/>
              <a:t>Overview </a:t>
            </a:r>
            <a:endParaRPr lang="en-US" b="1" i="1" dirty="0" smtClean="0"/>
          </a:p>
          <a:p>
            <a:pPr lvl="1" algn="just"/>
            <a:r>
              <a:rPr lang="en-US" dirty="0" smtClean="0"/>
              <a:t>When </a:t>
            </a:r>
            <a:r>
              <a:rPr lang="en-US" dirty="0"/>
              <a:t>the reviewers aren’t familiar with the project they are reviewing, </a:t>
            </a:r>
            <a:r>
              <a:rPr lang="en-US" dirty="0" smtClean="0"/>
              <a:t>the author </a:t>
            </a:r>
            <a:r>
              <a:rPr lang="en-US" dirty="0"/>
              <a:t>can spend up to an hour or so describing the technical environment </a:t>
            </a:r>
            <a:r>
              <a:rPr lang="en-US" dirty="0" smtClean="0"/>
              <a:t>within which </a:t>
            </a:r>
            <a:r>
              <a:rPr lang="en-US" dirty="0"/>
              <a:t>the design or code has been </a:t>
            </a:r>
            <a:r>
              <a:rPr lang="en-US" dirty="0" smtClean="0"/>
              <a:t>created.</a:t>
            </a:r>
          </a:p>
        </p:txBody>
      </p:sp>
    </p:spTree>
    <p:extLst>
      <p:ext uri="{BB962C8B-B14F-4D97-AF65-F5344CB8AC3E}">
        <p14:creationId xmlns:p14="http://schemas.microsoft.com/office/powerpoint/2010/main" val="2222235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a:bodyPr>
          <a:lstStyle/>
          <a:p>
            <a:pPr algn="just"/>
            <a:r>
              <a:rPr lang="en-US" b="1" i="1" dirty="0"/>
              <a:t>Preparation </a:t>
            </a:r>
            <a:endParaRPr lang="en-US" b="1" i="1" dirty="0" smtClean="0"/>
          </a:p>
          <a:p>
            <a:pPr lvl="1" algn="just"/>
            <a:r>
              <a:rPr lang="en-US" dirty="0" smtClean="0"/>
              <a:t>Each </a:t>
            </a:r>
            <a:r>
              <a:rPr lang="en-US" dirty="0"/>
              <a:t>reviewer works alone to scrutinize the design or code for errors.</a:t>
            </a:r>
          </a:p>
          <a:p>
            <a:pPr lvl="1" algn="just"/>
            <a:r>
              <a:rPr lang="en-US" dirty="0"/>
              <a:t>The reviewers use the checklist to stimulate and direct their examination of the </a:t>
            </a:r>
            <a:r>
              <a:rPr lang="en-US" dirty="0" smtClean="0"/>
              <a:t>review materials.</a:t>
            </a:r>
          </a:p>
        </p:txBody>
      </p:sp>
    </p:spTree>
    <p:extLst>
      <p:ext uri="{BB962C8B-B14F-4D97-AF65-F5344CB8AC3E}">
        <p14:creationId xmlns:p14="http://schemas.microsoft.com/office/powerpoint/2010/main" val="3794132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lnSpcReduction="10000"/>
          </a:bodyPr>
          <a:lstStyle/>
          <a:p>
            <a:pPr algn="just"/>
            <a:r>
              <a:rPr lang="en-US" b="1" i="1" dirty="0"/>
              <a:t>Inspection Meeting </a:t>
            </a:r>
            <a:endParaRPr lang="en-US" b="1" i="1" dirty="0" smtClean="0"/>
          </a:p>
          <a:p>
            <a:pPr lvl="1" algn="just"/>
            <a:r>
              <a:rPr lang="en-US" dirty="0" smtClean="0"/>
              <a:t>The </a:t>
            </a:r>
            <a:r>
              <a:rPr lang="en-US" dirty="0"/>
              <a:t>moderator chooses someone other than the author to </a:t>
            </a:r>
            <a:r>
              <a:rPr lang="en-US" dirty="0" smtClean="0"/>
              <a:t>paraphrase the </a:t>
            </a:r>
            <a:r>
              <a:rPr lang="en-US" dirty="0"/>
              <a:t>design or read the </a:t>
            </a:r>
            <a:r>
              <a:rPr lang="en-US" dirty="0" smtClean="0"/>
              <a:t>code. </a:t>
            </a:r>
          </a:p>
          <a:p>
            <a:pPr lvl="1" algn="just"/>
            <a:r>
              <a:rPr lang="en-US" dirty="0" smtClean="0"/>
              <a:t>All </a:t>
            </a:r>
            <a:r>
              <a:rPr lang="en-US" dirty="0"/>
              <a:t>logic is explained, </a:t>
            </a:r>
            <a:r>
              <a:rPr lang="en-US" dirty="0" smtClean="0"/>
              <a:t>including each </a:t>
            </a:r>
            <a:r>
              <a:rPr lang="en-US" dirty="0"/>
              <a:t>branch of each logical structure. </a:t>
            </a:r>
            <a:endParaRPr lang="en-US" dirty="0" smtClean="0"/>
          </a:p>
          <a:p>
            <a:pPr lvl="1" algn="just"/>
            <a:r>
              <a:rPr lang="en-US" dirty="0" smtClean="0"/>
              <a:t>During </a:t>
            </a:r>
            <a:r>
              <a:rPr lang="en-US" dirty="0"/>
              <a:t>this presentation, the scribe </a:t>
            </a:r>
            <a:r>
              <a:rPr lang="en-US" dirty="0" smtClean="0"/>
              <a:t>records errors </a:t>
            </a:r>
            <a:r>
              <a:rPr lang="en-US" dirty="0"/>
              <a:t>as they are detected, but discussion of an error stops as soon as it’s </a:t>
            </a:r>
            <a:r>
              <a:rPr lang="en-US" dirty="0" smtClean="0"/>
              <a:t>recognized as </a:t>
            </a:r>
            <a:r>
              <a:rPr lang="en-US" dirty="0"/>
              <a:t>an error. </a:t>
            </a:r>
            <a:endParaRPr lang="en-US" dirty="0" smtClean="0"/>
          </a:p>
          <a:p>
            <a:pPr lvl="1" algn="just"/>
            <a:r>
              <a:rPr lang="en-US" dirty="0" smtClean="0"/>
              <a:t>The </a:t>
            </a:r>
            <a:r>
              <a:rPr lang="en-US" dirty="0"/>
              <a:t>scribe notes the type and the severity of the error, and the </a:t>
            </a:r>
            <a:r>
              <a:rPr lang="en-US" dirty="0" smtClean="0"/>
              <a:t>inspection moves </a:t>
            </a:r>
            <a:r>
              <a:rPr lang="en-US" dirty="0"/>
              <a:t>on.</a:t>
            </a:r>
          </a:p>
        </p:txBody>
      </p:sp>
    </p:spTree>
    <p:extLst>
      <p:ext uri="{BB962C8B-B14F-4D97-AF65-F5344CB8AC3E}">
        <p14:creationId xmlns:p14="http://schemas.microsoft.com/office/powerpoint/2010/main" val="1325658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lnSpcReduction="10000"/>
          </a:bodyPr>
          <a:lstStyle/>
          <a:p>
            <a:pPr lvl="1" algn="just"/>
            <a:r>
              <a:rPr lang="en-US" dirty="0"/>
              <a:t>The rate at which the design or the code is considered should be neither too </a:t>
            </a:r>
            <a:r>
              <a:rPr lang="en-US" dirty="0" smtClean="0"/>
              <a:t>slow nor </a:t>
            </a:r>
            <a:r>
              <a:rPr lang="en-US" dirty="0"/>
              <a:t>too fast. </a:t>
            </a:r>
            <a:endParaRPr lang="en-US" dirty="0" smtClean="0"/>
          </a:p>
          <a:p>
            <a:pPr lvl="1" algn="just"/>
            <a:r>
              <a:rPr lang="en-US" dirty="0" smtClean="0"/>
              <a:t>If </a:t>
            </a:r>
            <a:r>
              <a:rPr lang="en-US" dirty="0"/>
              <a:t>it’s too slow, attention can lag and the meeting won’t be productive.</a:t>
            </a:r>
          </a:p>
          <a:p>
            <a:pPr lvl="1" algn="just"/>
            <a:r>
              <a:rPr lang="en-US" dirty="0"/>
              <a:t>If it’s too fast, the group can overlook errors it would otherwise catch</a:t>
            </a:r>
            <a:r>
              <a:rPr lang="en-US" dirty="0" smtClean="0"/>
              <a:t>.</a:t>
            </a:r>
          </a:p>
          <a:p>
            <a:pPr lvl="1" algn="just"/>
            <a:r>
              <a:rPr lang="en-US" dirty="0"/>
              <a:t>Don’t discuss solutions during the meeting. </a:t>
            </a:r>
            <a:endParaRPr lang="en-US" dirty="0" smtClean="0"/>
          </a:p>
          <a:p>
            <a:pPr lvl="1" algn="just"/>
            <a:r>
              <a:rPr lang="en-US" dirty="0" smtClean="0"/>
              <a:t>The </a:t>
            </a:r>
            <a:r>
              <a:rPr lang="en-US" dirty="0"/>
              <a:t>group should stay focused on </a:t>
            </a:r>
            <a:r>
              <a:rPr lang="en-US" dirty="0" smtClean="0"/>
              <a:t>identifying defects</a:t>
            </a:r>
            <a:endParaRPr lang="en-US" dirty="0"/>
          </a:p>
        </p:txBody>
      </p:sp>
    </p:spTree>
    <p:extLst>
      <p:ext uri="{BB962C8B-B14F-4D97-AF65-F5344CB8AC3E}">
        <p14:creationId xmlns:p14="http://schemas.microsoft.com/office/powerpoint/2010/main" val="45352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Defining Software Quality</a:t>
            </a:r>
            <a:endParaRPr lang="en-US" b="1" u="sng" dirty="0"/>
          </a:p>
        </p:txBody>
      </p:sp>
      <p:sp>
        <p:nvSpPr>
          <p:cNvPr id="3" name="Content Placeholder 2"/>
          <p:cNvSpPr>
            <a:spLocks noGrp="1"/>
          </p:cNvSpPr>
          <p:nvPr>
            <p:ph idx="1"/>
          </p:nvPr>
        </p:nvSpPr>
        <p:spPr/>
        <p:txBody>
          <a:bodyPr/>
          <a:lstStyle/>
          <a:p>
            <a:pPr algn="just"/>
            <a:r>
              <a:rPr lang="en-US" b="1" dirty="0" smtClean="0"/>
              <a:t>QUALITY</a:t>
            </a:r>
            <a:r>
              <a:rPr lang="en-US" dirty="0" smtClean="0"/>
              <a:t> is the </a:t>
            </a:r>
            <a:r>
              <a:rPr lang="en-US" dirty="0"/>
              <a:t>degree to which a component, system or process meets specified requirements </a:t>
            </a:r>
            <a:r>
              <a:rPr lang="en-US" dirty="0" smtClean="0"/>
              <a:t>or customer </a:t>
            </a:r>
            <a:r>
              <a:rPr lang="en-US" dirty="0"/>
              <a:t>needs and expectations</a:t>
            </a:r>
            <a:r>
              <a:rPr lang="en-US" dirty="0" smtClean="0"/>
              <a:t>.</a:t>
            </a:r>
          </a:p>
          <a:p>
            <a:pPr algn="just"/>
            <a:r>
              <a:rPr lang="en-US" b="1" dirty="0"/>
              <a:t>SOFTWARE QUALITY</a:t>
            </a:r>
            <a:r>
              <a:rPr lang="en-US" dirty="0"/>
              <a:t> is the degree of conformance to explicit or implicit requirements and expectations.</a:t>
            </a:r>
          </a:p>
        </p:txBody>
      </p:sp>
    </p:spTree>
    <p:extLst>
      <p:ext uri="{BB962C8B-B14F-4D97-AF65-F5344CB8AC3E}">
        <p14:creationId xmlns:p14="http://schemas.microsoft.com/office/powerpoint/2010/main" val="3525079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lstStyle/>
          <a:p>
            <a:pPr algn="just"/>
            <a:r>
              <a:rPr lang="en-US" b="1" i="1" dirty="0"/>
              <a:t>Rework </a:t>
            </a:r>
            <a:endParaRPr lang="en-US" b="1" i="1" dirty="0" smtClean="0"/>
          </a:p>
          <a:p>
            <a:pPr lvl="1" algn="just"/>
            <a:r>
              <a:rPr lang="en-US" dirty="0" smtClean="0"/>
              <a:t>The </a:t>
            </a:r>
            <a:r>
              <a:rPr lang="en-US" dirty="0"/>
              <a:t>moderator assigns defects to someone, usually the author, for repair.</a:t>
            </a:r>
          </a:p>
          <a:p>
            <a:pPr lvl="1" algn="just"/>
            <a:r>
              <a:rPr lang="en-US" dirty="0"/>
              <a:t>The assignee resolves each defect on the list.</a:t>
            </a:r>
          </a:p>
        </p:txBody>
      </p:sp>
    </p:spTree>
    <p:extLst>
      <p:ext uri="{BB962C8B-B14F-4D97-AF65-F5344CB8AC3E}">
        <p14:creationId xmlns:p14="http://schemas.microsoft.com/office/powerpoint/2010/main" val="37906171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a:bodyPr>
          <a:lstStyle/>
          <a:p>
            <a:pPr algn="just"/>
            <a:r>
              <a:rPr lang="en-US" b="1" i="1" dirty="0"/>
              <a:t>Inspection Report </a:t>
            </a:r>
            <a:endParaRPr lang="en-US" b="1" i="1" dirty="0" smtClean="0"/>
          </a:p>
          <a:p>
            <a:pPr lvl="1" algn="just"/>
            <a:r>
              <a:rPr lang="en-US" dirty="0" smtClean="0"/>
              <a:t>Within </a:t>
            </a:r>
            <a:r>
              <a:rPr lang="en-US" dirty="0"/>
              <a:t>a day of the inspection meeting, the moderator </a:t>
            </a:r>
            <a:r>
              <a:rPr lang="en-US" dirty="0" smtClean="0"/>
              <a:t>produces an </a:t>
            </a:r>
            <a:r>
              <a:rPr lang="en-US" dirty="0"/>
              <a:t>inspection report (e-mail or equivalent) that lists each defect, including its type </a:t>
            </a:r>
            <a:r>
              <a:rPr lang="en-US" dirty="0" smtClean="0"/>
              <a:t>and severity</a:t>
            </a:r>
            <a:r>
              <a:rPr lang="en-US" dirty="0"/>
              <a:t>. </a:t>
            </a:r>
            <a:endParaRPr lang="en-US" dirty="0" smtClean="0"/>
          </a:p>
          <a:p>
            <a:pPr lvl="1" algn="just"/>
            <a:r>
              <a:rPr lang="en-US" dirty="0" smtClean="0"/>
              <a:t>The </a:t>
            </a:r>
            <a:r>
              <a:rPr lang="en-US" dirty="0"/>
              <a:t>inspection report helps to ensure that all defects will be corrected, </a:t>
            </a:r>
            <a:r>
              <a:rPr lang="en-US" dirty="0" smtClean="0"/>
              <a:t>and </a:t>
            </a:r>
            <a:r>
              <a:rPr lang="en-US" dirty="0"/>
              <a:t>it’s used to develop a checklist that emphasizes problems specific to the organization</a:t>
            </a:r>
            <a:r>
              <a:rPr lang="en-US" dirty="0" smtClean="0"/>
              <a:t>.</a:t>
            </a:r>
            <a:endParaRPr lang="en-US" dirty="0"/>
          </a:p>
        </p:txBody>
      </p:sp>
    </p:spTree>
    <p:extLst>
      <p:ext uri="{BB962C8B-B14F-4D97-AF65-F5344CB8AC3E}">
        <p14:creationId xmlns:p14="http://schemas.microsoft.com/office/powerpoint/2010/main" val="28033546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lnSpcReduction="10000"/>
          </a:bodyPr>
          <a:lstStyle/>
          <a:p>
            <a:pPr algn="just"/>
            <a:r>
              <a:rPr lang="en-US" b="1" i="1" dirty="0"/>
              <a:t>Follow-Up </a:t>
            </a:r>
            <a:endParaRPr lang="en-US" b="1" i="1" dirty="0" smtClean="0"/>
          </a:p>
          <a:p>
            <a:pPr lvl="1" algn="just"/>
            <a:r>
              <a:rPr lang="en-US" dirty="0" smtClean="0"/>
              <a:t>The </a:t>
            </a:r>
            <a:r>
              <a:rPr lang="en-US" dirty="0"/>
              <a:t>moderator is responsible for seeing that all rework assigned </a:t>
            </a:r>
            <a:r>
              <a:rPr lang="en-US" dirty="0" smtClean="0"/>
              <a:t>during the </a:t>
            </a:r>
            <a:r>
              <a:rPr lang="en-US" dirty="0"/>
              <a:t>inspection is carried </a:t>
            </a:r>
            <a:r>
              <a:rPr lang="en-US" dirty="0" smtClean="0"/>
              <a:t>out.</a:t>
            </a:r>
          </a:p>
          <a:p>
            <a:pPr lvl="1" algn="just"/>
            <a:r>
              <a:rPr lang="en-US" dirty="0" smtClean="0"/>
              <a:t>Depending </a:t>
            </a:r>
            <a:r>
              <a:rPr lang="en-US" dirty="0"/>
              <a:t>on the number of errors found and the </a:t>
            </a:r>
            <a:r>
              <a:rPr lang="en-US" dirty="0" smtClean="0"/>
              <a:t>severity of </a:t>
            </a:r>
            <a:r>
              <a:rPr lang="en-US" dirty="0"/>
              <a:t>those errors, you might follow up </a:t>
            </a:r>
            <a:r>
              <a:rPr lang="en-US" dirty="0" smtClean="0"/>
              <a:t>by</a:t>
            </a:r>
          </a:p>
          <a:p>
            <a:pPr lvl="2" algn="just"/>
            <a:r>
              <a:rPr lang="en-US" dirty="0" smtClean="0"/>
              <a:t>having </a:t>
            </a:r>
            <a:r>
              <a:rPr lang="en-US" dirty="0"/>
              <a:t>the reviewers </a:t>
            </a:r>
            <a:r>
              <a:rPr lang="en-US" dirty="0" smtClean="0"/>
              <a:t>re-inspect </a:t>
            </a:r>
            <a:r>
              <a:rPr lang="en-US" dirty="0"/>
              <a:t>the </a:t>
            </a:r>
            <a:r>
              <a:rPr lang="en-US" dirty="0" smtClean="0"/>
              <a:t>entire work product</a:t>
            </a:r>
          </a:p>
          <a:p>
            <a:pPr lvl="2" algn="just"/>
            <a:r>
              <a:rPr lang="en-US" dirty="0" smtClean="0"/>
              <a:t>having </a:t>
            </a:r>
            <a:r>
              <a:rPr lang="en-US" dirty="0"/>
              <a:t>the reviewers </a:t>
            </a:r>
            <a:r>
              <a:rPr lang="en-US" dirty="0" smtClean="0"/>
              <a:t>re-inspect </a:t>
            </a:r>
            <a:r>
              <a:rPr lang="en-US" dirty="0"/>
              <a:t>only the </a:t>
            </a:r>
            <a:r>
              <a:rPr lang="en-US" dirty="0" smtClean="0"/>
              <a:t>fixes</a:t>
            </a:r>
          </a:p>
          <a:p>
            <a:pPr lvl="2" algn="just"/>
            <a:r>
              <a:rPr lang="en-US" dirty="0" smtClean="0"/>
              <a:t>allowing </a:t>
            </a:r>
            <a:r>
              <a:rPr lang="en-US" dirty="0"/>
              <a:t>the author </a:t>
            </a:r>
            <a:r>
              <a:rPr lang="en-US" dirty="0" smtClean="0"/>
              <a:t>to complete </a:t>
            </a:r>
            <a:r>
              <a:rPr lang="en-US" dirty="0"/>
              <a:t>the fixes without any follow-up.</a:t>
            </a:r>
          </a:p>
        </p:txBody>
      </p:sp>
    </p:spTree>
    <p:extLst>
      <p:ext uri="{BB962C8B-B14F-4D97-AF65-F5344CB8AC3E}">
        <p14:creationId xmlns:p14="http://schemas.microsoft.com/office/powerpoint/2010/main" val="14979223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General Procedure for an Inspection</a:t>
            </a:r>
            <a:endParaRPr lang="en-US" dirty="0"/>
          </a:p>
        </p:txBody>
      </p:sp>
      <p:sp>
        <p:nvSpPr>
          <p:cNvPr id="3" name="Content Placeholder 2"/>
          <p:cNvSpPr>
            <a:spLocks noGrp="1"/>
          </p:cNvSpPr>
          <p:nvPr>
            <p:ph idx="1"/>
          </p:nvPr>
        </p:nvSpPr>
        <p:spPr/>
        <p:txBody>
          <a:bodyPr>
            <a:normAutofit/>
          </a:bodyPr>
          <a:lstStyle/>
          <a:p>
            <a:pPr algn="just"/>
            <a:r>
              <a:rPr lang="en-US" b="1" i="1" dirty="0"/>
              <a:t>Third-Hour Meeting </a:t>
            </a:r>
            <a:endParaRPr lang="en-US" b="1" i="1" dirty="0" smtClean="0"/>
          </a:p>
          <a:p>
            <a:pPr lvl="1" algn="just"/>
            <a:r>
              <a:rPr lang="en-US" dirty="0" smtClean="0"/>
              <a:t>Even </a:t>
            </a:r>
            <a:r>
              <a:rPr lang="en-US" dirty="0"/>
              <a:t>though during the inspection participants aren’t </a:t>
            </a:r>
            <a:r>
              <a:rPr lang="en-US" dirty="0" smtClean="0"/>
              <a:t>allowed to </a:t>
            </a:r>
            <a:r>
              <a:rPr lang="en-US" dirty="0"/>
              <a:t>discuss solutions to the problems raised, some might still want to. </a:t>
            </a:r>
            <a:endParaRPr lang="en-US" dirty="0" smtClean="0"/>
          </a:p>
          <a:p>
            <a:pPr lvl="1" algn="just"/>
            <a:r>
              <a:rPr lang="en-US" dirty="0" smtClean="0"/>
              <a:t>You </a:t>
            </a:r>
            <a:r>
              <a:rPr lang="en-US" dirty="0"/>
              <a:t>can hold </a:t>
            </a:r>
            <a:r>
              <a:rPr lang="en-US" dirty="0" smtClean="0"/>
              <a:t>an informal</a:t>
            </a:r>
            <a:r>
              <a:rPr lang="en-US" dirty="0"/>
              <a:t>, third-hour meeting to allow interested parties to discuss solutions after </a:t>
            </a:r>
            <a:r>
              <a:rPr lang="en-US" dirty="0" smtClean="0"/>
              <a:t>the official </a:t>
            </a:r>
            <a:r>
              <a:rPr lang="en-US" dirty="0"/>
              <a:t>inspection is over.</a:t>
            </a:r>
          </a:p>
        </p:txBody>
      </p:sp>
    </p:spTree>
    <p:extLst>
      <p:ext uri="{BB962C8B-B14F-4D97-AF65-F5344CB8AC3E}">
        <p14:creationId xmlns:p14="http://schemas.microsoft.com/office/powerpoint/2010/main" val="2864936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Walk-Throughs</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a:t>A walk-through is a popular kind of </a:t>
            </a:r>
            <a:r>
              <a:rPr lang="en-US" dirty="0" smtClean="0"/>
              <a:t>review.</a:t>
            </a:r>
          </a:p>
          <a:p>
            <a:pPr algn="just"/>
            <a:r>
              <a:rPr lang="en-US" dirty="0" smtClean="0"/>
              <a:t>The </a:t>
            </a:r>
            <a:r>
              <a:rPr lang="en-US" dirty="0"/>
              <a:t>term is loosely defined, and at </a:t>
            </a:r>
            <a:r>
              <a:rPr lang="en-US" dirty="0" smtClean="0"/>
              <a:t>least some </a:t>
            </a:r>
            <a:r>
              <a:rPr lang="en-US" dirty="0"/>
              <a:t>of its popularity can be attributed to the fact that people can call virtually </a:t>
            </a:r>
            <a:r>
              <a:rPr lang="en-US" dirty="0" smtClean="0"/>
              <a:t>any kind </a:t>
            </a:r>
            <a:r>
              <a:rPr lang="en-US" dirty="0"/>
              <a:t>of review a “walk-through</a:t>
            </a:r>
            <a:r>
              <a:rPr lang="en-US" dirty="0" smtClean="0"/>
              <a:t>.”</a:t>
            </a:r>
          </a:p>
          <a:p>
            <a:pPr algn="just"/>
            <a:r>
              <a:rPr lang="en-US" dirty="0"/>
              <a:t>Because the term is so loosely defined, it’s hard to say exactly what a walk-through is.</a:t>
            </a:r>
          </a:p>
          <a:p>
            <a:pPr algn="just"/>
            <a:r>
              <a:rPr lang="en-US" dirty="0"/>
              <a:t>Certainly, a walk-through involves two or more people discussing a design or </a:t>
            </a:r>
            <a:r>
              <a:rPr lang="en-US" dirty="0" smtClean="0"/>
              <a:t>code.</a:t>
            </a:r>
            <a:endParaRPr lang="en-US" dirty="0"/>
          </a:p>
        </p:txBody>
      </p:sp>
    </p:spTree>
    <p:extLst>
      <p:ext uri="{BB962C8B-B14F-4D97-AF65-F5344CB8AC3E}">
        <p14:creationId xmlns:p14="http://schemas.microsoft.com/office/powerpoint/2010/main" val="20101577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Walk-Throughs</a:t>
            </a:r>
            <a:endParaRPr lang="en-US" dirty="0"/>
          </a:p>
        </p:txBody>
      </p:sp>
      <p:sp>
        <p:nvSpPr>
          <p:cNvPr id="3" name="Content Placeholder 2"/>
          <p:cNvSpPr>
            <a:spLocks noGrp="1"/>
          </p:cNvSpPr>
          <p:nvPr>
            <p:ph idx="1"/>
          </p:nvPr>
        </p:nvSpPr>
        <p:spPr/>
        <p:txBody>
          <a:bodyPr>
            <a:normAutofit/>
          </a:bodyPr>
          <a:lstStyle/>
          <a:p>
            <a:pPr algn="just"/>
            <a:r>
              <a:rPr lang="en-US" dirty="0" smtClean="0"/>
              <a:t>Walk-through might </a:t>
            </a:r>
            <a:r>
              <a:rPr lang="en-US" dirty="0"/>
              <a:t>be as informal as </a:t>
            </a:r>
            <a:r>
              <a:rPr lang="en-US" dirty="0" smtClean="0"/>
              <a:t>a casual session </a:t>
            </a:r>
            <a:r>
              <a:rPr lang="en-US" dirty="0"/>
              <a:t>around a whiteboard; it might </a:t>
            </a:r>
            <a:r>
              <a:rPr lang="en-US" dirty="0" smtClean="0"/>
              <a:t>be as </a:t>
            </a:r>
            <a:r>
              <a:rPr lang="en-US" dirty="0"/>
              <a:t>formal as a scheduled meeting with an overhead presentation prepared by the </a:t>
            </a:r>
            <a:r>
              <a:rPr lang="en-US" dirty="0" smtClean="0"/>
              <a:t>art  department </a:t>
            </a:r>
            <a:r>
              <a:rPr lang="en-US" dirty="0"/>
              <a:t>and a formal summary sent to management. </a:t>
            </a:r>
            <a:endParaRPr lang="en-US" dirty="0" smtClean="0"/>
          </a:p>
          <a:p>
            <a:pPr algn="just"/>
            <a:r>
              <a:rPr lang="en-US" dirty="0" smtClean="0"/>
              <a:t>In </a:t>
            </a:r>
            <a:r>
              <a:rPr lang="en-US" dirty="0"/>
              <a:t>one sense, “where two </a:t>
            </a:r>
            <a:r>
              <a:rPr lang="en-US" dirty="0" smtClean="0"/>
              <a:t>or three </a:t>
            </a:r>
            <a:r>
              <a:rPr lang="en-US" dirty="0"/>
              <a:t>are gathered together,” there is a walk-through. </a:t>
            </a:r>
            <a:endParaRPr lang="en-US" dirty="0" smtClean="0"/>
          </a:p>
        </p:txBody>
      </p:sp>
    </p:spTree>
    <p:extLst>
      <p:ext uri="{BB962C8B-B14F-4D97-AF65-F5344CB8AC3E}">
        <p14:creationId xmlns:p14="http://schemas.microsoft.com/office/powerpoint/2010/main" val="7516895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Walk-Throughs</a:t>
            </a:r>
            <a:endParaRPr lang="en-US" dirty="0"/>
          </a:p>
        </p:txBody>
      </p:sp>
      <p:sp>
        <p:nvSpPr>
          <p:cNvPr id="3" name="Content Placeholder 2"/>
          <p:cNvSpPr>
            <a:spLocks noGrp="1"/>
          </p:cNvSpPr>
          <p:nvPr>
            <p:ph idx="1"/>
          </p:nvPr>
        </p:nvSpPr>
        <p:spPr/>
        <p:txBody>
          <a:bodyPr>
            <a:normAutofit/>
          </a:bodyPr>
          <a:lstStyle/>
          <a:p>
            <a:pPr algn="just"/>
            <a:r>
              <a:rPr lang="en-US" dirty="0" smtClean="0"/>
              <a:t>A few </a:t>
            </a:r>
            <a:r>
              <a:rPr lang="en-US" dirty="0"/>
              <a:t>things that all </a:t>
            </a:r>
            <a:r>
              <a:rPr lang="en-US" dirty="0" smtClean="0"/>
              <a:t>walkthroughs have </a:t>
            </a:r>
            <a:r>
              <a:rPr lang="en-US" dirty="0"/>
              <a:t>in </a:t>
            </a:r>
            <a:r>
              <a:rPr lang="en-US" dirty="0" smtClean="0"/>
              <a:t>common are: 	</a:t>
            </a:r>
          </a:p>
          <a:p>
            <a:pPr lvl="1" algn="just"/>
            <a:r>
              <a:rPr lang="en-US" dirty="0"/>
              <a:t>The walk-through is usually hosted and moderated by the author of the </a:t>
            </a:r>
            <a:r>
              <a:rPr lang="en-US" dirty="0" smtClean="0"/>
              <a:t>design or </a:t>
            </a:r>
            <a:r>
              <a:rPr lang="en-US" dirty="0"/>
              <a:t>code under </a:t>
            </a:r>
            <a:r>
              <a:rPr lang="en-US" dirty="0" smtClean="0"/>
              <a:t>review.</a:t>
            </a:r>
          </a:p>
          <a:p>
            <a:pPr lvl="1" algn="just"/>
            <a:r>
              <a:rPr lang="en-US" dirty="0" smtClean="0"/>
              <a:t>The </a:t>
            </a:r>
            <a:r>
              <a:rPr lang="en-US" dirty="0"/>
              <a:t>walk-through focuses on technical issues—it’s a working </a:t>
            </a:r>
            <a:r>
              <a:rPr lang="en-US" dirty="0" smtClean="0"/>
              <a:t>meeting.</a:t>
            </a:r>
          </a:p>
          <a:p>
            <a:pPr lvl="1" algn="just"/>
            <a:r>
              <a:rPr lang="en-US" dirty="0" smtClean="0"/>
              <a:t>All </a:t>
            </a:r>
            <a:r>
              <a:rPr lang="en-US" dirty="0"/>
              <a:t>participants prepare for the walk-through by reading the design or code </a:t>
            </a:r>
            <a:r>
              <a:rPr lang="en-US" dirty="0" smtClean="0"/>
              <a:t>and looking </a:t>
            </a:r>
            <a:r>
              <a:rPr lang="en-US" dirty="0"/>
              <a:t>for errors.</a:t>
            </a:r>
          </a:p>
          <a:p>
            <a:pPr algn="just"/>
            <a:endParaRPr lang="en-US" dirty="0"/>
          </a:p>
        </p:txBody>
      </p:sp>
    </p:spTree>
    <p:extLst>
      <p:ext uri="{BB962C8B-B14F-4D97-AF65-F5344CB8AC3E}">
        <p14:creationId xmlns:p14="http://schemas.microsoft.com/office/powerpoint/2010/main" val="589998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Walk-Throughs</a:t>
            </a:r>
            <a:endParaRPr lang="en-US" dirty="0"/>
          </a:p>
        </p:txBody>
      </p:sp>
      <p:sp>
        <p:nvSpPr>
          <p:cNvPr id="3" name="Content Placeholder 2"/>
          <p:cNvSpPr>
            <a:spLocks noGrp="1"/>
          </p:cNvSpPr>
          <p:nvPr>
            <p:ph idx="1"/>
          </p:nvPr>
        </p:nvSpPr>
        <p:spPr/>
        <p:txBody>
          <a:bodyPr>
            <a:normAutofit lnSpcReduction="10000"/>
          </a:bodyPr>
          <a:lstStyle/>
          <a:p>
            <a:pPr lvl="1" algn="just"/>
            <a:r>
              <a:rPr lang="en-US" dirty="0"/>
              <a:t>The walk-through is a chance for senior programmers to pass on experience </a:t>
            </a:r>
            <a:r>
              <a:rPr lang="en-US" dirty="0" smtClean="0"/>
              <a:t>and corporate </a:t>
            </a:r>
            <a:r>
              <a:rPr lang="en-US" dirty="0"/>
              <a:t>culture to junior programmers. It’s also a chance for junior </a:t>
            </a:r>
            <a:r>
              <a:rPr lang="en-US" dirty="0" smtClean="0"/>
              <a:t>programmers to </a:t>
            </a:r>
            <a:r>
              <a:rPr lang="en-US" dirty="0"/>
              <a:t>present new methodologies and to challenge timeworn, possibly </a:t>
            </a:r>
            <a:r>
              <a:rPr lang="en-US" dirty="0" smtClean="0"/>
              <a:t>obsolete, assumptions.</a:t>
            </a:r>
          </a:p>
          <a:p>
            <a:pPr lvl="1" algn="just"/>
            <a:r>
              <a:rPr lang="en-US" dirty="0" smtClean="0"/>
              <a:t>A </a:t>
            </a:r>
            <a:r>
              <a:rPr lang="en-US" dirty="0"/>
              <a:t>walk-through usually lasts 30 to 60 </a:t>
            </a:r>
            <a:r>
              <a:rPr lang="en-US" dirty="0" smtClean="0"/>
              <a:t>minutes.</a:t>
            </a:r>
          </a:p>
          <a:p>
            <a:pPr lvl="1" algn="just"/>
            <a:r>
              <a:rPr lang="en-US" dirty="0" smtClean="0"/>
              <a:t>The </a:t>
            </a:r>
            <a:r>
              <a:rPr lang="en-US" dirty="0"/>
              <a:t>emphasis is on error detection, not correction</a:t>
            </a:r>
            <a:r>
              <a:rPr lang="en-US" dirty="0" smtClean="0"/>
              <a:t>.</a:t>
            </a:r>
          </a:p>
          <a:p>
            <a:pPr lvl="1" algn="just"/>
            <a:r>
              <a:rPr lang="en-US" dirty="0"/>
              <a:t>Management doesn’t attend.</a:t>
            </a:r>
          </a:p>
        </p:txBody>
      </p:sp>
    </p:spTree>
    <p:extLst>
      <p:ext uri="{BB962C8B-B14F-4D97-AF65-F5344CB8AC3E}">
        <p14:creationId xmlns:p14="http://schemas.microsoft.com/office/powerpoint/2010/main" val="4756736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Verification vs. Validation</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Both verification and validation have been designed to help remove errors in software, but their underlying principles and applicability are very different. </a:t>
            </a:r>
          </a:p>
          <a:p>
            <a:pPr algn="just"/>
            <a:r>
              <a:rPr lang="en-US" dirty="0" smtClean="0"/>
              <a:t>Verification is the process of determining whether the output of one phase of software development conforms to that of its previous phase while validation is the process of determining whether fully developed software conforms to its requirements specification.</a:t>
            </a:r>
            <a:endParaRPr lang="en-US" dirty="0"/>
          </a:p>
        </p:txBody>
      </p:sp>
    </p:spTree>
    <p:extLst>
      <p:ext uri="{BB962C8B-B14F-4D97-AF65-F5344CB8AC3E}">
        <p14:creationId xmlns:p14="http://schemas.microsoft.com/office/powerpoint/2010/main" val="645548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Verification vs. Validation</a:t>
            </a:r>
            <a:endParaRPr lang="en-US" u="sng" dirty="0"/>
          </a:p>
        </p:txBody>
      </p:sp>
      <p:sp>
        <p:nvSpPr>
          <p:cNvPr id="3" name="Content Placeholder 2"/>
          <p:cNvSpPr>
            <a:spLocks noGrp="1"/>
          </p:cNvSpPr>
          <p:nvPr>
            <p:ph idx="1"/>
          </p:nvPr>
        </p:nvSpPr>
        <p:spPr/>
        <p:txBody>
          <a:bodyPr>
            <a:normAutofit fontScale="92500"/>
          </a:bodyPr>
          <a:lstStyle/>
          <a:p>
            <a:pPr algn="just"/>
            <a:r>
              <a:rPr lang="en-US" dirty="0" smtClean="0"/>
              <a:t>Verification is carried out during the development process to check if the development activities are being carried out correctly whereas validation is carried out towards the end of the development process to check if the right product as required by the customer has been developed.</a:t>
            </a:r>
          </a:p>
          <a:p>
            <a:pPr algn="just"/>
            <a:r>
              <a:rPr lang="en-US" dirty="0" smtClean="0"/>
              <a:t>Primary techniques for verification are review and </a:t>
            </a:r>
            <a:r>
              <a:rPr lang="en-US" smtClean="0"/>
              <a:t>formal </a:t>
            </a:r>
            <a:r>
              <a:rPr lang="en-US" smtClean="0"/>
              <a:t>inspection </a:t>
            </a:r>
            <a:r>
              <a:rPr lang="en-US" dirty="0" smtClean="0"/>
              <a:t>while validation techniques are primarily based on product testing.</a:t>
            </a:r>
            <a:endParaRPr lang="en-US" dirty="0"/>
          </a:p>
        </p:txBody>
      </p:sp>
    </p:spTree>
    <p:extLst>
      <p:ext uri="{BB962C8B-B14F-4D97-AF65-F5344CB8AC3E}">
        <p14:creationId xmlns:p14="http://schemas.microsoft.com/office/powerpoint/2010/main" val="3422130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Defining Software Quality</a:t>
            </a:r>
            <a:endParaRPr lang="en-US"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Every system has</a:t>
            </a:r>
          </a:p>
          <a:p>
            <a:pPr lvl="1" algn="just"/>
            <a:r>
              <a:rPr lang="en-US" dirty="0" smtClean="0"/>
              <a:t>Functional requirements</a:t>
            </a:r>
          </a:p>
          <a:p>
            <a:pPr lvl="1" algn="just"/>
            <a:r>
              <a:rPr lang="en-US" dirty="0" smtClean="0"/>
              <a:t>Resource requirements</a:t>
            </a:r>
          </a:p>
          <a:p>
            <a:pPr lvl="1" algn="just"/>
            <a:r>
              <a:rPr lang="en-US" dirty="0" smtClean="0"/>
              <a:t>Quality requirements</a:t>
            </a:r>
          </a:p>
          <a:p>
            <a:pPr algn="just"/>
            <a:r>
              <a:rPr lang="en-US" dirty="0" smtClean="0"/>
              <a:t>Some qualities of a software product reflect the external view of software held by users as in the case of usability.</a:t>
            </a:r>
          </a:p>
          <a:p>
            <a:pPr algn="just"/>
            <a:r>
              <a:rPr lang="en-GB" dirty="0" smtClean="0"/>
              <a:t>These external qualities have to be mapped to internal factors, e.g. reliability can be improved by writing a well structured code.</a:t>
            </a:r>
            <a:endParaRPr lang="en-US" dirty="0"/>
          </a:p>
        </p:txBody>
      </p:sp>
    </p:spTree>
    <p:extLst>
      <p:ext uri="{BB962C8B-B14F-4D97-AF65-F5344CB8AC3E}">
        <p14:creationId xmlns:p14="http://schemas.microsoft.com/office/powerpoint/2010/main" val="1754488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a:t>
            </a:r>
            <a:endParaRPr lang="en-US" b="1" u="sng" dirty="0"/>
          </a:p>
        </p:txBody>
      </p:sp>
      <p:sp>
        <p:nvSpPr>
          <p:cNvPr id="3" name="Content Placeholder 2"/>
          <p:cNvSpPr>
            <a:spLocks noGrp="1"/>
          </p:cNvSpPr>
          <p:nvPr>
            <p:ph idx="1"/>
          </p:nvPr>
        </p:nvSpPr>
        <p:spPr/>
        <p:txBody>
          <a:bodyPr/>
          <a:lstStyle/>
          <a:p>
            <a:pPr algn="just"/>
            <a:r>
              <a:rPr lang="en-US" b="1" dirty="0" smtClean="0"/>
              <a:t>[Chapter 13]</a:t>
            </a:r>
            <a:r>
              <a:rPr lang="en-US" dirty="0" smtClean="0"/>
              <a:t>“Software Project Management by Bob Hughes and Mike Cotterell, McGraw-Hill Education; 6th Edition (2009). ISBN-10: 0077122798”.</a:t>
            </a:r>
          </a:p>
          <a:p>
            <a:pPr algn="just"/>
            <a:r>
              <a:rPr lang="en-US" dirty="0" smtClean="0"/>
              <a:t>https</a:t>
            </a:r>
            <a:r>
              <a:rPr lang="en-US" dirty="0"/>
              <a:t>://www.geeksforgeeks.org/software-engineering-capability-maturity-model-cmm/</a:t>
            </a:r>
            <a:endParaRPr lang="en-US" dirty="0" smtClean="0"/>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Importance of Software Quality</a:t>
            </a:r>
            <a:endParaRPr lang="en-US" b="1" u="sng" dirty="0"/>
          </a:p>
        </p:txBody>
      </p:sp>
      <p:sp>
        <p:nvSpPr>
          <p:cNvPr id="3" name="Content Placeholder 2"/>
          <p:cNvSpPr>
            <a:spLocks noGrp="1"/>
          </p:cNvSpPr>
          <p:nvPr>
            <p:ph idx="1"/>
          </p:nvPr>
        </p:nvSpPr>
        <p:spPr/>
        <p:txBody>
          <a:bodyPr/>
          <a:lstStyle/>
          <a:p>
            <a:pPr algn="just"/>
            <a:r>
              <a:rPr lang="en-US" dirty="0" smtClean="0"/>
              <a:t>Quality is expected from the producers of all goods and providers all services, but some special characteristics of software create special demands</a:t>
            </a:r>
          </a:p>
          <a:p>
            <a:pPr lvl="1" algn="just"/>
            <a:r>
              <a:rPr lang="en-US" dirty="0" smtClean="0"/>
              <a:t>increasing criticality of software</a:t>
            </a:r>
          </a:p>
          <a:p>
            <a:pPr lvl="1" algn="just"/>
            <a:r>
              <a:rPr lang="en-US" dirty="0" smtClean="0"/>
              <a:t>The intangibility of software</a:t>
            </a:r>
          </a:p>
          <a:p>
            <a:pPr lvl="1" algn="just"/>
            <a:r>
              <a:rPr lang="en-US" dirty="0" smtClean="0"/>
              <a:t>Accumulating errors during software development</a:t>
            </a:r>
          </a:p>
          <a:p>
            <a:pPr lvl="1" algn="just"/>
            <a:endParaRPr lang="en-US" dirty="0"/>
          </a:p>
        </p:txBody>
      </p:sp>
    </p:spTree>
    <p:extLst>
      <p:ext uri="{BB962C8B-B14F-4D97-AF65-F5344CB8AC3E}">
        <p14:creationId xmlns:p14="http://schemas.microsoft.com/office/powerpoint/2010/main" val="15119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Software Quality Models</a:t>
            </a:r>
            <a:endParaRPr lang="en-US" b="1" u="sng" dirty="0"/>
          </a:p>
        </p:txBody>
      </p:sp>
      <p:sp>
        <p:nvSpPr>
          <p:cNvPr id="3" name="Content Placeholder 2"/>
          <p:cNvSpPr>
            <a:spLocks noGrp="1"/>
          </p:cNvSpPr>
          <p:nvPr>
            <p:ph idx="1"/>
          </p:nvPr>
        </p:nvSpPr>
        <p:spPr/>
        <p:txBody>
          <a:bodyPr/>
          <a:lstStyle/>
          <a:p>
            <a:pPr algn="just"/>
            <a:r>
              <a:rPr lang="en-US" dirty="0" smtClean="0"/>
              <a:t>There are several well established quality models including McCall’s Model, </a:t>
            </a:r>
            <a:r>
              <a:rPr lang="en-US" dirty="0" err="1" smtClean="0"/>
              <a:t>Dormey’s</a:t>
            </a:r>
            <a:r>
              <a:rPr lang="en-US" dirty="0" smtClean="0"/>
              <a:t> Model, Boehm’s Model and ISO 9216  model of quality.</a:t>
            </a:r>
          </a:p>
          <a:p>
            <a:pPr algn="just"/>
            <a:r>
              <a:rPr lang="en-US" dirty="0" smtClean="0"/>
              <a:t>The ISO 9216 standard was first introduced in 1991 to identify software quality characteristics.</a:t>
            </a:r>
          </a:p>
        </p:txBody>
      </p:sp>
    </p:spTree>
    <p:extLst>
      <p:ext uri="{BB962C8B-B14F-4D97-AF65-F5344CB8AC3E}">
        <p14:creationId xmlns:p14="http://schemas.microsoft.com/office/powerpoint/2010/main" val="294894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Quality Models</a:t>
            </a:r>
            <a:endParaRPr lang="en-US" u="sng" dirty="0"/>
          </a:p>
        </p:txBody>
      </p:sp>
      <p:sp>
        <p:nvSpPr>
          <p:cNvPr id="3" name="Content Placeholder 2"/>
          <p:cNvSpPr>
            <a:spLocks noGrp="1"/>
          </p:cNvSpPr>
          <p:nvPr>
            <p:ph idx="1"/>
          </p:nvPr>
        </p:nvSpPr>
        <p:spPr/>
        <p:txBody>
          <a:bodyPr>
            <a:normAutofit fontScale="77500" lnSpcReduction="20000"/>
          </a:bodyPr>
          <a:lstStyle/>
          <a:p>
            <a:pPr algn="just"/>
            <a:r>
              <a:rPr lang="en-US" dirty="0"/>
              <a:t>ISO 9126 defines six major software quality characteristics: </a:t>
            </a:r>
            <a:endParaRPr lang="en-US" dirty="0" smtClean="0"/>
          </a:p>
          <a:p>
            <a:pPr lvl="1" algn="just"/>
            <a:r>
              <a:rPr lang="en-US" b="1" i="1" dirty="0" smtClean="0"/>
              <a:t>Functionality</a:t>
            </a:r>
            <a:r>
              <a:rPr lang="en-US" b="1" i="1" dirty="0"/>
              <a:t>:</a:t>
            </a:r>
            <a:r>
              <a:rPr lang="en-US" dirty="0"/>
              <a:t> covers the functions that a software product provides to satisfy user needs. </a:t>
            </a:r>
            <a:endParaRPr lang="en-US" dirty="0" smtClean="0"/>
          </a:p>
          <a:p>
            <a:pPr lvl="1" algn="just"/>
            <a:r>
              <a:rPr lang="en-US" b="1" i="1" dirty="0" smtClean="0"/>
              <a:t>Reliability</a:t>
            </a:r>
            <a:r>
              <a:rPr lang="en-US" b="1" i="1" dirty="0"/>
              <a:t>:</a:t>
            </a:r>
            <a:r>
              <a:rPr lang="en-US" dirty="0"/>
              <a:t> refers to the capability of the software to maintain its level of performance. </a:t>
            </a:r>
            <a:endParaRPr lang="en-US" dirty="0" smtClean="0"/>
          </a:p>
          <a:p>
            <a:pPr lvl="1" algn="just"/>
            <a:r>
              <a:rPr lang="en-US" b="1" i="1" dirty="0" smtClean="0"/>
              <a:t>Usability</a:t>
            </a:r>
            <a:r>
              <a:rPr lang="en-US" b="1" i="1" dirty="0"/>
              <a:t>:</a:t>
            </a:r>
            <a:r>
              <a:rPr lang="en-US" dirty="0"/>
              <a:t> which relates to the effort needed to use the software. </a:t>
            </a:r>
            <a:endParaRPr lang="en-US" dirty="0" smtClean="0"/>
          </a:p>
          <a:p>
            <a:pPr lvl="1" algn="just"/>
            <a:r>
              <a:rPr lang="en-US" b="1" i="1" dirty="0" smtClean="0"/>
              <a:t>Efficiency</a:t>
            </a:r>
            <a:r>
              <a:rPr lang="en-US" b="1" i="1" dirty="0"/>
              <a:t>:</a:t>
            </a:r>
            <a:r>
              <a:rPr lang="en-US" dirty="0"/>
              <a:t> which relates to the physical resources used when the software is executed. </a:t>
            </a:r>
            <a:endParaRPr lang="en-US" dirty="0" smtClean="0"/>
          </a:p>
          <a:p>
            <a:pPr lvl="1" algn="just"/>
            <a:r>
              <a:rPr lang="en-US" b="1" i="1" dirty="0" smtClean="0"/>
              <a:t>Maintainability</a:t>
            </a:r>
            <a:r>
              <a:rPr lang="en-US" b="1" i="1" dirty="0"/>
              <a:t>:</a:t>
            </a:r>
            <a:r>
              <a:rPr lang="en-US" dirty="0"/>
              <a:t> relates to the effort needed to make changes to the software. </a:t>
            </a:r>
            <a:endParaRPr lang="en-US" dirty="0" smtClean="0"/>
          </a:p>
          <a:p>
            <a:pPr lvl="1" algn="just"/>
            <a:r>
              <a:rPr lang="en-US" b="1" i="1" dirty="0" smtClean="0"/>
              <a:t>Portability</a:t>
            </a:r>
            <a:r>
              <a:rPr lang="en-US" b="1" i="1" dirty="0"/>
              <a:t>:</a:t>
            </a:r>
            <a:r>
              <a:rPr lang="en-US" dirty="0"/>
              <a:t> relates to the ability of the software to be transferred to a different environment. </a:t>
            </a:r>
          </a:p>
        </p:txBody>
      </p:sp>
    </p:spTree>
    <p:extLst>
      <p:ext uri="{BB962C8B-B14F-4D97-AF65-F5344CB8AC3E}">
        <p14:creationId xmlns:p14="http://schemas.microsoft.com/office/powerpoint/2010/main" val="603908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Product and Process Metrics</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Users assess the quality of a software product based on its external attributes.</a:t>
            </a:r>
          </a:p>
          <a:p>
            <a:pPr algn="just"/>
            <a:r>
              <a:rPr lang="en-US" dirty="0" smtClean="0"/>
              <a:t>Whereas during development, the developers assess the product’s quality based on various internal attributes.</a:t>
            </a:r>
          </a:p>
          <a:p>
            <a:pPr algn="just"/>
            <a:r>
              <a:rPr lang="en-US" dirty="0" smtClean="0"/>
              <a:t>The internal attributes may measure either some aspects of the product (Product Metrics) or some aspects of the development process (Process Metrics).</a:t>
            </a:r>
            <a:endParaRPr lang="en-US" dirty="0"/>
          </a:p>
        </p:txBody>
      </p:sp>
    </p:spTree>
    <p:extLst>
      <p:ext uri="{BB962C8B-B14F-4D97-AF65-F5344CB8AC3E}">
        <p14:creationId xmlns:p14="http://schemas.microsoft.com/office/powerpoint/2010/main" val="2828819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Product and Process Metrics</a:t>
            </a:r>
            <a:endParaRPr lang="en-US" u="sng" dirty="0"/>
          </a:p>
        </p:txBody>
      </p:sp>
      <p:sp>
        <p:nvSpPr>
          <p:cNvPr id="3" name="Content Placeholder 2"/>
          <p:cNvSpPr>
            <a:spLocks noGrp="1"/>
          </p:cNvSpPr>
          <p:nvPr>
            <p:ph idx="1"/>
          </p:nvPr>
        </p:nvSpPr>
        <p:spPr/>
        <p:txBody>
          <a:bodyPr>
            <a:normAutofit fontScale="92500"/>
          </a:bodyPr>
          <a:lstStyle/>
          <a:p>
            <a:pPr algn="just"/>
            <a:r>
              <a:rPr lang="en-US" dirty="0" smtClean="0"/>
              <a:t>Basic differences between product and process metrics are</a:t>
            </a:r>
          </a:p>
          <a:p>
            <a:pPr lvl="1" algn="just"/>
            <a:r>
              <a:rPr lang="en-US" dirty="0" smtClean="0"/>
              <a:t>Product metrics help measure the characteristics of a product being developed e.g. LOC and Function Points metrics are used to measure size, the PM metric is used to measure the effort required. </a:t>
            </a:r>
          </a:p>
          <a:p>
            <a:pPr lvl="1" algn="just"/>
            <a:r>
              <a:rPr lang="en-US" dirty="0" smtClean="0"/>
              <a:t>Process metrics help measure how a development process is performing e.g. review effectiveness, average number of defects found per hour of inspection, </a:t>
            </a:r>
            <a:r>
              <a:rPr lang="en-US" smtClean="0"/>
              <a:t>average defect correction time etc.</a:t>
            </a:r>
            <a:endParaRPr lang="en-US" dirty="0"/>
          </a:p>
        </p:txBody>
      </p:sp>
    </p:spTree>
    <p:extLst>
      <p:ext uri="{BB962C8B-B14F-4D97-AF65-F5344CB8AC3E}">
        <p14:creationId xmlns:p14="http://schemas.microsoft.com/office/powerpoint/2010/main" val="22745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2031</Words>
  <Application>Microsoft Office PowerPoint</Application>
  <PresentationFormat>On-screen Show (4:3)</PresentationFormat>
  <Paragraphs>187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SOFTWARE QUALITY</vt:lpstr>
      <vt:lpstr> Contents </vt:lpstr>
      <vt:lpstr>Defining Software Quality</vt:lpstr>
      <vt:lpstr>Defining Software Quality</vt:lpstr>
      <vt:lpstr>Importance of Software Quality</vt:lpstr>
      <vt:lpstr>Software Quality Models</vt:lpstr>
      <vt:lpstr>Software Quality Models</vt:lpstr>
      <vt:lpstr>Product and Process Metrics</vt:lpstr>
      <vt:lpstr>Product and Process Metrics</vt:lpstr>
      <vt:lpstr>Process Capability Models</vt:lpstr>
      <vt:lpstr>SEI Capability Maturity Model</vt:lpstr>
      <vt:lpstr>SEI Capability Maturity Model</vt:lpstr>
      <vt:lpstr>SEI Capability Maturity Model</vt:lpstr>
      <vt:lpstr>SEI Capability Maturity Model</vt:lpstr>
      <vt:lpstr>SEI Capability Maturity Model</vt:lpstr>
      <vt:lpstr>SEI Capability Maturity Model</vt:lpstr>
      <vt:lpstr>SEI Capability Maturity Model</vt:lpstr>
      <vt:lpstr>SEI Capability Maturity Model</vt:lpstr>
      <vt:lpstr>SEI Capability Maturity Model</vt:lpstr>
      <vt:lpstr>SEI Capability Maturity Model</vt:lpstr>
      <vt:lpstr>Techniques for  Enhancing Software quality</vt:lpstr>
      <vt:lpstr>Inspections</vt:lpstr>
      <vt:lpstr>Roles During an Inspection</vt:lpstr>
      <vt:lpstr>General Procedure for an Inspection</vt:lpstr>
      <vt:lpstr>General Procedure for an Inspection</vt:lpstr>
      <vt:lpstr>General Procedure for an Inspection</vt:lpstr>
      <vt:lpstr>General Procedure for an Inspection</vt:lpstr>
      <vt:lpstr>General Procedure for an Inspection</vt:lpstr>
      <vt:lpstr>General Procedure for an Inspection</vt:lpstr>
      <vt:lpstr>General Procedure for an Inspection</vt:lpstr>
      <vt:lpstr>General Procedure for an Inspection</vt:lpstr>
      <vt:lpstr>General Procedure for an Inspection</vt:lpstr>
      <vt:lpstr>General Procedure for an Inspection</vt:lpstr>
      <vt:lpstr>Walk-Throughs</vt:lpstr>
      <vt:lpstr>Walk-Throughs</vt:lpstr>
      <vt:lpstr>Walk-Throughs</vt:lpstr>
      <vt:lpstr>Walk-Throughs</vt:lpstr>
      <vt:lpstr>Verification vs. Validation</vt:lpstr>
      <vt:lpstr>Verification vs. Validation</vt:lpstr>
      <vt:lpstr>Reading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PROJECT MANAGEMENT</dc:title>
  <dc:creator>ibrahim</dc:creator>
  <cp:lastModifiedBy>ok</cp:lastModifiedBy>
  <cp:revision>91</cp:revision>
  <dcterms:created xsi:type="dcterms:W3CDTF">2006-08-16T00:00:00Z</dcterms:created>
  <dcterms:modified xsi:type="dcterms:W3CDTF">2020-04-08T13:24:39Z</dcterms:modified>
</cp:coreProperties>
</file>