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4"/>
  </p:notesMasterIdLst>
  <p:handoutMasterIdLst>
    <p:handoutMasterId r:id="rId55"/>
  </p:handoutMasterIdLst>
  <p:sldIdLst>
    <p:sldId id="257" r:id="rId2"/>
    <p:sldId id="314" r:id="rId3"/>
    <p:sldId id="258" r:id="rId4"/>
    <p:sldId id="259" r:id="rId5"/>
    <p:sldId id="261" r:id="rId6"/>
    <p:sldId id="260" r:id="rId7"/>
    <p:sldId id="262" r:id="rId8"/>
    <p:sldId id="264" r:id="rId9"/>
    <p:sldId id="267" r:id="rId10"/>
    <p:sldId id="274" r:id="rId11"/>
    <p:sldId id="312" r:id="rId12"/>
    <p:sldId id="265" r:id="rId13"/>
    <p:sldId id="269" r:id="rId14"/>
    <p:sldId id="271" r:id="rId15"/>
    <p:sldId id="272" r:id="rId16"/>
    <p:sldId id="275" r:id="rId17"/>
    <p:sldId id="315" r:id="rId18"/>
    <p:sldId id="277" r:id="rId19"/>
    <p:sldId id="316" r:id="rId20"/>
    <p:sldId id="280" r:id="rId21"/>
    <p:sldId id="281" r:id="rId22"/>
    <p:sldId id="317" r:id="rId23"/>
    <p:sldId id="283" r:id="rId24"/>
    <p:sldId id="284" r:id="rId25"/>
    <p:sldId id="285" r:id="rId26"/>
    <p:sldId id="286" r:id="rId27"/>
    <p:sldId id="287" r:id="rId28"/>
    <p:sldId id="289" r:id="rId29"/>
    <p:sldId id="288" r:id="rId30"/>
    <p:sldId id="290" r:id="rId31"/>
    <p:sldId id="291" r:id="rId32"/>
    <p:sldId id="292" r:id="rId33"/>
    <p:sldId id="293" r:id="rId34"/>
    <p:sldId id="294" r:id="rId35"/>
    <p:sldId id="305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6" r:id="rId47"/>
    <p:sldId id="313" r:id="rId48"/>
    <p:sldId id="307" r:id="rId49"/>
    <p:sldId id="318" r:id="rId50"/>
    <p:sldId id="308" r:id="rId51"/>
    <p:sldId id="309" r:id="rId52"/>
    <p:sldId id="319" r:id="rId5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celenza" initials="f" lastIdx="14" clrIdx="0"/>
  <p:cmAuthor id="1" name="pbelleau" initials="p" lastIdx="9" clrIdx="1"/>
  <p:cmAuthor id="2" name="Gosia Zobel" initials="GZ" lastIdx="21" clrIdx="2"/>
  <p:cmAuthor id="3" name="drainville" initials="d" lastIdx="5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669999"/>
    <a:srgbClr val="6699CC"/>
    <a:srgbClr val="99CCCC"/>
    <a:srgbClr val="488A9F"/>
    <a:srgbClr val="488193"/>
    <a:srgbClr val="4F7E8E"/>
    <a:srgbClr val="598493"/>
    <a:srgbClr val="6B96A4"/>
    <a:srgbClr val="9EC4D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13658" autoAdjust="0"/>
    <p:restoredTop sz="82749" autoAdjust="0"/>
  </p:normalViewPr>
  <p:slideViewPr>
    <p:cSldViewPr snapToObjects="1">
      <p:cViewPr varScale="1">
        <p:scale>
          <a:sx n="97" d="100"/>
          <a:sy n="97" d="100"/>
        </p:scale>
        <p:origin x="-114" y="-348"/>
      </p:cViewPr>
      <p:guideLst>
        <p:guide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1" d="100"/>
          <a:sy n="81" d="100"/>
        </p:scale>
        <p:origin x="-1998" y="-84"/>
      </p:cViewPr>
      <p:guideLst>
        <p:guide orient="horz" pos="2928"/>
        <p:guide pos="220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D75FB6-5B97-B342-AF2F-AC0985A1621B}" type="doc">
      <dgm:prSet loTypeId="urn:microsoft.com/office/officeart/2005/8/layout/hProcess4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C78B6B6-BA2D-6B4D-80A9-9E6FC096B5BE}">
      <dgm:prSet phldrT="[Text]"/>
      <dgm:spPr>
        <a:gradFill flip="none" rotWithShape="1">
          <a:gsLst>
            <a:gs pos="100000">
              <a:srgbClr val="99CCCC"/>
            </a:gs>
            <a:gs pos="0">
              <a:srgbClr val="6699CC"/>
            </a:gs>
          </a:gsLst>
          <a:lin ang="5400000" scaled="0"/>
          <a:tileRect/>
        </a:gradFill>
        <a:ln w="19050">
          <a:solidFill>
            <a:schemeClr val="tx1"/>
          </a:solidFill>
        </a:ln>
        <a:effectLst/>
      </dgm:spPr>
      <dgm:t>
        <a:bodyPr bIns="75600"/>
        <a:lstStyle/>
        <a:p>
          <a:r>
            <a:rPr lang="en-US" b="1" dirty="0" smtClean="0"/>
            <a:t>Perceived Fear</a:t>
          </a:r>
          <a:endParaRPr lang="en-US" b="1" dirty="0"/>
        </a:p>
      </dgm:t>
    </dgm:pt>
    <dgm:pt modelId="{526AC285-E384-974A-BBA2-95822F319A12}" type="parTrans" cxnId="{71C5DFB4-D91E-BB49-B4AE-A379AF8976BF}">
      <dgm:prSet/>
      <dgm:spPr/>
      <dgm:t>
        <a:bodyPr/>
        <a:lstStyle/>
        <a:p>
          <a:endParaRPr lang="en-US"/>
        </a:p>
      </dgm:t>
    </dgm:pt>
    <dgm:pt modelId="{71EE0604-E6DD-9B44-8869-F51FA5F5DA32}" type="sibTrans" cxnId="{71C5DFB4-D91E-BB49-B4AE-A379AF8976BF}">
      <dgm:prSet/>
      <dgm:spPr>
        <a:solidFill>
          <a:schemeClr val="tx1"/>
        </a:solidFill>
        <a:effectLst/>
      </dgm:spPr>
      <dgm:t>
        <a:bodyPr/>
        <a:lstStyle/>
        <a:p>
          <a:endParaRPr lang="en-US" dirty="0"/>
        </a:p>
      </dgm:t>
    </dgm:pt>
    <dgm:pt modelId="{DA5EDEE0-DC14-DF49-9959-A0DECF77EF3A}">
      <dgm:prSet phldrT="[Text]"/>
      <dgm:spPr>
        <a:gradFill flip="none" rotWithShape="1">
          <a:gsLst>
            <a:gs pos="100000">
              <a:srgbClr val="99CCCC"/>
            </a:gs>
            <a:gs pos="0">
              <a:srgbClr val="6699CC"/>
            </a:gs>
          </a:gsLst>
          <a:lin ang="5400000" scaled="0"/>
          <a:tileRect/>
        </a:gradFill>
        <a:effectLst/>
      </dgm:spPr>
      <dgm:t>
        <a:bodyPr bIns="75600"/>
        <a:lstStyle/>
        <a:p>
          <a:r>
            <a:rPr lang="en-US" b="1" dirty="0" smtClean="0"/>
            <a:t>Reduced Welfare</a:t>
          </a:r>
          <a:endParaRPr lang="en-US" b="1" dirty="0"/>
        </a:p>
      </dgm:t>
    </dgm:pt>
    <dgm:pt modelId="{14826660-EAEB-DD43-AFE7-1647FCB6B293}" type="parTrans" cxnId="{BAA24E6A-365C-5F46-A5C1-54A76EA8482F}">
      <dgm:prSet/>
      <dgm:spPr/>
      <dgm:t>
        <a:bodyPr/>
        <a:lstStyle/>
        <a:p>
          <a:endParaRPr lang="en-US"/>
        </a:p>
      </dgm:t>
    </dgm:pt>
    <dgm:pt modelId="{BB9F9378-98FB-6C46-9200-51D312338AB3}" type="sibTrans" cxnId="{BAA24E6A-365C-5F46-A5C1-54A76EA8482F}">
      <dgm:prSet/>
      <dgm:spPr>
        <a:solidFill>
          <a:schemeClr val="tx1"/>
        </a:solidFill>
        <a:effectLst/>
      </dgm:spPr>
      <dgm:t>
        <a:bodyPr/>
        <a:lstStyle/>
        <a:p>
          <a:endParaRPr lang="en-US" dirty="0"/>
        </a:p>
      </dgm:t>
    </dgm:pt>
    <dgm:pt modelId="{EC3C529A-3EC2-7046-A3F6-760176C84561}">
      <dgm:prSet phldrT="[Text]" custT="1"/>
      <dgm:spPr>
        <a:ln>
          <a:solidFill>
            <a:srgbClr val="6699CC"/>
          </a:solidFill>
        </a:ln>
      </dgm:spPr>
      <dgm:t>
        <a:bodyPr/>
        <a:lstStyle/>
        <a:p>
          <a:r>
            <a:rPr lang="en-US" sz="1800" dirty="0" smtClean="0"/>
            <a:t>Increased stress response</a:t>
          </a:r>
          <a:endParaRPr lang="en-US" sz="1800" dirty="0"/>
        </a:p>
      </dgm:t>
    </dgm:pt>
    <dgm:pt modelId="{5577618E-404A-D046-B4D6-FB362D4A5FF0}" type="parTrans" cxnId="{B878D3C6-86B6-1B4C-8269-7D2778F4F44C}">
      <dgm:prSet/>
      <dgm:spPr/>
      <dgm:t>
        <a:bodyPr/>
        <a:lstStyle/>
        <a:p>
          <a:endParaRPr lang="en-US"/>
        </a:p>
      </dgm:t>
    </dgm:pt>
    <dgm:pt modelId="{FE8DBD44-E7CB-9E49-8B61-924086919510}" type="sibTrans" cxnId="{B878D3C6-86B6-1B4C-8269-7D2778F4F44C}">
      <dgm:prSet/>
      <dgm:spPr/>
      <dgm:t>
        <a:bodyPr/>
        <a:lstStyle/>
        <a:p>
          <a:endParaRPr lang="en-US"/>
        </a:p>
      </dgm:t>
    </dgm:pt>
    <dgm:pt modelId="{E2798143-B8A1-9049-8D80-B72275C36C15}">
      <dgm:prSet phldrT="[Text]" custT="1"/>
      <dgm:spPr>
        <a:ln>
          <a:solidFill>
            <a:srgbClr val="6699CC"/>
          </a:solidFill>
        </a:ln>
      </dgm:spPr>
      <dgm:t>
        <a:bodyPr/>
        <a:lstStyle/>
        <a:p>
          <a:pPr algn="l"/>
          <a:r>
            <a:rPr lang="en-US" sz="1800" dirty="0" smtClean="0"/>
            <a:t>Negative handling experience</a:t>
          </a:r>
          <a:endParaRPr lang="en-US" sz="1800" dirty="0"/>
        </a:p>
      </dgm:t>
    </dgm:pt>
    <dgm:pt modelId="{51AFE9E0-F6AC-E942-966D-591345A06DFA}" type="parTrans" cxnId="{D7531160-D066-0F4C-8BF0-FAA769F60188}">
      <dgm:prSet/>
      <dgm:spPr/>
      <dgm:t>
        <a:bodyPr/>
        <a:lstStyle/>
        <a:p>
          <a:endParaRPr lang="en-US"/>
        </a:p>
      </dgm:t>
    </dgm:pt>
    <dgm:pt modelId="{A3BD138F-CC6A-F54B-9760-D7BA3310FEE1}" type="sibTrans" cxnId="{D7531160-D066-0F4C-8BF0-FAA769F60188}">
      <dgm:prSet/>
      <dgm:spPr/>
      <dgm:t>
        <a:bodyPr/>
        <a:lstStyle/>
        <a:p>
          <a:endParaRPr lang="en-US"/>
        </a:p>
      </dgm:t>
    </dgm:pt>
    <dgm:pt modelId="{A3D92BB9-7E39-2A45-82CE-79079E5594A9}">
      <dgm:prSet phldrT="[Text]" custT="1"/>
      <dgm:spPr>
        <a:ln>
          <a:solidFill>
            <a:srgbClr val="6699CC"/>
          </a:solidFill>
        </a:ln>
      </dgm:spPr>
      <dgm:t>
        <a:bodyPr/>
        <a:lstStyle/>
        <a:p>
          <a:pPr algn="l"/>
          <a:endParaRPr lang="en-US" sz="1800" dirty="0"/>
        </a:p>
      </dgm:t>
    </dgm:pt>
    <dgm:pt modelId="{E1518F98-B621-8F4A-8383-22AA701FAB18}" type="parTrans" cxnId="{FB5DDDB3-C846-5D46-A36D-579BCBF9415C}">
      <dgm:prSet/>
      <dgm:spPr/>
      <dgm:t>
        <a:bodyPr/>
        <a:lstStyle/>
        <a:p>
          <a:endParaRPr lang="en-US"/>
        </a:p>
      </dgm:t>
    </dgm:pt>
    <dgm:pt modelId="{377DFE56-8DC0-0B43-83A5-D915CF52BADB}" type="sibTrans" cxnId="{FB5DDDB3-C846-5D46-A36D-579BCBF9415C}">
      <dgm:prSet/>
      <dgm:spPr/>
      <dgm:t>
        <a:bodyPr/>
        <a:lstStyle/>
        <a:p>
          <a:endParaRPr lang="en-US"/>
        </a:p>
      </dgm:t>
    </dgm:pt>
    <dgm:pt modelId="{5BD1D1BF-9137-1E4F-9ACE-0DFD81E494FC}">
      <dgm:prSet phldrT="[Text]" custT="1"/>
      <dgm:spPr>
        <a:ln>
          <a:solidFill>
            <a:srgbClr val="6699CC"/>
          </a:solidFill>
        </a:ln>
      </dgm:spPr>
      <dgm:t>
        <a:bodyPr/>
        <a:lstStyle/>
        <a:p>
          <a:pPr algn="l"/>
          <a:r>
            <a:rPr lang="en-US" sz="1800" dirty="0" smtClean="0"/>
            <a:t>Negative </a:t>
          </a:r>
          <a:r>
            <a:rPr lang="en-US" sz="1800" dirty="0" err="1" smtClean="0"/>
            <a:t>behavioural</a:t>
          </a:r>
          <a:r>
            <a:rPr lang="en-US" sz="1800" dirty="0" smtClean="0"/>
            <a:t> </a:t>
          </a:r>
          <a:br>
            <a:rPr lang="en-US" sz="1800" dirty="0" smtClean="0"/>
          </a:br>
          <a:r>
            <a:rPr lang="en-US" sz="1800" dirty="0" smtClean="0"/>
            <a:t>and production consequences</a:t>
          </a:r>
          <a:endParaRPr lang="en-US" sz="1800" dirty="0"/>
        </a:p>
      </dgm:t>
    </dgm:pt>
    <dgm:pt modelId="{4FE748D4-DA3D-7847-9027-4F0A6D1D96CE}" type="sibTrans" cxnId="{FCEDE2E0-8C05-B240-A46A-CCE79E5549C0}">
      <dgm:prSet/>
      <dgm:spPr/>
      <dgm:t>
        <a:bodyPr/>
        <a:lstStyle/>
        <a:p>
          <a:endParaRPr lang="en-US"/>
        </a:p>
      </dgm:t>
    </dgm:pt>
    <dgm:pt modelId="{96963C3F-5972-4A41-AA38-8E9D70933658}" type="parTrans" cxnId="{FCEDE2E0-8C05-B240-A46A-CCE79E5549C0}">
      <dgm:prSet/>
      <dgm:spPr/>
      <dgm:t>
        <a:bodyPr/>
        <a:lstStyle/>
        <a:p>
          <a:endParaRPr lang="en-US"/>
        </a:p>
      </dgm:t>
    </dgm:pt>
    <dgm:pt modelId="{263B6781-23CE-9241-8182-FEB8B4CFC36A}">
      <dgm:prSet phldrT="[Text]"/>
      <dgm:spPr>
        <a:gradFill flip="none" rotWithShape="1">
          <a:gsLst>
            <a:gs pos="0">
              <a:srgbClr val="6699CC"/>
            </a:gs>
            <a:gs pos="100000">
              <a:srgbClr val="99CCCC"/>
            </a:gs>
          </a:gsLst>
          <a:lin ang="5400000" scaled="0"/>
          <a:tileRect/>
        </a:gradFill>
        <a:effectLst/>
      </dgm:spPr>
      <dgm:t>
        <a:bodyPr bIns="75600"/>
        <a:lstStyle/>
        <a:p>
          <a:r>
            <a:rPr lang="en-US" b="1" dirty="0" smtClean="0"/>
            <a:t>Biased Research Results</a:t>
          </a:r>
          <a:endParaRPr lang="en-US" b="1" dirty="0"/>
        </a:p>
      </dgm:t>
    </dgm:pt>
    <dgm:pt modelId="{59DFCE23-2BF0-8845-AD07-BA444393EAB5}" type="sibTrans" cxnId="{A6EBA250-463A-DD4A-81EC-41E72DB77ACB}">
      <dgm:prSet/>
      <dgm:spPr/>
      <dgm:t>
        <a:bodyPr/>
        <a:lstStyle/>
        <a:p>
          <a:endParaRPr lang="en-US"/>
        </a:p>
      </dgm:t>
    </dgm:pt>
    <dgm:pt modelId="{1F111925-7B52-6346-BFBA-7FA222DB0872}" type="parTrans" cxnId="{A6EBA250-463A-DD4A-81EC-41E72DB77ACB}">
      <dgm:prSet/>
      <dgm:spPr/>
      <dgm:t>
        <a:bodyPr/>
        <a:lstStyle/>
        <a:p>
          <a:endParaRPr lang="en-US"/>
        </a:p>
      </dgm:t>
    </dgm:pt>
    <dgm:pt modelId="{2D87C1FB-954A-9541-967D-921E190C43A9}" type="pres">
      <dgm:prSet presAssocID="{EAD75FB6-5B97-B342-AF2F-AC0985A1621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6A7E9D-3126-9B4B-9422-6A24EB499186}" type="pres">
      <dgm:prSet presAssocID="{EAD75FB6-5B97-B342-AF2F-AC0985A1621B}" presName="tSp" presStyleCnt="0"/>
      <dgm:spPr/>
    </dgm:pt>
    <dgm:pt modelId="{295913C5-7DFD-2248-88EE-52470E7005D4}" type="pres">
      <dgm:prSet presAssocID="{EAD75FB6-5B97-B342-AF2F-AC0985A1621B}" presName="bSp" presStyleCnt="0"/>
      <dgm:spPr/>
    </dgm:pt>
    <dgm:pt modelId="{83986C5A-A4C2-0046-977C-50B126AAC06D}" type="pres">
      <dgm:prSet presAssocID="{EAD75FB6-5B97-B342-AF2F-AC0985A1621B}" presName="process" presStyleCnt="0"/>
      <dgm:spPr/>
    </dgm:pt>
    <dgm:pt modelId="{0FD74A56-FD20-4B4F-BC3C-8EEA50F3CA0A}" type="pres">
      <dgm:prSet presAssocID="{2C78B6B6-BA2D-6B4D-80A9-9E6FC096B5BE}" presName="composite1" presStyleCnt="0"/>
      <dgm:spPr/>
    </dgm:pt>
    <dgm:pt modelId="{3F1D240B-AFCE-8C4F-9F7A-6A83CBF4C015}" type="pres">
      <dgm:prSet presAssocID="{2C78B6B6-BA2D-6B4D-80A9-9E6FC096B5BE}" presName="dummyNode1" presStyleLbl="node1" presStyleIdx="0" presStyleCnt="3"/>
      <dgm:spPr/>
    </dgm:pt>
    <dgm:pt modelId="{8010101D-9E0E-0E46-A5CC-6245F73C6A3A}" type="pres">
      <dgm:prSet presAssocID="{2C78B6B6-BA2D-6B4D-80A9-9E6FC096B5BE}" presName="childNode1" presStyleLbl="bgAcc1" presStyleIdx="0" presStyleCnt="3" custScaleX="110140" custScaleY="79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D329F4-7E0A-EA47-A42B-A2809EA6C9CB}" type="pres">
      <dgm:prSet presAssocID="{2C78B6B6-BA2D-6B4D-80A9-9E6FC096B5BE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5D3DFE-B2A6-FA45-93AB-F18F77A59CDD}" type="pres">
      <dgm:prSet presAssocID="{2C78B6B6-BA2D-6B4D-80A9-9E6FC096B5BE}" presName="parentNode1" presStyleLbl="node1" presStyleIdx="0" presStyleCnt="3" custLinFactNeighborX="2170" custLinFactNeighborY="-152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1691BF-07A2-0448-B09C-5F627298A689}" type="pres">
      <dgm:prSet presAssocID="{2C78B6B6-BA2D-6B4D-80A9-9E6FC096B5BE}" presName="connSite1" presStyleCnt="0"/>
      <dgm:spPr/>
    </dgm:pt>
    <dgm:pt modelId="{E1E33EBA-DB1A-844A-BD29-546023B05388}" type="pres">
      <dgm:prSet presAssocID="{71EE0604-E6DD-9B44-8869-F51FA5F5DA32}" presName="Name9" presStyleLbl="sibTrans2D1" presStyleIdx="0" presStyleCnt="2" custAng="20702139" custLinFactNeighborY="-5680"/>
      <dgm:spPr/>
      <dgm:t>
        <a:bodyPr/>
        <a:lstStyle/>
        <a:p>
          <a:endParaRPr lang="en-US"/>
        </a:p>
      </dgm:t>
    </dgm:pt>
    <dgm:pt modelId="{88D34AFC-C787-8744-82AD-F98DA28AA0C7}" type="pres">
      <dgm:prSet presAssocID="{DA5EDEE0-DC14-DF49-9959-A0DECF77EF3A}" presName="composite2" presStyleCnt="0"/>
      <dgm:spPr/>
    </dgm:pt>
    <dgm:pt modelId="{8014AD52-37A0-804A-9053-40AF30ACF775}" type="pres">
      <dgm:prSet presAssocID="{DA5EDEE0-DC14-DF49-9959-A0DECF77EF3A}" presName="dummyNode2" presStyleLbl="node1" presStyleIdx="0" presStyleCnt="3"/>
      <dgm:spPr/>
    </dgm:pt>
    <dgm:pt modelId="{73EB63D3-2CFC-054C-99FE-054AF53203B6}" type="pres">
      <dgm:prSet presAssocID="{DA5EDEE0-DC14-DF49-9959-A0DECF77EF3A}" presName="childNode2" presStyleLbl="bgAcc1" presStyleIdx="1" presStyleCnt="3" custScaleY="79260" custLinFactNeighborX="52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8FC71F-8136-1347-B7C1-53E39F695331}" type="pres">
      <dgm:prSet presAssocID="{DA5EDEE0-DC14-DF49-9959-A0DECF77EF3A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F6049F-FE6D-A44D-8EBE-FF6D3F6ECF88}" type="pres">
      <dgm:prSet presAssocID="{DA5EDEE0-DC14-DF49-9959-A0DECF77EF3A}" presName="parentNode2" presStyleLbl="node1" presStyleIdx="1" presStyleCnt="3" custLinFactNeighborX="-29956" custLinFactNeighborY="46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568733-340C-B949-ACB6-E468D8BFB7D8}" type="pres">
      <dgm:prSet presAssocID="{DA5EDEE0-DC14-DF49-9959-A0DECF77EF3A}" presName="connSite2" presStyleCnt="0"/>
      <dgm:spPr/>
    </dgm:pt>
    <dgm:pt modelId="{E9DDE2A8-5868-ED49-BD7E-DA286CF4B7A1}" type="pres">
      <dgm:prSet presAssocID="{BB9F9378-98FB-6C46-9200-51D312338AB3}" presName="Name18" presStyleLbl="sibTrans2D1" presStyleIdx="1" presStyleCnt="2" custAng="719979" custLinFactNeighborX="-4431" custLinFactNeighborY="5560"/>
      <dgm:spPr/>
      <dgm:t>
        <a:bodyPr/>
        <a:lstStyle/>
        <a:p>
          <a:endParaRPr lang="en-US"/>
        </a:p>
      </dgm:t>
    </dgm:pt>
    <dgm:pt modelId="{F5546DA8-9411-FD42-A81D-04A38DB27031}" type="pres">
      <dgm:prSet presAssocID="{263B6781-23CE-9241-8182-FEB8B4CFC36A}" presName="composite1" presStyleCnt="0"/>
      <dgm:spPr/>
    </dgm:pt>
    <dgm:pt modelId="{B0FB219B-DDEE-E245-B7AD-5AA6E0D23833}" type="pres">
      <dgm:prSet presAssocID="{263B6781-23CE-9241-8182-FEB8B4CFC36A}" presName="dummyNode1" presStyleLbl="node1" presStyleIdx="1" presStyleCnt="3"/>
      <dgm:spPr/>
    </dgm:pt>
    <dgm:pt modelId="{59DED3FD-A39F-C447-9F83-CE98F787BF34}" type="pres">
      <dgm:prSet presAssocID="{263B6781-23CE-9241-8182-FEB8B4CFC36A}" presName="childNode1" presStyleLbl="bgAcc1" presStyleIdx="2" presStyleCnt="3" custScaleY="79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529308-7CB5-004F-95A7-B5417614F1A2}" type="pres">
      <dgm:prSet presAssocID="{263B6781-23CE-9241-8182-FEB8B4CFC36A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402931-A157-B440-829C-D3B71A91C572}" type="pres">
      <dgm:prSet presAssocID="{263B6781-23CE-9241-8182-FEB8B4CFC36A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B71D3A-2604-0742-A91F-C257E8B5D87C}" type="pres">
      <dgm:prSet presAssocID="{263B6781-23CE-9241-8182-FEB8B4CFC36A}" presName="connSite1" presStyleCnt="0"/>
      <dgm:spPr/>
    </dgm:pt>
  </dgm:ptLst>
  <dgm:cxnLst>
    <dgm:cxn modelId="{BC617754-C435-1545-B624-17C58292D570}" type="presOf" srcId="{5BD1D1BF-9137-1E4F-9ACE-0DFD81E494FC}" destId="{38529308-7CB5-004F-95A7-B5417614F1A2}" srcOrd="1" destOrd="0" presId="urn:microsoft.com/office/officeart/2005/8/layout/hProcess4"/>
    <dgm:cxn modelId="{FB5DDDB3-C846-5D46-A36D-579BCBF9415C}" srcId="{2C78B6B6-BA2D-6B4D-80A9-9E6FC096B5BE}" destId="{A3D92BB9-7E39-2A45-82CE-79079E5594A9}" srcOrd="0" destOrd="0" parTransId="{E1518F98-B621-8F4A-8383-22AA701FAB18}" sibTransId="{377DFE56-8DC0-0B43-83A5-D915CF52BADB}"/>
    <dgm:cxn modelId="{2E83CBFC-E5BC-FE4B-A257-4E57BAB382D4}" type="presOf" srcId="{A3D92BB9-7E39-2A45-82CE-79079E5594A9}" destId="{8010101D-9E0E-0E46-A5CC-6245F73C6A3A}" srcOrd="0" destOrd="0" presId="urn:microsoft.com/office/officeart/2005/8/layout/hProcess4"/>
    <dgm:cxn modelId="{022B98BC-F289-3241-9E9E-7011F82DA4B2}" type="presOf" srcId="{BB9F9378-98FB-6C46-9200-51D312338AB3}" destId="{E9DDE2A8-5868-ED49-BD7E-DA286CF4B7A1}" srcOrd="0" destOrd="0" presId="urn:microsoft.com/office/officeart/2005/8/layout/hProcess4"/>
    <dgm:cxn modelId="{BAA24E6A-365C-5F46-A5C1-54A76EA8482F}" srcId="{EAD75FB6-5B97-B342-AF2F-AC0985A1621B}" destId="{DA5EDEE0-DC14-DF49-9959-A0DECF77EF3A}" srcOrd="1" destOrd="0" parTransId="{14826660-EAEB-DD43-AFE7-1647FCB6B293}" sibTransId="{BB9F9378-98FB-6C46-9200-51D312338AB3}"/>
    <dgm:cxn modelId="{D52F3708-DFA8-A94F-996B-9B15D75752A5}" type="presOf" srcId="{EAD75FB6-5B97-B342-AF2F-AC0985A1621B}" destId="{2D87C1FB-954A-9541-967D-921E190C43A9}" srcOrd="0" destOrd="0" presId="urn:microsoft.com/office/officeart/2005/8/layout/hProcess4"/>
    <dgm:cxn modelId="{71C5DFB4-D91E-BB49-B4AE-A379AF8976BF}" srcId="{EAD75FB6-5B97-B342-AF2F-AC0985A1621B}" destId="{2C78B6B6-BA2D-6B4D-80A9-9E6FC096B5BE}" srcOrd="0" destOrd="0" parTransId="{526AC285-E384-974A-BBA2-95822F319A12}" sibTransId="{71EE0604-E6DD-9B44-8869-F51FA5F5DA32}"/>
    <dgm:cxn modelId="{A6EBA250-463A-DD4A-81EC-41E72DB77ACB}" srcId="{EAD75FB6-5B97-B342-AF2F-AC0985A1621B}" destId="{263B6781-23CE-9241-8182-FEB8B4CFC36A}" srcOrd="2" destOrd="0" parTransId="{1F111925-7B52-6346-BFBA-7FA222DB0872}" sibTransId="{59DFCE23-2BF0-8845-AD07-BA444393EAB5}"/>
    <dgm:cxn modelId="{C1B323CD-183A-E341-969C-7A8A165D7CE8}" type="presOf" srcId="{2C78B6B6-BA2D-6B4D-80A9-9E6FC096B5BE}" destId="{D05D3DFE-B2A6-FA45-93AB-F18F77A59CDD}" srcOrd="0" destOrd="0" presId="urn:microsoft.com/office/officeart/2005/8/layout/hProcess4"/>
    <dgm:cxn modelId="{0E1D9081-79C1-964A-BB7B-649401FC5A50}" type="presOf" srcId="{E2798143-B8A1-9049-8D80-B72275C36C15}" destId="{8010101D-9E0E-0E46-A5CC-6245F73C6A3A}" srcOrd="0" destOrd="1" presId="urn:microsoft.com/office/officeart/2005/8/layout/hProcess4"/>
    <dgm:cxn modelId="{85FDF11E-9EDA-324A-9629-20C2DDA1FACD}" type="presOf" srcId="{71EE0604-E6DD-9B44-8869-F51FA5F5DA32}" destId="{E1E33EBA-DB1A-844A-BD29-546023B05388}" srcOrd="0" destOrd="0" presId="urn:microsoft.com/office/officeart/2005/8/layout/hProcess4"/>
    <dgm:cxn modelId="{26DA9947-5083-3642-9FA9-A1AA6616AE80}" type="presOf" srcId="{5BD1D1BF-9137-1E4F-9ACE-0DFD81E494FC}" destId="{59DED3FD-A39F-C447-9F83-CE98F787BF34}" srcOrd="0" destOrd="0" presId="urn:microsoft.com/office/officeart/2005/8/layout/hProcess4"/>
    <dgm:cxn modelId="{8E680CBF-B4A0-5249-B91E-A9AAE90E7141}" type="presOf" srcId="{DA5EDEE0-DC14-DF49-9959-A0DECF77EF3A}" destId="{96F6049F-FE6D-A44D-8EBE-FF6D3F6ECF88}" srcOrd="0" destOrd="0" presId="urn:microsoft.com/office/officeart/2005/8/layout/hProcess4"/>
    <dgm:cxn modelId="{DCE88190-7547-1949-8127-1408CAD1849F}" type="presOf" srcId="{263B6781-23CE-9241-8182-FEB8B4CFC36A}" destId="{62402931-A157-B440-829C-D3B71A91C572}" srcOrd="0" destOrd="0" presId="urn:microsoft.com/office/officeart/2005/8/layout/hProcess4"/>
    <dgm:cxn modelId="{5BBF5EB5-275C-6140-A9C9-C7A8E5C0788E}" type="presOf" srcId="{A3D92BB9-7E39-2A45-82CE-79079E5594A9}" destId="{70D329F4-7E0A-EA47-A42B-A2809EA6C9CB}" srcOrd="1" destOrd="0" presId="urn:microsoft.com/office/officeart/2005/8/layout/hProcess4"/>
    <dgm:cxn modelId="{B878D3C6-86B6-1B4C-8269-7D2778F4F44C}" srcId="{DA5EDEE0-DC14-DF49-9959-A0DECF77EF3A}" destId="{EC3C529A-3EC2-7046-A3F6-760176C84561}" srcOrd="0" destOrd="0" parTransId="{5577618E-404A-D046-B4D6-FB362D4A5FF0}" sibTransId="{FE8DBD44-E7CB-9E49-8B61-924086919510}"/>
    <dgm:cxn modelId="{D7531160-D066-0F4C-8BF0-FAA769F60188}" srcId="{2C78B6B6-BA2D-6B4D-80A9-9E6FC096B5BE}" destId="{E2798143-B8A1-9049-8D80-B72275C36C15}" srcOrd="1" destOrd="0" parTransId="{51AFE9E0-F6AC-E942-966D-591345A06DFA}" sibTransId="{A3BD138F-CC6A-F54B-9760-D7BA3310FEE1}"/>
    <dgm:cxn modelId="{8B7DF2EA-D15F-9D45-9CF7-282F03E8F6E7}" type="presOf" srcId="{EC3C529A-3EC2-7046-A3F6-760176C84561}" destId="{C28FC71F-8136-1347-B7C1-53E39F695331}" srcOrd="1" destOrd="0" presId="urn:microsoft.com/office/officeart/2005/8/layout/hProcess4"/>
    <dgm:cxn modelId="{17E42292-D151-9F40-82BE-8F354F46149B}" type="presOf" srcId="{EC3C529A-3EC2-7046-A3F6-760176C84561}" destId="{73EB63D3-2CFC-054C-99FE-054AF53203B6}" srcOrd="0" destOrd="0" presId="urn:microsoft.com/office/officeart/2005/8/layout/hProcess4"/>
    <dgm:cxn modelId="{EB014698-8126-5A41-9A62-A3BD14162CEB}" type="presOf" srcId="{E2798143-B8A1-9049-8D80-B72275C36C15}" destId="{70D329F4-7E0A-EA47-A42B-A2809EA6C9CB}" srcOrd="1" destOrd="1" presId="urn:microsoft.com/office/officeart/2005/8/layout/hProcess4"/>
    <dgm:cxn modelId="{FCEDE2E0-8C05-B240-A46A-CCE79E5549C0}" srcId="{263B6781-23CE-9241-8182-FEB8B4CFC36A}" destId="{5BD1D1BF-9137-1E4F-9ACE-0DFD81E494FC}" srcOrd="0" destOrd="0" parTransId="{96963C3F-5972-4A41-AA38-8E9D70933658}" sibTransId="{4FE748D4-DA3D-7847-9027-4F0A6D1D96CE}"/>
    <dgm:cxn modelId="{296843A8-6FEA-6F48-A1F8-79615D70B17C}" type="presParOf" srcId="{2D87C1FB-954A-9541-967D-921E190C43A9}" destId="{756A7E9D-3126-9B4B-9422-6A24EB499186}" srcOrd="0" destOrd="0" presId="urn:microsoft.com/office/officeart/2005/8/layout/hProcess4"/>
    <dgm:cxn modelId="{4ADC7AAA-03CC-A54E-8D7B-5247B589561E}" type="presParOf" srcId="{2D87C1FB-954A-9541-967D-921E190C43A9}" destId="{295913C5-7DFD-2248-88EE-52470E7005D4}" srcOrd="1" destOrd="0" presId="urn:microsoft.com/office/officeart/2005/8/layout/hProcess4"/>
    <dgm:cxn modelId="{E5E948F8-2724-E846-BFC6-BF002B26E483}" type="presParOf" srcId="{2D87C1FB-954A-9541-967D-921E190C43A9}" destId="{83986C5A-A4C2-0046-977C-50B126AAC06D}" srcOrd="2" destOrd="0" presId="urn:microsoft.com/office/officeart/2005/8/layout/hProcess4"/>
    <dgm:cxn modelId="{FB9A48B8-EBCB-B741-B0A0-A0EA2BA7EE60}" type="presParOf" srcId="{83986C5A-A4C2-0046-977C-50B126AAC06D}" destId="{0FD74A56-FD20-4B4F-BC3C-8EEA50F3CA0A}" srcOrd="0" destOrd="0" presId="urn:microsoft.com/office/officeart/2005/8/layout/hProcess4"/>
    <dgm:cxn modelId="{56E6B829-1041-8D49-874B-BA6C6DCD7A32}" type="presParOf" srcId="{0FD74A56-FD20-4B4F-BC3C-8EEA50F3CA0A}" destId="{3F1D240B-AFCE-8C4F-9F7A-6A83CBF4C015}" srcOrd="0" destOrd="0" presId="urn:microsoft.com/office/officeart/2005/8/layout/hProcess4"/>
    <dgm:cxn modelId="{570BEFFD-D99D-9441-BF7D-B45E8357495C}" type="presParOf" srcId="{0FD74A56-FD20-4B4F-BC3C-8EEA50F3CA0A}" destId="{8010101D-9E0E-0E46-A5CC-6245F73C6A3A}" srcOrd="1" destOrd="0" presId="urn:microsoft.com/office/officeart/2005/8/layout/hProcess4"/>
    <dgm:cxn modelId="{1E225533-99D8-6D4B-BBAD-43F03E551984}" type="presParOf" srcId="{0FD74A56-FD20-4B4F-BC3C-8EEA50F3CA0A}" destId="{70D329F4-7E0A-EA47-A42B-A2809EA6C9CB}" srcOrd="2" destOrd="0" presId="urn:microsoft.com/office/officeart/2005/8/layout/hProcess4"/>
    <dgm:cxn modelId="{EAC915D5-66BC-BF4E-A4D0-BEB7CC09C250}" type="presParOf" srcId="{0FD74A56-FD20-4B4F-BC3C-8EEA50F3CA0A}" destId="{D05D3DFE-B2A6-FA45-93AB-F18F77A59CDD}" srcOrd="3" destOrd="0" presId="urn:microsoft.com/office/officeart/2005/8/layout/hProcess4"/>
    <dgm:cxn modelId="{735741BE-63E7-A24B-B713-BC5B2E6A59B9}" type="presParOf" srcId="{0FD74A56-FD20-4B4F-BC3C-8EEA50F3CA0A}" destId="{F11691BF-07A2-0448-B09C-5F627298A689}" srcOrd="4" destOrd="0" presId="urn:microsoft.com/office/officeart/2005/8/layout/hProcess4"/>
    <dgm:cxn modelId="{C6967403-7726-CD4B-8E28-8F07CC6E872B}" type="presParOf" srcId="{83986C5A-A4C2-0046-977C-50B126AAC06D}" destId="{E1E33EBA-DB1A-844A-BD29-546023B05388}" srcOrd="1" destOrd="0" presId="urn:microsoft.com/office/officeart/2005/8/layout/hProcess4"/>
    <dgm:cxn modelId="{276471AB-17FD-7740-AFE0-AE315EE9D82D}" type="presParOf" srcId="{83986C5A-A4C2-0046-977C-50B126AAC06D}" destId="{88D34AFC-C787-8744-82AD-F98DA28AA0C7}" srcOrd="2" destOrd="0" presId="urn:microsoft.com/office/officeart/2005/8/layout/hProcess4"/>
    <dgm:cxn modelId="{95508482-A595-044F-ABCF-9E8ABBE74C98}" type="presParOf" srcId="{88D34AFC-C787-8744-82AD-F98DA28AA0C7}" destId="{8014AD52-37A0-804A-9053-40AF30ACF775}" srcOrd="0" destOrd="0" presId="urn:microsoft.com/office/officeart/2005/8/layout/hProcess4"/>
    <dgm:cxn modelId="{C9BB65EB-4AF6-3B48-9733-612DF52AC1BD}" type="presParOf" srcId="{88D34AFC-C787-8744-82AD-F98DA28AA0C7}" destId="{73EB63D3-2CFC-054C-99FE-054AF53203B6}" srcOrd="1" destOrd="0" presId="urn:microsoft.com/office/officeart/2005/8/layout/hProcess4"/>
    <dgm:cxn modelId="{C80FABF4-E6BD-4449-8409-D75E2AA46D9C}" type="presParOf" srcId="{88D34AFC-C787-8744-82AD-F98DA28AA0C7}" destId="{C28FC71F-8136-1347-B7C1-53E39F695331}" srcOrd="2" destOrd="0" presId="urn:microsoft.com/office/officeart/2005/8/layout/hProcess4"/>
    <dgm:cxn modelId="{CB00DB37-E9B9-7A47-B654-2FAA2BD43AD4}" type="presParOf" srcId="{88D34AFC-C787-8744-82AD-F98DA28AA0C7}" destId="{96F6049F-FE6D-A44D-8EBE-FF6D3F6ECF88}" srcOrd="3" destOrd="0" presId="urn:microsoft.com/office/officeart/2005/8/layout/hProcess4"/>
    <dgm:cxn modelId="{7CB83DA4-6F0C-DB43-B098-8FAB190155EC}" type="presParOf" srcId="{88D34AFC-C787-8744-82AD-F98DA28AA0C7}" destId="{BD568733-340C-B949-ACB6-E468D8BFB7D8}" srcOrd="4" destOrd="0" presId="urn:microsoft.com/office/officeart/2005/8/layout/hProcess4"/>
    <dgm:cxn modelId="{A00AC74E-19BD-2C44-8C1B-1BFA17957D1F}" type="presParOf" srcId="{83986C5A-A4C2-0046-977C-50B126AAC06D}" destId="{E9DDE2A8-5868-ED49-BD7E-DA286CF4B7A1}" srcOrd="3" destOrd="0" presId="urn:microsoft.com/office/officeart/2005/8/layout/hProcess4"/>
    <dgm:cxn modelId="{10F510EA-425A-3D41-AA0A-212AEB6EE03D}" type="presParOf" srcId="{83986C5A-A4C2-0046-977C-50B126AAC06D}" destId="{F5546DA8-9411-FD42-A81D-04A38DB27031}" srcOrd="4" destOrd="0" presId="urn:microsoft.com/office/officeart/2005/8/layout/hProcess4"/>
    <dgm:cxn modelId="{255DEC2B-FF76-6F43-8311-1C26F4CAEBB0}" type="presParOf" srcId="{F5546DA8-9411-FD42-A81D-04A38DB27031}" destId="{B0FB219B-DDEE-E245-B7AD-5AA6E0D23833}" srcOrd="0" destOrd="0" presId="urn:microsoft.com/office/officeart/2005/8/layout/hProcess4"/>
    <dgm:cxn modelId="{9BF4B8F7-EC03-3E4D-BC94-D94A4EDD43EF}" type="presParOf" srcId="{F5546DA8-9411-FD42-A81D-04A38DB27031}" destId="{59DED3FD-A39F-C447-9F83-CE98F787BF34}" srcOrd="1" destOrd="0" presId="urn:microsoft.com/office/officeart/2005/8/layout/hProcess4"/>
    <dgm:cxn modelId="{F1117FE4-764D-324F-9F76-C69A3D16F42E}" type="presParOf" srcId="{F5546DA8-9411-FD42-A81D-04A38DB27031}" destId="{38529308-7CB5-004F-95A7-B5417614F1A2}" srcOrd="2" destOrd="0" presId="urn:microsoft.com/office/officeart/2005/8/layout/hProcess4"/>
    <dgm:cxn modelId="{18F2C5AA-84D2-B84C-8D0B-1F3EAC8009AF}" type="presParOf" srcId="{F5546DA8-9411-FD42-A81D-04A38DB27031}" destId="{62402931-A157-B440-829C-D3B71A91C572}" srcOrd="3" destOrd="0" presId="urn:microsoft.com/office/officeart/2005/8/layout/hProcess4"/>
    <dgm:cxn modelId="{D1A1B3B2-6205-3341-9146-5F32EEDBB8D7}" type="presParOf" srcId="{F5546DA8-9411-FD42-A81D-04A38DB27031}" destId="{AEB71D3A-2604-0742-A91F-C257E8B5D87C}" srcOrd="4" destOrd="0" presId="urn:microsoft.com/office/officeart/2005/8/layout/hProcess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8000D4-254A-8444-9ABF-779902C5D3AD}" type="doc">
      <dgm:prSet loTypeId="urn:microsoft.com/office/officeart/2005/8/layout/process4" loCatId="process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E3E79FB-C0DF-464B-BA58-442C3578A5BC}">
      <dgm:prSet phldrT="[Text]" custT="1"/>
      <dgm:spPr>
        <a:ln>
          <a:solidFill>
            <a:srgbClr val="66CCFF"/>
          </a:solidFill>
        </a:ln>
        <a:effectLst/>
      </dgm:spPr>
      <dgm:t>
        <a:bodyPr/>
        <a:lstStyle/>
        <a:p>
          <a:r>
            <a:rPr lang="en-US" sz="2000" b="0" cap="all" dirty="0" smtClean="0">
              <a:solidFill>
                <a:srgbClr val="FFFFFF"/>
              </a:solidFill>
            </a:rPr>
            <a:t>1. One bleed max</a:t>
          </a:r>
          <a:endParaRPr lang="en-US" sz="2000" b="0" cap="all" dirty="0">
            <a:solidFill>
              <a:srgbClr val="FFFFFF"/>
            </a:solidFill>
          </a:endParaRPr>
        </a:p>
      </dgm:t>
    </dgm:pt>
    <dgm:pt modelId="{CD163E26-FE52-7048-A4F2-1F36A49BBEA2}" type="parTrans" cxnId="{8BDDB552-B1C9-6C40-BC02-0E9B387DEF48}">
      <dgm:prSet/>
      <dgm:spPr/>
      <dgm:t>
        <a:bodyPr/>
        <a:lstStyle/>
        <a:p>
          <a:endParaRPr lang="en-US"/>
        </a:p>
      </dgm:t>
    </dgm:pt>
    <dgm:pt modelId="{D9A0BFCD-DEAD-F34C-9A23-13C1738940DE}" type="sibTrans" cxnId="{8BDDB552-B1C9-6C40-BC02-0E9B387DEF48}">
      <dgm:prSet/>
      <dgm:spPr/>
      <dgm:t>
        <a:bodyPr/>
        <a:lstStyle/>
        <a:p>
          <a:endParaRPr lang="en-US"/>
        </a:p>
      </dgm:t>
    </dgm:pt>
    <dgm:pt modelId="{401AB6B1-678C-364A-9764-96CA62740D09}">
      <dgm:prSet phldrT="[Text]" custT="1"/>
      <dgm:spPr>
        <a:ln>
          <a:solidFill>
            <a:srgbClr val="66CCFF"/>
          </a:solidFill>
        </a:ln>
      </dgm:spPr>
      <dgm:t>
        <a:bodyPr/>
        <a:lstStyle/>
        <a:p>
          <a:r>
            <a:rPr lang="en-US" sz="1800" dirty="0" smtClean="0"/>
            <a:t>9.9 ml/kg</a:t>
          </a:r>
          <a:endParaRPr lang="en-US" sz="1800" dirty="0"/>
        </a:p>
      </dgm:t>
    </dgm:pt>
    <dgm:pt modelId="{0373243F-036C-C34F-8C8C-4C21040F6471}" type="parTrans" cxnId="{1BFDED8D-B805-8141-BD46-4EE7338C4BF6}">
      <dgm:prSet/>
      <dgm:spPr/>
      <dgm:t>
        <a:bodyPr/>
        <a:lstStyle/>
        <a:p>
          <a:endParaRPr lang="en-US"/>
        </a:p>
      </dgm:t>
    </dgm:pt>
    <dgm:pt modelId="{1813247B-80EF-2F42-802C-D6F3CCE52216}" type="sibTrans" cxnId="{1BFDED8D-B805-8141-BD46-4EE7338C4BF6}">
      <dgm:prSet/>
      <dgm:spPr/>
      <dgm:t>
        <a:bodyPr/>
        <a:lstStyle/>
        <a:p>
          <a:endParaRPr lang="en-US"/>
        </a:p>
      </dgm:t>
    </dgm:pt>
    <dgm:pt modelId="{832B6A87-81AA-8D4C-A6E6-3063B713D2A1}">
      <dgm:prSet phldrT="[Text]" custT="1"/>
      <dgm:spPr>
        <a:ln>
          <a:solidFill>
            <a:srgbClr val="66CCFF"/>
          </a:solidFill>
        </a:ln>
        <a:effectLst/>
      </dgm:spPr>
      <dgm:t>
        <a:bodyPr/>
        <a:lstStyle/>
        <a:p>
          <a:r>
            <a:rPr lang="en-US" sz="2000" b="0" cap="all" dirty="0" smtClean="0">
              <a:solidFill>
                <a:srgbClr val="FFFFFF"/>
              </a:solidFill>
            </a:rPr>
            <a:t>2. Weigh animal</a:t>
          </a:r>
          <a:endParaRPr lang="en-US" sz="2000" b="0" cap="all" dirty="0">
            <a:solidFill>
              <a:srgbClr val="FFFFFF"/>
            </a:solidFill>
          </a:endParaRPr>
        </a:p>
      </dgm:t>
    </dgm:pt>
    <dgm:pt modelId="{9FC16F68-02AC-2A48-A719-F43A9A3D163E}" type="parTrans" cxnId="{30586FDF-B98A-F749-AE36-D7181F09F8CE}">
      <dgm:prSet/>
      <dgm:spPr/>
      <dgm:t>
        <a:bodyPr/>
        <a:lstStyle/>
        <a:p>
          <a:endParaRPr lang="en-US"/>
        </a:p>
      </dgm:t>
    </dgm:pt>
    <dgm:pt modelId="{44D6A0B3-F9DC-1E4D-9641-B9F662370922}" type="sibTrans" cxnId="{30586FDF-B98A-F749-AE36-D7181F09F8CE}">
      <dgm:prSet/>
      <dgm:spPr/>
      <dgm:t>
        <a:bodyPr/>
        <a:lstStyle/>
        <a:p>
          <a:endParaRPr lang="en-US"/>
        </a:p>
      </dgm:t>
    </dgm:pt>
    <dgm:pt modelId="{283ED715-CB4A-024F-86C6-8DCA7C036DF8}">
      <dgm:prSet phldrT="[Text]" custT="1"/>
      <dgm:spPr>
        <a:ln>
          <a:solidFill>
            <a:srgbClr val="66CCFF"/>
          </a:solidFill>
        </a:ln>
      </dgm:spPr>
      <dgm:t>
        <a:bodyPr/>
        <a:lstStyle/>
        <a:p>
          <a:r>
            <a:rPr lang="en-US" sz="1800" dirty="0" smtClean="0"/>
            <a:t>0.8 kg chicken</a:t>
          </a:r>
          <a:endParaRPr lang="en-US" sz="1800" dirty="0"/>
        </a:p>
      </dgm:t>
    </dgm:pt>
    <dgm:pt modelId="{E2B39D32-5017-8A4A-9B3F-AD510A077E25}" type="parTrans" cxnId="{7516AD39-4620-9241-A998-219B62367A55}">
      <dgm:prSet/>
      <dgm:spPr/>
      <dgm:t>
        <a:bodyPr/>
        <a:lstStyle/>
        <a:p>
          <a:endParaRPr lang="en-US"/>
        </a:p>
      </dgm:t>
    </dgm:pt>
    <dgm:pt modelId="{EEBB9074-29C8-B546-AF71-7A89DAD2158F}" type="sibTrans" cxnId="{7516AD39-4620-9241-A998-219B62367A55}">
      <dgm:prSet/>
      <dgm:spPr/>
      <dgm:t>
        <a:bodyPr/>
        <a:lstStyle/>
        <a:p>
          <a:endParaRPr lang="en-US"/>
        </a:p>
      </dgm:t>
    </dgm:pt>
    <dgm:pt modelId="{62D5ED76-0712-1042-8967-3A745C3D1A32}">
      <dgm:prSet phldrT="[Text]" custT="1"/>
      <dgm:spPr>
        <a:ln>
          <a:solidFill>
            <a:srgbClr val="66CCFF"/>
          </a:solidFill>
        </a:ln>
        <a:effectLst/>
      </dgm:spPr>
      <dgm:t>
        <a:bodyPr tIns="237600"/>
        <a:lstStyle/>
        <a:p>
          <a:r>
            <a:rPr lang="en-US" sz="2000" b="0" cap="all" dirty="0" smtClean="0">
              <a:solidFill>
                <a:srgbClr val="FFFFFF"/>
              </a:solidFill>
            </a:rPr>
            <a:t>3. Multiply bleed max by weight</a:t>
          </a:r>
          <a:endParaRPr lang="en-US" sz="2000" b="0" cap="all" dirty="0">
            <a:solidFill>
              <a:srgbClr val="FFFFFF"/>
            </a:solidFill>
          </a:endParaRPr>
        </a:p>
      </dgm:t>
    </dgm:pt>
    <dgm:pt modelId="{61E6DDF8-32AA-4A4D-B1AF-A1C56ADF03D7}" type="parTrans" cxnId="{6E58521D-1B87-5342-8F44-59F3176D5757}">
      <dgm:prSet/>
      <dgm:spPr/>
      <dgm:t>
        <a:bodyPr/>
        <a:lstStyle/>
        <a:p>
          <a:endParaRPr lang="en-US"/>
        </a:p>
      </dgm:t>
    </dgm:pt>
    <dgm:pt modelId="{120BBD4E-E461-BC4C-9813-3B2CDA15F57B}" type="sibTrans" cxnId="{6E58521D-1B87-5342-8F44-59F3176D5757}">
      <dgm:prSet/>
      <dgm:spPr/>
      <dgm:t>
        <a:bodyPr/>
        <a:lstStyle/>
        <a:p>
          <a:endParaRPr lang="en-US"/>
        </a:p>
      </dgm:t>
    </dgm:pt>
    <dgm:pt modelId="{C8117151-B51C-784B-A965-0C57110C1494}">
      <dgm:prSet phldrT="[Text]" custT="1"/>
      <dgm:spPr>
        <a:ln>
          <a:solidFill>
            <a:srgbClr val="66CCFF"/>
          </a:solidFill>
        </a:ln>
      </dgm:spPr>
      <dgm:t>
        <a:bodyPr/>
        <a:lstStyle/>
        <a:p>
          <a:r>
            <a:rPr lang="en-US" sz="1800" dirty="0" smtClean="0"/>
            <a:t>7.9 ml</a:t>
          </a:r>
          <a:endParaRPr lang="en-US" sz="1800" dirty="0"/>
        </a:p>
      </dgm:t>
    </dgm:pt>
    <dgm:pt modelId="{FC62EF30-86BD-AF42-B30F-723D47B0E5C1}" type="parTrans" cxnId="{EEC55959-12CE-424A-9142-31904DE64CB5}">
      <dgm:prSet/>
      <dgm:spPr/>
      <dgm:t>
        <a:bodyPr/>
        <a:lstStyle/>
        <a:p>
          <a:endParaRPr lang="en-US"/>
        </a:p>
      </dgm:t>
    </dgm:pt>
    <dgm:pt modelId="{C4AAA2CC-7322-A248-84A6-9040AFD88620}" type="sibTrans" cxnId="{EEC55959-12CE-424A-9142-31904DE64CB5}">
      <dgm:prSet/>
      <dgm:spPr/>
      <dgm:t>
        <a:bodyPr/>
        <a:lstStyle/>
        <a:p>
          <a:endParaRPr lang="en-US"/>
        </a:p>
      </dgm:t>
    </dgm:pt>
    <dgm:pt modelId="{0395DD4E-E0ED-3E4D-97C8-58B72F066753}" type="pres">
      <dgm:prSet presAssocID="{1A8000D4-254A-8444-9ABF-779902C5D3A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1499935-DB8E-0D4A-B551-29566FBE59F0}" type="pres">
      <dgm:prSet presAssocID="{62D5ED76-0712-1042-8967-3A745C3D1A32}" presName="boxAndChildren" presStyleCnt="0"/>
      <dgm:spPr/>
    </dgm:pt>
    <dgm:pt modelId="{254FAACB-C0BE-5143-9266-D20534575952}" type="pres">
      <dgm:prSet presAssocID="{62D5ED76-0712-1042-8967-3A745C3D1A32}" presName="parentTextBox" presStyleLbl="node1" presStyleIdx="0" presStyleCnt="3"/>
      <dgm:spPr/>
      <dgm:t>
        <a:bodyPr/>
        <a:lstStyle/>
        <a:p>
          <a:endParaRPr lang="en-US"/>
        </a:p>
      </dgm:t>
    </dgm:pt>
    <dgm:pt modelId="{C1161C98-7414-EC47-B938-9FB87D741DA0}" type="pres">
      <dgm:prSet presAssocID="{62D5ED76-0712-1042-8967-3A745C3D1A32}" presName="entireBox" presStyleLbl="node1" presStyleIdx="0" presStyleCnt="3"/>
      <dgm:spPr/>
      <dgm:t>
        <a:bodyPr/>
        <a:lstStyle/>
        <a:p>
          <a:endParaRPr lang="en-US"/>
        </a:p>
      </dgm:t>
    </dgm:pt>
    <dgm:pt modelId="{DC8B5A42-BA2A-9C4D-86A1-41CED12E36C5}" type="pres">
      <dgm:prSet presAssocID="{62D5ED76-0712-1042-8967-3A745C3D1A32}" presName="descendantBox" presStyleCnt="0"/>
      <dgm:spPr/>
    </dgm:pt>
    <dgm:pt modelId="{A32C9F9B-C532-C446-8734-5EA1305EB7D0}" type="pres">
      <dgm:prSet presAssocID="{C8117151-B51C-784B-A965-0C57110C1494}" presName="childTextBox" presStyleLbl="fgAccFollowNode1" presStyleIdx="0" presStyleCnt="3" custScaleY="71902" custLinFactNeighborY="185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659C0A-4441-4A4E-86C7-793B88518E80}" type="pres">
      <dgm:prSet presAssocID="{44D6A0B3-F9DC-1E4D-9641-B9F662370922}" presName="sp" presStyleCnt="0"/>
      <dgm:spPr/>
    </dgm:pt>
    <dgm:pt modelId="{44C9252E-356C-4E48-A781-1A28932344B0}" type="pres">
      <dgm:prSet presAssocID="{832B6A87-81AA-8D4C-A6E6-3063B713D2A1}" presName="arrowAndChildren" presStyleCnt="0"/>
      <dgm:spPr/>
    </dgm:pt>
    <dgm:pt modelId="{57DF1F88-EDD3-EF49-910E-16BFD46FA059}" type="pres">
      <dgm:prSet presAssocID="{832B6A87-81AA-8D4C-A6E6-3063B713D2A1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12C31717-D94A-1049-AE3D-AE3850D56E92}" type="pres">
      <dgm:prSet presAssocID="{832B6A87-81AA-8D4C-A6E6-3063B713D2A1}" presName="arrow" presStyleLbl="node1" presStyleIdx="1" presStyleCnt="3"/>
      <dgm:spPr/>
      <dgm:t>
        <a:bodyPr/>
        <a:lstStyle/>
        <a:p>
          <a:endParaRPr lang="en-US"/>
        </a:p>
      </dgm:t>
    </dgm:pt>
    <dgm:pt modelId="{871EC2CC-C821-FD45-AFC3-21DAF8ECFA8F}" type="pres">
      <dgm:prSet presAssocID="{832B6A87-81AA-8D4C-A6E6-3063B713D2A1}" presName="descendantArrow" presStyleCnt="0"/>
      <dgm:spPr/>
    </dgm:pt>
    <dgm:pt modelId="{F9E1AE02-0821-5944-9B59-1FBB41288AC5}" type="pres">
      <dgm:prSet presAssocID="{283ED715-CB4A-024F-86C6-8DCA7C036DF8}" presName="childTextArrow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8C90FB-775D-0940-A1C0-82F7419E6F3B}" type="pres">
      <dgm:prSet presAssocID="{D9A0BFCD-DEAD-F34C-9A23-13C1738940DE}" presName="sp" presStyleCnt="0"/>
      <dgm:spPr/>
    </dgm:pt>
    <dgm:pt modelId="{BBD466B8-E2B7-C047-B4F7-CBCC138DF067}" type="pres">
      <dgm:prSet presAssocID="{8E3E79FB-C0DF-464B-BA58-442C3578A5BC}" presName="arrowAndChildren" presStyleCnt="0"/>
      <dgm:spPr/>
    </dgm:pt>
    <dgm:pt modelId="{4DB81BF8-53F2-A04A-BCBC-AA768B63DA7A}" type="pres">
      <dgm:prSet presAssocID="{8E3E79FB-C0DF-464B-BA58-442C3578A5BC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4020AB16-7DEE-EF41-B5B8-851C0B592EED}" type="pres">
      <dgm:prSet presAssocID="{8E3E79FB-C0DF-464B-BA58-442C3578A5BC}" presName="arrow" presStyleLbl="node1" presStyleIdx="2" presStyleCnt="3"/>
      <dgm:spPr/>
      <dgm:t>
        <a:bodyPr/>
        <a:lstStyle/>
        <a:p>
          <a:endParaRPr lang="en-US"/>
        </a:p>
      </dgm:t>
    </dgm:pt>
    <dgm:pt modelId="{72CAF321-C8DE-0C42-AC09-F1963C11486E}" type="pres">
      <dgm:prSet presAssocID="{8E3E79FB-C0DF-464B-BA58-442C3578A5BC}" presName="descendantArrow" presStyleCnt="0"/>
      <dgm:spPr/>
    </dgm:pt>
    <dgm:pt modelId="{57515761-905A-4F48-BEE6-3922783C1271}" type="pres">
      <dgm:prSet presAssocID="{401AB6B1-678C-364A-9764-96CA62740D09}" presName="childTextArrow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3F1A36-FC3E-1141-BC8B-7AF0A52BE15C}" type="presOf" srcId="{62D5ED76-0712-1042-8967-3A745C3D1A32}" destId="{254FAACB-C0BE-5143-9266-D20534575952}" srcOrd="0" destOrd="0" presId="urn:microsoft.com/office/officeart/2005/8/layout/process4"/>
    <dgm:cxn modelId="{9825DD69-4FB6-5343-91A5-1ADF192EA283}" type="presOf" srcId="{832B6A87-81AA-8D4C-A6E6-3063B713D2A1}" destId="{12C31717-D94A-1049-AE3D-AE3850D56E92}" srcOrd="1" destOrd="0" presId="urn:microsoft.com/office/officeart/2005/8/layout/process4"/>
    <dgm:cxn modelId="{0B896033-8209-D043-BD77-CCEABA4E6B96}" type="presOf" srcId="{8E3E79FB-C0DF-464B-BA58-442C3578A5BC}" destId="{4DB81BF8-53F2-A04A-BCBC-AA768B63DA7A}" srcOrd="0" destOrd="0" presId="urn:microsoft.com/office/officeart/2005/8/layout/process4"/>
    <dgm:cxn modelId="{43077F79-F5AB-A547-87B0-08FEC0EA3875}" type="presOf" srcId="{283ED715-CB4A-024F-86C6-8DCA7C036DF8}" destId="{F9E1AE02-0821-5944-9B59-1FBB41288AC5}" srcOrd="0" destOrd="0" presId="urn:microsoft.com/office/officeart/2005/8/layout/process4"/>
    <dgm:cxn modelId="{10E9F8FC-F025-C04B-A801-7F00E71D0C02}" type="presOf" srcId="{62D5ED76-0712-1042-8967-3A745C3D1A32}" destId="{C1161C98-7414-EC47-B938-9FB87D741DA0}" srcOrd="1" destOrd="0" presId="urn:microsoft.com/office/officeart/2005/8/layout/process4"/>
    <dgm:cxn modelId="{2D89EADF-BE55-A048-8B30-12693EC312B8}" type="presOf" srcId="{401AB6B1-678C-364A-9764-96CA62740D09}" destId="{57515761-905A-4F48-BEE6-3922783C1271}" srcOrd="0" destOrd="0" presId="urn:microsoft.com/office/officeart/2005/8/layout/process4"/>
    <dgm:cxn modelId="{EEC55959-12CE-424A-9142-31904DE64CB5}" srcId="{62D5ED76-0712-1042-8967-3A745C3D1A32}" destId="{C8117151-B51C-784B-A965-0C57110C1494}" srcOrd="0" destOrd="0" parTransId="{FC62EF30-86BD-AF42-B30F-723D47B0E5C1}" sibTransId="{C4AAA2CC-7322-A248-84A6-9040AFD88620}"/>
    <dgm:cxn modelId="{6E58521D-1B87-5342-8F44-59F3176D5757}" srcId="{1A8000D4-254A-8444-9ABF-779902C5D3AD}" destId="{62D5ED76-0712-1042-8967-3A745C3D1A32}" srcOrd="2" destOrd="0" parTransId="{61E6DDF8-32AA-4A4D-B1AF-A1C56ADF03D7}" sibTransId="{120BBD4E-E461-BC4C-9813-3B2CDA15F57B}"/>
    <dgm:cxn modelId="{47AB32B5-2A77-934C-84AA-2109B3DE8E85}" type="presOf" srcId="{1A8000D4-254A-8444-9ABF-779902C5D3AD}" destId="{0395DD4E-E0ED-3E4D-97C8-58B72F066753}" srcOrd="0" destOrd="0" presId="urn:microsoft.com/office/officeart/2005/8/layout/process4"/>
    <dgm:cxn modelId="{C3DB4418-1647-CF4A-A48D-A89EA51E02DB}" type="presOf" srcId="{C8117151-B51C-784B-A965-0C57110C1494}" destId="{A32C9F9B-C532-C446-8734-5EA1305EB7D0}" srcOrd="0" destOrd="0" presId="urn:microsoft.com/office/officeart/2005/8/layout/process4"/>
    <dgm:cxn modelId="{8BDDB552-B1C9-6C40-BC02-0E9B387DEF48}" srcId="{1A8000D4-254A-8444-9ABF-779902C5D3AD}" destId="{8E3E79FB-C0DF-464B-BA58-442C3578A5BC}" srcOrd="0" destOrd="0" parTransId="{CD163E26-FE52-7048-A4F2-1F36A49BBEA2}" sibTransId="{D9A0BFCD-DEAD-F34C-9A23-13C1738940DE}"/>
    <dgm:cxn modelId="{286F038A-76B5-3D4E-9E73-B0B2CFA04AEE}" type="presOf" srcId="{8E3E79FB-C0DF-464B-BA58-442C3578A5BC}" destId="{4020AB16-7DEE-EF41-B5B8-851C0B592EED}" srcOrd="1" destOrd="0" presId="urn:microsoft.com/office/officeart/2005/8/layout/process4"/>
    <dgm:cxn modelId="{C8005A47-2AED-C143-B410-66955B4B5C79}" type="presOf" srcId="{832B6A87-81AA-8D4C-A6E6-3063B713D2A1}" destId="{57DF1F88-EDD3-EF49-910E-16BFD46FA059}" srcOrd="0" destOrd="0" presId="urn:microsoft.com/office/officeart/2005/8/layout/process4"/>
    <dgm:cxn modelId="{1BFDED8D-B805-8141-BD46-4EE7338C4BF6}" srcId="{8E3E79FB-C0DF-464B-BA58-442C3578A5BC}" destId="{401AB6B1-678C-364A-9764-96CA62740D09}" srcOrd="0" destOrd="0" parTransId="{0373243F-036C-C34F-8C8C-4C21040F6471}" sibTransId="{1813247B-80EF-2F42-802C-D6F3CCE52216}"/>
    <dgm:cxn modelId="{30586FDF-B98A-F749-AE36-D7181F09F8CE}" srcId="{1A8000D4-254A-8444-9ABF-779902C5D3AD}" destId="{832B6A87-81AA-8D4C-A6E6-3063B713D2A1}" srcOrd="1" destOrd="0" parTransId="{9FC16F68-02AC-2A48-A719-F43A9A3D163E}" sibTransId="{44D6A0B3-F9DC-1E4D-9641-B9F662370922}"/>
    <dgm:cxn modelId="{7516AD39-4620-9241-A998-219B62367A55}" srcId="{832B6A87-81AA-8D4C-A6E6-3063B713D2A1}" destId="{283ED715-CB4A-024F-86C6-8DCA7C036DF8}" srcOrd="0" destOrd="0" parTransId="{E2B39D32-5017-8A4A-9B3F-AD510A077E25}" sibTransId="{EEBB9074-29C8-B546-AF71-7A89DAD2158F}"/>
    <dgm:cxn modelId="{59FABDD7-8E57-B647-993E-5BA27D2D2D94}" type="presParOf" srcId="{0395DD4E-E0ED-3E4D-97C8-58B72F066753}" destId="{B1499935-DB8E-0D4A-B551-29566FBE59F0}" srcOrd="0" destOrd="0" presId="urn:microsoft.com/office/officeart/2005/8/layout/process4"/>
    <dgm:cxn modelId="{AE361F48-A743-3E4A-B328-07431E430B1E}" type="presParOf" srcId="{B1499935-DB8E-0D4A-B551-29566FBE59F0}" destId="{254FAACB-C0BE-5143-9266-D20534575952}" srcOrd="0" destOrd="0" presId="urn:microsoft.com/office/officeart/2005/8/layout/process4"/>
    <dgm:cxn modelId="{210B3D54-EA58-DA45-8153-50646DBDFE65}" type="presParOf" srcId="{B1499935-DB8E-0D4A-B551-29566FBE59F0}" destId="{C1161C98-7414-EC47-B938-9FB87D741DA0}" srcOrd="1" destOrd="0" presId="urn:microsoft.com/office/officeart/2005/8/layout/process4"/>
    <dgm:cxn modelId="{E88F69AD-05BA-C243-B0A7-F30055EAE86A}" type="presParOf" srcId="{B1499935-DB8E-0D4A-B551-29566FBE59F0}" destId="{DC8B5A42-BA2A-9C4D-86A1-41CED12E36C5}" srcOrd="2" destOrd="0" presId="urn:microsoft.com/office/officeart/2005/8/layout/process4"/>
    <dgm:cxn modelId="{B736C3B1-CDC9-7941-A3BE-BDC378A3F138}" type="presParOf" srcId="{DC8B5A42-BA2A-9C4D-86A1-41CED12E36C5}" destId="{A32C9F9B-C532-C446-8734-5EA1305EB7D0}" srcOrd="0" destOrd="0" presId="urn:microsoft.com/office/officeart/2005/8/layout/process4"/>
    <dgm:cxn modelId="{9132F355-A99A-314E-B58F-F2B0592A85D0}" type="presParOf" srcId="{0395DD4E-E0ED-3E4D-97C8-58B72F066753}" destId="{9F659C0A-4441-4A4E-86C7-793B88518E80}" srcOrd="1" destOrd="0" presId="urn:microsoft.com/office/officeart/2005/8/layout/process4"/>
    <dgm:cxn modelId="{0C4753AB-A1D1-9B4E-BFAA-8965B4193C24}" type="presParOf" srcId="{0395DD4E-E0ED-3E4D-97C8-58B72F066753}" destId="{44C9252E-356C-4E48-A781-1A28932344B0}" srcOrd="2" destOrd="0" presId="urn:microsoft.com/office/officeart/2005/8/layout/process4"/>
    <dgm:cxn modelId="{DA87FA28-B2BC-2C43-99D2-D7E1473AB52D}" type="presParOf" srcId="{44C9252E-356C-4E48-A781-1A28932344B0}" destId="{57DF1F88-EDD3-EF49-910E-16BFD46FA059}" srcOrd="0" destOrd="0" presId="urn:microsoft.com/office/officeart/2005/8/layout/process4"/>
    <dgm:cxn modelId="{03745AEA-4053-114F-8C9E-83B60E18DFD5}" type="presParOf" srcId="{44C9252E-356C-4E48-A781-1A28932344B0}" destId="{12C31717-D94A-1049-AE3D-AE3850D56E92}" srcOrd="1" destOrd="0" presId="urn:microsoft.com/office/officeart/2005/8/layout/process4"/>
    <dgm:cxn modelId="{03867404-D871-C245-857E-D59C846742F1}" type="presParOf" srcId="{44C9252E-356C-4E48-A781-1A28932344B0}" destId="{871EC2CC-C821-FD45-AFC3-21DAF8ECFA8F}" srcOrd="2" destOrd="0" presId="urn:microsoft.com/office/officeart/2005/8/layout/process4"/>
    <dgm:cxn modelId="{40380A62-C216-6B40-B610-84234E49CDAD}" type="presParOf" srcId="{871EC2CC-C821-FD45-AFC3-21DAF8ECFA8F}" destId="{F9E1AE02-0821-5944-9B59-1FBB41288AC5}" srcOrd="0" destOrd="0" presId="urn:microsoft.com/office/officeart/2005/8/layout/process4"/>
    <dgm:cxn modelId="{7380618E-10F2-FB4B-B835-053944BF72ED}" type="presParOf" srcId="{0395DD4E-E0ED-3E4D-97C8-58B72F066753}" destId="{E88C90FB-775D-0940-A1C0-82F7419E6F3B}" srcOrd="3" destOrd="0" presId="urn:microsoft.com/office/officeart/2005/8/layout/process4"/>
    <dgm:cxn modelId="{2D876A9D-9894-124C-BC7A-EA1D986EE37D}" type="presParOf" srcId="{0395DD4E-E0ED-3E4D-97C8-58B72F066753}" destId="{BBD466B8-E2B7-C047-B4F7-CBCC138DF067}" srcOrd="4" destOrd="0" presId="urn:microsoft.com/office/officeart/2005/8/layout/process4"/>
    <dgm:cxn modelId="{439B696A-6A3B-2C45-A885-A2A0C75E510E}" type="presParOf" srcId="{BBD466B8-E2B7-C047-B4F7-CBCC138DF067}" destId="{4DB81BF8-53F2-A04A-BCBC-AA768B63DA7A}" srcOrd="0" destOrd="0" presId="urn:microsoft.com/office/officeart/2005/8/layout/process4"/>
    <dgm:cxn modelId="{3D78E2E0-C7B9-9B4F-ADCB-02227DDF0C69}" type="presParOf" srcId="{BBD466B8-E2B7-C047-B4F7-CBCC138DF067}" destId="{4020AB16-7DEE-EF41-B5B8-851C0B592EED}" srcOrd="1" destOrd="0" presId="urn:microsoft.com/office/officeart/2005/8/layout/process4"/>
    <dgm:cxn modelId="{06687622-D7AD-D94A-B667-C6B01FA3F317}" type="presParOf" srcId="{BBD466B8-E2B7-C047-B4F7-CBCC138DF067}" destId="{72CAF321-C8DE-0C42-AC09-F1963C11486E}" srcOrd="2" destOrd="0" presId="urn:microsoft.com/office/officeart/2005/8/layout/process4"/>
    <dgm:cxn modelId="{0F1FB1A5-9F92-E346-A366-2FDAB1E3BD49}" type="presParOf" srcId="{72CAF321-C8DE-0C42-AC09-F1963C11486E}" destId="{57515761-905A-4F48-BEE6-3922783C1271}" srcOrd="0" destOrd="0" presId="urn:microsoft.com/office/officeart/2005/8/layout/process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8000D4-254A-8444-9ABF-779902C5D3AD}" type="doc">
      <dgm:prSet loTypeId="urn:microsoft.com/office/officeart/2005/8/layout/process4" loCatId="process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E3E79FB-C0DF-464B-BA58-442C3578A5BC}">
      <dgm:prSet phldrT="[Text]" custT="1"/>
      <dgm:spPr>
        <a:ln>
          <a:solidFill>
            <a:srgbClr val="669999"/>
          </a:solidFill>
        </a:ln>
        <a:effectLst/>
      </dgm:spPr>
      <dgm:t>
        <a:bodyPr/>
        <a:lstStyle/>
        <a:p>
          <a:r>
            <a:rPr lang="en-US" sz="1800" b="0" cap="all" dirty="0" smtClean="0">
              <a:solidFill>
                <a:srgbClr val="FFFFFF"/>
              </a:solidFill>
            </a:rPr>
            <a:t>1. Mean Volume</a:t>
          </a:r>
          <a:endParaRPr lang="en-US" sz="1800" b="0" cap="all" dirty="0">
            <a:solidFill>
              <a:srgbClr val="FFFFFF"/>
            </a:solidFill>
          </a:endParaRPr>
        </a:p>
      </dgm:t>
    </dgm:pt>
    <dgm:pt modelId="{CD163E26-FE52-7048-A4F2-1F36A49BBEA2}" type="parTrans" cxnId="{8BDDB552-B1C9-6C40-BC02-0E9B387DEF48}">
      <dgm:prSet/>
      <dgm:spPr/>
      <dgm:t>
        <a:bodyPr/>
        <a:lstStyle/>
        <a:p>
          <a:endParaRPr lang="en-US"/>
        </a:p>
      </dgm:t>
    </dgm:pt>
    <dgm:pt modelId="{D9A0BFCD-DEAD-F34C-9A23-13C1738940DE}" type="sibTrans" cxnId="{8BDDB552-B1C9-6C40-BC02-0E9B387DEF48}">
      <dgm:prSet/>
      <dgm:spPr/>
      <dgm:t>
        <a:bodyPr/>
        <a:lstStyle/>
        <a:p>
          <a:endParaRPr lang="en-US"/>
        </a:p>
      </dgm:t>
    </dgm:pt>
    <dgm:pt modelId="{401AB6B1-678C-364A-9764-96CA62740D09}">
      <dgm:prSet phldrT="[Text]"/>
      <dgm:spPr>
        <a:ln>
          <a:solidFill>
            <a:srgbClr val="66CCFF"/>
          </a:solidFill>
        </a:ln>
      </dgm:spPr>
      <dgm:t>
        <a:bodyPr/>
        <a:lstStyle/>
        <a:p>
          <a:r>
            <a:rPr lang="en-US" dirty="0" smtClean="0"/>
            <a:t>70 ml/kg</a:t>
          </a:r>
          <a:endParaRPr lang="en-US" dirty="0"/>
        </a:p>
      </dgm:t>
    </dgm:pt>
    <dgm:pt modelId="{0373243F-036C-C34F-8C8C-4C21040F6471}" type="parTrans" cxnId="{1BFDED8D-B805-8141-BD46-4EE7338C4BF6}">
      <dgm:prSet/>
      <dgm:spPr/>
      <dgm:t>
        <a:bodyPr/>
        <a:lstStyle/>
        <a:p>
          <a:endParaRPr lang="en-US"/>
        </a:p>
      </dgm:t>
    </dgm:pt>
    <dgm:pt modelId="{1813247B-80EF-2F42-802C-D6F3CCE52216}" type="sibTrans" cxnId="{1BFDED8D-B805-8141-BD46-4EE7338C4BF6}">
      <dgm:prSet/>
      <dgm:spPr/>
      <dgm:t>
        <a:bodyPr/>
        <a:lstStyle/>
        <a:p>
          <a:endParaRPr lang="en-US"/>
        </a:p>
      </dgm:t>
    </dgm:pt>
    <dgm:pt modelId="{832B6A87-81AA-8D4C-A6E6-3063B713D2A1}">
      <dgm:prSet phldrT="[Text]" custT="1"/>
      <dgm:spPr>
        <a:ln>
          <a:solidFill>
            <a:srgbClr val="66CCFF"/>
          </a:solidFill>
        </a:ln>
        <a:effectLst/>
      </dgm:spPr>
      <dgm:t>
        <a:bodyPr/>
        <a:lstStyle/>
        <a:p>
          <a:r>
            <a:rPr lang="en-US" sz="1800" b="0" cap="all" dirty="0" smtClean="0">
              <a:solidFill>
                <a:srgbClr val="FFFFFF"/>
              </a:solidFill>
            </a:rPr>
            <a:t>2. Weigh animal</a:t>
          </a:r>
          <a:endParaRPr lang="en-US" sz="1800" b="0" cap="all" dirty="0">
            <a:solidFill>
              <a:srgbClr val="FFFFFF"/>
            </a:solidFill>
          </a:endParaRPr>
        </a:p>
      </dgm:t>
    </dgm:pt>
    <dgm:pt modelId="{9FC16F68-02AC-2A48-A719-F43A9A3D163E}" type="parTrans" cxnId="{30586FDF-B98A-F749-AE36-D7181F09F8CE}">
      <dgm:prSet/>
      <dgm:spPr/>
      <dgm:t>
        <a:bodyPr/>
        <a:lstStyle/>
        <a:p>
          <a:endParaRPr lang="en-US"/>
        </a:p>
      </dgm:t>
    </dgm:pt>
    <dgm:pt modelId="{44D6A0B3-F9DC-1E4D-9641-B9F662370922}" type="sibTrans" cxnId="{30586FDF-B98A-F749-AE36-D7181F09F8CE}">
      <dgm:prSet/>
      <dgm:spPr/>
      <dgm:t>
        <a:bodyPr/>
        <a:lstStyle/>
        <a:p>
          <a:endParaRPr lang="en-US"/>
        </a:p>
      </dgm:t>
    </dgm:pt>
    <dgm:pt modelId="{283ED715-CB4A-024F-86C6-8DCA7C036DF8}">
      <dgm:prSet phldrT="[Text]"/>
      <dgm:spPr>
        <a:ln>
          <a:solidFill>
            <a:srgbClr val="66CCFF"/>
          </a:solidFill>
        </a:ln>
      </dgm:spPr>
      <dgm:t>
        <a:bodyPr/>
        <a:lstStyle/>
        <a:p>
          <a:r>
            <a:rPr lang="en-US" dirty="0" smtClean="0"/>
            <a:t>40 kg goat</a:t>
          </a:r>
          <a:endParaRPr lang="en-US" dirty="0"/>
        </a:p>
      </dgm:t>
    </dgm:pt>
    <dgm:pt modelId="{E2B39D32-5017-8A4A-9B3F-AD510A077E25}" type="parTrans" cxnId="{7516AD39-4620-9241-A998-219B62367A55}">
      <dgm:prSet/>
      <dgm:spPr/>
      <dgm:t>
        <a:bodyPr/>
        <a:lstStyle/>
        <a:p>
          <a:endParaRPr lang="en-US"/>
        </a:p>
      </dgm:t>
    </dgm:pt>
    <dgm:pt modelId="{EEBB9074-29C8-B546-AF71-7A89DAD2158F}" type="sibTrans" cxnId="{7516AD39-4620-9241-A998-219B62367A55}">
      <dgm:prSet/>
      <dgm:spPr/>
      <dgm:t>
        <a:bodyPr/>
        <a:lstStyle/>
        <a:p>
          <a:endParaRPr lang="en-US"/>
        </a:p>
      </dgm:t>
    </dgm:pt>
    <dgm:pt modelId="{62D5ED76-0712-1042-8967-3A745C3D1A32}">
      <dgm:prSet phldrT="[Text]" custT="1"/>
      <dgm:spPr>
        <a:ln>
          <a:solidFill>
            <a:srgbClr val="66CCFF"/>
          </a:solidFill>
        </a:ln>
        <a:effectLst/>
      </dgm:spPr>
      <dgm:t>
        <a:bodyPr tIns="223200"/>
        <a:lstStyle/>
        <a:p>
          <a:r>
            <a:rPr lang="en-US" sz="1800" b="0" cap="all" dirty="0" smtClean="0">
              <a:solidFill>
                <a:srgbClr val="FFFFFF"/>
              </a:solidFill>
            </a:rPr>
            <a:t>3. Multiply mean volume by weight</a:t>
          </a:r>
          <a:endParaRPr lang="en-US" sz="1800" b="0" cap="all" dirty="0">
            <a:solidFill>
              <a:srgbClr val="FFFFFF"/>
            </a:solidFill>
          </a:endParaRPr>
        </a:p>
      </dgm:t>
    </dgm:pt>
    <dgm:pt modelId="{61E6DDF8-32AA-4A4D-B1AF-A1C56ADF03D7}" type="parTrans" cxnId="{6E58521D-1B87-5342-8F44-59F3176D5757}">
      <dgm:prSet/>
      <dgm:spPr/>
      <dgm:t>
        <a:bodyPr/>
        <a:lstStyle/>
        <a:p>
          <a:endParaRPr lang="en-US"/>
        </a:p>
      </dgm:t>
    </dgm:pt>
    <dgm:pt modelId="{120BBD4E-E461-BC4C-9813-3B2CDA15F57B}" type="sibTrans" cxnId="{6E58521D-1B87-5342-8F44-59F3176D5757}">
      <dgm:prSet/>
      <dgm:spPr/>
      <dgm:t>
        <a:bodyPr/>
        <a:lstStyle/>
        <a:p>
          <a:endParaRPr lang="en-US"/>
        </a:p>
      </dgm:t>
    </dgm:pt>
    <dgm:pt modelId="{C8117151-B51C-784B-A965-0C57110C1494}">
      <dgm:prSet phldrT="[Text]"/>
      <dgm:spPr>
        <a:ln>
          <a:solidFill>
            <a:srgbClr val="66CCFF"/>
          </a:solidFill>
        </a:ln>
      </dgm:spPr>
      <dgm:t>
        <a:bodyPr/>
        <a:lstStyle/>
        <a:p>
          <a:r>
            <a:rPr lang="en-US" dirty="0" smtClean="0"/>
            <a:t>Total blood volume = 2800 ml</a:t>
          </a:r>
          <a:endParaRPr lang="en-US" dirty="0"/>
        </a:p>
      </dgm:t>
    </dgm:pt>
    <dgm:pt modelId="{FC62EF30-86BD-AF42-B30F-723D47B0E5C1}" type="parTrans" cxnId="{EEC55959-12CE-424A-9142-31904DE64CB5}">
      <dgm:prSet/>
      <dgm:spPr/>
      <dgm:t>
        <a:bodyPr/>
        <a:lstStyle/>
        <a:p>
          <a:endParaRPr lang="en-US"/>
        </a:p>
      </dgm:t>
    </dgm:pt>
    <dgm:pt modelId="{C4AAA2CC-7322-A248-84A6-9040AFD88620}" type="sibTrans" cxnId="{EEC55959-12CE-424A-9142-31904DE64CB5}">
      <dgm:prSet/>
      <dgm:spPr/>
      <dgm:t>
        <a:bodyPr/>
        <a:lstStyle/>
        <a:p>
          <a:endParaRPr lang="en-US"/>
        </a:p>
      </dgm:t>
    </dgm:pt>
    <dgm:pt modelId="{31AD934C-8B2E-6D4C-BB88-9B92A0045A9E}">
      <dgm:prSet phldrT="[Text]"/>
      <dgm:spPr>
        <a:ln>
          <a:solidFill>
            <a:srgbClr val="66CCFF"/>
          </a:solidFill>
        </a:ln>
      </dgm:spPr>
      <dgm:t>
        <a:bodyPr/>
        <a:lstStyle/>
        <a:p>
          <a:r>
            <a:rPr lang="en-US" dirty="0" smtClean="0"/>
            <a:t>2800 </a:t>
          </a:r>
          <a:r>
            <a:rPr lang="en-US" dirty="0" err="1" smtClean="0"/>
            <a:t>x</a:t>
          </a:r>
          <a:r>
            <a:rPr lang="en-US" dirty="0" smtClean="0"/>
            <a:t> 10% = 280 ml / sample</a:t>
          </a:r>
          <a:endParaRPr lang="en-US" dirty="0"/>
        </a:p>
      </dgm:t>
    </dgm:pt>
    <dgm:pt modelId="{A68B3D43-8AAD-5C4E-9533-C09537866226}" type="parTrans" cxnId="{33A313D2-58E8-0440-9DF9-ED2B6502AD1B}">
      <dgm:prSet/>
      <dgm:spPr/>
      <dgm:t>
        <a:bodyPr/>
        <a:lstStyle/>
        <a:p>
          <a:endParaRPr lang="en-US"/>
        </a:p>
      </dgm:t>
    </dgm:pt>
    <dgm:pt modelId="{1814D654-7EF2-1A49-8FCE-1EEBCA557333}" type="sibTrans" cxnId="{33A313D2-58E8-0440-9DF9-ED2B6502AD1B}">
      <dgm:prSet/>
      <dgm:spPr/>
      <dgm:t>
        <a:bodyPr/>
        <a:lstStyle/>
        <a:p>
          <a:endParaRPr lang="en-US"/>
        </a:p>
      </dgm:t>
    </dgm:pt>
    <dgm:pt modelId="{1CE2BE6D-90B6-6D4E-BD30-EB41D863CA7A}">
      <dgm:prSet phldrT="[Text]" custT="1"/>
      <dgm:spPr>
        <a:ln>
          <a:solidFill>
            <a:srgbClr val="66CCFF"/>
          </a:solidFill>
        </a:ln>
        <a:effectLst/>
      </dgm:spPr>
      <dgm:t>
        <a:bodyPr lIns="72000" tIns="316800" rIns="72000"/>
        <a:lstStyle/>
        <a:p>
          <a:pPr>
            <a:spcBef>
              <a:spcPts val="600"/>
            </a:spcBef>
          </a:pPr>
          <a:r>
            <a:rPr lang="en-US" sz="1800" b="0" cap="all" dirty="0" smtClean="0"/>
            <a:t>4. Multiply total blood volume by % blood removed</a:t>
          </a:r>
          <a:endParaRPr lang="en-US" sz="1800" b="0" cap="all" dirty="0"/>
        </a:p>
      </dgm:t>
    </dgm:pt>
    <dgm:pt modelId="{0051A98A-97F2-B043-BB28-D49A12BE0007}" type="sibTrans" cxnId="{2FCF1F93-B4C9-0B48-9163-94CB8C2AF41C}">
      <dgm:prSet/>
      <dgm:spPr/>
      <dgm:t>
        <a:bodyPr/>
        <a:lstStyle/>
        <a:p>
          <a:endParaRPr lang="en-US"/>
        </a:p>
      </dgm:t>
    </dgm:pt>
    <dgm:pt modelId="{EE1D410A-825A-4040-9C34-C17CC3434988}" type="parTrans" cxnId="{2FCF1F93-B4C9-0B48-9163-94CB8C2AF41C}">
      <dgm:prSet/>
      <dgm:spPr/>
      <dgm:t>
        <a:bodyPr/>
        <a:lstStyle/>
        <a:p>
          <a:endParaRPr lang="en-US"/>
        </a:p>
      </dgm:t>
    </dgm:pt>
    <dgm:pt modelId="{0395DD4E-E0ED-3E4D-97C8-58B72F066753}" type="pres">
      <dgm:prSet presAssocID="{1A8000D4-254A-8444-9ABF-779902C5D3A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317590-1E0C-D54F-995E-EB19B9CC439F}" type="pres">
      <dgm:prSet presAssocID="{1CE2BE6D-90B6-6D4E-BD30-EB41D863CA7A}" presName="boxAndChildren" presStyleCnt="0"/>
      <dgm:spPr/>
      <dgm:t>
        <a:bodyPr/>
        <a:lstStyle/>
        <a:p>
          <a:endParaRPr lang="en-US"/>
        </a:p>
      </dgm:t>
    </dgm:pt>
    <dgm:pt modelId="{C5D6F24C-CA8D-6740-9062-9E2F4575F8D7}" type="pres">
      <dgm:prSet presAssocID="{1CE2BE6D-90B6-6D4E-BD30-EB41D863CA7A}" presName="parentTextBox" presStyleLbl="node1" presStyleIdx="0" presStyleCnt="4"/>
      <dgm:spPr/>
      <dgm:t>
        <a:bodyPr/>
        <a:lstStyle/>
        <a:p>
          <a:endParaRPr lang="en-US"/>
        </a:p>
      </dgm:t>
    </dgm:pt>
    <dgm:pt modelId="{2F08A650-2BA9-C74D-B73F-1CA4FBC28DFE}" type="pres">
      <dgm:prSet presAssocID="{1CE2BE6D-90B6-6D4E-BD30-EB41D863CA7A}" presName="entireBox" presStyleLbl="node1" presStyleIdx="0" presStyleCnt="4" custScaleY="166333"/>
      <dgm:spPr/>
      <dgm:t>
        <a:bodyPr/>
        <a:lstStyle/>
        <a:p>
          <a:endParaRPr lang="en-US"/>
        </a:p>
      </dgm:t>
    </dgm:pt>
    <dgm:pt modelId="{2ADF8724-E401-3C4A-A693-7B51854A0D7D}" type="pres">
      <dgm:prSet presAssocID="{1CE2BE6D-90B6-6D4E-BD30-EB41D863CA7A}" presName="descendantBox" presStyleCnt="0"/>
      <dgm:spPr/>
      <dgm:t>
        <a:bodyPr/>
        <a:lstStyle/>
        <a:p>
          <a:endParaRPr lang="en-US"/>
        </a:p>
      </dgm:t>
    </dgm:pt>
    <dgm:pt modelId="{6D0F6F65-92C8-2C48-BF90-A412421F3D8A}" type="pres">
      <dgm:prSet presAssocID="{31AD934C-8B2E-6D4C-BB88-9B92A0045A9E}" presName="childTextBox" presStyleLbl="fgAccFollowNode1" presStyleIdx="0" presStyleCnt="4" custAng="0" custScaleY="110619" custLinFactNeighborY="713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59CCEA-4877-E046-8C1C-D863866C6B0C}" type="pres">
      <dgm:prSet presAssocID="{120BBD4E-E461-BC4C-9813-3B2CDA15F57B}" presName="sp" presStyleCnt="0"/>
      <dgm:spPr/>
      <dgm:t>
        <a:bodyPr/>
        <a:lstStyle/>
        <a:p>
          <a:endParaRPr lang="en-US"/>
        </a:p>
      </dgm:t>
    </dgm:pt>
    <dgm:pt modelId="{F4A05703-A6C4-5946-B0A7-651B45AF3162}" type="pres">
      <dgm:prSet presAssocID="{62D5ED76-0712-1042-8967-3A745C3D1A32}" presName="arrowAndChildren" presStyleCnt="0"/>
      <dgm:spPr/>
      <dgm:t>
        <a:bodyPr/>
        <a:lstStyle/>
        <a:p>
          <a:endParaRPr lang="en-US"/>
        </a:p>
      </dgm:t>
    </dgm:pt>
    <dgm:pt modelId="{5FB02C7D-96F2-EE4E-9544-744A57C92364}" type="pres">
      <dgm:prSet presAssocID="{62D5ED76-0712-1042-8967-3A745C3D1A32}" presName="parentTextArrow" presStyleLbl="node1" presStyleIdx="0" presStyleCnt="4"/>
      <dgm:spPr/>
      <dgm:t>
        <a:bodyPr/>
        <a:lstStyle/>
        <a:p>
          <a:endParaRPr lang="en-US"/>
        </a:p>
      </dgm:t>
    </dgm:pt>
    <dgm:pt modelId="{2E036D9F-F3DD-C046-B17A-D61560FFEE43}" type="pres">
      <dgm:prSet presAssocID="{62D5ED76-0712-1042-8967-3A745C3D1A32}" presName="arrow" presStyleLbl="node1" presStyleIdx="1" presStyleCnt="4" custScaleY="107627"/>
      <dgm:spPr/>
      <dgm:t>
        <a:bodyPr/>
        <a:lstStyle/>
        <a:p>
          <a:endParaRPr lang="en-US"/>
        </a:p>
      </dgm:t>
    </dgm:pt>
    <dgm:pt modelId="{A4AA755B-2133-A444-9725-B9112744DD6E}" type="pres">
      <dgm:prSet presAssocID="{62D5ED76-0712-1042-8967-3A745C3D1A32}" presName="descendantArrow" presStyleCnt="0"/>
      <dgm:spPr/>
      <dgm:t>
        <a:bodyPr/>
        <a:lstStyle/>
        <a:p>
          <a:endParaRPr lang="en-US"/>
        </a:p>
      </dgm:t>
    </dgm:pt>
    <dgm:pt modelId="{44323DDC-4F75-6547-A1F8-F78EAE165E8A}" type="pres">
      <dgm:prSet presAssocID="{C8117151-B51C-784B-A965-0C57110C1494}" presName="childTextArrow" presStyleLbl="fgAccFollowNode1" presStyleIdx="1" presStyleCnt="4" custScaleY="87441" custLinFactNeighborY="218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659C0A-4441-4A4E-86C7-793B88518E80}" type="pres">
      <dgm:prSet presAssocID="{44D6A0B3-F9DC-1E4D-9641-B9F662370922}" presName="sp" presStyleCnt="0"/>
      <dgm:spPr/>
      <dgm:t>
        <a:bodyPr/>
        <a:lstStyle/>
        <a:p>
          <a:endParaRPr lang="en-US"/>
        </a:p>
      </dgm:t>
    </dgm:pt>
    <dgm:pt modelId="{44C9252E-356C-4E48-A781-1A28932344B0}" type="pres">
      <dgm:prSet presAssocID="{832B6A87-81AA-8D4C-A6E6-3063B713D2A1}" presName="arrowAndChildren" presStyleCnt="0"/>
      <dgm:spPr/>
      <dgm:t>
        <a:bodyPr/>
        <a:lstStyle/>
        <a:p>
          <a:endParaRPr lang="en-US"/>
        </a:p>
      </dgm:t>
    </dgm:pt>
    <dgm:pt modelId="{57DF1F88-EDD3-EF49-910E-16BFD46FA059}" type="pres">
      <dgm:prSet presAssocID="{832B6A87-81AA-8D4C-A6E6-3063B713D2A1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12C31717-D94A-1049-AE3D-AE3850D56E92}" type="pres">
      <dgm:prSet presAssocID="{832B6A87-81AA-8D4C-A6E6-3063B713D2A1}" presName="arrow" presStyleLbl="node1" presStyleIdx="2" presStyleCnt="4"/>
      <dgm:spPr/>
      <dgm:t>
        <a:bodyPr/>
        <a:lstStyle/>
        <a:p>
          <a:endParaRPr lang="en-US"/>
        </a:p>
      </dgm:t>
    </dgm:pt>
    <dgm:pt modelId="{871EC2CC-C821-FD45-AFC3-21DAF8ECFA8F}" type="pres">
      <dgm:prSet presAssocID="{832B6A87-81AA-8D4C-A6E6-3063B713D2A1}" presName="descendantArrow" presStyleCnt="0"/>
      <dgm:spPr/>
      <dgm:t>
        <a:bodyPr/>
        <a:lstStyle/>
        <a:p>
          <a:endParaRPr lang="en-US"/>
        </a:p>
      </dgm:t>
    </dgm:pt>
    <dgm:pt modelId="{F9E1AE02-0821-5944-9B59-1FBB41288AC5}" type="pres">
      <dgm:prSet presAssocID="{283ED715-CB4A-024F-86C6-8DCA7C036DF8}" presName="childTextArrow" presStyleLbl="fgAccFollowNode1" presStyleIdx="2" presStyleCnt="4" custScaleY="89279" custLinFactNeighborY="60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8C90FB-775D-0940-A1C0-82F7419E6F3B}" type="pres">
      <dgm:prSet presAssocID="{D9A0BFCD-DEAD-F34C-9A23-13C1738940DE}" presName="sp" presStyleCnt="0"/>
      <dgm:spPr/>
      <dgm:t>
        <a:bodyPr/>
        <a:lstStyle/>
        <a:p>
          <a:endParaRPr lang="en-US"/>
        </a:p>
      </dgm:t>
    </dgm:pt>
    <dgm:pt modelId="{BBD466B8-E2B7-C047-B4F7-CBCC138DF067}" type="pres">
      <dgm:prSet presAssocID="{8E3E79FB-C0DF-464B-BA58-442C3578A5BC}" presName="arrowAndChildren" presStyleCnt="0"/>
      <dgm:spPr/>
      <dgm:t>
        <a:bodyPr/>
        <a:lstStyle/>
        <a:p>
          <a:endParaRPr lang="en-US"/>
        </a:p>
      </dgm:t>
    </dgm:pt>
    <dgm:pt modelId="{4DB81BF8-53F2-A04A-BCBC-AA768B63DA7A}" type="pres">
      <dgm:prSet presAssocID="{8E3E79FB-C0DF-464B-BA58-442C3578A5BC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4020AB16-7DEE-EF41-B5B8-851C0B592EED}" type="pres">
      <dgm:prSet presAssocID="{8E3E79FB-C0DF-464B-BA58-442C3578A5BC}" presName="arrow" presStyleLbl="node1" presStyleIdx="3" presStyleCnt="4"/>
      <dgm:spPr/>
      <dgm:t>
        <a:bodyPr/>
        <a:lstStyle/>
        <a:p>
          <a:endParaRPr lang="en-US"/>
        </a:p>
      </dgm:t>
    </dgm:pt>
    <dgm:pt modelId="{72CAF321-C8DE-0C42-AC09-F1963C11486E}" type="pres">
      <dgm:prSet presAssocID="{8E3E79FB-C0DF-464B-BA58-442C3578A5BC}" presName="descendantArrow" presStyleCnt="0"/>
      <dgm:spPr/>
      <dgm:t>
        <a:bodyPr/>
        <a:lstStyle/>
        <a:p>
          <a:endParaRPr lang="en-US"/>
        </a:p>
      </dgm:t>
    </dgm:pt>
    <dgm:pt modelId="{57515761-905A-4F48-BEE6-3922783C1271}" type="pres">
      <dgm:prSet presAssocID="{401AB6B1-678C-364A-9764-96CA62740D09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B55885-E523-A14C-9B38-FF4E239D11CA}" type="presOf" srcId="{8E3E79FB-C0DF-464B-BA58-442C3578A5BC}" destId="{4020AB16-7DEE-EF41-B5B8-851C0B592EED}" srcOrd="1" destOrd="0" presId="urn:microsoft.com/office/officeart/2005/8/layout/process4"/>
    <dgm:cxn modelId="{E0DF53B6-EEEF-8E47-AF99-2A18816F774E}" type="presOf" srcId="{283ED715-CB4A-024F-86C6-8DCA7C036DF8}" destId="{F9E1AE02-0821-5944-9B59-1FBB41288AC5}" srcOrd="0" destOrd="0" presId="urn:microsoft.com/office/officeart/2005/8/layout/process4"/>
    <dgm:cxn modelId="{D48ED6F1-EA96-2E41-A6E1-C447D1122221}" type="presOf" srcId="{62D5ED76-0712-1042-8967-3A745C3D1A32}" destId="{5FB02C7D-96F2-EE4E-9544-744A57C92364}" srcOrd="0" destOrd="0" presId="urn:microsoft.com/office/officeart/2005/8/layout/process4"/>
    <dgm:cxn modelId="{551C1304-B7A0-CF49-94E2-1378D1D99C95}" type="presOf" srcId="{1CE2BE6D-90B6-6D4E-BD30-EB41D863CA7A}" destId="{C5D6F24C-CA8D-6740-9062-9E2F4575F8D7}" srcOrd="0" destOrd="0" presId="urn:microsoft.com/office/officeart/2005/8/layout/process4"/>
    <dgm:cxn modelId="{33A313D2-58E8-0440-9DF9-ED2B6502AD1B}" srcId="{1CE2BE6D-90B6-6D4E-BD30-EB41D863CA7A}" destId="{31AD934C-8B2E-6D4C-BB88-9B92A0045A9E}" srcOrd="0" destOrd="0" parTransId="{A68B3D43-8AAD-5C4E-9533-C09537866226}" sibTransId="{1814D654-7EF2-1A49-8FCE-1EEBCA557333}"/>
    <dgm:cxn modelId="{EEC55959-12CE-424A-9142-31904DE64CB5}" srcId="{62D5ED76-0712-1042-8967-3A745C3D1A32}" destId="{C8117151-B51C-784B-A965-0C57110C1494}" srcOrd="0" destOrd="0" parTransId="{FC62EF30-86BD-AF42-B30F-723D47B0E5C1}" sibTransId="{C4AAA2CC-7322-A248-84A6-9040AFD88620}"/>
    <dgm:cxn modelId="{FCB3C2CE-5C7A-A340-8904-32936905F883}" type="presOf" srcId="{1CE2BE6D-90B6-6D4E-BD30-EB41D863CA7A}" destId="{2F08A650-2BA9-C74D-B73F-1CA4FBC28DFE}" srcOrd="1" destOrd="0" presId="urn:microsoft.com/office/officeart/2005/8/layout/process4"/>
    <dgm:cxn modelId="{6E58521D-1B87-5342-8F44-59F3176D5757}" srcId="{1A8000D4-254A-8444-9ABF-779902C5D3AD}" destId="{62D5ED76-0712-1042-8967-3A745C3D1A32}" srcOrd="2" destOrd="0" parTransId="{61E6DDF8-32AA-4A4D-B1AF-A1C56ADF03D7}" sibTransId="{120BBD4E-E461-BC4C-9813-3B2CDA15F57B}"/>
    <dgm:cxn modelId="{C0858D18-16A5-A44A-9EDC-A0DC9C48A35D}" type="presOf" srcId="{1A8000D4-254A-8444-9ABF-779902C5D3AD}" destId="{0395DD4E-E0ED-3E4D-97C8-58B72F066753}" srcOrd="0" destOrd="0" presId="urn:microsoft.com/office/officeart/2005/8/layout/process4"/>
    <dgm:cxn modelId="{6B892658-EE3F-8A40-AF75-F3E86446B7E3}" type="presOf" srcId="{62D5ED76-0712-1042-8967-3A745C3D1A32}" destId="{2E036D9F-F3DD-C046-B17A-D61560FFEE43}" srcOrd="1" destOrd="0" presId="urn:microsoft.com/office/officeart/2005/8/layout/process4"/>
    <dgm:cxn modelId="{CDE5A191-2BFA-124D-AD29-340DC7D7E5B5}" type="presOf" srcId="{C8117151-B51C-784B-A965-0C57110C1494}" destId="{44323DDC-4F75-6547-A1F8-F78EAE165E8A}" srcOrd="0" destOrd="0" presId="urn:microsoft.com/office/officeart/2005/8/layout/process4"/>
    <dgm:cxn modelId="{2FCF1F93-B4C9-0B48-9163-94CB8C2AF41C}" srcId="{1A8000D4-254A-8444-9ABF-779902C5D3AD}" destId="{1CE2BE6D-90B6-6D4E-BD30-EB41D863CA7A}" srcOrd="3" destOrd="0" parTransId="{EE1D410A-825A-4040-9C34-C17CC3434988}" sibTransId="{0051A98A-97F2-B043-BB28-D49A12BE0007}"/>
    <dgm:cxn modelId="{8BDDB552-B1C9-6C40-BC02-0E9B387DEF48}" srcId="{1A8000D4-254A-8444-9ABF-779902C5D3AD}" destId="{8E3E79FB-C0DF-464B-BA58-442C3578A5BC}" srcOrd="0" destOrd="0" parTransId="{CD163E26-FE52-7048-A4F2-1F36A49BBEA2}" sibTransId="{D9A0BFCD-DEAD-F34C-9A23-13C1738940DE}"/>
    <dgm:cxn modelId="{EB7AFDE2-F09E-3345-B422-0C6F92EF946F}" type="presOf" srcId="{832B6A87-81AA-8D4C-A6E6-3063B713D2A1}" destId="{57DF1F88-EDD3-EF49-910E-16BFD46FA059}" srcOrd="0" destOrd="0" presId="urn:microsoft.com/office/officeart/2005/8/layout/process4"/>
    <dgm:cxn modelId="{AD25BC25-CBC7-9841-A071-C9536B540AF8}" type="presOf" srcId="{832B6A87-81AA-8D4C-A6E6-3063B713D2A1}" destId="{12C31717-D94A-1049-AE3D-AE3850D56E92}" srcOrd="1" destOrd="0" presId="urn:microsoft.com/office/officeart/2005/8/layout/process4"/>
    <dgm:cxn modelId="{DB23C3D8-2C47-3145-9789-647DCB7C114E}" type="presOf" srcId="{31AD934C-8B2E-6D4C-BB88-9B92A0045A9E}" destId="{6D0F6F65-92C8-2C48-BF90-A412421F3D8A}" srcOrd="0" destOrd="0" presId="urn:microsoft.com/office/officeart/2005/8/layout/process4"/>
    <dgm:cxn modelId="{65A1B09C-40F0-6144-B31E-430099AD0018}" type="presOf" srcId="{8E3E79FB-C0DF-464B-BA58-442C3578A5BC}" destId="{4DB81BF8-53F2-A04A-BCBC-AA768B63DA7A}" srcOrd="0" destOrd="0" presId="urn:microsoft.com/office/officeart/2005/8/layout/process4"/>
    <dgm:cxn modelId="{1BFDED8D-B805-8141-BD46-4EE7338C4BF6}" srcId="{8E3E79FB-C0DF-464B-BA58-442C3578A5BC}" destId="{401AB6B1-678C-364A-9764-96CA62740D09}" srcOrd="0" destOrd="0" parTransId="{0373243F-036C-C34F-8C8C-4C21040F6471}" sibTransId="{1813247B-80EF-2F42-802C-D6F3CCE52216}"/>
    <dgm:cxn modelId="{30586FDF-B98A-F749-AE36-D7181F09F8CE}" srcId="{1A8000D4-254A-8444-9ABF-779902C5D3AD}" destId="{832B6A87-81AA-8D4C-A6E6-3063B713D2A1}" srcOrd="1" destOrd="0" parTransId="{9FC16F68-02AC-2A48-A719-F43A9A3D163E}" sibTransId="{44D6A0B3-F9DC-1E4D-9641-B9F662370922}"/>
    <dgm:cxn modelId="{7516AD39-4620-9241-A998-219B62367A55}" srcId="{832B6A87-81AA-8D4C-A6E6-3063B713D2A1}" destId="{283ED715-CB4A-024F-86C6-8DCA7C036DF8}" srcOrd="0" destOrd="0" parTransId="{E2B39D32-5017-8A4A-9B3F-AD510A077E25}" sibTransId="{EEBB9074-29C8-B546-AF71-7A89DAD2158F}"/>
    <dgm:cxn modelId="{F033AFAC-8C77-D542-8BF0-E9844435F3ED}" type="presOf" srcId="{401AB6B1-678C-364A-9764-96CA62740D09}" destId="{57515761-905A-4F48-BEE6-3922783C1271}" srcOrd="0" destOrd="0" presId="urn:microsoft.com/office/officeart/2005/8/layout/process4"/>
    <dgm:cxn modelId="{C10A0EEE-C680-204D-B2B4-17783E9B153F}" type="presParOf" srcId="{0395DD4E-E0ED-3E4D-97C8-58B72F066753}" destId="{E6317590-1E0C-D54F-995E-EB19B9CC439F}" srcOrd="0" destOrd="0" presId="urn:microsoft.com/office/officeart/2005/8/layout/process4"/>
    <dgm:cxn modelId="{8B2CC407-8325-8F4F-BD4B-AC6D1C7F9C97}" type="presParOf" srcId="{E6317590-1E0C-D54F-995E-EB19B9CC439F}" destId="{C5D6F24C-CA8D-6740-9062-9E2F4575F8D7}" srcOrd="0" destOrd="0" presId="urn:microsoft.com/office/officeart/2005/8/layout/process4"/>
    <dgm:cxn modelId="{92C61F1D-7AA9-B349-BDBB-A0DEDC05676B}" type="presParOf" srcId="{E6317590-1E0C-D54F-995E-EB19B9CC439F}" destId="{2F08A650-2BA9-C74D-B73F-1CA4FBC28DFE}" srcOrd="1" destOrd="0" presId="urn:microsoft.com/office/officeart/2005/8/layout/process4"/>
    <dgm:cxn modelId="{209D0939-B351-F647-B6B3-C954A8D27F17}" type="presParOf" srcId="{E6317590-1E0C-D54F-995E-EB19B9CC439F}" destId="{2ADF8724-E401-3C4A-A693-7B51854A0D7D}" srcOrd="2" destOrd="0" presId="urn:microsoft.com/office/officeart/2005/8/layout/process4"/>
    <dgm:cxn modelId="{3A11E9E1-2FE5-964D-8B3A-DF3401BCD045}" type="presParOf" srcId="{2ADF8724-E401-3C4A-A693-7B51854A0D7D}" destId="{6D0F6F65-92C8-2C48-BF90-A412421F3D8A}" srcOrd="0" destOrd="0" presId="urn:microsoft.com/office/officeart/2005/8/layout/process4"/>
    <dgm:cxn modelId="{77A57EF7-3394-5A40-9C7D-40AB436CBCED}" type="presParOf" srcId="{0395DD4E-E0ED-3E4D-97C8-58B72F066753}" destId="{3D59CCEA-4877-E046-8C1C-D863866C6B0C}" srcOrd="1" destOrd="0" presId="urn:microsoft.com/office/officeart/2005/8/layout/process4"/>
    <dgm:cxn modelId="{ED0583B4-7172-3E4D-9BF6-29658414B441}" type="presParOf" srcId="{0395DD4E-E0ED-3E4D-97C8-58B72F066753}" destId="{F4A05703-A6C4-5946-B0A7-651B45AF3162}" srcOrd="2" destOrd="0" presId="urn:microsoft.com/office/officeart/2005/8/layout/process4"/>
    <dgm:cxn modelId="{83CAF629-65C8-A347-8A9F-0B607DC741A0}" type="presParOf" srcId="{F4A05703-A6C4-5946-B0A7-651B45AF3162}" destId="{5FB02C7D-96F2-EE4E-9544-744A57C92364}" srcOrd="0" destOrd="0" presId="urn:microsoft.com/office/officeart/2005/8/layout/process4"/>
    <dgm:cxn modelId="{A63D516D-E523-BD4C-8A59-EB0A4E02682D}" type="presParOf" srcId="{F4A05703-A6C4-5946-B0A7-651B45AF3162}" destId="{2E036D9F-F3DD-C046-B17A-D61560FFEE43}" srcOrd="1" destOrd="0" presId="urn:microsoft.com/office/officeart/2005/8/layout/process4"/>
    <dgm:cxn modelId="{331C04E3-535B-324E-A16F-5E154BDC2541}" type="presParOf" srcId="{F4A05703-A6C4-5946-B0A7-651B45AF3162}" destId="{A4AA755B-2133-A444-9725-B9112744DD6E}" srcOrd="2" destOrd="0" presId="urn:microsoft.com/office/officeart/2005/8/layout/process4"/>
    <dgm:cxn modelId="{245E9D40-69D6-5F41-B47B-755FC6012892}" type="presParOf" srcId="{A4AA755B-2133-A444-9725-B9112744DD6E}" destId="{44323DDC-4F75-6547-A1F8-F78EAE165E8A}" srcOrd="0" destOrd="0" presId="urn:microsoft.com/office/officeart/2005/8/layout/process4"/>
    <dgm:cxn modelId="{5ADE74CF-FD4E-E947-B4DC-B87AF79FF482}" type="presParOf" srcId="{0395DD4E-E0ED-3E4D-97C8-58B72F066753}" destId="{9F659C0A-4441-4A4E-86C7-793B88518E80}" srcOrd="3" destOrd="0" presId="urn:microsoft.com/office/officeart/2005/8/layout/process4"/>
    <dgm:cxn modelId="{08837951-8A15-8740-8012-8E15DB1CD81E}" type="presParOf" srcId="{0395DD4E-E0ED-3E4D-97C8-58B72F066753}" destId="{44C9252E-356C-4E48-A781-1A28932344B0}" srcOrd="4" destOrd="0" presId="urn:microsoft.com/office/officeart/2005/8/layout/process4"/>
    <dgm:cxn modelId="{B3794C95-6B55-0945-BD48-92687055F05E}" type="presParOf" srcId="{44C9252E-356C-4E48-A781-1A28932344B0}" destId="{57DF1F88-EDD3-EF49-910E-16BFD46FA059}" srcOrd="0" destOrd="0" presId="urn:microsoft.com/office/officeart/2005/8/layout/process4"/>
    <dgm:cxn modelId="{662AA128-A8A2-AB45-9B0C-9DF0B13A03EA}" type="presParOf" srcId="{44C9252E-356C-4E48-A781-1A28932344B0}" destId="{12C31717-D94A-1049-AE3D-AE3850D56E92}" srcOrd="1" destOrd="0" presId="urn:microsoft.com/office/officeart/2005/8/layout/process4"/>
    <dgm:cxn modelId="{5E6C9FCB-7A18-9749-990A-133681A36680}" type="presParOf" srcId="{44C9252E-356C-4E48-A781-1A28932344B0}" destId="{871EC2CC-C821-FD45-AFC3-21DAF8ECFA8F}" srcOrd="2" destOrd="0" presId="urn:microsoft.com/office/officeart/2005/8/layout/process4"/>
    <dgm:cxn modelId="{2F3084CC-3455-4D47-B9F3-1186F5ED3267}" type="presParOf" srcId="{871EC2CC-C821-FD45-AFC3-21DAF8ECFA8F}" destId="{F9E1AE02-0821-5944-9B59-1FBB41288AC5}" srcOrd="0" destOrd="0" presId="urn:microsoft.com/office/officeart/2005/8/layout/process4"/>
    <dgm:cxn modelId="{DBAE4EDF-B301-B14F-9669-F2766AA74AE6}" type="presParOf" srcId="{0395DD4E-E0ED-3E4D-97C8-58B72F066753}" destId="{E88C90FB-775D-0940-A1C0-82F7419E6F3B}" srcOrd="5" destOrd="0" presId="urn:microsoft.com/office/officeart/2005/8/layout/process4"/>
    <dgm:cxn modelId="{20AC8D39-FF56-F346-B85D-F0091BC37CEA}" type="presParOf" srcId="{0395DD4E-E0ED-3E4D-97C8-58B72F066753}" destId="{BBD466B8-E2B7-C047-B4F7-CBCC138DF067}" srcOrd="6" destOrd="0" presId="urn:microsoft.com/office/officeart/2005/8/layout/process4"/>
    <dgm:cxn modelId="{75E7B6A9-C12B-BC4E-9412-F46AAC33FECA}" type="presParOf" srcId="{BBD466B8-E2B7-C047-B4F7-CBCC138DF067}" destId="{4DB81BF8-53F2-A04A-BCBC-AA768B63DA7A}" srcOrd="0" destOrd="0" presId="urn:microsoft.com/office/officeart/2005/8/layout/process4"/>
    <dgm:cxn modelId="{A4B6E43E-DB2C-D742-9AE6-53377C482A7F}" type="presParOf" srcId="{BBD466B8-E2B7-C047-B4F7-CBCC138DF067}" destId="{4020AB16-7DEE-EF41-B5B8-851C0B592EED}" srcOrd="1" destOrd="0" presId="urn:microsoft.com/office/officeart/2005/8/layout/process4"/>
    <dgm:cxn modelId="{6DA31A04-3005-2F4C-A268-EADE731235A8}" type="presParOf" srcId="{BBD466B8-E2B7-C047-B4F7-CBCC138DF067}" destId="{72CAF321-C8DE-0C42-AC09-F1963C11486E}" srcOrd="2" destOrd="0" presId="urn:microsoft.com/office/officeart/2005/8/layout/process4"/>
    <dgm:cxn modelId="{0D4FF206-EA46-4E42-859F-ACBDCF347C03}" type="presParOf" srcId="{72CAF321-C8DE-0C42-AC09-F1963C11486E}" destId="{57515761-905A-4F48-BEE6-3922783C1271}" srcOrd="0" destOrd="0" presId="urn:microsoft.com/office/officeart/2005/8/layout/process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010101D-9E0E-0E46-A5CC-6245F73C6A3A}">
      <dsp:nvSpPr>
        <dsp:cNvPr id="0" name=""/>
        <dsp:cNvSpPr/>
      </dsp:nvSpPr>
      <dsp:spPr>
        <a:xfrm>
          <a:off x="4284" y="1547172"/>
          <a:ext cx="2411983" cy="14316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6699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Negative handling experience</a:t>
          </a:r>
          <a:endParaRPr lang="en-US" sz="1800" kern="1200" dirty="0"/>
        </a:p>
      </dsp:txBody>
      <dsp:txXfrm>
        <a:off x="4284" y="1547172"/>
        <a:ext cx="2411983" cy="1124842"/>
      </dsp:txXfrm>
    </dsp:sp>
    <dsp:sp modelId="{E1E33EBA-DB1A-844A-BD29-546023B05388}">
      <dsp:nvSpPr>
        <dsp:cNvPr id="0" name=""/>
        <dsp:cNvSpPr/>
      </dsp:nvSpPr>
      <dsp:spPr>
        <a:xfrm rot="20702139">
          <a:off x="1423851" y="1563880"/>
          <a:ext cx="2447319" cy="2447319"/>
        </a:xfrm>
        <a:prstGeom prst="leftCircularArrow">
          <a:avLst>
            <a:gd name="adj1" fmla="val 2822"/>
            <a:gd name="adj2" fmla="val 344640"/>
            <a:gd name="adj3" fmla="val 2318310"/>
            <a:gd name="adj4" fmla="val 9222649"/>
            <a:gd name="adj5" fmla="val 3293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05D3DFE-B2A6-FA45-93AB-F18F77A59CDD}">
      <dsp:nvSpPr>
        <dsp:cNvPr id="0" name=""/>
        <dsp:cNvSpPr/>
      </dsp:nvSpPr>
      <dsp:spPr>
        <a:xfrm>
          <a:off x="644205" y="2661268"/>
          <a:ext cx="1946600" cy="774098"/>
        </a:xfrm>
        <a:prstGeom prst="roundRect">
          <a:avLst>
            <a:gd name="adj" fmla="val 10000"/>
          </a:avLst>
        </a:prstGeom>
        <a:gradFill flip="none" rotWithShape="1">
          <a:gsLst>
            <a:gs pos="100000">
              <a:srgbClr val="99CCCC"/>
            </a:gs>
            <a:gs pos="0">
              <a:srgbClr val="6699CC"/>
            </a:gs>
          </a:gsLst>
          <a:lin ang="5400000" scaled="0"/>
          <a:tileRect/>
        </a:gra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7560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Perceived Fear</a:t>
          </a:r>
          <a:endParaRPr lang="en-US" sz="1700" b="1" kern="1200" dirty="0"/>
        </a:p>
      </dsp:txBody>
      <dsp:txXfrm>
        <a:off x="644205" y="2661268"/>
        <a:ext cx="1946600" cy="774098"/>
      </dsp:txXfrm>
    </dsp:sp>
    <dsp:sp modelId="{73EB63D3-2CFC-054C-99FE-054AF53203B6}">
      <dsp:nvSpPr>
        <dsp:cNvPr id="0" name=""/>
        <dsp:cNvSpPr/>
      </dsp:nvSpPr>
      <dsp:spPr>
        <a:xfrm>
          <a:off x="2991672" y="1547172"/>
          <a:ext cx="2189925" cy="14316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6699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Increased stress response</a:t>
          </a:r>
          <a:endParaRPr lang="en-US" sz="1800" kern="1200" dirty="0"/>
        </a:p>
      </dsp:txBody>
      <dsp:txXfrm>
        <a:off x="2991672" y="1853947"/>
        <a:ext cx="2189925" cy="1124842"/>
      </dsp:txXfrm>
    </dsp:sp>
    <dsp:sp modelId="{E9DDE2A8-5868-ED49-BD7E-DA286CF4B7A1}">
      <dsp:nvSpPr>
        <dsp:cNvPr id="0" name=""/>
        <dsp:cNvSpPr/>
      </dsp:nvSpPr>
      <dsp:spPr>
        <a:xfrm rot="719979">
          <a:off x="3335870" y="301087"/>
          <a:ext cx="3311416" cy="3311416"/>
        </a:xfrm>
        <a:prstGeom prst="circularArrow">
          <a:avLst>
            <a:gd name="adj1" fmla="val 2086"/>
            <a:gd name="adj2" fmla="val 250401"/>
            <a:gd name="adj3" fmla="val 19532628"/>
            <a:gd name="adj4" fmla="val 12534050"/>
            <a:gd name="adj5" fmla="val 2434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6F6049F-FE6D-A44D-8EBE-FF6D3F6ECF88}">
      <dsp:nvSpPr>
        <dsp:cNvPr id="0" name=""/>
        <dsp:cNvSpPr/>
      </dsp:nvSpPr>
      <dsp:spPr>
        <a:xfrm>
          <a:off x="2781015" y="1008649"/>
          <a:ext cx="1946600" cy="774098"/>
        </a:xfrm>
        <a:prstGeom prst="roundRect">
          <a:avLst>
            <a:gd name="adj" fmla="val 10000"/>
          </a:avLst>
        </a:prstGeom>
        <a:gradFill flip="none" rotWithShape="1">
          <a:gsLst>
            <a:gs pos="100000">
              <a:srgbClr val="99CCCC"/>
            </a:gs>
            <a:gs pos="0">
              <a:srgbClr val="6699CC"/>
            </a:gs>
          </a:gsLst>
          <a:lin ang="5400000" scaled="0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7560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Reduced Welfare</a:t>
          </a:r>
          <a:endParaRPr lang="en-US" sz="1700" b="1" kern="1200" dirty="0"/>
        </a:p>
      </dsp:txBody>
      <dsp:txXfrm>
        <a:off x="2781015" y="1008649"/>
        <a:ext cx="1946600" cy="774098"/>
      </dsp:txXfrm>
    </dsp:sp>
    <dsp:sp modelId="{59DED3FD-A39F-C447-9F83-CE98F787BF34}">
      <dsp:nvSpPr>
        <dsp:cNvPr id="0" name=""/>
        <dsp:cNvSpPr/>
      </dsp:nvSpPr>
      <dsp:spPr>
        <a:xfrm>
          <a:off x="5639664" y="1547172"/>
          <a:ext cx="2189925" cy="14316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6699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Negative </a:t>
          </a:r>
          <a:r>
            <a:rPr lang="en-US" sz="1800" kern="1200" dirty="0" err="1" smtClean="0"/>
            <a:t>behavioural</a:t>
          </a:r>
          <a:r>
            <a:rPr lang="en-US" sz="1800" kern="1200" dirty="0" smtClean="0"/>
            <a:t> </a:t>
          </a:r>
          <a:br>
            <a:rPr lang="en-US" sz="1800" kern="1200" dirty="0" smtClean="0"/>
          </a:br>
          <a:r>
            <a:rPr lang="en-US" sz="1800" kern="1200" dirty="0" smtClean="0"/>
            <a:t>and production consequences</a:t>
          </a:r>
          <a:endParaRPr lang="en-US" sz="1800" kern="1200" dirty="0"/>
        </a:p>
      </dsp:txBody>
      <dsp:txXfrm>
        <a:off x="5639664" y="1547172"/>
        <a:ext cx="2189925" cy="1124842"/>
      </dsp:txXfrm>
    </dsp:sp>
    <dsp:sp modelId="{62402931-A157-B440-829C-D3B71A91C572}">
      <dsp:nvSpPr>
        <dsp:cNvPr id="0" name=""/>
        <dsp:cNvSpPr/>
      </dsp:nvSpPr>
      <dsp:spPr>
        <a:xfrm>
          <a:off x="6126315" y="2779047"/>
          <a:ext cx="1946600" cy="77409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6699CC"/>
            </a:gs>
            <a:gs pos="100000">
              <a:srgbClr val="99CCCC"/>
            </a:gs>
          </a:gsLst>
          <a:lin ang="5400000" scaled="0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7560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Biased Research Results</a:t>
          </a:r>
          <a:endParaRPr lang="en-US" sz="1700" b="1" kern="1200" dirty="0"/>
        </a:p>
      </dsp:txBody>
      <dsp:txXfrm>
        <a:off x="6126315" y="2779047"/>
        <a:ext cx="1946600" cy="77409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1161C98-7414-EC47-B938-9FB87D741DA0}">
      <dsp:nvSpPr>
        <dsp:cNvPr id="0" name=""/>
        <dsp:cNvSpPr/>
      </dsp:nvSpPr>
      <dsp:spPr>
        <a:xfrm>
          <a:off x="0" y="3580205"/>
          <a:ext cx="2895600" cy="117510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dk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dk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dk2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solidFill>
            <a:srgbClr val="66CC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23760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cap="all" dirty="0" smtClean="0">
              <a:solidFill>
                <a:srgbClr val="FFFFFF"/>
              </a:solidFill>
            </a:rPr>
            <a:t>3. Multiply bleed max by weight</a:t>
          </a:r>
          <a:endParaRPr lang="en-US" sz="2000" b="0" kern="1200" cap="all" dirty="0">
            <a:solidFill>
              <a:srgbClr val="FFFFFF"/>
            </a:solidFill>
          </a:endParaRPr>
        </a:p>
      </dsp:txBody>
      <dsp:txXfrm>
        <a:off x="0" y="3580205"/>
        <a:ext cx="2895600" cy="634555"/>
      </dsp:txXfrm>
    </dsp:sp>
    <dsp:sp modelId="{A32C9F9B-C532-C446-8734-5EA1305EB7D0}">
      <dsp:nvSpPr>
        <dsp:cNvPr id="0" name=""/>
        <dsp:cNvSpPr/>
      </dsp:nvSpPr>
      <dsp:spPr>
        <a:xfrm>
          <a:off x="0" y="4367483"/>
          <a:ext cx="2895600" cy="38866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6CCFF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7.9 ml</a:t>
          </a:r>
          <a:endParaRPr lang="en-US" sz="1800" kern="1200" dirty="0"/>
        </a:p>
      </dsp:txBody>
      <dsp:txXfrm>
        <a:off x="0" y="4367483"/>
        <a:ext cx="2895600" cy="388664"/>
      </dsp:txXfrm>
    </dsp:sp>
    <dsp:sp modelId="{12C31717-D94A-1049-AE3D-AE3850D56E92}">
      <dsp:nvSpPr>
        <dsp:cNvPr id="0" name=""/>
        <dsp:cNvSpPr/>
      </dsp:nvSpPr>
      <dsp:spPr>
        <a:xfrm rot="10800000">
          <a:off x="0" y="1790523"/>
          <a:ext cx="2895600" cy="1807309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dk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dk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dk2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solidFill>
            <a:srgbClr val="66CC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cap="all" dirty="0" smtClean="0">
              <a:solidFill>
                <a:srgbClr val="FFFFFF"/>
              </a:solidFill>
            </a:rPr>
            <a:t>2. Weigh animal</a:t>
          </a:r>
          <a:endParaRPr lang="en-US" sz="2000" b="0" kern="1200" cap="all" dirty="0">
            <a:solidFill>
              <a:srgbClr val="FFFFFF"/>
            </a:solidFill>
          </a:endParaRPr>
        </a:p>
      </dsp:txBody>
      <dsp:txXfrm>
        <a:off x="0" y="1790523"/>
        <a:ext cx="2895600" cy="634365"/>
      </dsp:txXfrm>
    </dsp:sp>
    <dsp:sp modelId="{F9E1AE02-0821-5944-9B59-1FBB41288AC5}">
      <dsp:nvSpPr>
        <dsp:cNvPr id="0" name=""/>
        <dsp:cNvSpPr/>
      </dsp:nvSpPr>
      <dsp:spPr>
        <a:xfrm>
          <a:off x="0" y="2424888"/>
          <a:ext cx="2895600" cy="54038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6CCFF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0.8 kg chicken</a:t>
          </a:r>
          <a:endParaRPr lang="en-US" sz="1800" kern="1200" dirty="0"/>
        </a:p>
      </dsp:txBody>
      <dsp:txXfrm>
        <a:off x="0" y="2424888"/>
        <a:ext cx="2895600" cy="540385"/>
      </dsp:txXfrm>
    </dsp:sp>
    <dsp:sp modelId="{4020AB16-7DEE-EF41-B5B8-851C0B592EED}">
      <dsp:nvSpPr>
        <dsp:cNvPr id="0" name=""/>
        <dsp:cNvSpPr/>
      </dsp:nvSpPr>
      <dsp:spPr>
        <a:xfrm rot="10800000">
          <a:off x="0" y="840"/>
          <a:ext cx="2895600" cy="1807309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dk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dk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dk2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solidFill>
            <a:srgbClr val="66CC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cap="all" dirty="0" smtClean="0">
              <a:solidFill>
                <a:srgbClr val="FFFFFF"/>
              </a:solidFill>
            </a:rPr>
            <a:t>1. One bleed max</a:t>
          </a:r>
          <a:endParaRPr lang="en-US" sz="2000" b="0" kern="1200" cap="all" dirty="0">
            <a:solidFill>
              <a:srgbClr val="FFFFFF"/>
            </a:solidFill>
          </a:endParaRPr>
        </a:p>
      </dsp:txBody>
      <dsp:txXfrm>
        <a:off x="0" y="840"/>
        <a:ext cx="2895600" cy="634365"/>
      </dsp:txXfrm>
    </dsp:sp>
    <dsp:sp modelId="{57515761-905A-4F48-BEE6-3922783C1271}">
      <dsp:nvSpPr>
        <dsp:cNvPr id="0" name=""/>
        <dsp:cNvSpPr/>
      </dsp:nvSpPr>
      <dsp:spPr>
        <a:xfrm>
          <a:off x="0" y="635206"/>
          <a:ext cx="2895600" cy="54038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6CCFF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9.9 ml/kg</a:t>
          </a:r>
          <a:endParaRPr lang="en-US" sz="1800" kern="1200" dirty="0"/>
        </a:p>
      </dsp:txBody>
      <dsp:txXfrm>
        <a:off x="0" y="635206"/>
        <a:ext cx="2895600" cy="54038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08A650-2BA9-C74D-B73F-1CA4FBC28DFE}">
      <dsp:nvSpPr>
        <dsp:cNvPr id="0" name=""/>
        <dsp:cNvSpPr/>
      </dsp:nvSpPr>
      <dsp:spPr>
        <a:xfrm>
          <a:off x="0" y="3711624"/>
          <a:ext cx="2895600" cy="131727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dk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dk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dk2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solidFill>
            <a:srgbClr val="66CC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316800" rIns="72000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cap="all" dirty="0" smtClean="0"/>
            <a:t>4. Multiply total blood volume by % blood removed</a:t>
          </a:r>
          <a:endParaRPr lang="en-US" sz="1800" b="0" kern="1200" cap="all" dirty="0"/>
        </a:p>
      </dsp:txBody>
      <dsp:txXfrm>
        <a:off x="0" y="3711624"/>
        <a:ext cx="2895600" cy="711329"/>
      </dsp:txXfrm>
    </dsp:sp>
    <dsp:sp modelId="{6D0F6F65-92C8-2C48-BF90-A412421F3D8A}">
      <dsp:nvSpPr>
        <dsp:cNvPr id="0" name=""/>
        <dsp:cNvSpPr/>
      </dsp:nvSpPr>
      <dsp:spPr>
        <a:xfrm>
          <a:off x="0" y="4626217"/>
          <a:ext cx="2895600" cy="40298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6CCFF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2800 </a:t>
          </a:r>
          <a:r>
            <a:rPr lang="en-US" sz="1500" kern="1200" dirty="0" err="1" smtClean="0"/>
            <a:t>x</a:t>
          </a:r>
          <a:r>
            <a:rPr lang="en-US" sz="1500" kern="1200" dirty="0" smtClean="0"/>
            <a:t> 10% = 280 ml / sample</a:t>
          </a:r>
          <a:endParaRPr lang="en-US" sz="1500" kern="1200" dirty="0"/>
        </a:p>
      </dsp:txBody>
      <dsp:txXfrm>
        <a:off x="0" y="4626217"/>
        <a:ext cx="2895600" cy="402982"/>
      </dsp:txXfrm>
    </dsp:sp>
    <dsp:sp modelId="{2E036D9F-F3DD-C046-B17A-D61560FFEE43}">
      <dsp:nvSpPr>
        <dsp:cNvPr id="0" name=""/>
        <dsp:cNvSpPr/>
      </dsp:nvSpPr>
      <dsp:spPr>
        <a:xfrm rot="10800000">
          <a:off x="0" y="2412583"/>
          <a:ext cx="2895600" cy="1310920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dk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dk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dk2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solidFill>
            <a:srgbClr val="66CC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23200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cap="all" dirty="0" smtClean="0">
              <a:solidFill>
                <a:srgbClr val="FFFFFF"/>
              </a:solidFill>
            </a:rPr>
            <a:t>3. Multiply mean volume by weight</a:t>
          </a:r>
          <a:endParaRPr lang="en-US" sz="1800" b="0" kern="1200" cap="all" dirty="0">
            <a:solidFill>
              <a:srgbClr val="FFFFFF"/>
            </a:solidFill>
          </a:endParaRPr>
        </a:p>
      </dsp:txBody>
      <dsp:txXfrm>
        <a:off x="0" y="2412583"/>
        <a:ext cx="2895600" cy="460132"/>
      </dsp:txXfrm>
    </dsp:sp>
    <dsp:sp modelId="{44323DDC-4F75-6547-A1F8-F78EAE165E8A}">
      <dsp:nvSpPr>
        <dsp:cNvPr id="0" name=""/>
        <dsp:cNvSpPr/>
      </dsp:nvSpPr>
      <dsp:spPr>
        <a:xfrm>
          <a:off x="0" y="2988860"/>
          <a:ext cx="2895600" cy="31845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6CCFF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Total blood volume = 2800 ml</a:t>
          </a:r>
          <a:endParaRPr lang="en-US" sz="1500" kern="1200" dirty="0"/>
        </a:p>
      </dsp:txBody>
      <dsp:txXfrm>
        <a:off x="0" y="2988860"/>
        <a:ext cx="2895600" cy="318450"/>
      </dsp:txXfrm>
    </dsp:sp>
    <dsp:sp modelId="{12C31717-D94A-1049-AE3D-AE3850D56E92}">
      <dsp:nvSpPr>
        <dsp:cNvPr id="0" name=""/>
        <dsp:cNvSpPr/>
      </dsp:nvSpPr>
      <dsp:spPr>
        <a:xfrm rot="10800000">
          <a:off x="0" y="1206441"/>
          <a:ext cx="2895600" cy="1218021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dk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dk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dk2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solidFill>
            <a:srgbClr val="66CC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cap="all" dirty="0" smtClean="0">
              <a:solidFill>
                <a:srgbClr val="FFFFFF"/>
              </a:solidFill>
            </a:rPr>
            <a:t>2. Weigh animal</a:t>
          </a:r>
          <a:endParaRPr lang="en-US" sz="1800" b="0" kern="1200" cap="all" dirty="0">
            <a:solidFill>
              <a:srgbClr val="FFFFFF"/>
            </a:solidFill>
          </a:endParaRPr>
        </a:p>
      </dsp:txBody>
      <dsp:txXfrm>
        <a:off x="0" y="1206441"/>
        <a:ext cx="2895600" cy="427525"/>
      </dsp:txXfrm>
    </dsp:sp>
    <dsp:sp modelId="{F9E1AE02-0821-5944-9B59-1FBB41288AC5}">
      <dsp:nvSpPr>
        <dsp:cNvPr id="0" name=""/>
        <dsp:cNvSpPr/>
      </dsp:nvSpPr>
      <dsp:spPr>
        <a:xfrm>
          <a:off x="0" y="1675373"/>
          <a:ext cx="2895600" cy="32514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6CCFF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40 kg goat</a:t>
          </a:r>
          <a:endParaRPr lang="en-US" sz="1500" kern="1200" dirty="0"/>
        </a:p>
      </dsp:txBody>
      <dsp:txXfrm>
        <a:off x="0" y="1675373"/>
        <a:ext cx="2895600" cy="325143"/>
      </dsp:txXfrm>
    </dsp:sp>
    <dsp:sp modelId="{4020AB16-7DEE-EF41-B5B8-851C0B592EED}">
      <dsp:nvSpPr>
        <dsp:cNvPr id="0" name=""/>
        <dsp:cNvSpPr/>
      </dsp:nvSpPr>
      <dsp:spPr>
        <a:xfrm rot="10800000">
          <a:off x="0" y="298"/>
          <a:ext cx="2895600" cy="1218021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dk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dk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dk2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solidFill>
            <a:srgbClr val="669999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cap="all" dirty="0" smtClean="0">
              <a:solidFill>
                <a:srgbClr val="FFFFFF"/>
              </a:solidFill>
            </a:rPr>
            <a:t>1. Mean Volume</a:t>
          </a:r>
          <a:endParaRPr lang="en-US" sz="1800" b="0" kern="1200" cap="all" dirty="0">
            <a:solidFill>
              <a:srgbClr val="FFFFFF"/>
            </a:solidFill>
          </a:endParaRPr>
        </a:p>
      </dsp:txBody>
      <dsp:txXfrm>
        <a:off x="0" y="298"/>
        <a:ext cx="2895600" cy="427525"/>
      </dsp:txXfrm>
    </dsp:sp>
    <dsp:sp modelId="{57515761-905A-4F48-BEE6-3922783C1271}">
      <dsp:nvSpPr>
        <dsp:cNvPr id="0" name=""/>
        <dsp:cNvSpPr/>
      </dsp:nvSpPr>
      <dsp:spPr>
        <a:xfrm>
          <a:off x="0" y="427824"/>
          <a:ext cx="2895600" cy="364188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6CCFF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70 ml/kg</a:t>
          </a:r>
          <a:endParaRPr lang="en-US" sz="1500" kern="1200" dirty="0"/>
        </a:p>
      </dsp:txBody>
      <dsp:txXfrm>
        <a:off x="0" y="427824"/>
        <a:ext cx="2895600" cy="364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3340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 dirty="0" smtClean="0"/>
              <a:t>CCAC training module on: the ethical use and care of farm animals in science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 dirty="0" smtClean="0"/>
              <a:t>Canadian Council on Animal Care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95646F-AEC2-40B8-A093-8DECDDB84F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3FE45AF-81FD-194B-A6E6-661542730AC0}" type="datetimeFigureOut">
              <a:rPr lang="en-US" smtClean="0"/>
              <a:pPr/>
              <a:t>10/5/2010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18E3780-EBA7-0543-9661-DB91CB20D9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B986ED-A62D-A14A-AC25-89A317BCB2BD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8682D2-7F23-8B4C-AD80-6C463BDEC9C5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39EDB5-3EDF-A04C-B9F2-4A60CC545765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48ABE6-0B24-2148-B637-9C3B459A1AE7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2DD737-9E6C-D541-84E0-35462F5C1A27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2718C9-DE9D-EA4E-A5CD-026E122965DB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FCD149-3BFD-444E-8022-114A8C99BBFE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02B2F6-157A-2747-9D54-845E29341C0E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13BF2C-FBF5-D04D-8119-8A609C41E42F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AC3E66-F12F-8D44-8B7E-FE9795502B6C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5F5C76-C693-B341-8E4E-01444E4759DF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Istockphoto.com</a:t>
            </a:r>
          </a:p>
          <a:p>
            <a:r>
              <a:rPr lang="en-US" dirty="0" smtClean="0"/>
              <a:t>6760881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0EC2C-8B03-D34F-A685-21D2BB9070F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Istockphoto.com</a:t>
            </a:r>
          </a:p>
          <a:p>
            <a:r>
              <a:rPr lang="en-US" dirty="0" smtClean="0"/>
              <a:t>6760881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0EC2C-8B03-D34F-A685-21D2BB9070F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F9270-4116-644B-A7BF-7D8296C4267E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CCC77F-D7FE-9649-97AF-328FFE34E1E5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_main_01_pms300 [Converted].eps"/>
          <p:cNvPicPr>
            <a:picLocks noChangeAspect="1"/>
          </p:cNvPicPr>
          <p:nvPr/>
        </p:nvPicPr>
        <p:blipFill>
          <a:blip r:embed="rId2"/>
          <a:srcRect l="3750" t="1250"/>
          <a:stretch>
            <a:fillRect/>
          </a:stretch>
        </p:blipFill>
        <p:spPr bwMode="auto">
          <a:xfrm>
            <a:off x="0" y="0"/>
            <a:ext cx="5867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429000"/>
            <a:ext cx="8486336" cy="2209800"/>
          </a:xfrm>
          <a:prstGeom prst="rect">
            <a:avLst/>
          </a:prstGeom>
        </p:spPr>
        <p:txBody>
          <a:bodyPr anchor="t"/>
          <a:lstStyle>
            <a:lvl1pPr algn="r">
              <a:defRPr lang="en-US" sz="3600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  <a:prstGeom prst="rect">
            <a:avLst/>
          </a:prstGeo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597C6B97-EBD2-7D48-9EE3-695F1F3147FD}" type="datetime1">
              <a:rPr lang="en-US" smtClean="0"/>
              <a:pPr/>
              <a:t>10/5/2010</a:t>
            </a:fld>
            <a:endParaRPr lang="en-US" dirty="0"/>
          </a:p>
        </p:txBody>
      </p:sp>
      <p:sp>
        <p:nvSpPr>
          <p:cNvPr id="8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6A22E718-0E12-D14F-B1E4-BA8EBCA0195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7" name="Line 16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7467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600200"/>
            <a:ext cx="72390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pic>
        <p:nvPicPr>
          <p:cNvPr id="11" name="Picture 9" descr="logo_main_01_pms300 [Converted]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62900" y="5668963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 userDrawn="1"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7" name="Line 16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 Placeholder 29"/>
          <p:cNvSpPr>
            <a:spLocks noGrp="1"/>
          </p:cNvSpPr>
          <p:nvPr/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CA" sz="3600" b="1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Futura Lt BT Light"/>
                <a:ea typeface="ＭＳ Ｐゴシック" pitchFamily="-112" charset="-128"/>
                <a:cs typeface="Futura Lt BT Light"/>
              </a:rPr>
              <a:t> ____ __ ____  _____ ____ ______</a:t>
            </a:r>
          </a:p>
          <a:p>
            <a:pPr marL="0" lvl="1" defTabSz="914400" eaLnBrk="0" hangingPunct="0">
              <a:defRPr/>
            </a:pPr>
            <a: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  <a:t> _____ _____</a:t>
            </a:r>
          </a:p>
          <a:p>
            <a:pPr marL="0" lvl="2" defTabSz="914400" eaLnBrk="0" hangingPunct="0">
              <a:defRPr/>
            </a:pPr>
            <a: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  <a:t> ____ _____</a:t>
            </a:r>
          </a:p>
          <a:p>
            <a:pPr marL="0" lvl="3" defTabSz="914400" eaLnBrk="0" hangingPunct="0">
              <a:defRPr/>
            </a:pPr>
            <a: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  <a:t> _____ _____</a:t>
            </a:r>
          </a:p>
          <a:p>
            <a:pPr marL="0" lvl="4" defTabSz="914400" eaLnBrk="0" hangingPunct="0">
              <a:defRPr/>
            </a:pPr>
            <a: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  <a:t> ____ _____</a:t>
            </a:r>
            <a:endParaRPr lang="en-US" sz="3600" b="1" kern="0" dirty="0">
              <a:latin typeface="Futura Lt BT Light" pitchFamily="-10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 Placeholder 29"/>
          <p:cNvSpPr>
            <a:spLocks noGrp="1"/>
          </p:cNvSpPr>
          <p:nvPr/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lvl="4" defTabSz="914400" eaLnBrk="0" hangingPunct="0">
              <a:defRPr/>
            </a:pPr>
            <a:r>
              <a:rPr lang="en-CA" sz="3600" b="1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Futura Lt BT Light"/>
                <a:ea typeface="ＭＳ Ｐゴシック" pitchFamily="-112" charset="-128"/>
                <a:cs typeface="Futura Lt BT Light"/>
              </a:rPr>
              <a:t>Click to edit Master text styles</a:t>
            </a:r>
            <a:br>
              <a:rPr lang="en-CA" sz="3600" b="1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Futura Lt BT Light"/>
                <a:ea typeface="ＭＳ Ｐゴシック" pitchFamily="-112" charset="-128"/>
                <a:cs typeface="Futura Lt BT Light"/>
              </a:rPr>
            </a:br>
            <a: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  <a:t>Second level</a:t>
            </a:r>
            <a:b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</a:br>
            <a: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  <a:t>Third level</a:t>
            </a:r>
            <a:b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</a:br>
            <a: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  <a:t>Fourth level</a:t>
            </a:r>
            <a:b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</a:br>
            <a: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  <a:t>Fifth level</a:t>
            </a:r>
            <a:endParaRPr lang="en-US" sz="3600" b="1" kern="0" dirty="0">
              <a:latin typeface="Futura Lt BT Light" pitchFamily="-10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pic>
        <p:nvPicPr>
          <p:cNvPr id="13" name="Picture 9" descr="logo_main_01_pms300 [Converted]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62900" y="5668963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5" name="Freeform 4"/>
          <p:cNvSpPr>
            <a:spLocks/>
          </p:cNvSpPr>
          <p:nvPr userDrawn="1"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7" name="Line 16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74676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pic>
        <p:nvPicPr>
          <p:cNvPr id="11" name="Picture 9" descr="logo_main_01_pms300 [Converted]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62900" y="5668963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_main_01_pms300 [Converted].eps"/>
          <p:cNvPicPr>
            <a:picLocks noChangeAspect="1"/>
          </p:cNvPicPr>
          <p:nvPr/>
        </p:nvPicPr>
        <p:blipFill>
          <a:blip r:embed="rId2"/>
          <a:srcRect l="3750" t="1250"/>
          <a:stretch>
            <a:fillRect/>
          </a:stretch>
        </p:blipFill>
        <p:spPr bwMode="auto">
          <a:xfrm>
            <a:off x="0" y="0"/>
            <a:ext cx="5867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  <a:prstGeom prst="rect">
            <a:avLst/>
          </a:prstGeo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  <a:prstGeom prst="rect">
            <a:avLst/>
          </a:prstGeo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B61AA027-A773-E24D-9938-F59067A3563F}" type="datetime1">
              <a:rPr lang="en-US" smtClean="0"/>
              <a:pPr/>
              <a:t>10/5/2010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6A22E718-0E12-D14F-B1E4-BA8EBCA0195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pic>
        <p:nvPicPr>
          <p:cNvPr id="12" name="Picture 9" descr="logo_main_01_pms300 [Converted]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62900" y="5668963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874386C1-FA37-DB42-A7DB-87B9A665D41F}" type="datetime1">
              <a:rPr lang="en-US" smtClean="0"/>
              <a:pPr/>
              <a:t>10/5/2010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6A22E718-0E12-D14F-B1E4-BA8EBCA0195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9" descr="logo_main_01_pms300 [Converted]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62900" y="5668963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0"/>
            <a:ext cx="8077200" cy="4525963"/>
          </a:xfrm>
          <a:prstGeom prst="rect">
            <a:avLst/>
          </a:prstGeom>
        </p:spPr>
        <p:txBody>
          <a:bodyPr/>
          <a:lstStyle/>
          <a:p>
            <a:pPr marL="419100" indent="-382588" defTabSz="914400" eaLnBrk="0" hangingPunct="0"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itchFamily="-108" charset="2"/>
              <a:buChar char=""/>
              <a:defRPr/>
            </a:pPr>
            <a:r>
              <a:rPr lang="en-CA" sz="3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Click to edit Master text styles</a:t>
            </a:r>
          </a:p>
          <a:p>
            <a:pPr marL="722313" lvl="1" indent="-273050" defTabSz="914400" eaLnBrk="0" hangingPunct="0">
              <a:spcBef>
                <a:spcPct val="20000"/>
              </a:spcBef>
              <a:buClr>
                <a:srgbClr val="F7DF56"/>
              </a:buClr>
              <a:buSzPct val="90000"/>
              <a:buFont typeface="Wingdings 2" pitchFamily="-108" charset="2"/>
              <a:buChar char=""/>
              <a:defRPr/>
            </a:pPr>
            <a:r>
              <a:rPr lang="en-CA" sz="2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Second level</a:t>
            </a:r>
          </a:p>
          <a:p>
            <a:pPr marL="1004888" lvl="2" indent="-255588" defTabSz="9144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-108" charset="0"/>
              <a:buChar char="○"/>
              <a:defRPr/>
            </a:pPr>
            <a:r>
              <a:rPr lang="en-CA" sz="2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Third level</a:t>
            </a:r>
          </a:p>
          <a:p>
            <a:pPr marL="1279525" lvl="3" indent="-236538" defTabSz="9144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-108" charset="2"/>
              <a:buChar char=""/>
              <a:defRPr/>
            </a:pPr>
            <a:r>
              <a:rPr lang="en-CA" sz="2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Fourth level</a:t>
            </a:r>
          </a:p>
          <a:p>
            <a:pPr marL="1489075" lvl="4" indent="-182563" defTabSz="9144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pitchFamily="-108" charset="0"/>
              <a:buChar char="-"/>
              <a:defRPr/>
            </a:pPr>
            <a:r>
              <a:rPr lang="en-CA" sz="2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Fifth level</a:t>
            </a:r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470648" cy="1143000"/>
          </a:xfrm>
          <a:prstGeom prst="rect">
            <a:avLst/>
          </a:prstGeom>
        </p:spPr>
        <p:txBody>
          <a:bodyPr/>
          <a:lstStyle>
            <a:lvl1pPr algn="l">
              <a:defRPr sz="46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pic>
        <p:nvPicPr>
          <p:cNvPr id="11" name="Picture 9" descr="logo_main_01_pms300 [Converted]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62900" y="5668963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0"/>
            <a:ext cx="8077200" cy="4525963"/>
          </a:xfrm>
          <a:prstGeom prst="rect">
            <a:avLst/>
          </a:prstGeom>
        </p:spPr>
        <p:txBody>
          <a:bodyPr/>
          <a:lstStyle/>
          <a:p>
            <a:pPr marL="419100" indent="-382588" defTabSz="914400" eaLnBrk="0" hangingPunct="0"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itchFamily="-108" charset="2"/>
              <a:buChar char=""/>
              <a:defRPr/>
            </a:pPr>
            <a:r>
              <a:rPr lang="en-CA" sz="3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Click to edit Master text styles</a:t>
            </a:r>
          </a:p>
          <a:p>
            <a:pPr marL="722313" lvl="1" indent="-273050" defTabSz="914400" eaLnBrk="0" hangingPunct="0">
              <a:spcBef>
                <a:spcPct val="20000"/>
              </a:spcBef>
              <a:buClr>
                <a:srgbClr val="F7DF56"/>
              </a:buClr>
              <a:buSzPct val="90000"/>
              <a:buFont typeface="Wingdings 2" pitchFamily="-108" charset="2"/>
              <a:buChar char=""/>
              <a:defRPr/>
            </a:pPr>
            <a:r>
              <a:rPr lang="en-CA" sz="2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Second level</a:t>
            </a:r>
          </a:p>
          <a:p>
            <a:pPr marL="1004888" lvl="2" indent="-255588" defTabSz="9144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-108" charset="0"/>
              <a:buChar char="○"/>
              <a:defRPr/>
            </a:pPr>
            <a:r>
              <a:rPr lang="en-CA" sz="2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Third level</a:t>
            </a:r>
          </a:p>
          <a:p>
            <a:pPr marL="1279525" lvl="3" indent="-236538" defTabSz="9144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-108" charset="2"/>
              <a:buChar char=""/>
              <a:defRPr/>
            </a:pPr>
            <a:r>
              <a:rPr lang="en-CA" sz="2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Fourth level</a:t>
            </a:r>
          </a:p>
          <a:p>
            <a:pPr marL="1489075" lvl="4" indent="-182563" defTabSz="9144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pitchFamily="-108" charset="0"/>
              <a:buChar char="-"/>
              <a:defRPr/>
            </a:pPr>
            <a:r>
              <a:rPr lang="en-CA" sz="2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Fifth level</a:t>
            </a:r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  <a:prstGeom prst="rect">
            <a:avLst/>
          </a:prstGeom>
        </p:spPr>
        <p:txBody>
          <a:bodyPr/>
          <a:lstStyle>
            <a:lvl1pPr algn="l">
              <a:defRPr sz="46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pic>
        <p:nvPicPr>
          <p:cNvPr id="11" name="Picture 9" descr="logo_main_01_pms300 [Converted]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62900" y="5668963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  <a:prstGeom prst="rect">
            <a:avLst/>
          </a:prstGeo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  <a:prstGeom prst="rect">
            <a:avLst/>
          </a:prstGeo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15778"/>
            <a:ext cx="7467600" cy="3810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pic>
        <p:nvPicPr>
          <p:cNvPr id="12" name="Picture 9" descr="logo_main_01_pms300 [Converted]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62900" y="5668963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9"/>
          <p:cNvSpPr>
            <a:spLocks noGrp="1"/>
          </p:cNvSpPr>
          <p:nvPr/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CA" sz="3600" b="1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Futura Lt BT Light"/>
                <a:ea typeface="ＭＳ Ｐゴシック" pitchFamily="-112" charset="-128"/>
                <a:cs typeface="Futura Lt BT Light"/>
              </a:rPr>
              <a:t> ____ __ ____  _____ ____ ______</a:t>
            </a:r>
          </a:p>
          <a:p>
            <a:pPr marL="0" lvl="1" defTabSz="914400" eaLnBrk="0" hangingPunct="0">
              <a:defRPr/>
            </a:pPr>
            <a: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  <a:t> _____ _____</a:t>
            </a:r>
          </a:p>
          <a:p>
            <a:pPr marL="0" lvl="2" defTabSz="914400" eaLnBrk="0" hangingPunct="0">
              <a:defRPr/>
            </a:pPr>
            <a: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  <a:t> ____ _____</a:t>
            </a:r>
          </a:p>
          <a:p>
            <a:pPr marL="0" lvl="3" defTabSz="914400" eaLnBrk="0" hangingPunct="0">
              <a:defRPr/>
            </a:pPr>
            <a: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  <a:t> _____ _____</a:t>
            </a:r>
          </a:p>
          <a:p>
            <a:pPr marL="0" lvl="4" defTabSz="914400" eaLnBrk="0" hangingPunct="0">
              <a:defRPr/>
            </a:pPr>
            <a: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  <a:t> ____ _____</a:t>
            </a:r>
            <a:endParaRPr lang="en-US" sz="3600" b="1" kern="0" dirty="0">
              <a:latin typeface="Futura Lt BT Light" pitchFamily="-10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Text Placeholder 29"/>
          <p:cNvSpPr>
            <a:spLocks noGrp="1"/>
          </p:cNvSpPr>
          <p:nvPr/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lvl="4" defTabSz="914400" eaLnBrk="0" hangingPunct="0">
              <a:defRPr/>
            </a:pPr>
            <a:r>
              <a:rPr lang="en-CA" sz="3600" b="1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Futura Lt BT Light"/>
                <a:ea typeface="ＭＳ Ｐゴシック" pitchFamily="-112" charset="-128"/>
                <a:cs typeface="Futura Lt BT Light"/>
              </a:rPr>
              <a:t>Click to edit Master text styles</a:t>
            </a:r>
            <a:br>
              <a:rPr lang="en-CA" sz="3600" b="1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Futura Lt BT Light"/>
                <a:ea typeface="ＭＳ Ｐゴシック" pitchFamily="-112" charset="-128"/>
                <a:cs typeface="Futura Lt BT Light"/>
              </a:rPr>
            </a:br>
            <a: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  <a:t>Second level</a:t>
            </a:r>
            <a:b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</a:br>
            <a: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  <a:t>Third level</a:t>
            </a:r>
            <a:b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</a:br>
            <a: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  <a:t>Fourth level</a:t>
            </a:r>
            <a:b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</a:br>
            <a:r>
              <a:rPr lang="en-CA" sz="3600" b="1" kern="0" dirty="0">
                <a:latin typeface="Futura Lt BT Light" pitchFamily="-108" charset="0"/>
                <a:ea typeface="ＭＳ Ｐゴシック" pitchFamily="-112" charset="-128"/>
                <a:cs typeface="ＭＳ Ｐゴシック" pitchFamily="-112" charset="-128"/>
              </a:rPr>
              <a:t>Fifth level</a:t>
            </a:r>
            <a:endParaRPr lang="en-US" sz="3600" b="1" kern="0" dirty="0">
              <a:latin typeface="Futura Lt BT Light" pitchFamily="-10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  <a:prstGeom prst="rect">
            <a:avLst/>
          </a:prstGeo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CA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  <a:prstGeom prst="rect">
            <a:avLst/>
          </a:prstGeo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B1BC6C93-7E67-F341-A568-11EC1EECEB19}" type="datetime1">
              <a:rPr lang="en-US" smtClean="0"/>
              <a:pPr/>
              <a:t>10/5/2010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pic>
        <p:nvPicPr>
          <p:cNvPr id="12" name="Picture 9" descr="logo_main_01_pms300 [Converted]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62900" y="5668963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pic>
        <p:nvPicPr>
          <p:cNvPr id="1028" name="Picture 9" descr="logo_main_01_pms300 [Converted].eps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62900" y="5668963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333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600200"/>
            <a:ext cx="8077200" cy="4525963"/>
          </a:xfrm>
          <a:prstGeom prst="rect">
            <a:avLst/>
          </a:prstGeom>
        </p:spPr>
        <p:txBody>
          <a:bodyPr/>
          <a:lstStyle/>
          <a:p>
            <a:pPr marL="419100" indent="-382588" defTabSz="914400" eaLnBrk="0" hangingPunct="0"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itchFamily="-108" charset="2"/>
              <a:buChar char=""/>
              <a:defRPr/>
            </a:pPr>
            <a:r>
              <a:rPr lang="en-CA" sz="3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Click to edit Master text styles</a:t>
            </a:r>
          </a:p>
          <a:p>
            <a:pPr marL="722313" lvl="1" indent="-273050" defTabSz="914400" eaLnBrk="0" hangingPunct="0">
              <a:spcBef>
                <a:spcPct val="20000"/>
              </a:spcBef>
              <a:buClr>
                <a:srgbClr val="F7DF56"/>
              </a:buClr>
              <a:buSzPct val="90000"/>
              <a:buFont typeface="Wingdings 2" pitchFamily="-108" charset="2"/>
              <a:buChar char=""/>
              <a:defRPr/>
            </a:pPr>
            <a:r>
              <a:rPr lang="en-CA" sz="2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Second level</a:t>
            </a:r>
          </a:p>
          <a:p>
            <a:pPr marL="1004888" lvl="2" indent="-255588" defTabSz="9144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-108" charset="0"/>
              <a:buChar char="○"/>
              <a:defRPr/>
            </a:pPr>
            <a:r>
              <a:rPr lang="en-CA" sz="2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Third level</a:t>
            </a:r>
          </a:p>
          <a:p>
            <a:pPr marL="1279525" lvl="3" indent="-236538" defTabSz="9144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-108" charset="2"/>
              <a:buChar char=""/>
              <a:defRPr/>
            </a:pPr>
            <a:r>
              <a:rPr lang="en-CA" sz="2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Fourth level</a:t>
            </a:r>
          </a:p>
          <a:p>
            <a:pPr marL="1489075" lvl="4" indent="-182563" defTabSz="9144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pitchFamily="-108" charset="0"/>
              <a:buChar char="-"/>
              <a:defRPr/>
            </a:pPr>
            <a:r>
              <a:rPr lang="en-CA" sz="2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Fifth level</a:t>
            </a:r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3600" b="1" kern="1200" dirty="0">
          <a:ln w="5000" cmpd="sng">
            <a:solidFill>
              <a:schemeClr val="accent1">
                <a:tint val="80000"/>
                <a:shade val="99000"/>
                <a:satMod val="500000"/>
              </a:schemeClr>
            </a:solidFill>
            <a:prstDash val="solid"/>
          </a:ln>
          <a:gradFill>
            <a:gsLst>
              <a:gs pos="0">
                <a:schemeClr val="accent1">
                  <a:tint val="63000"/>
                  <a:satMod val="255000"/>
                </a:schemeClr>
              </a:gs>
              <a:gs pos="9000">
                <a:schemeClr val="accent1">
                  <a:tint val="63000"/>
                  <a:satMod val="255000"/>
                </a:schemeClr>
              </a:gs>
              <a:gs pos="53000">
                <a:schemeClr val="accent1">
                  <a:shade val="60000"/>
                  <a:satMod val="100000"/>
                </a:schemeClr>
              </a:gs>
              <a:gs pos="90000">
                <a:schemeClr val="accent1">
                  <a:tint val="63000"/>
                  <a:satMod val="255000"/>
                </a:schemeClr>
              </a:gs>
              <a:gs pos="100000">
                <a:schemeClr val="accent1">
                  <a:tint val="63000"/>
                  <a:satMod val="255000"/>
                </a:schemeClr>
              </a:gs>
            </a:gsLst>
            <a:lin ang="5400000"/>
          </a:gradFill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  <a:latin typeface="Arial Narrow"/>
          <a:ea typeface="ＭＳ Ｐゴシック" pitchFamily="-112" charset="-128"/>
          <a:cs typeface="Arial Narrow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Futura Lt BT Light" pitchFamily="-108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Futura Lt BT Light" pitchFamily="-108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Futura Lt BT Light" pitchFamily="-108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Futura Lt BT Light" pitchFamily="-108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Franklin Gothic Book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Franklin Gothic Book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Franklin Gothic Book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Franklin Gothic Book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419100" indent="-382588" algn="l" rtl="0" eaLnBrk="1" fontAlgn="base" hangingPunct="1">
        <a:spcBef>
          <a:spcPts val="1200"/>
        </a:spcBef>
        <a:spcAft>
          <a:spcPts val="600"/>
        </a:spcAft>
        <a:buClr>
          <a:schemeClr val="accent1"/>
        </a:buClr>
        <a:buSzPct val="80000"/>
        <a:buFont typeface="Wingdings 2" pitchFamily="28" charset="2"/>
        <a:buChar char=""/>
        <a:defRPr sz="3000" kern="1200">
          <a:solidFill>
            <a:schemeClr val="tx1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Arial"/>
          <a:ea typeface="ＭＳ Ｐゴシック" pitchFamily="-112" charset="-128"/>
          <a:cs typeface="Arial"/>
        </a:defRPr>
      </a:lvl1pPr>
      <a:lvl2pPr marL="722313" indent="-273050" algn="l" rtl="0" eaLnBrk="1" fontAlgn="base" hangingPunct="1">
        <a:spcBef>
          <a:spcPct val="20000"/>
        </a:spcBef>
        <a:spcAft>
          <a:spcPct val="0"/>
        </a:spcAft>
        <a:buClr>
          <a:srgbClr val="F7DF56"/>
        </a:buClr>
        <a:buSzPct val="90000"/>
        <a:buFont typeface="Wingdings 2" pitchFamily="28" charset="2"/>
        <a:buChar char=""/>
        <a:defRPr sz="2600" kern="1200">
          <a:solidFill>
            <a:schemeClr val="tx1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Arial"/>
          <a:ea typeface="ＭＳ Ｐゴシック" pitchFamily="-112" charset="-128"/>
          <a:cs typeface="Arial"/>
        </a:defRPr>
      </a:lvl2pPr>
      <a:lvl3pPr marL="1004888" indent="-2555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28" charset="0"/>
        <a:buChar char="○"/>
        <a:defRPr sz="2400" kern="1200">
          <a:solidFill>
            <a:schemeClr val="tx1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Arial"/>
          <a:ea typeface="ＭＳ Ｐゴシック" pitchFamily="-112" charset="-128"/>
          <a:cs typeface="Arial"/>
        </a:defRPr>
      </a:lvl3pPr>
      <a:lvl4pPr marL="1279525" indent="-236538" algn="l" rtl="0" eaLnBrk="1" fontAlgn="base" hangingPunct="1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28" charset="2"/>
        <a:buChar char=""/>
        <a:defRPr sz="2000" kern="1200">
          <a:solidFill>
            <a:schemeClr val="tx1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Arial"/>
          <a:ea typeface="ＭＳ Ｐゴシック" pitchFamily="-112" charset="-128"/>
          <a:cs typeface="Arial"/>
        </a:defRPr>
      </a:lvl4pPr>
      <a:lvl5pPr marL="1489075" indent="-182563" algn="l" rtl="0" eaLnBrk="1" fontAlgn="base" hangingPunct="1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28" charset="0"/>
        <a:buChar char="-"/>
        <a:defRPr sz="2000" kern="1200">
          <a:solidFill>
            <a:schemeClr val="tx1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Arial"/>
          <a:ea typeface="ＭＳ Ｐゴシック" pitchFamily="-112" charset="-128"/>
          <a:cs typeface="Arial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0" y="1524000"/>
            <a:ext cx="9144000" cy="147002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200" dirty="0" smtClean="0">
                <a:latin typeface="Arial Narrow"/>
                <a:cs typeface="Arial Narrow"/>
              </a:rPr>
              <a:t>CCAC Training Module on:</a:t>
            </a:r>
            <a:br>
              <a:rPr lang="en-US" sz="3200" dirty="0" smtClean="0">
                <a:latin typeface="Arial Narrow"/>
                <a:cs typeface="Arial Narrow"/>
              </a:rPr>
            </a:br>
            <a:r>
              <a:rPr lang="en-US" sz="3200" dirty="0" smtClean="0">
                <a:latin typeface="Arial Narrow"/>
                <a:cs typeface="Arial Narrow"/>
              </a:rPr>
              <a:t>the Ethical Use and Care of Farm Animals</a:t>
            </a:r>
            <a:br>
              <a:rPr lang="en-US" sz="3200" dirty="0" smtClean="0">
                <a:latin typeface="Arial Narrow"/>
                <a:cs typeface="Arial Narrow"/>
              </a:rPr>
            </a:br>
            <a:r>
              <a:rPr lang="en-US" sz="3200" dirty="0" smtClean="0">
                <a:latin typeface="Arial Narrow"/>
                <a:cs typeface="Arial Narrow"/>
              </a:rPr>
              <a:t>in Science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3465513"/>
            <a:ext cx="9144000" cy="1182687"/>
            <a:chOff x="0" y="3465513"/>
            <a:chExt cx="9144000" cy="1182687"/>
          </a:xfrm>
        </p:grpSpPr>
        <p:sp>
          <p:nvSpPr>
            <p:cNvPr id="7" name="Rectangle 30"/>
            <p:cNvSpPr>
              <a:spLocks noChangeArrowheads="1"/>
            </p:cNvSpPr>
            <p:nvPr/>
          </p:nvSpPr>
          <p:spPr bwMode="auto">
            <a:xfrm>
              <a:off x="0" y="3465513"/>
              <a:ext cx="9144000" cy="11826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" name="Picture 5" descr="iStock_000007607059XSmall.jpg"/>
            <p:cNvPicPr>
              <a:picLocks noChangeAspect="1"/>
            </p:cNvPicPr>
            <p:nvPr/>
          </p:nvPicPr>
          <p:blipFill>
            <a:blip r:embed="rId2"/>
            <a:srcRect l="5150" r="6648"/>
            <a:stretch>
              <a:fillRect/>
            </a:stretch>
          </p:blipFill>
          <p:spPr bwMode="auto">
            <a:xfrm>
              <a:off x="3794125" y="3579813"/>
              <a:ext cx="1265238" cy="95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6" descr="chicken.jpg"/>
            <p:cNvPicPr>
              <a:picLocks noChangeAspect="1"/>
            </p:cNvPicPr>
            <p:nvPr/>
          </p:nvPicPr>
          <p:blipFill>
            <a:blip r:embed="rId3"/>
            <a:srcRect l="12070"/>
            <a:stretch>
              <a:fillRect/>
            </a:stretch>
          </p:blipFill>
          <p:spPr bwMode="auto">
            <a:xfrm>
              <a:off x="1265238" y="3579813"/>
              <a:ext cx="1265237" cy="95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7" descr="Picture7.jpg"/>
            <p:cNvPicPr>
              <a:picLocks noChangeAspect="1"/>
            </p:cNvPicPr>
            <p:nvPr/>
          </p:nvPicPr>
          <p:blipFill>
            <a:blip r:embed="rId4"/>
            <a:srcRect l="1289"/>
            <a:stretch>
              <a:fillRect/>
            </a:stretch>
          </p:blipFill>
          <p:spPr bwMode="auto">
            <a:xfrm>
              <a:off x="2530475" y="3576638"/>
              <a:ext cx="1263650" cy="96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52"/>
            <p:cNvPicPr>
              <a:picLocks noChangeAspect="1" noChangeArrowheads="1"/>
            </p:cNvPicPr>
            <p:nvPr/>
          </p:nvPicPr>
          <p:blipFill>
            <a:blip r:embed="rId5"/>
            <a:srcRect l="13629" t="4791" r="4437" b="2077"/>
            <a:stretch>
              <a:fillRect/>
            </a:stretch>
          </p:blipFill>
          <p:spPr bwMode="auto">
            <a:xfrm>
              <a:off x="0" y="3579813"/>
              <a:ext cx="1265238" cy="9588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" name="Picture 9" descr="cattle eating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759700" y="3567113"/>
              <a:ext cx="1360488" cy="95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0" descr="More_chicks.jpg"/>
            <p:cNvPicPr>
              <a:picLocks noChangeAspect="1"/>
            </p:cNvPicPr>
            <p:nvPr/>
          </p:nvPicPr>
          <p:blipFill>
            <a:blip r:embed="rId7"/>
            <a:srcRect t="53252" b="558"/>
            <a:stretch>
              <a:fillRect/>
            </a:stretch>
          </p:blipFill>
          <p:spPr bwMode="auto">
            <a:xfrm>
              <a:off x="6399213" y="3567113"/>
              <a:ext cx="1360487" cy="95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1" descr="Picture5.jpg"/>
            <p:cNvPicPr>
              <a:picLocks noChangeAspect="1"/>
            </p:cNvPicPr>
            <p:nvPr/>
          </p:nvPicPr>
          <p:blipFill>
            <a:blip r:embed="rId8"/>
            <a:srcRect l="15089" t="8743" r="2295" b="4276"/>
            <a:stretch>
              <a:fillRect/>
            </a:stretch>
          </p:blipFill>
          <p:spPr bwMode="auto">
            <a:xfrm>
              <a:off x="5059363" y="3576638"/>
              <a:ext cx="1339850" cy="946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5181600" y="5867400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 smtClean="0"/>
              <a:t>www.ccac.ca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458200" cy="1143000"/>
          </a:xfrm>
        </p:spPr>
        <p:txBody>
          <a:bodyPr/>
          <a:lstStyle/>
          <a:p>
            <a:r>
              <a:rPr lang="en-US" dirty="0" smtClean="0"/>
              <a:t>Standard Operating Procedures (SOPs)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5029199"/>
          </a:xfrm>
        </p:spPr>
        <p:txBody>
          <a:bodyPr/>
          <a:lstStyle/>
          <a:p>
            <a:r>
              <a:rPr lang="en-US" sz="2400" dirty="0" smtClean="0"/>
              <a:t>Approved SOPs outline correct methodology for performing routine and common practices and procedures </a:t>
            </a:r>
          </a:p>
          <a:p>
            <a:pPr lvl="1"/>
            <a:r>
              <a:rPr lang="en-US" sz="1800" dirty="0" smtClean="0"/>
              <a:t>following SOPs helps ensure good animal welfare and human safety</a:t>
            </a:r>
          </a:p>
          <a:p>
            <a:pPr>
              <a:spcBef>
                <a:spcPts val="3000"/>
              </a:spcBef>
            </a:pPr>
            <a:r>
              <a:rPr lang="en-US" sz="2400" dirty="0" smtClean="0"/>
              <a:t>All animal care personnel should be familiar with and know the location of facility-specific SOPs pertaining to:</a:t>
            </a:r>
          </a:p>
          <a:p>
            <a:pPr lvl="1"/>
            <a:r>
              <a:rPr lang="en-US" sz="1800" dirty="0" smtClean="0"/>
              <a:t>routine and specialized husbandry, care and handling</a:t>
            </a:r>
          </a:p>
          <a:p>
            <a:pPr lvl="1"/>
            <a:r>
              <a:rPr lang="en-US" sz="1800" dirty="0" smtClean="0"/>
              <a:t>routine assessment of health and welfare of groups and individual animals</a:t>
            </a:r>
          </a:p>
          <a:p>
            <a:pPr lvl="1"/>
            <a:r>
              <a:rPr lang="en-US" sz="1800" dirty="0" smtClean="0"/>
              <a:t>minimizing disease and managing disease outbreaks</a:t>
            </a:r>
          </a:p>
          <a:p>
            <a:pPr lvl="1"/>
            <a:r>
              <a:rPr lang="en-US" sz="1800" dirty="0" smtClean="0"/>
              <a:t>safe handling and usage of drugs and other chemicals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Needs	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92124" y="2031293"/>
            <a:ext cx="8159750" cy="3563404"/>
            <a:chOff x="527050" y="1830388"/>
            <a:chExt cx="8159750" cy="3563404"/>
          </a:xfrm>
        </p:grpSpPr>
        <p:pic>
          <p:nvPicPr>
            <p:cNvPr id="7" name="Picture 6" descr="Sheep at Trough 2_2.jpg"/>
            <p:cNvPicPr>
              <a:picLocks noChangeAspect="1"/>
            </p:cNvPicPr>
            <p:nvPr/>
          </p:nvPicPr>
          <p:blipFill>
            <a:blip r:embed="rId2"/>
            <a:srcRect b="5701"/>
            <a:stretch>
              <a:fillRect/>
            </a:stretch>
          </p:blipFill>
          <p:spPr>
            <a:xfrm>
              <a:off x="527050" y="1830388"/>
              <a:ext cx="8159750" cy="356340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 rot="10800000" flipV="1">
              <a:off x="5445125" y="5178348"/>
              <a:ext cx="3241675" cy="215444"/>
            </a:xfrm>
            <a:prstGeom prst="rect">
              <a:avLst/>
            </a:prstGeom>
            <a:solidFill>
              <a:schemeClr val="bg1">
                <a:alpha val="6196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latin typeface="Calibri" pitchFamily="-65" charset="0"/>
                </a:rPr>
                <a:t>Photo courtesy of Animal Resources Centre, University of Saskatchewan</a:t>
              </a:r>
              <a:endParaRPr lang="en-US" sz="800" dirty="0">
                <a:latin typeface="Calibri" pitchFamily="-65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 and Water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Feed</a:t>
            </a:r>
          </a:p>
          <a:p>
            <a:pPr lvl="1"/>
            <a:r>
              <a:rPr lang="en-US" sz="2000" dirty="0" smtClean="0"/>
              <a:t>palatable and nutritionally adequate</a:t>
            </a:r>
          </a:p>
          <a:p>
            <a:pPr lvl="1"/>
            <a:r>
              <a:rPr lang="en-US" sz="2000" dirty="0" smtClean="0"/>
              <a:t>sufficient quantities and frequencies of deliveries to minimize hunger and competition</a:t>
            </a:r>
          </a:p>
          <a:p>
            <a:pPr>
              <a:spcBef>
                <a:spcPts val="2400"/>
              </a:spcBef>
            </a:pPr>
            <a:r>
              <a:rPr lang="en-US" sz="2400" dirty="0" smtClean="0"/>
              <a:t>Water</a:t>
            </a:r>
          </a:p>
          <a:p>
            <a:pPr lvl="1"/>
            <a:r>
              <a:rPr lang="en-US" sz="2000" dirty="0" smtClean="0"/>
              <a:t>fresh, potable, ice-free, available 24 h/d and supplied at sufficient pressure to meet animals’ drinking rates</a:t>
            </a:r>
          </a:p>
          <a:p>
            <a:pPr>
              <a:spcBef>
                <a:spcPts val="2400"/>
              </a:spcBef>
            </a:pPr>
            <a:r>
              <a:rPr lang="en-US" sz="2400" dirty="0" smtClean="0"/>
              <a:t>National Research Council (NRC) guidelines provide species-specific nutritional requirements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7200" y="4876800"/>
            <a:ext cx="8229600" cy="1524000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1676399"/>
            <a:ext cx="8229600" cy="1524000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The Farm Animal Environment: 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Why does it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399"/>
            <a:ext cx="8077200" cy="15240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latin typeface="Calibri" pitchFamily="34" charset="0"/>
                <a:ea typeface="+mn-ea"/>
                <a:cs typeface="Calibri" pitchFamily="34" charset="0"/>
              </a:rPr>
              <a:t>Investigators typically do not have a direct input into the facilities in which they work – why should they care about how animals are housed?</a:t>
            </a:r>
          </a:p>
        </p:txBody>
      </p:sp>
      <p:sp>
        <p:nvSpPr>
          <p:cNvPr id="4" name="Down Arrow 3"/>
          <p:cNvSpPr>
            <a:spLocks noChangeAspect="1"/>
          </p:cNvSpPr>
          <p:nvPr/>
        </p:nvSpPr>
        <p:spPr>
          <a:xfrm>
            <a:off x="4360658" y="3500438"/>
            <a:ext cx="432054" cy="950261"/>
          </a:xfrm>
          <a:prstGeom prst="downArrow">
            <a:avLst/>
          </a:prstGeom>
          <a:solidFill>
            <a:schemeClr val="tx1"/>
          </a:solidFill>
          <a:ln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5035302"/>
            <a:ext cx="8077200" cy="1249363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Housing directly influences the welfare, security and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behaviour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 of animals and humans, which potentially impacts research outcomes.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457200" y="5592763"/>
            <a:ext cx="8229600" cy="1036637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Housing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399256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 smtClean="0"/>
              <a:t>Safe and clean shelter, resistant to the</a:t>
            </a:r>
            <a:br>
              <a:rPr lang="en-US" sz="2000" dirty="0" smtClean="0"/>
            </a:br>
            <a:r>
              <a:rPr lang="en-US" sz="2000" dirty="0" smtClean="0"/>
              <a:t>elements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Water and feed (see slide 12)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Good air quality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Access to outdoors, if possible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Space for feeding, moving, sleeping, and appropriate contact with other animals 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Ability to separate animals based on gender, age, health or treatment requirements </a:t>
            </a:r>
          </a:p>
          <a:p>
            <a:pPr>
              <a:spcBef>
                <a:spcPts val="600"/>
              </a:spcBef>
            </a:pPr>
            <a:endParaRPr lang="en-US" sz="2000" dirty="0" smtClean="0"/>
          </a:p>
          <a:p>
            <a:pPr>
              <a:spcBef>
                <a:spcPts val="600"/>
              </a:spcBef>
            </a:pPr>
            <a:endParaRPr lang="en-US" sz="2000" dirty="0" smtClean="0"/>
          </a:p>
        </p:txBody>
      </p:sp>
      <p:sp>
        <p:nvSpPr>
          <p:cNvPr id="30725" name="Content Placeholder 2"/>
          <p:cNvSpPr txBox="1">
            <a:spLocks/>
          </p:cNvSpPr>
          <p:nvPr/>
        </p:nvSpPr>
        <p:spPr bwMode="auto">
          <a:xfrm>
            <a:off x="457200" y="3962400"/>
            <a:ext cx="81248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pitchFamily="-65" charset="0"/>
              <a:buChar char="•"/>
            </a:pPr>
            <a:endParaRPr lang="en-US" sz="2800" dirty="0">
              <a:latin typeface="Calibri" pitchFamily="-65" charset="0"/>
            </a:endParaRPr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457199" y="5715000"/>
            <a:ext cx="8229600" cy="79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2800" dirty="0">
                <a:latin typeface="Calibri" pitchFamily="-65" charset="0"/>
              </a:rPr>
              <a:t>Housing should be suited to the</a:t>
            </a:r>
            <a:r>
              <a:rPr lang="en-US" sz="2800" dirty="0" smtClean="0">
                <a:latin typeface="Calibri" pitchFamily="-65" charset="0"/>
              </a:rPr>
              <a:t> physical, behavioural </a:t>
            </a:r>
            <a:r>
              <a:rPr lang="en-US" sz="2800" dirty="0">
                <a:latin typeface="Calibri" pitchFamily="-65" charset="0"/>
              </a:rPr>
              <a:t>and social needs of the species housed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57200" y="3590779"/>
            <a:ext cx="8472805" cy="1624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-65" charset="0"/>
              <a:buChar char="•"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850027" y="1624171"/>
            <a:ext cx="2531974" cy="1684020"/>
            <a:chOff x="5850026" y="1821180"/>
            <a:chExt cx="2531974" cy="1684020"/>
          </a:xfrm>
        </p:grpSpPr>
        <p:pic>
          <p:nvPicPr>
            <p:cNvPr id="12" name="Picture 11" descr="DSC_0176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0026" y="1821180"/>
              <a:ext cx="2531974" cy="168402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7" name="Rectangle 6"/>
            <p:cNvSpPr>
              <a:spLocks noChangeAspect="1" noChangeArrowheads="1"/>
            </p:cNvSpPr>
            <p:nvPr/>
          </p:nvSpPr>
          <p:spPr bwMode="auto">
            <a:xfrm>
              <a:off x="6172199" y="3289756"/>
              <a:ext cx="2209800" cy="215444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UBC 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Animal Welfare Program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850026" y="3308191"/>
            <a:ext cx="2531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Group housed dairy calves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04800" y="33338"/>
            <a:ext cx="8763000" cy="1143000"/>
          </a:xfrm>
        </p:spPr>
        <p:txBody>
          <a:bodyPr/>
          <a:lstStyle/>
          <a:p>
            <a:r>
              <a:rPr lang="en-US" dirty="0" smtClean="0"/>
              <a:t>Housing Factors Potentially Affecting Welfare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953000"/>
          </a:xfrm>
        </p:spPr>
        <p:txBody>
          <a:bodyPr/>
          <a:lstStyle/>
          <a:p>
            <a:r>
              <a:rPr lang="en-US" sz="2200" dirty="0" smtClean="0"/>
              <a:t>Type of housing</a:t>
            </a:r>
            <a:br>
              <a:rPr lang="en-US" sz="2200" dirty="0" smtClean="0"/>
            </a:br>
            <a:r>
              <a:rPr lang="en-US" sz="2200" dirty="0" smtClean="0"/>
              <a:t>(indoor versus outdoor)</a:t>
            </a:r>
          </a:p>
          <a:p>
            <a:r>
              <a:rPr lang="en-US" sz="2200" dirty="0" smtClean="0"/>
              <a:t>Space allocation</a:t>
            </a:r>
          </a:p>
          <a:p>
            <a:r>
              <a:rPr lang="en-US" sz="2200" dirty="0" smtClean="0"/>
              <a:t>Flooring and footing</a:t>
            </a:r>
          </a:p>
          <a:p>
            <a:r>
              <a:rPr lang="en-US" sz="2200" dirty="0" smtClean="0"/>
              <a:t>Lying areas and bedding</a:t>
            </a:r>
          </a:p>
          <a:p>
            <a:r>
              <a:rPr lang="en-US" sz="2200" dirty="0" smtClean="0"/>
              <a:t>Manure handling systems</a:t>
            </a:r>
          </a:p>
          <a:p>
            <a:r>
              <a:rPr lang="en-US" sz="2200" dirty="0" smtClean="0"/>
              <a:t>Thermal and non-thermal (air quality) conditions and ventilation systems</a:t>
            </a:r>
          </a:p>
          <a:p>
            <a:r>
              <a:rPr lang="en-US" sz="2200" dirty="0" smtClean="0"/>
              <a:t>Lighting intensity and duration</a:t>
            </a:r>
          </a:p>
          <a:p>
            <a:endParaRPr lang="en-US" sz="2200" dirty="0" smtClean="0"/>
          </a:p>
          <a:p>
            <a:endParaRPr lang="en-US" sz="2200" dirty="0"/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6041799" y="1676400"/>
            <a:ext cx="2721201" cy="3859577"/>
            <a:chOff x="6969127" y="1880351"/>
            <a:chExt cx="1717675" cy="2435225"/>
          </a:xfrm>
        </p:grpSpPr>
        <p:pic>
          <p:nvPicPr>
            <p:cNvPr id="36871" name="Picture 5" descr="Slatted Flooring (3).jpg"/>
            <p:cNvPicPr>
              <a:picLocks noChangeAspect="1"/>
            </p:cNvPicPr>
            <p:nvPr/>
          </p:nvPicPr>
          <p:blipFill>
            <a:blip r:embed="rId3">
              <a:lum bright="9000"/>
            </a:blip>
            <a:srcRect/>
            <a:stretch>
              <a:fillRect/>
            </a:stretch>
          </p:blipFill>
          <p:spPr bwMode="auto">
            <a:xfrm>
              <a:off x="6969127" y="1880351"/>
              <a:ext cx="1717675" cy="24352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6872" name="Rectangle 6"/>
            <p:cNvSpPr>
              <a:spLocks noChangeArrowheads="1"/>
            </p:cNvSpPr>
            <p:nvPr/>
          </p:nvSpPr>
          <p:spPr bwMode="auto">
            <a:xfrm>
              <a:off x="7303967" y="4179640"/>
              <a:ext cx="1382835" cy="135936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UBC 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Animal Welfare Program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041799" y="5572264"/>
            <a:ext cx="2721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Slatted concrete floors are useful for channeling manure away from animals, but can increase incidence of hoof damage and lameness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Animal Welfare Effects of Facility Maintenance Issues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524000"/>
            <a:ext cx="5638800" cy="5002212"/>
          </a:xfrm>
        </p:spPr>
        <p:txBody>
          <a:bodyPr/>
          <a:lstStyle/>
          <a:p>
            <a:r>
              <a:rPr lang="en-US" sz="2400" dirty="0" smtClean="0"/>
              <a:t>Become familiar with animal care and emergency SOPs</a:t>
            </a:r>
          </a:p>
          <a:p>
            <a:pPr>
              <a:spcBef>
                <a:spcPts val="2400"/>
              </a:spcBef>
            </a:pPr>
            <a:r>
              <a:rPr lang="en-US" sz="2400" dirty="0" smtClean="0"/>
              <a:t>Vital systems (e.g., mechanical ventilation, water and feed delivery) </a:t>
            </a:r>
          </a:p>
          <a:p>
            <a:pPr lvl="1"/>
            <a:r>
              <a:rPr lang="en-US" sz="2000" dirty="0" smtClean="0"/>
              <a:t>need daily monitoring</a:t>
            </a:r>
          </a:p>
          <a:p>
            <a:pPr lvl="1"/>
            <a:r>
              <a:rPr lang="en-US" sz="2000" dirty="0" smtClean="0"/>
              <a:t>report problems immediately</a:t>
            </a:r>
          </a:p>
          <a:p>
            <a:pPr>
              <a:spcBef>
                <a:spcPts val="2400"/>
              </a:spcBef>
            </a:pPr>
            <a:r>
              <a:rPr lang="en-US" sz="2400" dirty="0" smtClean="0"/>
              <a:t>Before beginning research, identify who (e.g., facility manager) should be made aware of facility, systems or management issues that may affect animal welfare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482080" y="2133600"/>
            <a:ext cx="2357120" cy="2994977"/>
            <a:chOff x="5654040" y="1981200"/>
            <a:chExt cx="2357516" cy="2994716"/>
          </a:xfrm>
        </p:grpSpPr>
        <p:pic>
          <p:nvPicPr>
            <p:cNvPr id="46086" name="Picture 6" descr="Milk_Thingy2_2.jpg"/>
            <p:cNvPicPr>
              <a:picLocks noChangeAspect="1"/>
            </p:cNvPicPr>
            <p:nvPr/>
          </p:nvPicPr>
          <p:blipFill>
            <a:blip r:embed="rId3"/>
            <a:srcRect b="7592"/>
            <a:stretch>
              <a:fillRect/>
            </a:stretch>
          </p:blipFill>
          <p:spPr bwMode="auto">
            <a:xfrm>
              <a:off x="5654040" y="1981200"/>
              <a:ext cx="2357516" cy="299471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46087" name="Rectangle 6"/>
            <p:cNvSpPr>
              <a:spLocks noChangeAspect="1" noChangeArrowheads="1"/>
            </p:cNvSpPr>
            <p:nvPr/>
          </p:nvSpPr>
          <p:spPr bwMode="auto">
            <a:xfrm>
              <a:off x="5806466" y="4760491"/>
              <a:ext cx="2205090" cy="215425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UBC 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Animal</a:t>
              </a:r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 Welfare 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Program</a:t>
              </a:r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5333999"/>
            <a:ext cx="8153400" cy="1268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11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82080" y="5128577"/>
            <a:ext cx="235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Automatic feeding systems need routine monitoring and maintenance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457200" y="4191000"/>
            <a:ext cx="8229600" cy="914400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57200" y="1409389"/>
            <a:ext cx="8229600" cy="952811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14800" y="2743200"/>
            <a:ext cx="4572000" cy="92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69988" lvl="1" indent="-1169988">
              <a:lnSpc>
                <a:spcPct val="90000"/>
              </a:lnSpc>
              <a:spcBef>
                <a:spcPct val="20000"/>
              </a:spcBef>
            </a:pPr>
            <a:r>
              <a:rPr lang="en-US" sz="2000" dirty="0" smtClean="0">
                <a:latin typeface="Calibri" pitchFamily="-65" charset="0"/>
              </a:rPr>
              <a:t>Example: 	provision of straw addresses pigs’ motivation to perform rooting behaviours</a:t>
            </a:r>
            <a:endParaRPr lang="en-US" sz="2000" dirty="0">
              <a:latin typeface="Calibri" pitchFamily="-65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66056" y="5410200"/>
            <a:ext cx="46405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69988" lvl="1" indent="-1169988"/>
            <a:r>
              <a:rPr lang="en-US" dirty="0" smtClean="0">
                <a:latin typeface="Calibri"/>
                <a:cs typeface="Calibri"/>
              </a:rPr>
              <a:t>Example: 	provision of nest boxes addresses hens’ motivation to lay eggs in a protected nest area</a:t>
            </a:r>
          </a:p>
        </p:txBody>
      </p:sp>
      <p:sp>
        <p:nvSpPr>
          <p:cNvPr id="4" name="Rectangle 3"/>
          <p:cNvSpPr/>
          <p:nvPr/>
        </p:nvSpPr>
        <p:spPr>
          <a:xfrm>
            <a:off x="723900" y="1418915"/>
            <a:ext cx="7696200" cy="9432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3600" rtlCol="0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400" dirty="0" smtClean="0">
                <a:latin typeface="Calibri" pitchFamily="-65" charset="0"/>
              </a:rPr>
              <a:t>Animal environments should be designed to address internally motivated behaviour</a:t>
            </a:r>
            <a:endParaRPr lang="en-US" sz="2400" dirty="0">
              <a:latin typeface="Calibri" pitchFamily="-65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4190999"/>
            <a:ext cx="7696200" cy="9144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3600" rtlCol="0" anchor="ctr"/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latin typeface="Calibri" pitchFamily="-65" charset="0"/>
              </a:rPr>
              <a:t>Some environmental improvements should be provided to prevent suffering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Environmental Improvement</a:t>
            </a:r>
          </a:p>
        </p:txBody>
      </p: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762000" y="2590800"/>
            <a:ext cx="3164226" cy="1266828"/>
            <a:chOff x="5631352" y="2456229"/>
            <a:chExt cx="2827575" cy="1270496"/>
          </a:xfrm>
        </p:grpSpPr>
        <p:pic>
          <p:nvPicPr>
            <p:cNvPr id="15" name="Picture 6" descr="IMG_0057.jpg"/>
            <p:cNvPicPr>
              <a:picLocks noChangeAspect="1"/>
            </p:cNvPicPr>
            <p:nvPr/>
          </p:nvPicPr>
          <p:blipFill>
            <a:blip r:embed="rId3"/>
            <a:srcRect t="21882" b="9041"/>
            <a:stretch>
              <a:fillRect/>
            </a:stretch>
          </p:blipFill>
          <p:spPr bwMode="auto">
            <a:xfrm>
              <a:off x="5631352" y="2456229"/>
              <a:ext cx="2827575" cy="125899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7312383" y="3510657"/>
              <a:ext cx="1146544" cy="216068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</a:t>
              </a:r>
              <a:r>
                <a:rPr lang="en-US" sz="800" dirty="0" smtClean="0">
                  <a:solidFill>
                    <a:srgbClr val="FFFFFF"/>
                  </a:solidFill>
                  <a:latin typeface="Calibri" pitchFamily="-108" charset="0"/>
                </a:rPr>
                <a:t>O</a:t>
              </a:r>
              <a:r>
                <a:rPr lang="en-US" sz="800" dirty="0">
                  <a:solidFill>
                    <a:srgbClr val="FFFFFF"/>
                  </a:solidFill>
                  <a:latin typeface="Calibri" pitchFamily="-108" charset="0"/>
                </a:rPr>
                <a:t>. Zobel</a:t>
              </a:r>
            </a:p>
          </p:txBody>
        </p:sp>
      </p:grpSp>
      <p:pic>
        <p:nvPicPr>
          <p:cNvPr id="18" name="Picture 17" descr="chicken nest box.jpg"/>
          <p:cNvPicPr>
            <a:picLocks noChangeAspect="1"/>
          </p:cNvPicPr>
          <p:nvPr/>
        </p:nvPicPr>
        <p:blipFill>
          <a:blip r:embed="rId4"/>
          <a:srcRect l="6137" t="50985" r="11660"/>
          <a:stretch>
            <a:fillRect/>
          </a:stretch>
        </p:blipFill>
        <p:spPr>
          <a:xfrm>
            <a:off x="762000" y="5297845"/>
            <a:ext cx="3164226" cy="125535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Improving Farm Animal Environments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419600" cy="4908550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buNone/>
            </a:pPr>
            <a:r>
              <a:rPr lang="en-US" sz="3459" dirty="0" smtClean="0"/>
              <a:t>Provide:</a:t>
            </a:r>
          </a:p>
          <a:p>
            <a:r>
              <a:rPr lang="en-US" sz="2880" dirty="0" smtClean="0"/>
              <a:t>Appropriate hygiene level</a:t>
            </a:r>
          </a:p>
          <a:p>
            <a:r>
              <a:rPr lang="en-US" sz="2880" dirty="0" smtClean="0"/>
              <a:t>Appropriate grouping (size and animal compatibility)</a:t>
            </a:r>
          </a:p>
          <a:p>
            <a:r>
              <a:rPr lang="en-US" sz="2880" dirty="0" smtClean="0"/>
              <a:t>Comfortable lying and walking surfaces</a:t>
            </a:r>
          </a:p>
          <a:p>
            <a:r>
              <a:rPr lang="en-US" sz="2880" dirty="0" smtClean="0"/>
              <a:t>Opportunity for social contact</a:t>
            </a:r>
          </a:p>
          <a:p>
            <a:r>
              <a:rPr lang="en-US" sz="2880" dirty="0" smtClean="0"/>
              <a:t>Opportunity to express normal </a:t>
            </a:r>
            <a:r>
              <a:rPr lang="en-US" sz="2880" dirty="0" err="1" smtClean="0"/>
              <a:t>behaviours</a:t>
            </a:r>
            <a:endParaRPr lang="en-US" sz="2880" dirty="0" smtClean="0"/>
          </a:p>
          <a:p>
            <a:pPr lvl="0"/>
            <a:r>
              <a:rPr lang="en-US" sz="2880" dirty="0" smtClean="0"/>
              <a:t>Means to minimize stress during weaning</a:t>
            </a:r>
          </a:p>
          <a:p>
            <a:pPr lvl="0"/>
            <a:r>
              <a:rPr lang="en-US" sz="2880" dirty="0" smtClean="0"/>
              <a:t>Minimized periods of isolation and restraint</a:t>
            </a: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5486399" y="2692872"/>
            <a:ext cx="3200401" cy="2286000"/>
            <a:chOff x="4648200" y="1676400"/>
            <a:chExt cx="3200401" cy="2286000"/>
          </a:xfrm>
        </p:grpSpPr>
        <p:pic>
          <p:nvPicPr>
            <p:cNvPr id="11" name="Picture 8" descr="DSC02937.jpg"/>
            <p:cNvPicPr>
              <a:picLocks noChangeAspect="1"/>
            </p:cNvPicPr>
            <p:nvPr/>
          </p:nvPicPr>
          <p:blipFill>
            <a:blip r:embed="rId2"/>
            <a:srcRect r="12367"/>
            <a:stretch>
              <a:fillRect/>
            </a:stretch>
          </p:blipFill>
          <p:spPr bwMode="auto">
            <a:xfrm>
              <a:off x="4648200" y="1676400"/>
              <a:ext cx="3200400" cy="2286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2" name="Rectangle 6"/>
            <p:cNvSpPr>
              <a:spLocks noChangeAspect="1" noChangeArrowheads="1"/>
            </p:cNvSpPr>
            <p:nvPr/>
          </p:nvSpPr>
          <p:spPr bwMode="auto">
            <a:xfrm>
              <a:off x="5662627" y="3746956"/>
              <a:ext cx="2185974" cy="215444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UBC 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Animal Welfare Program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486399" y="5072018"/>
            <a:ext cx="3200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 chicken coop that provides perches, scratching material, space, and access to the outdoors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457200" y="1447798"/>
            <a:ext cx="8229600" cy="1076325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05050" y="2971800"/>
            <a:ext cx="5943600" cy="763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69988" lvl="1" indent="-1169988">
              <a:lnSpc>
                <a:spcPct val="90000"/>
              </a:lnSpc>
              <a:spcBef>
                <a:spcPct val="20000"/>
              </a:spcBef>
            </a:pPr>
            <a:r>
              <a:rPr lang="en-US" sz="2400" dirty="0" smtClean="0">
                <a:latin typeface="Calibri" pitchFamily="-65" charset="0"/>
              </a:rPr>
              <a:t>Example: provision of scratching devices to dairy and beef cattle</a:t>
            </a:r>
            <a:endParaRPr lang="en-US" sz="2400" dirty="0">
              <a:latin typeface="Calibri" pitchFamily="-65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447798"/>
            <a:ext cx="8229600" cy="10763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140400" rtlCol="0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Improvements which, when absent, do not cause animals to suffer, but when present may provide pleasure 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Environmental Enrichment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304800" y="6096000"/>
            <a:ext cx="2100250" cy="58623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Dairy cow using a mechanical brush to scratch her face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47675" y="2743200"/>
            <a:ext cx="1762124" cy="3335710"/>
            <a:chOff x="5981700" y="2514600"/>
            <a:chExt cx="2476500" cy="3840163"/>
          </a:xfrm>
        </p:grpSpPr>
        <p:pic>
          <p:nvPicPr>
            <p:cNvPr id="14" name="Picture 9" descr="CIMG1137.jpg"/>
            <p:cNvPicPr>
              <a:picLocks noChangeAspect="1"/>
            </p:cNvPicPr>
            <p:nvPr/>
          </p:nvPicPr>
          <p:blipFill>
            <a:blip r:embed="rId3"/>
            <a:srcRect b="9026"/>
            <a:stretch>
              <a:fillRect/>
            </a:stretch>
          </p:blipFill>
          <p:spPr bwMode="auto">
            <a:xfrm>
              <a:off x="5981700" y="2514600"/>
              <a:ext cx="2476500" cy="38401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6" name="Rectangle 6"/>
            <p:cNvSpPr>
              <a:spLocks noChangeAspect="1" noChangeArrowheads="1"/>
            </p:cNvSpPr>
            <p:nvPr/>
          </p:nvSpPr>
          <p:spPr bwMode="auto">
            <a:xfrm>
              <a:off x="6456885" y="5965010"/>
              <a:ext cx="2001315" cy="389753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</a:t>
              </a:r>
              <a:b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</a:br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UBC 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Animal Welfare Program</a:t>
              </a:r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5257800" y="4215582"/>
            <a:ext cx="3581400" cy="1151612"/>
          </a:xfrm>
          <a:prstGeom prst="rect">
            <a:avLst/>
          </a:prstGeom>
          <a:solidFill>
            <a:schemeClr val="bg1">
              <a:alpha val="2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bIns="140400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dirty="0" smtClean="0">
                <a:latin typeface="+mn-lt"/>
              </a:rPr>
              <a:t>For more </a:t>
            </a:r>
            <a:r>
              <a:rPr lang="en-US" dirty="0">
                <a:latin typeface="+mn-lt"/>
              </a:rPr>
              <a:t>information: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i="1" dirty="0" smtClean="0">
                <a:latin typeface="+mn-lt"/>
              </a:rPr>
              <a:t>CCAC training module on: environmental enrichment </a:t>
            </a:r>
            <a:r>
              <a:rPr lang="en-US" dirty="0" smtClean="0">
                <a:latin typeface="+mn-lt"/>
              </a:rPr>
              <a:t>(2003)   </a:t>
            </a:r>
            <a:endParaRPr lang="en-US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Arial" pitchFamily="-65" charset="0"/>
              <a:buChar char="•"/>
              <a:defRPr/>
            </a:pPr>
            <a:endParaRPr lang="en-US" dirty="0">
              <a:latin typeface="+mn-lt"/>
            </a:endParaRPr>
          </a:p>
        </p:txBody>
      </p:sp>
      <p:grpSp>
        <p:nvGrpSpPr>
          <p:cNvPr id="19" name="Group 13"/>
          <p:cNvGrpSpPr>
            <a:grpSpLocks/>
          </p:cNvGrpSpPr>
          <p:nvPr/>
        </p:nvGrpSpPr>
        <p:grpSpPr bwMode="auto">
          <a:xfrm>
            <a:off x="2635736" y="4215582"/>
            <a:ext cx="2241064" cy="1865803"/>
            <a:chOff x="3724143" y="4326722"/>
            <a:chExt cx="2019300" cy="1605767"/>
          </a:xfrm>
        </p:grpSpPr>
        <p:pic>
          <p:nvPicPr>
            <p:cNvPr id="20" name="Picture 6" descr="DSC01754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24143" y="4326722"/>
              <a:ext cx="2019300" cy="16002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4402151" y="5747071"/>
              <a:ext cx="1341292" cy="185418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Dr. D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. Jeffery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635736" y="6096000"/>
            <a:ext cx="2241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Young pig provided with a novel object to stimulate chewing and play </a:t>
            </a:r>
            <a:r>
              <a:rPr lang="en-US" sz="1200" dirty="0" err="1" smtClean="0"/>
              <a:t>behaviour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Relevance of this Training 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232" y="1616352"/>
            <a:ext cx="7954544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This training module is relevant to all farm animal users, including those working with: </a:t>
            </a:r>
          </a:p>
          <a:p>
            <a:pPr lvl="1"/>
            <a:r>
              <a:rPr lang="en-US" dirty="0" smtClean="0"/>
              <a:t>dairy and beef cattle </a:t>
            </a:r>
          </a:p>
          <a:p>
            <a:pPr lvl="1"/>
            <a:r>
              <a:rPr lang="en-US" dirty="0" smtClean="0"/>
              <a:t>sheep</a:t>
            </a:r>
          </a:p>
          <a:p>
            <a:pPr lvl="1"/>
            <a:r>
              <a:rPr lang="en-US" dirty="0" smtClean="0"/>
              <a:t>goats </a:t>
            </a:r>
          </a:p>
          <a:p>
            <a:pPr lvl="1"/>
            <a:r>
              <a:rPr lang="en-US" dirty="0" smtClean="0"/>
              <a:t>swine </a:t>
            </a:r>
          </a:p>
          <a:p>
            <a:pPr lvl="1"/>
            <a:r>
              <a:rPr lang="en-US" dirty="0" smtClean="0"/>
              <a:t>poultry</a:t>
            </a:r>
          </a:p>
          <a:p>
            <a:pPr lvl="1"/>
            <a:r>
              <a:rPr lang="en-US" dirty="0" smtClean="0"/>
              <a:t>horses</a:t>
            </a:r>
          </a:p>
          <a:p>
            <a:pPr lvl="1"/>
            <a:r>
              <a:rPr lang="en-US" dirty="0" smtClean="0"/>
              <a:t>farmed wildlife</a:t>
            </a:r>
          </a:p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861625" y="2916376"/>
            <a:ext cx="3976717" cy="3225939"/>
            <a:chOff x="4953000" y="2260461"/>
            <a:chExt cx="3976717" cy="3225939"/>
          </a:xfrm>
        </p:grpSpPr>
        <p:grpSp>
          <p:nvGrpSpPr>
            <p:cNvPr id="11" name="Group 10"/>
            <p:cNvGrpSpPr/>
            <p:nvPr/>
          </p:nvGrpSpPr>
          <p:grpSpPr>
            <a:xfrm>
              <a:off x="7018415" y="2260461"/>
              <a:ext cx="1911302" cy="1533565"/>
              <a:chOff x="6658004" y="4419599"/>
              <a:chExt cx="2072929" cy="1663251"/>
            </a:xfrm>
          </p:grpSpPr>
          <p:pic>
            <p:nvPicPr>
              <p:cNvPr id="6" name="Picture 5" descr="sow in farrow crate (2).jpg"/>
              <p:cNvPicPr>
                <a:picLocks noChangeAspect="1"/>
              </p:cNvPicPr>
              <p:nvPr/>
            </p:nvPicPr>
            <p:blipFill>
              <a:blip r:embed="rId2"/>
              <a:srcRect l="6810"/>
              <a:stretch>
                <a:fillRect/>
              </a:stretch>
            </p:blipFill>
            <p:spPr>
              <a:xfrm>
                <a:off x="6658004" y="4419599"/>
                <a:ext cx="2057400" cy="1655816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 rot="10800000" flipV="1">
                <a:off x="7342742" y="5849187"/>
                <a:ext cx="1388191" cy="233663"/>
              </a:xfrm>
              <a:prstGeom prst="rect">
                <a:avLst/>
              </a:prstGeom>
              <a:solidFill>
                <a:schemeClr val="bg1">
                  <a:alpha val="6196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rgbClr val="FFFFFF"/>
                    </a:solidFill>
                    <a:latin typeface="Calibri" pitchFamily="-65" charset="0"/>
                  </a:rPr>
                  <a:t>Photo courtesy of M. </a:t>
                </a:r>
                <a:r>
                  <a:rPr lang="en-US" sz="800" dirty="0" err="1" smtClean="0">
                    <a:solidFill>
                      <a:srgbClr val="FFFFFF"/>
                    </a:solidFill>
                    <a:latin typeface="Calibri" pitchFamily="-65" charset="0"/>
                  </a:rPr>
                  <a:t>Smit</a:t>
                </a:r>
                <a:endParaRPr lang="en-US" sz="800" dirty="0">
                  <a:solidFill>
                    <a:srgbClr val="FFFFFF"/>
                  </a:solidFill>
                  <a:latin typeface="Calibri" pitchFamily="-65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953001" y="2260468"/>
              <a:ext cx="1896984" cy="1533557"/>
              <a:chOff x="4447032" y="2535185"/>
              <a:chExt cx="2057400" cy="1663242"/>
            </a:xfrm>
          </p:grpSpPr>
          <p:pic>
            <p:nvPicPr>
              <p:cNvPr id="5" name="Picture 4" descr="Sheep Face.jpg"/>
              <p:cNvPicPr>
                <a:picLocks noChangeAspect="1"/>
              </p:cNvPicPr>
              <p:nvPr/>
            </p:nvPicPr>
            <p:blipFill>
              <a:blip r:embed="rId3"/>
              <a:srcRect l="15625" t="9459"/>
              <a:stretch>
                <a:fillRect/>
              </a:stretch>
            </p:blipFill>
            <p:spPr>
              <a:xfrm>
                <a:off x="4447032" y="2535185"/>
                <a:ext cx="2057400" cy="165581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12" name="Rectangle 6"/>
              <p:cNvSpPr>
                <a:spLocks noChangeArrowheads="1"/>
              </p:cNvSpPr>
              <p:nvPr/>
            </p:nvSpPr>
            <p:spPr bwMode="auto">
              <a:xfrm rot="10800000" flipV="1">
                <a:off x="4653645" y="3880201"/>
                <a:ext cx="1850786" cy="318226"/>
              </a:xfrm>
              <a:prstGeom prst="rect">
                <a:avLst/>
              </a:prstGeom>
              <a:solidFill>
                <a:schemeClr val="bg1">
                  <a:alpha val="6196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sz="800" dirty="0" smtClean="0">
                    <a:solidFill>
                      <a:srgbClr val="FFFFFF"/>
                    </a:solidFill>
                    <a:latin typeface="Calibri" pitchFamily="-65" charset="0"/>
                  </a:rPr>
                  <a:t>Photo courtesy of Animal Resources Centre, University of Saskatchewan</a:t>
                </a:r>
                <a:endParaRPr lang="en-US" sz="800" dirty="0">
                  <a:solidFill>
                    <a:srgbClr val="FFFFFF"/>
                  </a:solidFill>
                  <a:latin typeface="Calibri" pitchFamily="-65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7018417" y="3955077"/>
              <a:ext cx="1896984" cy="1531323"/>
              <a:chOff x="6930393" y="2535183"/>
              <a:chExt cx="2057400" cy="1660818"/>
            </a:xfrm>
          </p:grpSpPr>
          <p:pic>
            <p:nvPicPr>
              <p:cNvPr id="4" name="Picture 3" descr="Chicken Layer Group Housing with Perches.jpg"/>
              <p:cNvPicPr>
                <a:picLocks noChangeAspect="1"/>
              </p:cNvPicPr>
              <p:nvPr/>
            </p:nvPicPr>
            <p:blipFill>
              <a:blip r:embed="rId4"/>
              <a:srcRect t="15229" r="22694" b="19689"/>
              <a:stretch>
                <a:fillRect/>
              </a:stretch>
            </p:blipFill>
            <p:spPr>
              <a:xfrm>
                <a:off x="6930393" y="2535183"/>
                <a:ext cx="2057400" cy="1655816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14" name="Rectangle 6"/>
              <p:cNvSpPr>
                <a:spLocks noChangeArrowheads="1"/>
              </p:cNvSpPr>
              <p:nvPr/>
            </p:nvSpPr>
            <p:spPr bwMode="auto">
              <a:xfrm rot="10800000" flipV="1">
                <a:off x="7086986" y="3877775"/>
                <a:ext cx="1900806" cy="318226"/>
              </a:xfrm>
              <a:prstGeom prst="rect">
                <a:avLst/>
              </a:prstGeom>
              <a:solidFill>
                <a:schemeClr val="bg1">
                  <a:alpha val="6196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sz="800" dirty="0" smtClean="0">
                    <a:solidFill>
                      <a:srgbClr val="FFFFFF"/>
                    </a:solidFill>
                    <a:latin typeface="Calibri" pitchFamily="-65" charset="0"/>
                  </a:rPr>
                  <a:t>Photo courtesy of Animal Resources Centre, University of Saskatchewan</a:t>
                </a:r>
                <a:endParaRPr lang="en-US" sz="800" dirty="0">
                  <a:solidFill>
                    <a:srgbClr val="FFFFFF"/>
                  </a:solidFill>
                  <a:latin typeface="Calibri" pitchFamily="-65" charset="0"/>
                </a:endParaRPr>
              </a:p>
            </p:txBody>
          </p:sp>
        </p:grpSp>
        <p:pic>
          <p:nvPicPr>
            <p:cNvPr id="17" name="Picture 16" descr="elk.jpg"/>
            <p:cNvPicPr>
              <a:picLocks noChangeAspect="1"/>
            </p:cNvPicPr>
            <p:nvPr/>
          </p:nvPicPr>
          <p:blipFill>
            <a:blip r:embed="rId5"/>
            <a:srcRect l="18956" t="3873" r="4774" b="8892"/>
            <a:stretch>
              <a:fillRect/>
            </a:stretch>
          </p:blipFill>
          <p:spPr>
            <a:xfrm>
              <a:off x="4953000" y="3955080"/>
              <a:ext cx="1896984" cy="152671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Acquisition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47964" y="1947863"/>
            <a:ext cx="6039575" cy="4148017"/>
            <a:chOff x="1600200" y="1947862"/>
            <a:chExt cx="6039575" cy="4148138"/>
          </a:xfrm>
        </p:grpSpPr>
        <p:pic>
          <p:nvPicPr>
            <p:cNvPr id="56324" name="Picture 4" descr="IMG0060_2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00200" y="1947862"/>
              <a:ext cx="6039575" cy="414813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56325" name="TextBox 9"/>
            <p:cNvSpPr txBox="1">
              <a:spLocks noChangeArrowheads="1"/>
            </p:cNvSpPr>
            <p:nvPr/>
          </p:nvSpPr>
          <p:spPr bwMode="auto">
            <a:xfrm>
              <a:off x="5267178" y="5880550"/>
              <a:ext cx="2372597" cy="215450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800" dirty="0" smtClean="0">
                  <a:latin typeface="Calibri" pitchFamily="-65" charset="0"/>
                </a:rPr>
                <a:t>Photo courtesy of Agriculture </a:t>
              </a:r>
              <a:r>
                <a:rPr lang="en-US" sz="800" dirty="0">
                  <a:latin typeface="Calibri" pitchFamily="-65" charset="0"/>
                </a:rPr>
                <a:t>and Agri-Food Canada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dirty="0" smtClean="0"/>
              <a:t>Importance of Proper Acquisition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077200" cy="4221163"/>
          </a:xfrm>
        </p:spPr>
        <p:txBody>
          <a:bodyPr/>
          <a:lstStyle/>
          <a:p>
            <a:r>
              <a:rPr lang="en-US" sz="2400" dirty="0" smtClean="0"/>
              <a:t>Source animals from reputable sources with good health management</a:t>
            </a:r>
          </a:p>
          <a:p>
            <a:pPr lvl="1"/>
            <a:r>
              <a:rPr lang="en-US" sz="2000" dirty="0" smtClean="0"/>
              <a:t>records of husbandry and any treatment (e.g., vaccines)</a:t>
            </a:r>
          </a:p>
          <a:p>
            <a:pPr>
              <a:spcBef>
                <a:spcPts val="2400"/>
              </a:spcBef>
            </a:pPr>
            <a:r>
              <a:rPr lang="en-US" sz="2400" dirty="0" smtClean="0"/>
              <a:t>Prevent disease outbreaks – verify health status by quarantining upon arrival</a:t>
            </a:r>
          </a:p>
          <a:p>
            <a:pPr>
              <a:spcBef>
                <a:spcPts val="2400"/>
              </a:spcBef>
            </a:pPr>
            <a:r>
              <a:rPr lang="en-US" sz="2400" dirty="0" smtClean="0"/>
              <a:t>Consider the effect of genotype on welfare</a:t>
            </a:r>
          </a:p>
          <a:p>
            <a:pPr lvl="1"/>
            <a:r>
              <a:rPr lang="en-US" sz="2000" dirty="0" smtClean="0"/>
              <a:t>selection for maximum production in agricultural industry may have negative welfare consequences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57349" name="Content Placeholder 2"/>
          <p:cNvSpPr txBox="1">
            <a:spLocks/>
          </p:cNvSpPr>
          <p:nvPr/>
        </p:nvSpPr>
        <p:spPr bwMode="auto">
          <a:xfrm>
            <a:off x="457200" y="4922838"/>
            <a:ext cx="82296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pitchFamily="-65" charset="0"/>
              <a:buChar char="•"/>
            </a:pPr>
            <a:endParaRPr lang="en-US" sz="2400" dirty="0">
              <a:latin typeface="Calibri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pPr algn="ctr"/>
            <a:r>
              <a:rPr lang="en-US" dirty="0" smtClean="0"/>
              <a:t>Transporting Farm Animals for Use in Science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57200" y="1659580"/>
            <a:ext cx="4518533" cy="5000660"/>
          </a:xfrm>
        </p:spPr>
        <p:txBody>
          <a:bodyPr/>
          <a:lstStyle/>
          <a:p>
            <a:r>
              <a:rPr lang="en-US" sz="2600" dirty="0" smtClean="0"/>
              <a:t>Must comply with </a:t>
            </a:r>
            <a:r>
              <a:rPr lang="en-US" sz="2600" i="1" dirty="0" smtClean="0"/>
              <a:t>Federal Health of Animals Regulations </a:t>
            </a:r>
            <a:r>
              <a:rPr lang="en-US" sz="2600" dirty="0" smtClean="0"/>
              <a:t>(Part XII)</a:t>
            </a:r>
          </a:p>
          <a:p>
            <a:pPr marL="419100" lvl="1" indent="-382588"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itchFamily="28" charset="2"/>
              <a:buChar char=""/>
            </a:pPr>
            <a:r>
              <a:rPr lang="fr-CA" dirty="0" smtClean="0"/>
              <a:t>Should </a:t>
            </a:r>
            <a:r>
              <a:rPr lang="fr-CA" dirty="0" err="1" smtClean="0"/>
              <a:t>follow</a:t>
            </a:r>
            <a:r>
              <a:rPr lang="en-US" i="1" dirty="0" smtClean="0"/>
              <a:t>Recommended Code of Practice for the Care and Handling of Farm Animals – Transportation</a:t>
            </a:r>
          </a:p>
          <a:p>
            <a:endParaRPr lang="en-US" sz="3200" dirty="0" smtClean="0"/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5143504" y="1711122"/>
            <a:ext cx="3669229" cy="2664232"/>
            <a:chOff x="4224339" y="2590800"/>
            <a:chExt cx="3669229" cy="2664232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2"/>
            <a:srcRect r="8257"/>
            <a:stretch>
              <a:fillRect/>
            </a:stretch>
          </p:blipFill>
          <p:spPr bwMode="auto">
            <a:xfrm>
              <a:off x="4224339" y="2590800"/>
              <a:ext cx="3669229" cy="26642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5759968" y="5039588"/>
              <a:ext cx="2133600" cy="215444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</a:t>
              </a:r>
              <a:r>
                <a:rPr lang="fr-CA" sz="800" dirty="0" smtClean="0">
                  <a:solidFill>
                    <a:srgbClr val="FFFFFF"/>
                  </a:solidFill>
                  <a:latin typeface="Calibri" pitchFamily="-65" charset="0"/>
                </a:rPr>
                <a:t>Dr. P</a:t>
              </a:r>
              <a:r>
                <a:rPr lang="fr-CA" sz="800" dirty="0">
                  <a:solidFill>
                    <a:srgbClr val="FFFFFF"/>
                  </a:solidFill>
                  <a:latin typeface="Calibri" pitchFamily="-65" charset="0"/>
                </a:rPr>
                <a:t>. Chevillon, IFIP, France</a:t>
              </a:r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791378" y="1066800"/>
            <a:ext cx="7854414" cy="1976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3504" y="4375354"/>
            <a:ext cx="3711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Pigs loaded for transportation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457200" y="5476875"/>
            <a:ext cx="8229600" cy="923925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305800" cy="1143000"/>
          </a:xfrm>
        </p:spPr>
        <p:txBody>
          <a:bodyPr/>
          <a:lstStyle/>
          <a:p>
            <a:r>
              <a:rPr lang="en-US" dirty="0" smtClean="0"/>
              <a:t>Importance of Proper Identification and Animal Record Keeping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1600201"/>
            <a:ext cx="4648200" cy="3355776"/>
          </a:xfrm>
        </p:spPr>
        <p:txBody>
          <a:bodyPr/>
          <a:lstStyle/>
          <a:p>
            <a:r>
              <a:rPr lang="en-US" sz="2000" dirty="0" smtClean="0"/>
              <a:t>Identification according to federal (CFIA) and provincial systems</a:t>
            </a:r>
          </a:p>
          <a:p>
            <a:r>
              <a:rPr lang="en-US" sz="2000" dirty="0" smtClean="0"/>
              <a:t>Physical identification (e.g., ear tagging) done by trained individuals to avoid injury (e.g., nerve damage)</a:t>
            </a:r>
          </a:p>
          <a:p>
            <a:r>
              <a:rPr lang="en-US" sz="2000" dirty="0" smtClean="0"/>
              <a:t>Identification system including individual animal records and experimental protocol information</a:t>
            </a:r>
          </a:p>
        </p:txBody>
      </p:sp>
      <p:sp>
        <p:nvSpPr>
          <p:cNvPr id="60420" name="Content Placeholder 2"/>
          <p:cNvSpPr txBox="1">
            <a:spLocks/>
          </p:cNvSpPr>
          <p:nvPr/>
        </p:nvSpPr>
        <p:spPr bwMode="auto">
          <a:xfrm>
            <a:off x="533400" y="5486400"/>
            <a:ext cx="8229600" cy="99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US" sz="2300" dirty="0">
                <a:latin typeface="Calibri" pitchFamily="-65" charset="0"/>
              </a:rPr>
              <a:t>Important to know</a:t>
            </a:r>
            <a:r>
              <a:rPr lang="en-US" sz="2300" dirty="0" smtClean="0">
                <a:latin typeface="Calibri" pitchFamily="-65" charset="0"/>
              </a:rPr>
              <a:t> each animal’s history </a:t>
            </a:r>
            <a:r>
              <a:rPr lang="en-US" sz="2300" dirty="0">
                <a:latin typeface="Calibri" pitchFamily="-65" charset="0"/>
              </a:rPr>
              <a:t>– treatment in one study may impact</a:t>
            </a:r>
            <a:r>
              <a:rPr lang="en-US" sz="2300" dirty="0" smtClean="0">
                <a:latin typeface="Calibri" pitchFamily="-65" charset="0"/>
              </a:rPr>
              <a:t> animal welfare and outcomes </a:t>
            </a:r>
            <a:r>
              <a:rPr lang="en-US" sz="2300" dirty="0">
                <a:latin typeface="Calibri" pitchFamily="-65" charset="0"/>
              </a:rPr>
              <a:t>in another </a:t>
            </a:r>
            <a:r>
              <a:rPr lang="en-US" sz="2300" dirty="0" smtClean="0">
                <a:latin typeface="Calibri" pitchFamily="-65" charset="0"/>
              </a:rPr>
              <a:t>study </a:t>
            </a:r>
            <a:endParaRPr lang="en-US" sz="2300" dirty="0">
              <a:latin typeface="Calibri" pitchFamily="-65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33400" y="1635760"/>
            <a:ext cx="2957449" cy="2762758"/>
            <a:chOff x="609601" y="1828800"/>
            <a:chExt cx="2957449" cy="2762758"/>
          </a:xfrm>
        </p:grpSpPr>
        <p:pic>
          <p:nvPicPr>
            <p:cNvPr id="12" name="Picture 11" descr="eartagger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1" y="1828800"/>
              <a:ext cx="2957449" cy="276275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3" name="TextBox 9"/>
            <p:cNvSpPr txBox="1">
              <a:spLocks noChangeArrowheads="1"/>
            </p:cNvSpPr>
            <p:nvPr/>
          </p:nvSpPr>
          <p:spPr bwMode="auto">
            <a:xfrm>
              <a:off x="1219177" y="4376114"/>
              <a:ext cx="2347873" cy="215444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Agriculture 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and Agri-Food Canada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3400" y="4494311"/>
            <a:ext cx="2957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Manual applicator for easy-to-read feedlot tags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Acclimation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00306"/>
            <a:ext cx="8686800" cy="4429156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fr-CA" sz="2400" dirty="0" smtClean="0"/>
              <a:t>Combination </a:t>
            </a:r>
            <a:r>
              <a:rPr lang="en-US" sz="2400" dirty="0" smtClean="0"/>
              <a:t>of acclimation and quarantine, if possible</a:t>
            </a:r>
          </a:p>
          <a:p>
            <a:pPr>
              <a:spcBef>
                <a:spcPts val="2400"/>
              </a:spcBef>
            </a:pPr>
            <a:r>
              <a:rPr lang="fr-CA" sz="2400" dirty="0" smtClean="0"/>
              <a:t>Length </a:t>
            </a:r>
            <a:r>
              <a:rPr lang="en-US" sz="2400" dirty="0" smtClean="0"/>
              <a:t>of acclimation period based on species, handling experience, age, previous environment, feed intake, etc.</a:t>
            </a:r>
          </a:p>
          <a:p>
            <a:pPr>
              <a:spcBef>
                <a:spcPts val="2400"/>
              </a:spcBef>
            </a:pPr>
            <a:r>
              <a:rPr lang="en-US" sz="2400" dirty="0" smtClean="0"/>
              <a:t>Special consideration for transitions (outdoor        indoor)</a:t>
            </a:r>
          </a:p>
          <a:p>
            <a:pPr lvl="1"/>
            <a:r>
              <a:rPr lang="en-US" sz="2400" dirty="0" smtClean="0"/>
              <a:t>physiological changes</a:t>
            </a:r>
          </a:p>
          <a:p>
            <a:pPr lvl="1"/>
            <a:r>
              <a:rPr lang="en-US" sz="2400" dirty="0" smtClean="0"/>
              <a:t>dietary changes</a:t>
            </a:r>
          </a:p>
          <a:p>
            <a:pPr lvl="1"/>
            <a:r>
              <a:rPr lang="en-US" sz="2400" dirty="0" smtClean="0"/>
              <a:t>familiarization with new type of environment</a:t>
            </a:r>
          </a:p>
          <a:p>
            <a:pPr lvl="1"/>
            <a:r>
              <a:rPr lang="en-US" sz="2400" dirty="0" smtClean="0"/>
              <a:t>mixing and socialization</a:t>
            </a:r>
          </a:p>
          <a:p>
            <a:pPr>
              <a:spcBef>
                <a:spcPts val="2400"/>
              </a:spcBef>
            </a:pPr>
            <a:endParaRPr lang="en-US" sz="24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457200" y="1423981"/>
            <a:ext cx="8229600" cy="1076325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Before using animals in any scientific application, acclimation to experimental conditions is required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072330" y="4643446"/>
            <a:ext cx="500066" cy="1588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57200" y="5486400"/>
            <a:ext cx="8229600" cy="990600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6868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Quarantine: Essential for Maintaining Good Health and Welfare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52799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800" dirty="0" smtClean="0"/>
              <a:t>Quick detection and response to health problems in new or sick animals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protection of the health of other animals in the facility</a:t>
            </a:r>
          </a:p>
          <a:p>
            <a:pPr eaLnBrk="1" hangingPunct="1">
              <a:spcBef>
                <a:spcPts val="2400"/>
              </a:spcBef>
            </a:pPr>
            <a:r>
              <a:rPr lang="en-US" sz="2800" dirty="0" smtClean="0"/>
              <a:t>Monitoring at least twice daily</a:t>
            </a:r>
          </a:p>
          <a:p>
            <a:pPr lvl="1" eaLnBrk="1" hangingPunct="1"/>
            <a:r>
              <a:rPr lang="en-US" sz="2400" dirty="0" smtClean="0"/>
              <a:t>feed and water intake</a:t>
            </a:r>
          </a:p>
          <a:p>
            <a:pPr lvl="1" eaLnBrk="1" hangingPunct="1"/>
            <a:r>
              <a:rPr lang="en-US" sz="2400" dirty="0" smtClean="0"/>
              <a:t>physical appearance</a:t>
            </a:r>
          </a:p>
          <a:p>
            <a:pPr lvl="1" eaLnBrk="1" hangingPunct="1"/>
            <a:r>
              <a:rPr lang="en-US" sz="2400" dirty="0" err="1" smtClean="0"/>
              <a:t>behaviour</a:t>
            </a:r>
            <a:endParaRPr lang="en-US" sz="2400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4" name="Right Brace 3"/>
          <p:cNvSpPr/>
          <p:nvPr/>
        </p:nvSpPr>
        <p:spPr>
          <a:xfrm>
            <a:off x="4267200" y="3657600"/>
            <a:ext cx="381000" cy="1143000"/>
          </a:xfrm>
          <a:prstGeom prst="rightBrac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3493" name="Content Placeholder 2"/>
          <p:cNvSpPr txBox="1">
            <a:spLocks/>
          </p:cNvSpPr>
          <p:nvPr/>
        </p:nvSpPr>
        <p:spPr bwMode="auto">
          <a:xfrm>
            <a:off x="4800600" y="3886200"/>
            <a:ext cx="2819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n-US" sz="2000" dirty="0">
                <a:latin typeface="Calibri" pitchFamily="-65" charset="0"/>
              </a:rPr>
              <a:t>If questionable,</a:t>
            </a:r>
            <a:r>
              <a:rPr lang="en-US" sz="2000" dirty="0" smtClean="0">
                <a:latin typeface="Calibri" pitchFamily="-65" charset="0"/>
              </a:rPr>
              <a:t/>
            </a:r>
            <a:br>
              <a:rPr lang="en-US" sz="2000" dirty="0" smtClean="0">
                <a:latin typeface="Calibri" pitchFamily="-65" charset="0"/>
              </a:rPr>
            </a:br>
            <a:r>
              <a:rPr lang="en-US" sz="2000" dirty="0" smtClean="0">
                <a:latin typeface="Calibri" pitchFamily="-65" charset="0"/>
              </a:rPr>
              <a:t>record </a:t>
            </a:r>
            <a:r>
              <a:rPr lang="en-US" sz="2000" dirty="0">
                <a:latin typeface="Calibri" pitchFamily="-65" charset="0"/>
              </a:rPr>
              <a:t>body temperature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882448" y="5545842"/>
            <a:ext cx="7391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Introduce animals to the rest of the herd/flock only after good health status is established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Routine Handling and Specialized Procedures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105400" y="4114800"/>
            <a:ext cx="3119878" cy="2219760"/>
            <a:chOff x="1981199" y="4191000"/>
            <a:chExt cx="2038350" cy="1737995"/>
          </a:xfrm>
        </p:grpSpPr>
        <p:pic>
          <p:nvPicPr>
            <p:cNvPr id="10" name="Picture 9" descr="IMG_0844.jpg"/>
            <p:cNvPicPr>
              <a:picLocks noChangeAspect="1"/>
            </p:cNvPicPr>
            <p:nvPr/>
          </p:nvPicPr>
          <p:blipFill>
            <a:blip r:embed="rId2"/>
            <a:srcRect l="8781"/>
            <a:stretch>
              <a:fillRect/>
            </a:stretch>
          </p:blipFill>
          <p:spPr>
            <a:xfrm>
              <a:off x="1981199" y="4191000"/>
              <a:ext cx="2038350" cy="1737995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 rot="10800000" flipV="1">
              <a:off x="3032910" y="5760310"/>
              <a:ext cx="986638" cy="168685"/>
            </a:xfrm>
            <a:prstGeom prst="rect">
              <a:avLst/>
            </a:prstGeom>
            <a:solidFill>
              <a:schemeClr val="bg1">
                <a:alpha val="6196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Dr. D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. Wilson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105400" y="1863717"/>
            <a:ext cx="3119878" cy="2105014"/>
            <a:chOff x="4332851" y="1752600"/>
            <a:chExt cx="3119878" cy="1854199"/>
          </a:xfrm>
        </p:grpSpPr>
        <p:pic>
          <p:nvPicPr>
            <p:cNvPr id="22" name="Picture 21" descr="Pig on Surgery Table.jpg"/>
            <p:cNvPicPr>
              <a:picLocks noChangeAspect="1"/>
            </p:cNvPicPr>
            <p:nvPr/>
          </p:nvPicPr>
          <p:blipFill>
            <a:blip r:embed="rId3"/>
            <a:srcRect t="10907" r="391" b="4602"/>
            <a:stretch>
              <a:fillRect/>
            </a:stretch>
          </p:blipFill>
          <p:spPr>
            <a:xfrm>
              <a:off x="4332851" y="1752600"/>
              <a:ext cx="3108449" cy="185419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 rot="10800000" flipV="1">
              <a:off x="5442525" y="3308584"/>
              <a:ext cx="2010204" cy="298215"/>
            </a:xfrm>
            <a:prstGeom prst="rect">
              <a:avLst/>
            </a:prstGeom>
            <a:solidFill>
              <a:schemeClr val="bg1">
                <a:alpha val="6196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Animal Resources Centre, </a:t>
              </a:r>
            </a:p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University of Saskatchewan</a:t>
              </a:r>
              <a:endParaRPr lang="en-US" sz="800" dirty="0">
                <a:solidFill>
                  <a:srgbClr val="FFFFFF"/>
                </a:solidFill>
                <a:latin typeface="Calibri" pitchFamily="-65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152524" y="1863717"/>
            <a:ext cx="3486150" cy="4473102"/>
            <a:chOff x="1782577" y="1606551"/>
            <a:chExt cx="2236973" cy="2558438"/>
          </a:xfrm>
        </p:grpSpPr>
        <p:pic>
          <p:nvPicPr>
            <p:cNvPr id="25" name="Picture 24" descr="IMG_0067_2.jpg"/>
            <p:cNvPicPr>
              <a:picLocks noChangeAspect="1"/>
            </p:cNvPicPr>
            <p:nvPr/>
          </p:nvPicPr>
          <p:blipFill>
            <a:blip r:embed="rId4"/>
            <a:srcRect b="2326"/>
            <a:stretch>
              <a:fillRect/>
            </a:stretch>
          </p:blipFill>
          <p:spPr>
            <a:xfrm>
              <a:off x="1782577" y="1606551"/>
              <a:ext cx="2236973" cy="255843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6" name="Rectangle 6"/>
            <p:cNvSpPr>
              <a:spLocks noChangeArrowheads="1"/>
            </p:cNvSpPr>
            <p:nvPr/>
          </p:nvSpPr>
          <p:spPr bwMode="auto">
            <a:xfrm rot="10800000" flipV="1">
              <a:off x="3059968" y="4041764"/>
              <a:ext cx="959580" cy="123225"/>
            </a:xfrm>
            <a:prstGeom prst="rect">
              <a:avLst/>
            </a:prstGeom>
            <a:solidFill>
              <a:schemeClr val="bg1">
                <a:alpha val="6196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Dr. D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. Wilson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Human Contact and Handling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1600200"/>
          <a:ext cx="8077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6565" name="Content Placeholder 4" descr="Piggy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1850" y="1981200"/>
            <a:ext cx="1530350" cy="1447800"/>
          </a:xfrm>
          <a:prstGeom prst="roundRect">
            <a:avLst/>
          </a:prstGeom>
          <a:noFill/>
          <a:ln w="9525" cap="flat">
            <a:solidFill>
              <a:srgbClr val="6699CC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7200" y="5791200"/>
            <a:ext cx="8229600" cy="838200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/>
              <a:t>Effective, Low-Stress Handling 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5410200" cy="3200400"/>
          </a:xfrm>
        </p:spPr>
        <p:txBody>
          <a:bodyPr>
            <a:no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sz="2400" dirty="0" smtClean="0"/>
              <a:t>Skill set acquired through animal behaviour training and supervised experience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proper techniques for avoiding fearful response to handling, lifting, moving and herding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knowledge of animals’ herding tendencies and flight zones is essential</a:t>
            </a:r>
          </a:p>
          <a:p>
            <a:pPr eaLnBrk="1" hangingPunct="1">
              <a:spcBef>
                <a:spcPts val="600"/>
              </a:spcBef>
            </a:pPr>
            <a:endParaRPr lang="en-US" sz="2400" dirty="0" smtClean="0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275365" y="1905000"/>
            <a:ext cx="2312972" cy="2743200"/>
            <a:chOff x="5875060" y="2224088"/>
            <a:chExt cx="2313232" cy="2743357"/>
          </a:xfrm>
        </p:grpSpPr>
        <p:pic>
          <p:nvPicPr>
            <p:cNvPr id="68616" name="Picture 11" descr="scanningnice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875060" y="2224088"/>
              <a:ext cx="2313231" cy="274319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68617" name="Rectangle 12"/>
            <p:cNvSpPr>
              <a:spLocks noChangeArrowheads="1"/>
            </p:cNvSpPr>
            <p:nvPr/>
          </p:nvSpPr>
          <p:spPr bwMode="auto">
            <a:xfrm>
              <a:off x="6655128" y="4751989"/>
              <a:ext cx="1533164" cy="215456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latin typeface="Calibri" pitchFamily="-65" charset="0"/>
                </a:rPr>
                <a:t>Photo courtesy of Dr. M</a:t>
              </a:r>
              <a:r>
                <a:rPr lang="en-US" sz="800" dirty="0">
                  <a:latin typeface="Calibri" pitchFamily="-65" charset="0"/>
                </a:rPr>
                <a:t>. Gordon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57200" y="5943324"/>
            <a:ext cx="8229600" cy="510012"/>
          </a:xfrm>
          <a:prstGeom prst="rect">
            <a:avLst/>
          </a:prstGeom>
          <a:noFill/>
        </p:spPr>
        <p:txBody>
          <a:bodyPr wrap="square" bIns="9360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 smtClean="0">
                <a:latin typeface="Calibri" pitchFamily="-65" charset="0"/>
              </a:rPr>
              <a:t>Electric prods must not be used in routine handling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9163" y="4648200"/>
            <a:ext cx="2411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Experienced technician recording information during a herd health check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Avoiding Fear Response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79804" y="1676400"/>
            <a:ext cx="3899876" cy="4495800"/>
            <a:chOff x="579804" y="1676400"/>
            <a:chExt cx="3899876" cy="4495800"/>
          </a:xfrm>
        </p:grpSpPr>
        <p:sp>
          <p:nvSpPr>
            <p:cNvPr id="7" name="Rectangle 6"/>
            <p:cNvSpPr/>
            <p:nvPr/>
          </p:nvSpPr>
          <p:spPr>
            <a:xfrm>
              <a:off x="609600" y="2590800"/>
              <a:ext cx="3810000" cy="3581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4025" lvl="0" indent="-273050">
                <a:spcBef>
                  <a:spcPts val="600"/>
                </a:spcBef>
                <a:spcAft>
                  <a:spcPts val="1200"/>
                </a:spcAft>
                <a:buFont typeface="Arial"/>
                <a:buChar char="•"/>
              </a:pPr>
              <a:r>
                <a:rPr lang="en-US" sz="2400" dirty="0" smtClean="0">
                  <a:solidFill>
                    <a:schemeClr val="tx1"/>
                  </a:solidFill>
                </a:rPr>
                <a:t>Slow and calm movements</a:t>
              </a:r>
            </a:p>
            <a:p>
              <a:pPr marL="454025" lvl="0" indent="-273050">
                <a:spcBef>
                  <a:spcPts val="600"/>
                </a:spcBef>
                <a:spcAft>
                  <a:spcPts val="1200"/>
                </a:spcAft>
                <a:buFont typeface="Arial"/>
                <a:buChar char="•"/>
              </a:pPr>
              <a:r>
                <a:rPr lang="en-US" sz="2400" dirty="0" smtClean="0">
                  <a:solidFill>
                    <a:schemeClr val="tx1"/>
                  </a:solidFill>
                </a:rPr>
                <a:t>Stroking or scratching upon approach</a:t>
              </a:r>
            </a:p>
            <a:p>
              <a:pPr marL="454025" lvl="0" indent="-273050">
                <a:spcBef>
                  <a:spcPts val="600"/>
                </a:spcBef>
                <a:spcAft>
                  <a:spcPts val="1200"/>
                </a:spcAft>
                <a:buFont typeface="Arial"/>
                <a:buChar char="•"/>
              </a:pPr>
              <a:r>
                <a:rPr lang="en-US" sz="2400" dirty="0" smtClean="0">
                  <a:solidFill>
                    <a:schemeClr val="tx1"/>
                  </a:solidFill>
                </a:rPr>
                <a:t>Consistent handling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9" descr="Postiv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9804" y="1676400"/>
              <a:ext cx="3899876" cy="9067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4659143" y="1684020"/>
            <a:ext cx="3934387" cy="4488180"/>
            <a:chOff x="4659143" y="1684020"/>
            <a:chExt cx="3934387" cy="4488180"/>
          </a:xfrm>
        </p:grpSpPr>
        <p:sp>
          <p:nvSpPr>
            <p:cNvPr id="8" name="Rectangle 7"/>
            <p:cNvSpPr/>
            <p:nvPr/>
          </p:nvSpPr>
          <p:spPr>
            <a:xfrm>
              <a:off x="4724400" y="2590800"/>
              <a:ext cx="3810000" cy="3581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4025" lvl="0" indent="-273050">
                <a:spcBef>
                  <a:spcPts val="600"/>
                </a:spcBef>
                <a:spcAft>
                  <a:spcPts val="1200"/>
                </a:spcAft>
                <a:buFont typeface="Arial"/>
                <a:buChar char="•"/>
              </a:pPr>
              <a:r>
                <a:rPr lang="en-US" sz="2400" dirty="0" smtClean="0">
                  <a:solidFill>
                    <a:schemeClr val="tx1"/>
                  </a:solidFill>
                </a:rPr>
                <a:t>Quick approach</a:t>
              </a:r>
            </a:p>
            <a:p>
              <a:pPr marL="454025" lvl="0" indent="-273050">
                <a:spcBef>
                  <a:spcPts val="600"/>
                </a:spcBef>
                <a:spcAft>
                  <a:spcPts val="1200"/>
                </a:spcAft>
                <a:buFont typeface="Arial"/>
                <a:buChar char="•"/>
              </a:pPr>
              <a:r>
                <a:rPr lang="en-US" sz="2400" dirty="0" smtClean="0">
                  <a:solidFill>
                    <a:schemeClr val="tx1"/>
                  </a:solidFill>
                </a:rPr>
                <a:t>Loud noises and shouting</a:t>
              </a:r>
            </a:p>
            <a:p>
              <a:pPr marL="454025" lvl="0" indent="-273050">
                <a:spcBef>
                  <a:spcPts val="600"/>
                </a:spcBef>
                <a:spcAft>
                  <a:spcPts val="1200"/>
                </a:spcAft>
                <a:buFont typeface="Arial"/>
                <a:buChar char="•"/>
              </a:pPr>
              <a:r>
                <a:rPr lang="en-US" sz="2400" dirty="0" smtClean="0">
                  <a:solidFill>
                    <a:schemeClr val="tx1"/>
                  </a:solidFill>
                </a:rPr>
                <a:t>Ear, tail, leg pulling</a:t>
              </a:r>
            </a:p>
            <a:p>
              <a:pPr marL="454025" lvl="0" indent="-273050">
                <a:spcBef>
                  <a:spcPts val="600"/>
                </a:spcBef>
                <a:spcAft>
                  <a:spcPts val="1200"/>
                </a:spcAft>
                <a:buFont typeface="Arial"/>
                <a:buChar char="•"/>
              </a:pPr>
              <a:r>
                <a:rPr lang="en-US" sz="2400" dirty="0" smtClean="0">
                  <a:solidFill>
                    <a:schemeClr val="tx1"/>
                  </a:solidFill>
                </a:rPr>
                <a:t>Use of electric prods</a:t>
              </a:r>
            </a:p>
          </p:txBody>
        </p:sp>
        <p:pic>
          <p:nvPicPr>
            <p:cNvPr id="11" name="Picture 10" descr="negative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9143" y="1684020"/>
              <a:ext cx="3934387" cy="9067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Training Module Goals	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Introduce investigators, teachers, animal care personnel and students to the care, housing, and handling requirements of farm animals used in science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Present an overview of animal care practices that help ensure good welfare and discuss potential welfare challenges associated with the use and care of farm animals in science</a:t>
            </a:r>
          </a:p>
          <a:p>
            <a:pPr eaLnBrk="1" hangingPunct="1"/>
            <a:r>
              <a:rPr lang="en-US" sz="2800" dirty="0" smtClean="0"/>
              <a:t>Provide investigators with references and resources relating to the use of farm animals in science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7200" y="5791200"/>
            <a:ext cx="8229600" cy="838200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On-Farm Human Safety</a:t>
            </a:r>
          </a:p>
        </p:txBody>
      </p:sp>
      <p:sp>
        <p:nvSpPr>
          <p:cNvPr id="110595" name="Content Placeholder 2"/>
          <p:cNvSpPr>
            <a:spLocks noGrp="1"/>
          </p:cNvSpPr>
          <p:nvPr>
            <p:ph idx="1"/>
          </p:nvPr>
        </p:nvSpPr>
        <p:spPr>
          <a:xfrm>
            <a:off x="3429000" y="1981201"/>
            <a:ext cx="5257800" cy="28956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600"/>
              </a:spcAft>
              <a:buFont typeface="Arial"/>
              <a:buNone/>
              <a:defRPr/>
            </a:pPr>
            <a:r>
              <a:rPr lang="en-US" sz="2000" dirty="0" smtClean="0">
                <a:ea typeface="+mn-ea"/>
                <a:cs typeface="+mn-cs"/>
              </a:rPr>
              <a:t>Working with animals: fifth highest cause of on-farm, human fatalities in the past decade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ea typeface="+mn-ea"/>
                <a:cs typeface="+mn-cs"/>
              </a:rPr>
              <a:t>Most common activities being performed when fatalities occurred:</a:t>
            </a:r>
          </a:p>
          <a:p>
            <a:pPr marL="971550" lvl="1" indent="-514350" eaLnBrk="1" fontAlgn="auto" hangingPunct="1">
              <a:spcBef>
                <a:spcPts val="600"/>
              </a:spcBef>
              <a:spcAft>
                <a:spcPts val="300"/>
              </a:spcAft>
              <a:buFont typeface="Calibri" pitchFamily="-65" charset="0"/>
              <a:buAutoNum type="arabicPeriod"/>
              <a:defRPr/>
            </a:pPr>
            <a:r>
              <a:rPr lang="en-US" sz="1800" dirty="0" smtClean="0">
                <a:ea typeface="+mn-ea"/>
              </a:rPr>
              <a:t>herding</a:t>
            </a:r>
          </a:p>
          <a:p>
            <a:pPr marL="971550" lvl="1" indent="-514350" eaLnBrk="1" fontAlgn="auto" hangingPunct="1">
              <a:spcBef>
                <a:spcPts val="600"/>
              </a:spcBef>
              <a:spcAft>
                <a:spcPts val="300"/>
              </a:spcAft>
              <a:buFont typeface="Calibri" pitchFamily="-65" charset="0"/>
              <a:buAutoNum type="arabicPeriod"/>
              <a:defRPr/>
            </a:pPr>
            <a:r>
              <a:rPr lang="en-US" sz="1800" dirty="0" smtClean="0">
                <a:ea typeface="+mn-ea"/>
              </a:rPr>
              <a:t>feeding and watering</a:t>
            </a:r>
          </a:p>
          <a:p>
            <a:pPr marL="971550" lvl="1" indent="-514350" eaLnBrk="1" fontAlgn="auto" hangingPunct="1">
              <a:spcBef>
                <a:spcPts val="600"/>
              </a:spcBef>
              <a:spcAft>
                <a:spcPts val="300"/>
              </a:spcAft>
              <a:buFont typeface="Calibri" pitchFamily="-65" charset="0"/>
              <a:buAutoNum type="arabicPeriod"/>
              <a:defRPr/>
            </a:pPr>
            <a:r>
              <a:rPr lang="en-US" sz="1800" dirty="0" smtClean="0">
                <a:ea typeface="+mn-ea"/>
              </a:rPr>
              <a:t>inspecting and veterinary procedures</a:t>
            </a:r>
          </a:p>
        </p:txBody>
      </p:sp>
      <p:sp>
        <p:nvSpPr>
          <p:cNvPr id="69637" name="Content Placeholder 2"/>
          <p:cNvSpPr txBox="1">
            <a:spLocks/>
          </p:cNvSpPr>
          <p:nvPr/>
        </p:nvSpPr>
        <p:spPr bwMode="auto">
          <a:xfrm>
            <a:off x="457200" y="5846694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200" dirty="0">
                <a:latin typeface="Calibri" pitchFamily="-65" charset="0"/>
              </a:rPr>
              <a:t>Minimize risks of </a:t>
            </a:r>
            <a:r>
              <a:rPr lang="en-US" sz="2200" dirty="0" smtClean="0">
                <a:latin typeface="Calibri" pitchFamily="-65" charset="0"/>
              </a:rPr>
              <a:t>injury – Be </a:t>
            </a:r>
            <a:r>
              <a:rPr lang="en-US" sz="2200" dirty="0">
                <a:latin typeface="Calibri" pitchFamily="-65" charset="0"/>
              </a:rPr>
              <a:t>familiar with all animal handling and restraint</a:t>
            </a:r>
            <a:r>
              <a:rPr lang="en-US" sz="2200" dirty="0" smtClean="0">
                <a:latin typeface="Calibri" pitchFamily="-65" charset="0"/>
              </a:rPr>
              <a:t> SOPs, and ask for help if uncertain</a:t>
            </a:r>
            <a:endParaRPr lang="en-US" sz="2200" dirty="0">
              <a:latin typeface="Calibri" pitchFamily="-65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33400" y="1600200"/>
            <a:ext cx="2449764" cy="3149600"/>
            <a:chOff x="674688" y="1600200"/>
            <a:chExt cx="2449764" cy="3149600"/>
          </a:xfrm>
        </p:grpSpPr>
        <p:pic>
          <p:nvPicPr>
            <p:cNvPr id="69639" name="Picture 7" descr="J1536x2048-05715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4688" y="1600200"/>
              <a:ext cx="2449764" cy="314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9" name="Rectangle 6"/>
            <p:cNvSpPr>
              <a:spLocks noChangeAspect="1" noChangeArrowheads="1"/>
            </p:cNvSpPr>
            <p:nvPr/>
          </p:nvSpPr>
          <p:spPr bwMode="auto">
            <a:xfrm>
              <a:off x="998511" y="4534356"/>
              <a:ext cx="2125941" cy="215444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UBC 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Animal Welfare Program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3400" y="4749800"/>
            <a:ext cx="2449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Dairy cows being carefully herded to the milking </a:t>
            </a:r>
            <a:r>
              <a:rPr lang="en-US" sz="1200" dirty="0" err="1" smtClean="0"/>
              <a:t>parlour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7200" y="5866700"/>
            <a:ext cx="8229600" cy="762700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Restraining Farm Animals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533402" y="1714488"/>
            <a:ext cx="4132446" cy="4000512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 smtClean="0"/>
              <a:t>Farm animals should be handled and restrained with species-specific equipment</a:t>
            </a:r>
          </a:p>
          <a:p>
            <a:pPr eaLnBrk="1" hangingPunct="1"/>
            <a:r>
              <a:rPr lang="en-US" sz="2400" dirty="0" smtClean="0"/>
              <a:t>Restraint devices</a:t>
            </a:r>
          </a:p>
          <a:p>
            <a:pPr lvl="1"/>
            <a:r>
              <a:rPr lang="en-US" sz="2000" dirty="0" smtClean="0"/>
              <a:t>should be appropriate for intended procedure</a:t>
            </a:r>
          </a:p>
          <a:p>
            <a:pPr lvl="1"/>
            <a:r>
              <a:rPr lang="en-US" sz="2000" dirty="0" smtClean="0"/>
              <a:t>are not acceptable for routine housing</a:t>
            </a:r>
            <a:endParaRPr lang="en-US" sz="24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457200" y="5966988"/>
            <a:ext cx="8229600" cy="510012"/>
          </a:xfrm>
          <a:prstGeom prst="rect">
            <a:avLst/>
          </a:prstGeom>
          <a:noFill/>
        </p:spPr>
        <p:txBody>
          <a:bodyPr wrap="square" bIns="9360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 smtClean="0">
                <a:latin typeface="Calibri" pitchFamily="-65" charset="0"/>
              </a:rPr>
              <a:t>Electro-immobilization must not be used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090795" y="2380595"/>
            <a:ext cx="3443605" cy="1847154"/>
            <a:chOff x="3997695" y="1752600"/>
            <a:chExt cx="3443605" cy="1847154"/>
          </a:xfrm>
        </p:grpSpPr>
        <p:pic>
          <p:nvPicPr>
            <p:cNvPr id="10" name="Picture 9" descr="IMG_4478.jpg"/>
            <p:cNvPicPr>
              <a:picLocks noChangeAspect="1"/>
            </p:cNvPicPr>
            <p:nvPr/>
          </p:nvPicPr>
          <p:blipFill>
            <a:blip r:embed="rId2"/>
            <a:srcRect t="8983"/>
            <a:stretch>
              <a:fillRect/>
            </a:stretch>
          </p:blipFill>
          <p:spPr>
            <a:xfrm>
              <a:off x="3997695" y="1752600"/>
              <a:ext cx="3443605" cy="184715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1" name="Rectangle 6"/>
            <p:cNvSpPr>
              <a:spLocks noChangeAspect="1" noChangeArrowheads="1"/>
            </p:cNvSpPr>
            <p:nvPr/>
          </p:nvSpPr>
          <p:spPr bwMode="auto">
            <a:xfrm>
              <a:off x="5257800" y="3384310"/>
              <a:ext cx="2183500" cy="215444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UBC 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Animal Welfare Program</a:t>
              </a:r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627248" y="4227749"/>
            <a:ext cx="7602352" cy="820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90794" y="4227749"/>
            <a:ext cx="3469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Dairy cow safely restrained for hoof trimming in a hydraulic lift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3058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Minimizing Stress Associated with Restraint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3886200" y="3556001"/>
            <a:ext cx="4548188" cy="177799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 algn="ctr" eaLnBrk="1" hangingPunct="1">
              <a:buFont typeface="Arial" pitchFamily="-65" charset="0"/>
              <a:buNone/>
            </a:pPr>
            <a:r>
              <a:rPr lang="en-US" sz="2400" b="1" dirty="0" smtClean="0"/>
              <a:t>Goal:</a:t>
            </a:r>
            <a:br>
              <a:rPr lang="en-US" sz="2400" b="1" dirty="0" smtClean="0"/>
            </a:br>
            <a:r>
              <a:rPr lang="en-US" sz="2400" dirty="0" smtClean="0"/>
              <a:t>Reduce animal stress and ensure handler safety while using minimum restraint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6002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 fontScale="92500" lnSpcReduction="20000"/>
          </a:bodyPr>
          <a:lstStyle/>
          <a:p>
            <a:pPr>
              <a:spcBef>
                <a:spcPct val="20000"/>
              </a:spcBef>
              <a:spcAft>
                <a:spcPts val="2400"/>
              </a:spcAft>
            </a:pPr>
            <a:r>
              <a:rPr lang="en-US" sz="3000" b="1" dirty="0"/>
              <a:t>Preconditioning</a:t>
            </a:r>
            <a:r>
              <a:rPr lang="en-US" sz="3000" b="1" dirty="0" smtClean="0"/>
              <a:t>:</a:t>
            </a:r>
            <a:br>
              <a:rPr lang="en-US" sz="3000" b="1" dirty="0" smtClean="0"/>
            </a:br>
            <a:r>
              <a:rPr lang="en-US" sz="3000" dirty="0" smtClean="0"/>
              <a:t>Training animals to cooperate </a:t>
            </a:r>
            <a:r>
              <a:rPr lang="en-US" sz="3000" dirty="0"/>
              <a:t>with restraint and</a:t>
            </a:r>
            <a:r>
              <a:rPr lang="en-US" sz="3000" dirty="0" smtClean="0"/>
              <a:t> procedures prior to scientific use</a:t>
            </a:r>
            <a:endParaRPr lang="en-US" sz="3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42976" y="3015742"/>
            <a:ext cx="2357454" cy="2913588"/>
            <a:chOff x="1600200" y="3251199"/>
            <a:chExt cx="1944624" cy="2673858"/>
          </a:xfrm>
        </p:grpSpPr>
        <p:pic>
          <p:nvPicPr>
            <p:cNvPr id="10" name="Picture 9" descr="5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3251199"/>
              <a:ext cx="1944624" cy="267385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186567" y="5727340"/>
              <a:ext cx="1358257" cy="197717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</a:t>
              </a:r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  <a:ea typeface="Calibri" pitchFamily="-65" charset="0"/>
                  <a:cs typeface="Calibri" pitchFamily="-65" charset="0"/>
                </a:rPr>
                <a:t>Dr. M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  <a:ea typeface="Calibri" pitchFamily="-65" charset="0"/>
                  <a:cs typeface="Calibri" pitchFamily="-65" charset="0"/>
                </a:rPr>
                <a:t>. Lowerison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71538" y="5929330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Beef cow safely restrained for blood sampling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7200" y="5750056"/>
            <a:ext cx="8229600" cy="879344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Consequences of Restraint Devices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5410200" cy="3962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Possible problems:</a:t>
            </a:r>
          </a:p>
          <a:p>
            <a:pPr lvl="1" eaLnBrk="1" hangingPunct="1"/>
            <a:r>
              <a:rPr lang="en-US" sz="1800" dirty="0" smtClean="0"/>
              <a:t>contusions, abrasions, hoof and claw damage, feather loss, ulcers, fluid accumulation, lameness, joint injuries, weight loss</a:t>
            </a:r>
          </a:p>
          <a:p>
            <a:pPr>
              <a:spcBef>
                <a:spcPts val="2400"/>
              </a:spcBef>
            </a:pPr>
            <a:r>
              <a:rPr lang="en-US" sz="2000" dirty="0" smtClean="0"/>
              <a:t>Treatment must be:</a:t>
            </a:r>
          </a:p>
          <a:p>
            <a:pPr lvl="1"/>
            <a:r>
              <a:rPr lang="en-US" sz="1800" dirty="0" smtClean="0"/>
              <a:t>provided as required</a:t>
            </a:r>
          </a:p>
          <a:p>
            <a:pPr lvl="1"/>
            <a:r>
              <a:rPr lang="en-US" sz="1800" dirty="0" smtClean="0"/>
              <a:t>defined in animal care protocol, along with endpoints for removal from restraint device</a:t>
            </a:r>
          </a:p>
          <a:p>
            <a:pPr lvl="1" eaLnBrk="1" hangingPunct="1"/>
            <a:endParaRPr lang="en-US" sz="1800" dirty="0" smtClean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220792" y="1905000"/>
            <a:ext cx="2434590" cy="2149404"/>
            <a:chOff x="5943600" y="1752600"/>
            <a:chExt cx="2434590" cy="2148840"/>
          </a:xfrm>
        </p:grpSpPr>
        <p:pic>
          <p:nvPicPr>
            <p:cNvPr id="73735" name="Picture 6" descr="DSC_0300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943600" y="1752600"/>
              <a:ext cx="2434590" cy="21488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73736" name="TextBox 8"/>
            <p:cNvSpPr txBox="1">
              <a:spLocks noChangeArrowheads="1"/>
            </p:cNvSpPr>
            <p:nvPr/>
          </p:nvSpPr>
          <p:spPr bwMode="auto">
            <a:xfrm>
              <a:off x="6106468" y="3686053"/>
              <a:ext cx="2271722" cy="215387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UBC 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Animal Welfare Program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457200" y="5763860"/>
            <a:ext cx="8229600" cy="817789"/>
          </a:xfrm>
          <a:prstGeom prst="rect">
            <a:avLst/>
          </a:prstGeom>
          <a:noFill/>
        </p:spPr>
        <p:txBody>
          <a:bodyPr wrap="square" bIns="9360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>
                <a:latin typeface="Calibri" pitchFamily="-65" charset="0"/>
              </a:rPr>
              <a:t>U</a:t>
            </a:r>
            <a:r>
              <a:rPr lang="en-US" sz="2200" dirty="0" smtClean="0">
                <a:latin typeface="Calibri" pitchFamily="-65" charset="0"/>
              </a:rPr>
              <a:t>nless scientifically justified and approved by the ACC,</a:t>
            </a:r>
            <a:br>
              <a:rPr lang="en-US" sz="2200" dirty="0" smtClean="0">
                <a:latin typeface="Calibri" pitchFamily="-65" charset="0"/>
              </a:rPr>
            </a:br>
            <a:r>
              <a:rPr lang="en-US" sz="2200" dirty="0" smtClean="0">
                <a:latin typeface="Calibri" pitchFamily="-65" charset="0"/>
              </a:rPr>
              <a:t>prolonged restraint must be avoided</a:t>
            </a:r>
            <a:endParaRPr lang="en-US" sz="2200" dirty="0">
              <a:latin typeface="Calibri" pitchFamily="-65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3910490"/>
            <a:ext cx="7920990" cy="1371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4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072198" y="4108927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dirty="0" err="1" smtClean="0"/>
              <a:t>Hocklesionscaused</a:t>
            </a:r>
            <a:r>
              <a:rPr lang="fr-CA" sz="1200" dirty="0" smtClean="0"/>
              <a:t> by </a:t>
            </a:r>
            <a:r>
              <a:rPr lang="fr-CA" sz="1200" dirty="0" err="1" smtClean="0"/>
              <a:t>lying</a:t>
            </a:r>
            <a:r>
              <a:rPr lang="fr-CA" sz="1200" dirty="0" smtClean="0"/>
              <a:t> on hard or inadequately </a:t>
            </a:r>
            <a:r>
              <a:rPr lang="fr-CA" sz="1200" dirty="0" err="1" smtClean="0"/>
              <a:t>bedded</a:t>
            </a:r>
            <a:r>
              <a:rPr lang="fr-CA" sz="1200" dirty="0" smtClean="0"/>
              <a:t> surfaces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Routine Invasive Procedures and their Effect on Welfare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42598"/>
            <a:ext cx="8077200" cy="2258202"/>
          </a:xfrm>
        </p:spPr>
        <p:txBody>
          <a:bodyPr/>
          <a:lstStyle/>
          <a:p>
            <a:r>
              <a:rPr lang="en-US" sz="2000" dirty="0" smtClean="0"/>
              <a:t>Unless justified by the research </a:t>
            </a:r>
            <a:br>
              <a:rPr lang="en-US" sz="2000" dirty="0" smtClean="0"/>
            </a:br>
            <a:r>
              <a:rPr lang="en-US" sz="2000" dirty="0" smtClean="0"/>
              <a:t>goals, commercial agricultural </a:t>
            </a:r>
            <a:br>
              <a:rPr lang="en-US" sz="2000" dirty="0" smtClean="0"/>
            </a:br>
            <a:r>
              <a:rPr lang="en-US" sz="2000" dirty="0" smtClean="0"/>
              <a:t>practices cannot be used if procedures are: </a:t>
            </a:r>
          </a:p>
          <a:p>
            <a:pPr lvl="1"/>
            <a:r>
              <a:rPr lang="en-US" sz="1800" dirty="0" smtClean="0"/>
              <a:t>painful or distressing</a:t>
            </a:r>
          </a:p>
          <a:p>
            <a:pPr lvl="1"/>
            <a:r>
              <a:rPr lang="en-US" sz="1800" dirty="0" smtClean="0"/>
              <a:t>harmful to the animals (physically, psychologically or socially)</a:t>
            </a:r>
            <a:br>
              <a:rPr lang="en-US" sz="1800" dirty="0" smtClean="0"/>
            </a:br>
            <a:endParaRPr lang="en-US" sz="1800" dirty="0" smtClean="0"/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4886299" y="1676400"/>
            <a:ext cx="3571901" cy="2334455"/>
            <a:chOff x="4953000" y="1570037"/>
            <a:chExt cx="3543675" cy="2316163"/>
          </a:xfrm>
        </p:grpSpPr>
        <p:pic>
          <p:nvPicPr>
            <p:cNvPr id="74759" name="Picture 6" descr="# 216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53000" y="1570037"/>
              <a:ext cx="3543674" cy="23161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74760" name="TextBox 8"/>
            <p:cNvSpPr txBox="1">
              <a:spLocks noChangeArrowheads="1"/>
            </p:cNvSpPr>
            <p:nvPr/>
          </p:nvSpPr>
          <p:spPr bwMode="auto">
            <a:xfrm>
              <a:off x="6342148" y="3672444"/>
              <a:ext cx="2154527" cy="213756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UBC 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Animal Welfare Program</a:t>
              </a:r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663700"/>
            <a:ext cx="4267200" cy="2908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6299" y="4041633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Application of caustic paste to the horn buds of a sedated dairy calf</a:t>
            </a:r>
            <a:endParaRPr lang="en-US" sz="12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7200" y="1831748"/>
            <a:ext cx="3733800" cy="2826898"/>
          </a:xfrm>
          <a:prstGeom prst="rect">
            <a:avLst/>
          </a:prstGeom>
        </p:spPr>
        <p:txBody>
          <a:bodyPr/>
          <a:lstStyle/>
          <a:p>
            <a:pPr marL="419100" lvl="0" indent="-382588" defTabSz="914400" fontAlgn="base"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itchFamily="28" charset="2"/>
              <a:buChar char=""/>
            </a:pPr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ＭＳ Ｐゴシック" pitchFamily="-112" charset="-128"/>
                <a:cs typeface="Arial"/>
              </a:rPr>
              <a:t>Many common routine procedures (e.g., beak trimming, dehorning, castration) cause pain</a:t>
            </a:r>
          </a:p>
          <a:p>
            <a:pPr marL="419100" lvl="0" indent="-382588" defTabSz="914400" fontAlgn="base"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itchFamily="28" charset="2"/>
              <a:buChar char=""/>
            </a:pPr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ＭＳ Ｐゴシック" pitchFamily="-112" charset="-128"/>
                <a:cs typeface="Arial"/>
              </a:rPr>
              <a:t>Pain mitigation is required (see slide 35)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457200" y="5673488"/>
            <a:ext cx="8229600" cy="955912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Pain Management</a:t>
            </a:r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828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500" dirty="0" smtClean="0"/>
              <a:t>All procedures capable of causing pain should be accompanied by appropriate pain mitigation</a:t>
            </a:r>
          </a:p>
          <a:p>
            <a:pPr lvl="1"/>
            <a:r>
              <a:rPr lang="en-US" sz="2200" dirty="0" smtClean="0"/>
              <a:t>monitor and provide relief for pain, discomfort and distress in all stages of procedure</a:t>
            </a:r>
          </a:p>
          <a:p>
            <a:pPr lvl="1"/>
            <a:endParaRPr lang="en-US" sz="2400" dirty="0" smtClean="0"/>
          </a:p>
          <a:p>
            <a:pPr lvl="1" eaLnBrk="1" hangingPunct="1">
              <a:buFont typeface="Arial" pitchFamily="-65" charset="0"/>
              <a:buNone/>
            </a:pPr>
            <a:endParaRPr lang="en-US" sz="2400" dirty="0" smtClean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619545" y="3693160"/>
            <a:ext cx="1920240" cy="1412240"/>
            <a:chOff x="1615440" y="4495800"/>
            <a:chExt cx="2880360" cy="1860550"/>
          </a:xfrm>
        </p:grpSpPr>
        <p:sp>
          <p:nvSpPr>
            <p:cNvPr id="5" name="Rounded Rectangle 4"/>
            <p:cNvSpPr/>
            <p:nvPr/>
          </p:nvSpPr>
          <p:spPr>
            <a:xfrm>
              <a:off x="1615440" y="4495800"/>
              <a:ext cx="2880360" cy="186055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66CC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 smtClean="0"/>
            </a:p>
            <a:p>
              <a:pPr algn="ctr">
                <a:defRPr/>
              </a:pPr>
              <a:r>
                <a:rPr lang="en-US" sz="2400" dirty="0" smtClean="0"/>
                <a:t>Sedatives</a:t>
              </a:r>
            </a:p>
            <a:p>
              <a:pPr algn="ctr">
                <a:defRPr/>
              </a:pPr>
              <a:r>
                <a:rPr lang="en-US" sz="2400" dirty="0" smtClean="0"/>
                <a:t>Anesthetics</a:t>
              </a:r>
              <a:endParaRPr lang="en-US" sz="2400" dirty="0"/>
            </a:p>
          </p:txBody>
        </p:sp>
        <p:sp>
          <p:nvSpPr>
            <p:cNvPr id="6" name="Round Same Side Corner Rectangle 5"/>
            <p:cNvSpPr/>
            <p:nvPr/>
          </p:nvSpPr>
          <p:spPr>
            <a:xfrm>
              <a:off x="1615440" y="4495800"/>
              <a:ext cx="2880360" cy="533400"/>
            </a:xfrm>
            <a:prstGeom prst="round2SameRect">
              <a:avLst>
                <a:gd name="adj1" fmla="val 26871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66CC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>
              <a:noAutofit/>
            </a:bodyPr>
            <a:lstStyle/>
            <a:p>
              <a:pPr algn="ctr"/>
              <a:r>
                <a:rPr lang="en-US" cap="all" dirty="0" smtClean="0">
                  <a:solidFill>
                    <a:srgbClr val="000000"/>
                  </a:solidFill>
                </a:rPr>
                <a:t>During</a:t>
              </a:r>
              <a:endParaRPr lang="en-US" cap="all" dirty="0">
                <a:solidFill>
                  <a:srgbClr val="000000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57200" y="5719637"/>
            <a:ext cx="8229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Ensure pain mitigation provided is appropriate for procedure and species – consult a veterinarian first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402170" y="3693160"/>
            <a:ext cx="1889760" cy="1412240"/>
            <a:chOff x="1524000" y="4495800"/>
            <a:chExt cx="2743200" cy="1860550"/>
          </a:xfrm>
          <a:effectLst/>
        </p:grpSpPr>
        <p:sp>
          <p:nvSpPr>
            <p:cNvPr id="16" name="Rounded Rectangle 15"/>
            <p:cNvSpPr/>
            <p:nvPr/>
          </p:nvSpPr>
          <p:spPr>
            <a:xfrm>
              <a:off x="1524000" y="4495800"/>
              <a:ext cx="2743200" cy="186055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66CC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 smtClean="0"/>
            </a:p>
            <a:p>
              <a:pPr algn="ctr">
                <a:defRPr/>
              </a:pPr>
              <a:r>
                <a:rPr lang="en-US" sz="2400" dirty="0" smtClean="0"/>
                <a:t>Analgesics</a:t>
              </a:r>
              <a:endParaRPr lang="en-US" sz="2400" dirty="0"/>
            </a:p>
          </p:txBody>
        </p:sp>
        <p:sp>
          <p:nvSpPr>
            <p:cNvPr id="17" name="Round Same Side Corner Rectangle 16"/>
            <p:cNvSpPr/>
            <p:nvPr/>
          </p:nvSpPr>
          <p:spPr>
            <a:xfrm>
              <a:off x="1524000" y="4495800"/>
              <a:ext cx="2743200" cy="533400"/>
            </a:xfrm>
            <a:prstGeom prst="round2SameRect">
              <a:avLst>
                <a:gd name="adj1" fmla="val 26871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66CC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>
              <a:noAutofit/>
            </a:bodyPr>
            <a:lstStyle/>
            <a:p>
              <a:pPr algn="ctr"/>
              <a:r>
                <a:rPr lang="en-US" cap="all" dirty="0" smtClean="0">
                  <a:solidFill>
                    <a:schemeClr val="bg1"/>
                  </a:solidFill>
                </a:rPr>
                <a:t>Before</a:t>
              </a:r>
              <a:endParaRPr lang="en-US" sz="2400" cap="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5867400" y="3693160"/>
            <a:ext cx="1889760" cy="1412240"/>
            <a:chOff x="1524000" y="4495800"/>
            <a:chExt cx="2743200" cy="1860550"/>
          </a:xfrm>
        </p:grpSpPr>
        <p:sp>
          <p:nvSpPr>
            <p:cNvPr id="19" name="Rounded Rectangle 18"/>
            <p:cNvSpPr/>
            <p:nvPr/>
          </p:nvSpPr>
          <p:spPr>
            <a:xfrm>
              <a:off x="1524000" y="4495800"/>
              <a:ext cx="2743200" cy="186055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66CC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 smtClean="0"/>
            </a:p>
            <a:p>
              <a:pPr algn="ctr">
                <a:defRPr/>
              </a:pPr>
              <a:r>
                <a:rPr lang="en-US" sz="2400" dirty="0" smtClean="0"/>
                <a:t>Analgesics</a:t>
              </a:r>
              <a:endParaRPr lang="en-US" sz="2400" dirty="0"/>
            </a:p>
          </p:txBody>
        </p:sp>
        <p:sp>
          <p:nvSpPr>
            <p:cNvPr id="20" name="Round Same Side Corner Rectangle 19"/>
            <p:cNvSpPr/>
            <p:nvPr/>
          </p:nvSpPr>
          <p:spPr>
            <a:xfrm>
              <a:off x="1524000" y="4495800"/>
              <a:ext cx="2743200" cy="533400"/>
            </a:xfrm>
            <a:prstGeom prst="round2SameRect">
              <a:avLst>
                <a:gd name="adj1" fmla="val 26871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66CC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>
              <a:noAutofit/>
            </a:bodyPr>
            <a:lstStyle/>
            <a:p>
              <a:pPr algn="ctr"/>
              <a:r>
                <a:rPr lang="en-US" cap="all" dirty="0" smtClean="0">
                  <a:solidFill>
                    <a:srgbClr val="000000"/>
                  </a:solidFill>
                </a:rPr>
                <a:t>After</a:t>
              </a:r>
              <a:endParaRPr lang="en-US" cap="all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Specialized Procedures 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381000" y="2428868"/>
            <a:ext cx="8229600" cy="4292607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alibri" pitchFamily="-65" charset="0"/>
              </a:rPr>
              <a:t>Choosing least invasive procedures reduces:</a:t>
            </a:r>
          </a:p>
          <a:p>
            <a:pPr lvl="1"/>
            <a:r>
              <a:rPr lang="en-US" sz="2000" dirty="0" smtClean="0">
                <a:latin typeface="Calibri" pitchFamily="-65" charset="0"/>
              </a:rPr>
              <a:t>pain and distress</a:t>
            </a:r>
          </a:p>
          <a:p>
            <a:r>
              <a:rPr lang="en-US" sz="2400" dirty="0" smtClean="0">
                <a:latin typeface="Calibri" pitchFamily="-65" charset="0"/>
              </a:rPr>
              <a:t>Preconditioning animals to restraint</a:t>
            </a:r>
            <a:br>
              <a:rPr lang="en-US" sz="2400" dirty="0" smtClean="0">
                <a:latin typeface="Calibri" pitchFamily="-65" charset="0"/>
              </a:rPr>
            </a:br>
            <a:r>
              <a:rPr lang="en-US" sz="2400" dirty="0" smtClean="0">
                <a:latin typeface="Calibri" pitchFamily="-65" charset="0"/>
              </a:rPr>
              <a:t>and procedure minimizes:</a:t>
            </a:r>
          </a:p>
          <a:p>
            <a:pPr lvl="1"/>
            <a:r>
              <a:rPr lang="en-US" sz="2000" dirty="0" smtClean="0">
                <a:latin typeface="Calibri" pitchFamily="-65" charset="0"/>
              </a:rPr>
              <a:t>distress for animal</a:t>
            </a:r>
          </a:p>
          <a:p>
            <a:pPr lvl="1"/>
            <a:r>
              <a:rPr lang="en-US" sz="2000" dirty="0" smtClean="0">
                <a:latin typeface="Calibri" pitchFamily="-65" charset="0"/>
              </a:rPr>
              <a:t>interference in scientific results</a:t>
            </a:r>
          </a:p>
          <a:p>
            <a:r>
              <a:rPr lang="en-US" sz="2400" dirty="0" smtClean="0">
                <a:latin typeface="Calibri" pitchFamily="-65" charset="0"/>
              </a:rPr>
              <a:t>Consideration should be given</a:t>
            </a:r>
            <a:br>
              <a:rPr lang="en-US" sz="2400" dirty="0" smtClean="0">
                <a:latin typeface="Calibri" pitchFamily="-65" charset="0"/>
              </a:rPr>
            </a:br>
            <a:r>
              <a:rPr lang="en-US" sz="2400" dirty="0" smtClean="0">
                <a:latin typeface="Calibri" pitchFamily="-65" charset="0"/>
              </a:rPr>
              <a:t>to reducing:</a:t>
            </a:r>
          </a:p>
          <a:p>
            <a:pPr lvl="1"/>
            <a:r>
              <a:rPr lang="en-US" sz="2000" dirty="0" smtClean="0">
                <a:latin typeface="Calibri" pitchFamily="-65" charset="0"/>
              </a:rPr>
              <a:t>animal use</a:t>
            </a:r>
          </a:p>
          <a:p>
            <a:pPr lvl="1"/>
            <a:r>
              <a:rPr lang="en-US" sz="2000" dirty="0" smtClean="0">
                <a:latin typeface="Calibri" pitchFamily="-65" charset="0"/>
              </a:rPr>
              <a:t>the impact of repeated procedures on an individual animal </a:t>
            </a:r>
          </a:p>
          <a:p>
            <a:endParaRPr lang="en-US" sz="2400" dirty="0" smtClean="0">
              <a:latin typeface="Calibri" pitchFamily="-65" charset="0"/>
            </a:endParaRPr>
          </a:p>
          <a:p>
            <a:endParaRPr lang="en-US" sz="2400" dirty="0" smtClean="0">
              <a:latin typeface="Calibri" pitchFamily="-65" charset="0"/>
            </a:endParaRPr>
          </a:p>
          <a:p>
            <a:endParaRPr lang="en-US" sz="2400" dirty="0" smtClean="0">
              <a:latin typeface="Calibri" pitchFamily="-65" charset="0"/>
            </a:endParaRPr>
          </a:p>
          <a:p>
            <a:pPr lvl="1"/>
            <a:endParaRPr lang="en-US" sz="2000" dirty="0" smtClean="0">
              <a:latin typeface="Calibri" pitchFamily="-65" charset="0"/>
            </a:endParaRPr>
          </a:p>
          <a:p>
            <a:pPr lvl="1"/>
            <a:endParaRPr lang="en-US" sz="2000" dirty="0" smtClean="0">
              <a:latin typeface="Calibri" pitchFamily="-65" charset="0"/>
            </a:endParaRPr>
          </a:p>
          <a:p>
            <a:pPr lvl="1"/>
            <a:endParaRPr lang="en-US" sz="2000" dirty="0" smtClean="0">
              <a:latin typeface="Calibri" pitchFamily="-65" charset="0"/>
            </a:endParaRPr>
          </a:p>
          <a:p>
            <a:endParaRPr lang="en-US" sz="2400" dirty="0" smtClean="0">
              <a:latin typeface="Calibri" pitchFamily="-65" charset="0"/>
            </a:endParaRPr>
          </a:p>
          <a:p>
            <a:pPr eaLnBrk="1" hangingPunct="1"/>
            <a:endParaRPr lang="en-US" sz="24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2895600"/>
            <a:ext cx="4724400" cy="2590800"/>
          </a:xfrm>
          <a:prstGeom prst="rect">
            <a:avLst/>
          </a:prstGeom>
        </p:spPr>
        <p:txBody>
          <a:bodyPr>
            <a:prstTxWarp prst="textNoShape">
              <a:avLst/>
            </a:prstTxWarp>
            <a:normAutofit/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-65" charset="0"/>
              <a:buChar char="–"/>
            </a:pPr>
            <a:endParaRPr lang="en-US" dirty="0">
              <a:latin typeface="Calibri" pitchFamily="-65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82600" y="5486400"/>
            <a:ext cx="8204200" cy="1235075"/>
          </a:xfrm>
          <a:prstGeom prst="rect">
            <a:avLst/>
          </a:prstGeom>
        </p:spPr>
        <p:txBody>
          <a:bodyPr>
            <a:prstTxWarp prst="textNoShape">
              <a:avLst/>
            </a:prstTxWarp>
            <a:normAutofit/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-65" charset="0"/>
              <a:buChar char="–"/>
            </a:pPr>
            <a:endParaRPr lang="en-US" dirty="0">
              <a:latin typeface="Calibri" pitchFamily="-65" charset="0"/>
            </a:endParaRPr>
          </a:p>
        </p:txBody>
      </p:sp>
      <p:pic>
        <p:nvPicPr>
          <p:cNvPr id="1026" name="Picture 2" descr="U:\Felicetta\Review of Modules\Beta-Testing of Core Modules on Farm Animals\PHOTOS\Animal Resources Centre, University of Saskatchewan Photos\Fistulated Dairy Cow UofS Campus Farm 02Jun10 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7785" y="3441875"/>
            <a:ext cx="3313795" cy="234457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 rot="10800000" flipV="1">
            <a:off x="5643570" y="5571010"/>
            <a:ext cx="3148010" cy="215444"/>
          </a:xfrm>
          <a:prstGeom prst="rect">
            <a:avLst/>
          </a:prstGeom>
          <a:solidFill>
            <a:schemeClr val="bg1">
              <a:alpha val="6196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dirty="0" smtClean="0">
                <a:latin typeface="Calibri" pitchFamily="-65" charset="0"/>
              </a:rPr>
              <a:t>Photo courtesy of Animal Resources Centre, University of Saskatchewan</a:t>
            </a:r>
            <a:endParaRPr lang="en-US" sz="800" dirty="0">
              <a:latin typeface="Calibri" pitchFamily="-65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77785" y="5786455"/>
            <a:ext cx="3313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Fistulated</a:t>
            </a:r>
            <a:r>
              <a:rPr lang="en-US" sz="1200" dirty="0" smtClean="0"/>
              <a:t> dairy cow</a:t>
            </a:r>
            <a:endParaRPr lang="en-US" sz="1200" dirty="0"/>
          </a:p>
        </p:txBody>
      </p:sp>
      <p:sp>
        <p:nvSpPr>
          <p:cNvPr id="13" name="Rounded Rectangle 12"/>
          <p:cNvSpPr/>
          <p:nvPr/>
        </p:nvSpPr>
        <p:spPr>
          <a:xfrm>
            <a:off x="561980" y="1352543"/>
            <a:ext cx="8229600" cy="1076325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Animals used in specialized procedures require additional care and monitoring to address their needs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Metabolism Crates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79744" y="1828801"/>
            <a:ext cx="4497055" cy="3505199"/>
          </a:xfrm>
        </p:spPr>
        <p:txBody>
          <a:bodyPr/>
          <a:lstStyle/>
          <a:p>
            <a:r>
              <a:rPr lang="en-US" sz="2400" dirty="0" smtClean="0"/>
              <a:t>May be required in nutrition and physiological studies</a:t>
            </a:r>
          </a:p>
          <a:p>
            <a:r>
              <a:rPr lang="en-US" sz="2400" dirty="0" smtClean="0"/>
              <a:t>May restrict movement</a:t>
            </a:r>
            <a:br>
              <a:rPr lang="en-US" sz="2400" dirty="0" smtClean="0"/>
            </a:br>
            <a:r>
              <a:rPr lang="en-US" sz="2400" dirty="0" smtClean="0"/>
              <a:t>but must: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/>
              <a:t>allow animals to rise, rest and maintain a comfortable posture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/>
              <a:t>prevent injury</a:t>
            </a:r>
            <a:endParaRPr lang="en-US" sz="2000" dirty="0"/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5340351" y="1877199"/>
            <a:ext cx="3423903" cy="2628841"/>
            <a:chOff x="4882515" y="3398837"/>
            <a:chExt cx="3424524" cy="2628900"/>
          </a:xfrm>
        </p:grpSpPr>
        <p:pic>
          <p:nvPicPr>
            <p:cNvPr id="10" name="Picture 5" descr="sheepcrate.jpg"/>
            <p:cNvPicPr>
              <a:picLocks noChangeAspect="1"/>
            </p:cNvPicPr>
            <p:nvPr/>
          </p:nvPicPr>
          <p:blipFill>
            <a:blip r:embed="rId2"/>
            <a:srcRect r="6261"/>
            <a:stretch>
              <a:fillRect/>
            </a:stretch>
          </p:blipFill>
          <p:spPr bwMode="auto">
            <a:xfrm>
              <a:off x="4882515" y="3398837"/>
              <a:ext cx="3423285" cy="26289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1" name="TextBox 7"/>
            <p:cNvSpPr txBox="1">
              <a:spLocks noChangeArrowheads="1"/>
            </p:cNvSpPr>
            <p:nvPr/>
          </p:nvSpPr>
          <p:spPr bwMode="auto">
            <a:xfrm>
              <a:off x="5971749" y="5812288"/>
              <a:ext cx="2335290" cy="21544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Agriculture 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and Agri-Food Canada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34000" y="4506040"/>
            <a:ext cx="3430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Ewe in an enclosed metabolism crate</a:t>
            </a:r>
            <a:endParaRPr lang="en-US" sz="1200" dirty="0"/>
          </a:p>
        </p:txBody>
      </p:sp>
      <p:sp>
        <p:nvSpPr>
          <p:cNvPr id="19" name="Content Placeholder 17"/>
          <p:cNvSpPr txBox="1">
            <a:spLocks/>
          </p:cNvSpPr>
          <p:nvPr/>
        </p:nvSpPr>
        <p:spPr>
          <a:xfrm>
            <a:off x="379745" y="4876800"/>
            <a:ext cx="8383270" cy="1600200"/>
          </a:xfrm>
          <a:prstGeom prst="rect">
            <a:avLst/>
          </a:prstGeom>
        </p:spPr>
        <p:txBody>
          <a:bodyPr/>
          <a:lstStyle/>
          <a:p>
            <a:pPr marL="419100" lvl="0" indent="-382588" defTabSz="914400" fontAlgn="base"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itchFamily="28" charset="2"/>
              <a:buChar char=""/>
            </a:pP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ＭＳ Ｐゴシック" pitchFamily="-112" charset="-128"/>
                <a:cs typeface="Arial"/>
              </a:rPr>
              <a:t>Important to precondition animals to minimize isolation effects</a:t>
            </a:r>
          </a:p>
          <a:p>
            <a:pPr marL="419100" lvl="0" indent="-382588" defTabSz="914400" fontAlgn="base"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itchFamily="28" charset="2"/>
              <a:buChar char=""/>
            </a:pP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ＭＳ Ｐゴシック" pitchFamily="-112" charset="-128"/>
                <a:cs typeface="Arial"/>
              </a:rPr>
              <a:t>Consider alternatives when available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528670" y="33338"/>
            <a:ext cx="86868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Meeting Farm Animal Needs in </a:t>
            </a:r>
            <a:br>
              <a:rPr lang="en-US" dirty="0" smtClean="0"/>
            </a:br>
            <a:r>
              <a:rPr lang="en-US" dirty="0" smtClean="0"/>
              <a:t>Metabolism Crates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4876800" cy="4648199"/>
          </a:xfrm>
        </p:spPr>
        <p:txBody>
          <a:bodyPr/>
          <a:lstStyle/>
          <a:p>
            <a:pPr eaLnBrk="1" hangingPunct="1"/>
            <a:r>
              <a:rPr lang="en-US" sz="2400" dirty="0" smtClean="0"/>
              <a:t>Thermal requirements differ for farm animals in crates</a:t>
            </a:r>
          </a:p>
          <a:p>
            <a:pPr eaLnBrk="1" hangingPunct="1"/>
            <a:r>
              <a:rPr lang="en-US" sz="2400" dirty="0" smtClean="0"/>
              <a:t>Crates approved for</a:t>
            </a:r>
            <a:br>
              <a:rPr lang="en-US" sz="2400" dirty="0" smtClean="0"/>
            </a:br>
            <a:r>
              <a:rPr lang="en-US" sz="2400" b="1" dirty="0" smtClean="0"/>
              <a:t>short-term use only</a:t>
            </a:r>
          </a:p>
          <a:p>
            <a:pPr lvl="1">
              <a:spcAft>
                <a:spcPts val="600"/>
              </a:spcAft>
            </a:pPr>
            <a:r>
              <a:rPr lang="en-US" sz="2200" dirty="0" smtClean="0"/>
              <a:t>maximum 7 consecutive days (then 24 hour exercise period) for a total of no more than 2 months</a:t>
            </a:r>
          </a:p>
          <a:p>
            <a:pPr lvl="1"/>
            <a:r>
              <a:rPr lang="en-US" sz="2200" dirty="0" smtClean="0"/>
              <a:t>adjust timeline according to changes in </a:t>
            </a:r>
            <a:r>
              <a:rPr lang="en-US" sz="2200" dirty="0" err="1" smtClean="0"/>
              <a:t>behavioural</a:t>
            </a:r>
            <a:r>
              <a:rPr lang="en-US" sz="2200" dirty="0" smtClean="0"/>
              <a:t> and physiological states</a:t>
            </a:r>
          </a:p>
          <a:p>
            <a:pPr lvl="1"/>
            <a:endParaRPr lang="en-US" sz="22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6095999" y="2350562"/>
            <a:ext cx="2633980" cy="2754884"/>
            <a:chOff x="5671820" y="3341116"/>
            <a:chExt cx="2633980" cy="2754884"/>
          </a:xfrm>
        </p:grpSpPr>
        <p:pic>
          <p:nvPicPr>
            <p:cNvPr id="9" name="Picture 8" descr="Lambs Metabolism Crates UofS Campus Farm 02Jun10 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71820" y="3341116"/>
              <a:ext cx="2633980" cy="275488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 rot="10800000" flipV="1">
              <a:off x="6290960" y="5757446"/>
              <a:ext cx="2014839" cy="338554"/>
            </a:xfrm>
            <a:prstGeom prst="rect">
              <a:avLst/>
            </a:prstGeom>
            <a:solidFill>
              <a:schemeClr val="bg1">
                <a:alpha val="6196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Animal Resources Centre, </a:t>
              </a:r>
            </a:p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University of Saskatchewan</a:t>
              </a:r>
              <a:endParaRPr lang="en-US" sz="800" dirty="0">
                <a:solidFill>
                  <a:srgbClr val="FFFFFF"/>
                </a:solidFill>
                <a:latin typeface="Calibri" pitchFamily="-65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095998" y="5100935"/>
            <a:ext cx="2633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Ewes restrained in wire metabolism cage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Minimizing the Welfare Effects of Blood &amp; Tissue Sampling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3400" y="1706563"/>
            <a:ext cx="8077200" cy="4221163"/>
          </a:xfrm>
        </p:spPr>
        <p:txBody>
          <a:bodyPr/>
          <a:lstStyle/>
          <a:p>
            <a:r>
              <a:rPr lang="en-US" sz="2800" dirty="0" smtClean="0"/>
              <a:t>Sampling and associated restraint procedures may be distressing for animals</a:t>
            </a:r>
          </a:p>
          <a:p>
            <a:pPr>
              <a:spcBef>
                <a:spcPts val="2400"/>
              </a:spcBef>
            </a:pPr>
            <a:r>
              <a:rPr lang="en-US" sz="2800" dirty="0" smtClean="0"/>
              <a:t>Ways of minimizing distress: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consider remote sampling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precondition animals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use anesthetic when appropriate</a:t>
            </a:r>
          </a:p>
          <a:p>
            <a:pPr lvl="1"/>
            <a:endParaRPr lang="en-US" sz="2400" dirty="0"/>
          </a:p>
        </p:txBody>
      </p:sp>
      <p:sp>
        <p:nvSpPr>
          <p:cNvPr id="80901" name="Content Placeholder 2"/>
          <p:cNvSpPr txBox="1">
            <a:spLocks/>
          </p:cNvSpPr>
          <p:nvPr/>
        </p:nvSpPr>
        <p:spPr bwMode="auto">
          <a:xfrm>
            <a:off x="2133600" y="1706563"/>
            <a:ext cx="789146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pitchFamily="-65" charset="0"/>
              <a:buChar char="•"/>
            </a:pPr>
            <a:endParaRPr lang="en-US" sz="2400" dirty="0" smtClean="0">
              <a:latin typeface="Calibri" pitchFamily="-65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3400" y="5588000"/>
            <a:ext cx="8229600" cy="1076325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Sampling should only be performed by well trained individuals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Training Module Outline</a:t>
            </a:r>
            <a:endParaRPr lang="en-US" dirty="0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Introduction to farm animal welfare</a:t>
            </a:r>
          </a:p>
          <a:p>
            <a:pPr lvl="1"/>
            <a:r>
              <a:rPr lang="en-US" sz="2000" dirty="0" smtClean="0"/>
              <a:t>what is a farm animal?</a:t>
            </a:r>
          </a:p>
          <a:p>
            <a:pPr lvl="1"/>
            <a:r>
              <a:rPr lang="en-US" sz="2000" dirty="0" smtClean="0"/>
              <a:t>understanding animal welfare</a:t>
            </a:r>
          </a:p>
          <a:p>
            <a:pPr lvl="1"/>
            <a:r>
              <a:rPr lang="en-US" sz="2000" dirty="0" smtClean="0"/>
              <a:t>regulations and standards</a:t>
            </a:r>
          </a:p>
          <a:p>
            <a:pPr>
              <a:spcBef>
                <a:spcPts val="2400"/>
              </a:spcBef>
            </a:pPr>
            <a:r>
              <a:rPr lang="en-US" sz="2400" dirty="0" smtClean="0"/>
              <a:t>Overview of factors affecting farm animal welfare</a:t>
            </a:r>
          </a:p>
          <a:p>
            <a:pPr lvl="1"/>
            <a:r>
              <a:rPr lang="en-US" sz="2000" dirty="0" smtClean="0"/>
              <a:t>provision of fundamental needs (feed, water, environment and housing)</a:t>
            </a:r>
          </a:p>
          <a:p>
            <a:pPr lvl="1"/>
            <a:r>
              <a:rPr lang="en-US" sz="2000" dirty="0" smtClean="0"/>
              <a:t>acquisition (sourcing, transportation, identification, ensuring good health status)</a:t>
            </a:r>
          </a:p>
          <a:p>
            <a:pPr lvl="1"/>
            <a:r>
              <a:rPr lang="en-US" sz="2000" dirty="0" smtClean="0"/>
              <a:t>routine handling and specialized procedures</a:t>
            </a:r>
          </a:p>
          <a:p>
            <a:pPr lvl="1"/>
            <a:r>
              <a:rPr lang="en-US" sz="2000" dirty="0" smtClean="0"/>
              <a:t>termination of scientific 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Sampling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1"/>
            <a:ext cx="8010554" cy="1600199"/>
          </a:xfrm>
        </p:spPr>
        <p:txBody>
          <a:bodyPr/>
          <a:lstStyle/>
          <a:p>
            <a:r>
              <a:rPr lang="en-US" sz="2800" dirty="0" smtClean="0"/>
              <a:t>Sampling rules</a:t>
            </a:r>
          </a:p>
          <a:p>
            <a:pPr lvl="1"/>
            <a:r>
              <a:rPr lang="en-US" sz="2400" dirty="0" smtClean="0"/>
              <a:t>no more than 10% of total blood volume</a:t>
            </a:r>
          </a:p>
          <a:p>
            <a:pPr lvl="1"/>
            <a:r>
              <a:rPr lang="en-US" sz="2400" dirty="0" smtClean="0"/>
              <a:t>take actual amount needed, not maximum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638776" y="3364468"/>
            <a:ext cx="2895624" cy="2514600"/>
            <a:chOff x="5389941" y="3276600"/>
            <a:chExt cx="2710797" cy="2514600"/>
          </a:xfrm>
        </p:grpSpPr>
        <p:pic>
          <p:nvPicPr>
            <p:cNvPr id="81927" name="Picture 5" descr="IMG_0288.JPG"/>
            <p:cNvPicPr>
              <a:picLocks noChangeAspect="1"/>
            </p:cNvPicPr>
            <p:nvPr/>
          </p:nvPicPr>
          <p:blipFill>
            <a:blip r:embed="rId2"/>
            <a:srcRect r="19148"/>
            <a:stretch>
              <a:fillRect/>
            </a:stretch>
          </p:blipFill>
          <p:spPr bwMode="auto">
            <a:xfrm>
              <a:off x="5389941" y="3276600"/>
              <a:ext cx="2710797" cy="2514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81928" name="TextBox 7"/>
            <p:cNvSpPr txBox="1">
              <a:spLocks noChangeArrowheads="1"/>
            </p:cNvSpPr>
            <p:nvPr/>
          </p:nvSpPr>
          <p:spPr bwMode="auto">
            <a:xfrm>
              <a:off x="6665113" y="5575756"/>
              <a:ext cx="1435625" cy="215444"/>
            </a:xfrm>
            <a:prstGeom prst="rect">
              <a:avLst/>
            </a:prstGeom>
            <a:solidFill>
              <a:schemeClr val="bg1">
                <a:alpha val="6196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Dr. D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. Wilson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638776" y="5879068"/>
            <a:ext cx="2895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Blood sampling from the ear vein of </a:t>
            </a:r>
          </a:p>
          <a:p>
            <a:pPr algn="ctr"/>
            <a:r>
              <a:rPr lang="en-US" sz="1200" dirty="0" smtClean="0"/>
              <a:t>a young pig</a:t>
            </a:r>
            <a:endParaRPr lang="en-US" sz="14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57200" y="3258105"/>
            <a:ext cx="4648200" cy="3142695"/>
          </a:xfrm>
          <a:prstGeom prst="rect">
            <a:avLst/>
          </a:prstGeom>
        </p:spPr>
        <p:txBody>
          <a:bodyPr/>
          <a:lstStyle/>
          <a:p>
            <a:pPr marL="419100" marR="0" lvl="0" indent="-3825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itchFamily="28" charset="2"/>
              <a:buChar char="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Multiple sampling</a:t>
            </a:r>
          </a:p>
          <a:p>
            <a:pPr marL="72231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DF56"/>
              </a:buClr>
              <a:buSzPct val="90000"/>
              <a:buFont typeface="Wingdings 2" pitchFamily="28" charset="2"/>
              <a:buChar char=""/>
              <a:tabLst/>
              <a:defRPr/>
            </a:pPr>
            <a:r>
              <a:rPr lang="en-US" sz="24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c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annulation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should be considered</a:t>
            </a:r>
          </a:p>
          <a:p>
            <a:pPr marL="72231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DF56"/>
              </a:buClr>
              <a:buSzPct val="90000"/>
              <a:buFont typeface="Wingdings 2" pitchFamily="28" charset="2"/>
              <a:buChar char=""/>
              <a:tabLst/>
              <a:defRPr/>
            </a:pP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r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emovecannulae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following sampling and monitor for signs of irritation, infection, septicemia and anemia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Blood Volumes: Single Sample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(e.g., 0.8 kg chicken)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62000" y="1600200"/>
          <a:ext cx="2895600" cy="4756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562600" y="1371600"/>
          <a:ext cx="3124200" cy="2804160"/>
        </p:xfrm>
        <a:graphic>
          <a:graphicData uri="http://schemas.openxmlformats.org/drawingml/2006/table">
            <a:tbl>
              <a:tblPr/>
              <a:tblGrid>
                <a:gridCol w="1143000"/>
                <a:gridCol w="1981200"/>
              </a:tblGrid>
              <a:tr h="255587">
                <a:tc gridSpan="2">
                  <a:txBody>
                    <a:bodyPr/>
                    <a:lstStyle/>
                    <a:p>
                      <a:pPr marL="798513" marR="0" lvl="0" indent="-798513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TABLE 1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32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Species</a:t>
                      </a:r>
                      <a:endParaRPr kumimoji="0" lang="en-US" sz="1800" b="1" i="0" u="none" strike="noStrike" cap="all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One Bleed Max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(ml/kg)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Cattle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7.7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24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Goat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6.6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24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Sheep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6.6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24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Pig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6.6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24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Chicken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9.9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23" name="Elbow Connector 22"/>
          <p:cNvCxnSpPr/>
          <p:nvPr/>
        </p:nvCxnSpPr>
        <p:spPr>
          <a:xfrm>
            <a:off x="3657600" y="2514600"/>
            <a:ext cx="1905000" cy="1463675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33728" y="6414700"/>
            <a:ext cx="32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Blood collection </a:t>
            </a:r>
            <a:r>
              <a:rPr lang="fr-CA" sz="1200" dirty="0" err="1" smtClean="0"/>
              <a:t>fromwingvein</a:t>
            </a:r>
            <a:r>
              <a:rPr lang="fr-CA" sz="1200" dirty="0" smtClean="0"/>
              <a:t> of a </a:t>
            </a:r>
            <a:r>
              <a:rPr lang="fr-CA" sz="1200" dirty="0" err="1" smtClean="0"/>
              <a:t>chicken</a:t>
            </a:r>
            <a:endParaRPr lang="en-US" sz="1200" dirty="0"/>
          </a:p>
        </p:txBody>
      </p:sp>
      <p:pic>
        <p:nvPicPr>
          <p:cNvPr id="12" name="Picture 11" descr="Blood sampling bird.jpg"/>
          <p:cNvPicPr>
            <a:picLocks noChangeAspect="1"/>
          </p:cNvPicPr>
          <p:nvPr/>
        </p:nvPicPr>
        <p:blipFill>
          <a:blip r:embed="rId6"/>
          <a:srcRect t="10222"/>
          <a:stretch>
            <a:fillRect/>
          </a:stretch>
        </p:blipFill>
        <p:spPr>
          <a:xfrm>
            <a:off x="5562600" y="4375150"/>
            <a:ext cx="3124200" cy="19812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2975" name="Rectangle 12"/>
          <p:cNvSpPr>
            <a:spLocks noChangeArrowheads="1"/>
          </p:cNvSpPr>
          <p:nvPr/>
        </p:nvSpPr>
        <p:spPr bwMode="auto">
          <a:xfrm>
            <a:off x="7020194" y="6140906"/>
            <a:ext cx="1666606" cy="215444"/>
          </a:xfrm>
          <a:prstGeom prst="rect">
            <a:avLst/>
          </a:prstGeom>
          <a:solidFill>
            <a:schemeClr val="bg1">
              <a:alpha val="62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dirty="0" smtClean="0">
                <a:solidFill>
                  <a:srgbClr val="FFFFFF"/>
                </a:solidFill>
                <a:latin typeface="Calibri" pitchFamily="-65" charset="0"/>
              </a:rPr>
              <a:t>Photo courtesy of Dr. A. A. </a:t>
            </a:r>
            <a:r>
              <a:rPr lang="en-US" sz="800" dirty="0">
                <a:solidFill>
                  <a:srgbClr val="FFFFFF"/>
                </a:solidFill>
                <a:latin typeface="Calibri" pitchFamily="-65" charset="0"/>
              </a:rPr>
              <a:t>Olkowski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214282" y="33338"/>
            <a:ext cx="8929718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Blood Volumes: Multiple Samples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(e.g., 40 kg goat, sampled every 2 weeks)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62000" y="1600200"/>
          <a:ext cx="2895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926403" y="1563688"/>
          <a:ext cx="3962401" cy="2719387"/>
        </p:xfrm>
        <a:graphic>
          <a:graphicData uri="http://schemas.openxmlformats.org/drawingml/2006/table">
            <a:tbl>
              <a:tblPr/>
              <a:tblGrid>
                <a:gridCol w="1351998"/>
                <a:gridCol w="232162"/>
                <a:gridCol w="2378241"/>
              </a:tblGrid>
              <a:tr h="0"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Table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 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65" charset="0"/>
                        <a:ea typeface="Times New Roman" pitchFamily="-65" charset="0"/>
                        <a:cs typeface="Times New Roman" pitchFamily="-65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2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Species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all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all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Blood volume mean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(range) ml/kg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65" charset="0"/>
                        <a:ea typeface="Times New Roman" pitchFamily="-65" charset="0"/>
                        <a:cs typeface="Times New Roman" pitchFamily="-65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726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Cattle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57 (52 – 61)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726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Goat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70 (57 – 89)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726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Sheep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66 (60 – 74)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726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Pig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65 (61 – 68)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726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Chicken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926403" y="4650740"/>
          <a:ext cx="3962400" cy="1508760"/>
        </p:xfrm>
        <a:graphic>
          <a:graphicData uri="http://schemas.openxmlformats.org/drawingml/2006/table">
            <a:tbl>
              <a:tblPr/>
              <a:tblGrid>
                <a:gridCol w="1981200"/>
                <a:gridCol w="1981200"/>
              </a:tblGrid>
              <a:tr h="254000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Table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 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65" charset="0"/>
                        <a:ea typeface="Times New Roman" pitchFamily="-65" charset="0"/>
                        <a:cs typeface="Times New Roman" pitchFamily="-65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Recovery time before next sampling (wks)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Blood removed (% of total blood volume)</a:t>
                      </a:r>
                      <a:endParaRPr kumimoji="0" lang="en-US" sz="1200" b="1" i="0" u="none" strike="noStrike" cap="all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65" charset="0"/>
                        <a:ea typeface="Times New Roman" pitchFamily="-65" charset="0"/>
                        <a:cs typeface="Times New Roman" pitchFamily="-65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7.5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10" name="Elbow Connector 9"/>
          <p:cNvCxnSpPr/>
          <p:nvPr/>
        </p:nvCxnSpPr>
        <p:spPr>
          <a:xfrm>
            <a:off x="3657600" y="2209800"/>
            <a:ext cx="1268803" cy="76200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3657600" y="5638800"/>
            <a:ext cx="1268803" cy="38100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Surgery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1752600"/>
            <a:ext cx="5638800" cy="4525963"/>
          </a:xfrm>
        </p:spPr>
        <p:txBody>
          <a:bodyPr/>
          <a:lstStyle/>
          <a:p>
            <a:r>
              <a:rPr lang="en-US" sz="2400" dirty="0" smtClean="0"/>
              <a:t>Minor surgery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produces little or no physical impairment</a:t>
            </a:r>
          </a:p>
          <a:p>
            <a:r>
              <a:rPr lang="en-US" sz="2400" dirty="0" smtClean="0"/>
              <a:t>Major surgery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penetrates or exposes body cavity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impairs physical or physiological functioning</a:t>
            </a:r>
          </a:p>
          <a:p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710680" y="1459186"/>
            <a:ext cx="2052320" cy="3246819"/>
            <a:chOff x="6019800" y="2732723"/>
            <a:chExt cx="2052320" cy="3246819"/>
          </a:xfrm>
        </p:grpSpPr>
        <p:pic>
          <p:nvPicPr>
            <p:cNvPr id="9" name="Picture 8" descr="IMG_014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9800" y="2732723"/>
              <a:ext cx="2052320" cy="324104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0" name="TextBox 8"/>
            <p:cNvSpPr txBox="1">
              <a:spLocks noChangeArrowheads="1"/>
            </p:cNvSpPr>
            <p:nvPr/>
          </p:nvSpPr>
          <p:spPr bwMode="auto">
            <a:xfrm>
              <a:off x="6553200" y="5686128"/>
              <a:ext cx="1518920" cy="293414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>
              <a:prstTxWarp prst="textNoShape">
                <a:avLst/>
              </a:prstTxWarp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800" dirty="0" smtClean="0">
                  <a:latin typeface="Calibri" pitchFamily="-65" charset="0"/>
                </a:rPr>
                <a:t>Photo courtesy of UBC </a:t>
              </a:r>
              <a:r>
                <a:rPr lang="en-US" sz="800" dirty="0">
                  <a:latin typeface="Calibri" pitchFamily="-65" charset="0"/>
                </a:rPr>
                <a:t>Animal </a:t>
              </a:r>
              <a:endParaRPr lang="en-US" sz="800" dirty="0" smtClean="0">
                <a:latin typeface="Calibri" pitchFamily="-65" charset="0"/>
              </a:endParaRPr>
            </a:p>
            <a:p>
              <a:pPr algn="r">
                <a:lnSpc>
                  <a:spcPct val="80000"/>
                </a:lnSpc>
              </a:pPr>
              <a:r>
                <a:rPr lang="en-US" sz="800" dirty="0" smtClean="0">
                  <a:latin typeface="Calibri" pitchFamily="-65" charset="0"/>
                </a:rPr>
                <a:t>Welfare </a:t>
              </a:r>
              <a:r>
                <a:rPr lang="en-US" sz="800" dirty="0">
                  <a:latin typeface="Calibri" pitchFamily="-65" charset="0"/>
                </a:rPr>
                <a:t>Program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710680" y="4762798"/>
            <a:ext cx="205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Emergency surgery to correct a displaced abomasum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33400" y="5588000"/>
            <a:ext cx="8229600" cy="1076325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Surgery should only be performed by well trained individuals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001000" cy="1143000"/>
          </a:xfrm>
        </p:spPr>
        <p:txBody>
          <a:bodyPr/>
          <a:lstStyle/>
          <a:p>
            <a:r>
              <a:rPr lang="en-US" dirty="0" smtClean="0"/>
              <a:t>Requirements for Major &amp;</a:t>
            </a:r>
            <a:br>
              <a:rPr lang="en-US" dirty="0" smtClean="0"/>
            </a:br>
            <a:r>
              <a:rPr lang="en-US" dirty="0" smtClean="0"/>
              <a:t>Non-Survival Surgeries</a:t>
            </a:r>
          </a:p>
        </p:txBody>
      </p:sp>
      <p:sp>
        <p:nvSpPr>
          <p:cNvPr id="124931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31116" cy="4525963"/>
          </a:xfrm>
        </p:spPr>
        <p:txBody>
          <a:bodyPr/>
          <a:lstStyle/>
          <a:p>
            <a:r>
              <a:rPr lang="en-US" sz="2800" dirty="0" smtClean="0"/>
              <a:t>Major survival surgery and long, non-survival surgery : </a:t>
            </a:r>
          </a:p>
          <a:p>
            <a:pPr lvl="1"/>
            <a:r>
              <a:rPr lang="en-US" sz="2400" dirty="0" smtClean="0"/>
              <a:t>facilities intended for surgery</a:t>
            </a:r>
          </a:p>
          <a:p>
            <a:pPr lvl="1"/>
            <a:r>
              <a:rPr lang="en-US" sz="2400" dirty="0" smtClean="0"/>
              <a:t>standard aseptic surgical procedures</a:t>
            </a:r>
          </a:p>
          <a:p>
            <a:pPr>
              <a:spcBef>
                <a:spcPts val="2400"/>
              </a:spcBef>
            </a:pPr>
            <a:r>
              <a:rPr lang="en-US" sz="2800" dirty="0" smtClean="0"/>
              <a:t>Short, non-survival surgery</a:t>
            </a:r>
          </a:p>
          <a:p>
            <a:pPr lvl="1"/>
            <a:r>
              <a:rPr lang="en-US" sz="2400" dirty="0" smtClean="0"/>
              <a:t>good surgery practices, </a:t>
            </a:r>
            <a:br>
              <a:rPr lang="en-US" sz="2400" dirty="0" smtClean="0"/>
            </a:br>
            <a:r>
              <a:rPr lang="en-US" sz="2400" dirty="0" smtClean="0"/>
              <a:t>but not necessary to follow </a:t>
            </a:r>
            <a:br>
              <a:rPr lang="en-US" sz="2400" dirty="0" smtClean="0"/>
            </a:br>
            <a:r>
              <a:rPr lang="en-US" sz="2400" dirty="0" smtClean="0"/>
              <a:t>all aseptic standards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729306" y="4184946"/>
            <a:ext cx="3066898" cy="1680080"/>
            <a:chOff x="5486400" y="3580285"/>
            <a:chExt cx="2912842" cy="1679766"/>
          </a:xfrm>
        </p:grpSpPr>
        <p:pic>
          <p:nvPicPr>
            <p:cNvPr id="87047" name="Picture 8" descr="Heart_2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86400" y="3580285"/>
              <a:ext cx="2908300" cy="167751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87048" name="TextBox 10"/>
            <p:cNvSpPr txBox="1">
              <a:spLocks noChangeArrowheads="1"/>
            </p:cNvSpPr>
            <p:nvPr/>
          </p:nvSpPr>
          <p:spPr bwMode="auto">
            <a:xfrm>
              <a:off x="6710634" y="5044647"/>
              <a:ext cx="1688608" cy="215404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Dr. A. A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. Olkowski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29306" y="5862935"/>
            <a:ext cx="3062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Short term, non-survival study measuring blood flow dynamics in a chicken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Minor &amp;</a:t>
            </a:r>
            <a:br>
              <a:rPr lang="en-US" dirty="0" smtClean="0"/>
            </a:br>
            <a:r>
              <a:rPr lang="en-US" dirty="0" smtClean="0"/>
              <a:t>Therapeutic Surgeries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077200" cy="1275717"/>
          </a:xfrm>
        </p:spPr>
        <p:txBody>
          <a:bodyPr/>
          <a:lstStyle/>
          <a:p>
            <a:r>
              <a:rPr lang="en-US" sz="2400" dirty="0" smtClean="0"/>
              <a:t>Minor surgery</a:t>
            </a:r>
          </a:p>
          <a:p>
            <a:pPr lvl="1"/>
            <a:r>
              <a:rPr lang="en-US" sz="2000" dirty="0" smtClean="0"/>
              <a:t>according to standard veterinary practices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85800" y="2875917"/>
            <a:ext cx="3149600" cy="3086079"/>
            <a:chOff x="584200" y="2875917"/>
            <a:chExt cx="3149600" cy="3086079"/>
          </a:xfrm>
        </p:grpSpPr>
        <p:pic>
          <p:nvPicPr>
            <p:cNvPr id="9" name="Picture 8" descr="Cows - C section.jpg"/>
            <p:cNvPicPr>
              <a:picLocks noChangeAspect="1"/>
            </p:cNvPicPr>
            <p:nvPr/>
          </p:nvPicPr>
          <p:blipFill>
            <a:blip r:embed="rId2"/>
            <a:srcRect t="4859"/>
            <a:stretch>
              <a:fillRect/>
            </a:stretch>
          </p:blipFill>
          <p:spPr>
            <a:xfrm>
              <a:off x="584200" y="2875917"/>
              <a:ext cx="3149600" cy="308355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0" name="TextBox 8"/>
            <p:cNvSpPr txBox="1">
              <a:spLocks noChangeArrowheads="1"/>
            </p:cNvSpPr>
            <p:nvPr/>
          </p:nvSpPr>
          <p:spPr bwMode="auto">
            <a:xfrm>
              <a:off x="1498600" y="5746552"/>
              <a:ext cx="2235200" cy="215444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UBC 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Animal Welfare Program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85800" y="5959475"/>
            <a:ext cx="314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Cesarean section</a:t>
            </a:r>
            <a:br>
              <a:rPr lang="en-US" sz="1200" dirty="0" smtClean="0"/>
            </a:br>
            <a:r>
              <a:rPr lang="en-US" sz="1200" dirty="0" smtClean="0"/>
              <a:t>(chain used for leverage when pulling calf)</a:t>
            </a:r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267200" y="2743200"/>
            <a:ext cx="4343400" cy="3677283"/>
          </a:xfrm>
          <a:prstGeom prst="rect">
            <a:avLst/>
          </a:prstGeom>
        </p:spPr>
        <p:txBody>
          <a:bodyPr/>
          <a:lstStyle/>
          <a:p>
            <a:pPr marL="419100" marR="0" lvl="0" indent="-3825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itchFamily="28" charset="2"/>
              <a:buChar char="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Therapeutic and emergency surgery</a:t>
            </a:r>
          </a:p>
          <a:p>
            <a:pPr marL="722313" marR="0" lvl="1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7DF56"/>
              </a:buClr>
              <a:buSzPct val="90000"/>
              <a:buFont typeface="Wingdings 2" pitchFamily="28" charset="2"/>
              <a:buChar char=""/>
              <a:tabLst/>
              <a:defRPr/>
            </a:pPr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t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echniques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should be as sanitary as possible</a:t>
            </a:r>
          </a:p>
          <a:p>
            <a:pPr marL="722313" marR="0" lvl="1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7DF56"/>
              </a:buClr>
              <a:buSzPct val="90000"/>
              <a:buFont typeface="Wingdings 2" pitchFamily="28" charset="2"/>
              <a:buChar char=""/>
              <a:tabLst/>
              <a:defRPr/>
            </a:pPr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p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ain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mitigation as appropriate</a:t>
            </a:r>
          </a:p>
          <a:p>
            <a:pPr marL="722313" marR="0" lvl="1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7DF56"/>
              </a:buClr>
              <a:buSzPct val="90000"/>
              <a:buFont typeface="Wingdings 2" pitchFamily="28" charset="2"/>
              <a:buChar char=""/>
              <a:tabLst/>
              <a:defRPr/>
            </a:pPr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c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onsider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likelihood of emergency surgery in protocol and make necessary provisions</a:t>
            </a:r>
          </a:p>
          <a:p>
            <a:pPr marL="72231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DF56"/>
              </a:buClr>
              <a:buSzPct val="90000"/>
              <a:buFont typeface="Wingdings 2" pitchFamily="28" charset="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Fistulation</a:t>
            </a:r>
            <a:r>
              <a:rPr lang="en-US" dirty="0" smtClean="0"/>
              <a:t> / Catheterization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077200" cy="4373563"/>
          </a:xfrm>
        </p:spPr>
        <p:txBody>
          <a:bodyPr/>
          <a:lstStyle/>
          <a:p>
            <a:r>
              <a:rPr lang="en-US" sz="2400" dirty="0" smtClean="0"/>
              <a:t>Consider various approaches, types and materials available during experimental planning</a:t>
            </a:r>
          </a:p>
          <a:p>
            <a:r>
              <a:rPr lang="en-US" sz="2400" dirty="0" smtClean="0"/>
              <a:t>Special considerations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personnel trained to understand special care requirements and catheter endpoints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for safety of personnel and animals, employ restraint devices during catheterization and sampling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implanted telemetry devices to ensure clear identification of animals for post-op and long-term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338"/>
            <a:ext cx="83058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Termination of Scientific Use of the </a:t>
            </a:r>
            <a:br>
              <a:rPr lang="en-US" dirty="0" smtClean="0"/>
            </a:br>
            <a:r>
              <a:rPr lang="en-US" dirty="0" smtClean="0"/>
              <a:t>Farm Animal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800600" y="2133600"/>
            <a:ext cx="3048000" cy="3505200"/>
            <a:chOff x="4800600" y="2133600"/>
            <a:chExt cx="3048000" cy="3505200"/>
          </a:xfrm>
        </p:grpSpPr>
        <p:pic>
          <p:nvPicPr>
            <p:cNvPr id="9" name="Picture 8" descr="DSC_0165_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0600" y="2133600"/>
              <a:ext cx="3048000" cy="35052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0" name="TextBox 8"/>
            <p:cNvSpPr txBox="1">
              <a:spLocks noChangeArrowheads="1"/>
            </p:cNvSpPr>
            <p:nvPr/>
          </p:nvSpPr>
          <p:spPr bwMode="auto">
            <a:xfrm>
              <a:off x="5638800" y="5423356"/>
              <a:ext cx="2209800" cy="215444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UBC 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Animal Welfare Program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68399" y="2133600"/>
            <a:ext cx="3251197" cy="1497770"/>
            <a:chOff x="1168399" y="2133600"/>
            <a:chExt cx="3251197" cy="1497770"/>
          </a:xfrm>
        </p:grpSpPr>
        <p:pic>
          <p:nvPicPr>
            <p:cNvPr id="6" name="Picture 5" descr="IMG_1738.jpg"/>
            <p:cNvPicPr>
              <a:picLocks noChangeAspect="1"/>
            </p:cNvPicPr>
            <p:nvPr/>
          </p:nvPicPr>
          <p:blipFill>
            <a:blip r:embed="rId3"/>
            <a:srcRect r="9091"/>
            <a:stretch>
              <a:fillRect/>
            </a:stretch>
          </p:blipFill>
          <p:spPr>
            <a:xfrm>
              <a:off x="1168399" y="2133600"/>
              <a:ext cx="3251197" cy="149352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 rot="10800000" flipV="1">
              <a:off x="2857488" y="3415926"/>
              <a:ext cx="1562108" cy="215444"/>
            </a:xfrm>
            <a:prstGeom prst="rect">
              <a:avLst/>
            </a:prstGeom>
            <a:solidFill>
              <a:schemeClr val="bg1">
                <a:alpha val="6196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Dr. D. Wilson</a:t>
              </a:r>
              <a:endParaRPr lang="en-US" sz="800" dirty="0">
                <a:solidFill>
                  <a:srgbClr val="FFFFFF"/>
                </a:solidFill>
                <a:latin typeface="Calibri" pitchFamily="-65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68398" y="3962400"/>
            <a:ext cx="3251200" cy="1672403"/>
            <a:chOff x="1168398" y="3962400"/>
            <a:chExt cx="3251200" cy="1672403"/>
          </a:xfrm>
        </p:grpSpPr>
        <p:pic>
          <p:nvPicPr>
            <p:cNvPr id="5" name="Picture 4" descr="sow in farrow crate.jpg"/>
            <p:cNvPicPr>
              <a:picLocks noChangeAspect="1"/>
            </p:cNvPicPr>
            <p:nvPr/>
          </p:nvPicPr>
          <p:blipFill>
            <a:blip r:embed="rId4"/>
            <a:srcRect t="8611"/>
            <a:stretch>
              <a:fillRect/>
            </a:stretch>
          </p:blipFill>
          <p:spPr>
            <a:xfrm>
              <a:off x="1168398" y="3962400"/>
              <a:ext cx="3251200" cy="167132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 rot="10800000" flipV="1">
              <a:off x="3143239" y="5419359"/>
              <a:ext cx="1276355" cy="215444"/>
            </a:xfrm>
            <a:prstGeom prst="rect">
              <a:avLst/>
            </a:prstGeom>
            <a:solidFill>
              <a:schemeClr val="bg1">
                <a:alpha val="6196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M. </a:t>
              </a:r>
              <a:r>
                <a:rPr lang="en-US" sz="800" dirty="0" err="1" smtClean="0">
                  <a:solidFill>
                    <a:srgbClr val="FFFFFF"/>
                  </a:solidFill>
                  <a:latin typeface="Calibri" pitchFamily="-65" charset="0"/>
                </a:rPr>
                <a:t>Smit</a:t>
              </a:r>
              <a:endParaRPr lang="en-US" sz="800" dirty="0">
                <a:solidFill>
                  <a:srgbClr val="FFFFFF"/>
                </a:solidFill>
                <a:latin typeface="Calibri" pitchFamily="-65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57200" y="4800600"/>
            <a:ext cx="8229600" cy="1828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171" name="Content Placeholder 2"/>
          <p:cNvSpPr>
            <a:spLocks noGrp="1"/>
          </p:cNvSpPr>
          <p:nvPr>
            <p:ph idx="1"/>
          </p:nvPr>
        </p:nvSpPr>
        <p:spPr>
          <a:xfrm>
            <a:off x="609600" y="4500570"/>
            <a:ext cx="8077200" cy="1524000"/>
          </a:xfrm>
        </p:spPr>
        <p:txBody>
          <a:bodyPr/>
          <a:lstStyle/>
          <a:p>
            <a:r>
              <a:rPr lang="en-US" sz="2000" dirty="0" smtClean="0"/>
              <a:t>Goal: Use earliest possible endpoint to minimize pain, distress and discomfort while still achieving scientific objectives of protocol</a:t>
            </a:r>
          </a:p>
          <a:p>
            <a:r>
              <a:rPr lang="en-US" sz="2000" dirty="0" smtClean="0"/>
              <a:t>Note: Endpoint selection should involve consultation with  the veterinarian and the ACC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643042" y="838200"/>
            <a:ext cx="5715000" cy="1371600"/>
          </a:xfrm>
          <a:prstGeom prst="roundRect">
            <a:avLst/>
          </a:prstGeom>
          <a:solidFill>
            <a:schemeClr val="tx1">
              <a:lumMod val="50000"/>
              <a:lumOff val="50000"/>
              <a:alpha val="91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cap="all" dirty="0" smtClean="0">
                <a:solidFill>
                  <a:schemeClr val="bg1"/>
                </a:solidFill>
              </a:rPr>
              <a:t>Endpoints</a:t>
            </a:r>
            <a:endParaRPr lang="en-US" sz="2800" b="1" cap="all" dirty="0" smtClean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</a:rPr>
              <a:t>Ending or minimizing pain and distress of an experimental animal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14400" y="2743200"/>
            <a:ext cx="1828800" cy="1371600"/>
          </a:xfrm>
          <a:prstGeom prst="roundRect">
            <a:avLst/>
          </a:prstGeom>
          <a:gradFill flip="none" rotWithShape="1">
            <a:gsLst>
              <a:gs pos="0">
                <a:srgbClr val="6699CC"/>
              </a:gs>
              <a:gs pos="100000">
                <a:srgbClr val="99CCCC"/>
              </a:gs>
            </a:gsLst>
            <a:lin ang="5400000" scaled="0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cap="all" dirty="0" smtClean="0"/>
              <a:t>Stop </a:t>
            </a:r>
            <a:r>
              <a:rPr lang="en-US" cap="all" dirty="0"/>
              <a:t>procedure</a:t>
            </a:r>
            <a:endParaRPr lang="en-US" b="1" cap="all" dirty="0"/>
          </a:p>
        </p:txBody>
      </p:sp>
      <p:sp>
        <p:nvSpPr>
          <p:cNvPr id="15" name="Rounded Rectangle 14"/>
          <p:cNvSpPr/>
          <p:nvPr/>
        </p:nvSpPr>
        <p:spPr>
          <a:xfrm>
            <a:off x="6400800" y="2743200"/>
            <a:ext cx="1828800" cy="1371600"/>
          </a:xfrm>
          <a:prstGeom prst="roundRect">
            <a:avLst/>
          </a:prstGeom>
          <a:gradFill flip="none" rotWithShape="1">
            <a:gsLst>
              <a:gs pos="0">
                <a:srgbClr val="6699CC"/>
              </a:gs>
              <a:gs pos="100000">
                <a:srgbClr val="99CCCC"/>
              </a:gs>
            </a:gsLst>
            <a:lin ang="5400000" scaled="0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cap="all" dirty="0" smtClean="0"/>
              <a:t>euthanize</a:t>
            </a:r>
            <a:endParaRPr lang="en-US" b="1" cap="all" dirty="0"/>
          </a:p>
        </p:txBody>
      </p:sp>
      <p:sp>
        <p:nvSpPr>
          <p:cNvPr id="16" name="Rounded Rectangle 15"/>
          <p:cNvSpPr/>
          <p:nvPr/>
        </p:nvSpPr>
        <p:spPr>
          <a:xfrm>
            <a:off x="3048000" y="2743200"/>
            <a:ext cx="3048000" cy="1371600"/>
          </a:xfrm>
          <a:prstGeom prst="roundRect">
            <a:avLst/>
          </a:prstGeom>
          <a:gradFill flip="none" rotWithShape="1">
            <a:gsLst>
              <a:gs pos="0">
                <a:srgbClr val="6699CC"/>
              </a:gs>
              <a:gs pos="100000">
                <a:srgbClr val="99CCCC"/>
              </a:gs>
            </a:gsLst>
            <a:lin ang="5400000" scaled="0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cap="all" dirty="0" smtClean="0"/>
              <a:t>Provide treatment </a:t>
            </a:r>
            <a:r>
              <a:rPr lang="en-US" cap="all" dirty="0"/>
              <a:t>for</a:t>
            </a:r>
            <a:r>
              <a:rPr lang="en-US" cap="all" dirty="0" smtClean="0"/>
              <a:t> pain </a:t>
            </a:r>
            <a:r>
              <a:rPr lang="en-US" cap="all" dirty="0"/>
              <a:t>and distress</a:t>
            </a:r>
            <a:endParaRPr lang="en-US" b="1" cap="all" dirty="0"/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2176446" y="2226916"/>
            <a:ext cx="457200" cy="381000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4342606" y="2417416"/>
            <a:ext cx="457200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553200" y="2189610"/>
            <a:ext cx="457200" cy="456406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Return to Herd or Flock</a:t>
            </a:r>
            <a:endParaRPr lang="en-US" dirty="0"/>
          </a:p>
        </p:txBody>
      </p:sp>
      <p:pic>
        <p:nvPicPr>
          <p:cNvPr id="4" name="Content Placeholder 3" descr="Sheep Metabolism Pens group 2008.jpg"/>
          <p:cNvPicPr>
            <a:picLocks noGrp="1" noChangeAspect="1"/>
          </p:cNvPicPr>
          <p:nvPr>
            <p:ph idx="1"/>
          </p:nvPr>
        </p:nvPicPr>
        <p:blipFill>
          <a:blip r:embed="rId2"/>
          <a:srcRect l="4075"/>
          <a:stretch>
            <a:fillRect/>
          </a:stretch>
        </p:blipFill>
        <p:spPr>
          <a:xfrm>
            <a:off x="609600" y="3048000"/>
            <a:ext cx="3886200" cy="2832100"/>
          </a:xfrm>
          <a:ln>
            <a:solidFill>
              <a:srgbClr val="000000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199"/>
            <a:ext cx="8229600" cy="1752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00199"/>
            <a:ext cx="8229600" cy="1752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 rot="10800000" flipV="1">
            <a:off x="1295400" y="5664656"/>
            <a:ext cx="3200400" cy="215444"/>
          </a:xfrm>
          <a:prstGeom prst="rect">
            <a:avLst/>
          </a:prstGeom>
          <a:solidFill>
            <a:schemeClr val="bg1">
              <a:alpha val="6196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dirty="0" smtClean="0">
                <a:latin typeface="Calibri" pitchFamily="-65" charset="0"/>
              </a:rPr>
              <a:t>Photo courtesy of Animal Resources Centre, University of Saskatchewan</a:t>
            </a:r>
            <a:endParaRPr lang="en-US" sz="800" dirty="0">
              <a:latin typeface="Calibri" pitchFamily="-65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63976" y="3048000"/>
            <a:ext cx="3886200" cy="2832101"/>
            <a:chOff x="4635500" y="3352800"/>
            <a:chExt cx="3886200" cy="2832101"/>
          </a:xfrm>
        </p:grpSpPr>
        <p:pic>
          <p:nvPicPr>
            <p:cNvPr id="5" name="Picture 4" descr="Sheep VIDO Paddocks 2.jpg"/>
            <p:cNvPicPr>
              <a:picLocks noChangeAspect="1"/>
            </p:cNvPicPr>
            <p:nvPr/>
          </p:nvPicPr>
          <p:blipFill>
            <a:blip r:embed="rId3"/>
            <a:srcRect l="4375" t="7083"/>
            <a:stretch>
              <a:fillRect/>
            </a:stretch>
          </p:blipFill>
          <p:spPr>
            <a:xfrm>
              <a:off x="4635500" y="3352800"/>
              <a:ext cx="3886200" cy="28321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 rot="10800000" flipV="1">
              <a:off x="5334000" y="5969457"/>
              <a:ext cx="3187700" cy="215444"/>
            </a:xfrm>
            <a:prstGeom prst="rect">
              <a:avLst/>
            </a:prstGeom>
            <a:solidFill>
              <a:schemeClr val="bg1">
                <a:alpha val="6196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Animal Resources Centre, University of Saskatchewan</a:t>
              </a:r>
              <a:endParaRPr lang="en-US" sz="800" dirty="0">
                <a:solidFill>
                  <a:srgbClr val="FFFFFF"/>
                </a:solidFill>
                <a:latin typeface="Calibri" pitchFamily="-65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09600" y="5880100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Sheep in wire metabolism cages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663976" y="5880100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Sheep outside in a  small herd </a:t>
            </a:r>
            <a:endParaRPr lang="en-US" sz="12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00034" y="1600200"/>
            <a:ext cx="8077200" cy="990600"/>
          </a:xfrm>
          <a:prstGeom prst="rect">
            <a:avLst/>
          </a:prstGeom>
        </p:spPr>
        <p:txBody>
          <a:bodyPr/>
          <a:lstStyle/>
          <a:p>
            <a:pPr marL="419100" lvl="0" indent="-382588" defTabSz="914400" fontAlgn="base"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itchFamily="28" charset="2"/>
              <a:buChar char=""/>
            </a:pP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ＭＳ Ｐゴシック" pitchFamily="-112" charset="-128"/>
                <a:cs typeface="Arial"/>
              </a:rPr>
              <a:t>In many instances farm animals may be reintroduced into a herd or flock upon the end of their scientific 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is a Farm Animal?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001000" cy="1752600"/>
          </a:xfrm>
        </p:spPr>
        <p:txBody>
          <a:bodyPr/>
          <a:lstStyle/>
          <a:p>
            <a:pPr eaLnBrk="1" hangingPunct="1"/>
            <a:r>
              <a:rPr lang="en-US" dirty="0" smtClean="0"/>
              <a:t>Mammal or bird used in agriculture for:</a:t>
            </a:r>
          </a:p>
          <a:p>
            <a:pPr lvl="1" eaLnBrk="1" hangingPunct="1"/>
            <a:r>
              <a:rPr lang="en-US" dirty="0" smtClean="0"/>
              <a:t>food</a:t>
            </a:r>
          </a:p>
          <a:p>
            <a:pPr lvl="1" eaLnBrk="1" hangingPunct="1"/>
            <a:r>
              <a:rPr lang="en-US" dirty="0" err="1" smtClean="0"/>
              <a:t>fibre</a:t>
            </a:r>
            <a:endParaRPr lang="en-US" dirty="0" smtClean="0"/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6976309" y="3355719"/>
            <a:ext cx="2003764" cy="2176340"/>
            <a:chOff x="6241800" y="1626870"/>
            <a:chExt cx="2018408" cy="2192242"/>
          </a:xfrm>
        </p:grpSpPr>
        <p:pic>
          <p:nvPicPr>
            <p:cNvPr id="19467" name="Picture 17" descr="Pigs(Wilson).jpg"/>
            <p:cNvPicPr>
              <a:picLocks noChangeAspect="1"/>
            </p:cNvPicPr>
            <p:nvPr/>
          </p:nvPicPr>
          <p:blipFill>
            <a:blip r:embed="rId2"/>
            <a:srcRect l="3188" r="4357"/>
            <a:stretch>
              <a:fillRect/>
            </a:stretch>
          </p:blipFill>
          <p:spPr bwMode="auto">
            <a:xfrm>
              <a:off x="6241800" y="1626870"/>
              <a:ext cx="2018408" cy="218313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9468" name="Rectangle 6"/>
            <p:cNvSpPr>
              <a:spLocks noChangeArrowheads="1"/>
            </p:cNvSpPr>
            <p:nvPr/>
          </p:nvSpPr>
          <p:spPr bwMode="auto">
            <a:xfrm rot="10800000" flipV="1">
              <a:off x="6736680" y="3602094"/>
              <a:ext cx="1523525" cy="217018"/>
            </a:xfrm>
            <a:prstGeom prst="rect">
              <a:avLst/>
            </a:prstGeom>
            <a:solidFill>
              <a:schemeClr val="bg1">
                <a:alpha val="6196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Dr. D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. Wilson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24399" y="3357319"/>
            <a:ext cx="1990741" cy="2148787"/>
            <a:chOff x="6275387" y="3994149"/>
            <a:chExt cx="2195438" cy="2369734"/>
          </a:xfrm>
        </p:grpSpPr>
        <p:pic>
          <p:nvPicPr>
            <p:cNvPr id="18" name="Picture 17" descr="021-9..jpg"/>
            <p:cNvPicPr>
              <a:picLocks noChangeAspect="1"/>
            </p:cNvPicPr>
            <p:nvPr/>
          </p:nvPicPr>
          <p:blipFill>
            <a:blip r:embed="rId3"/>
            <a:srcRect b="1849"/>
            <a:stretch>
              <a:fillRect/>
            </a:stretch>
          </p:blipFill>
          <p:spPr>
            <a:xfrm>
              <a:off x="6275387" y="3994149"/>
              <a:ext cx="2182813" cy="236823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9" name="Rectangle 6"/>
            <p:cNvSpPr>
              <a:spLocks noChangeAspect="1" noChangeArrowheads="1"/>
            </p:cNvSpPr>
            <p:nvPr/>
          </p:nvSpPr>
          <p:spPr bwMode="auto">
            <a:xfrm>
              <a:off x="6737586" y="6044825"/>
              <a:ext cx="1733239" cy="319058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>
              <a:prstTxWarp prst="textNoShape">
                <a:avLst/>
              </a:prstTxWarp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Agriculture and </a:t>
              </a:r>
            </a:p>
            <a:p>
              <a:pPr algn="r">
                <a:lnSpc>
                  <a:spcPct val="80000"/>
                </a:lnSpc>
              </a:pPr>
              <a:r>
                <a:rPr lang="en-US" sz="800" dirty="0" err="1" smtClean="0">
                  <a:solidFill>
                    <a:srgbClr val="FFFFFF"/>
                  </a:solidFill>
                  <a:latin typeface="Calibri" pitchFamily="-65" charset="0"/>
                </a:rPr>
                <a:t>Agri</a:t>
              </a:r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-Food Canada</a:t>
              </a:r>
              <a:endParaRPr lang="en-US" sz="800" dirty="0">
                <a:solidFill>
                  <a:srgbClr val="FFFFFF"/>
                </a:solidFill>
                <a:latin typeface="Calibri" pitchFamily="-65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2400" y="3352800"/>
            <a:ext cx="2003765" cy="2157410"/>
            <a:chOff x="-1676400" y="4212916"/>
            <a:chExt cx="2209800" cy="2379245"/>
          </a:xfrm>
        </p:grpSpPr>
        <p:pic>
          <p:nvPicPr>
            <p:cNvPr id="17" name="Picture 16" descr="IMG_0703.jpg"/>
            <p:cNvPicPr>
              <a:picLocks noChangeAspect="1"/>
            </p:cNvPicPr>
            <p:nvPr/>
          </p:nvPicPr>
          <p:blipFill>
            <a:blip r:embed="rId4"/>
            <a:srcRect r="35739"/>
            <a:stretch>
              <a:fillRect/>
            </a:stretch>
          </p:blipFill>
          <p:spPr>
            <a:xfrm>
              <a:off x="-1676400" y="4212916"/>
              <a:ext cx="2209800" cy="236823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 rot="10800000" flipV="1">
              <a:off x="-884703" y="6354564"/>
              <a:ext cx="1418103" cy="237597"/>
            </a:xfrm>
            <a:prstGeom prst="rect">
              <a:avLst/>
            </a:prstGeom>
            <a:solidFill>
              <a:schemeClr val="bg1">
                <a:alpha val="6196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latin typeface="Calibri" pitchFamily="-65" charset="0"/>
                </a:rPr>
                <a:t>Photo courtesy of G. </a:t>
              </a:r>
              <a:r>
                <a:rPr lang="en-US" sz="800" dirty="0">
                  <a:latin typeface="Calibri" pitchFamily="-65" charset="0"/>
                </a:rPr>
                <a:t>Zobe</a:t>
              </a:r>
              <a:r>
                <a:rPr lang="en-US" sz="800" b="1" dirty="0">
                  <a:latin typeface="Calibri" pitchFamily="-65" charset="0"/>
                </a:rPr>
                <a:t>l</a:t>
              </a:r>
            </a:p>
          </p:txBody>
        </p:sp>
      </p:grpSp>
      <p:pic>
        <p:nvPicPr>
          <p:cNvPr id="26" name="Picture 25" descr="mink.jpg"/>
          <p:cNvPicPr>
            <a:picLocks noChangeAspect="1"/>
          </p:cNvPicPr>
          <p:nvPr/>
        </p:nvPicPr>
        <p:blipFill>
          <a:blip r:embed="rId5"/>
          <a:srcRect l="14522" r="22308"/>
          <a:stretch>
            <a:fillRect/>
          </a:stretch>
        </p:blipFill>
        <p:spPr>
          <a:xfrm>
            <a:off x="2438400" y="3352800"/>
            <a:ext cx="2003765" cy="214742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2667000" y="2133599"/>
            <a:ext cx="2362200" cy="990600"/>
          </a:xfrm>
          <a:prstGeom prst="rect">
            <a:avLst/>
          </a:prstGeom>
        </p:spPr>
        <p:txBody>
          <a:bodyPr/>
          <a:lstStyle/>
          <a:p>
            <a:pPr marL="72231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DF56"/>
              </a:buClr>
              <a:buSzPct val="90000"/>
              <a:buFont typeface="Wingdings 2" pitchFamily="28" charset="2"/>
              <a:buChar char=""/>
              <a:tabLst/>
              <a:defRPr/>
            </a:pPr>
            <a:r>
              <a:rPr lang="en-US" sz="2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f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ertilizer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  <a:p>
            <a:pPr marL="72231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DF56"/>
              </a:buClr>
              <a:buSzPct val="90000"/>
              <a:buFont typeface="Wingdings 2" pitchFamily="28" charset="2"/>
              <a:buChar char=""/>
              <a:tabLst/>
              <a:defRPr/>
            </a:pPr>
            <a:r>
              <a:rPr lang="en-US" sz="2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w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ork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Euthanasia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1"/>
            <a:ext cx="7924800" cy="3429000"/>
          </a:xfrm>
        </p:spPr>
        <p:txBody>
          <a:bodyPr/>
          <a:lstStyle/>
          <a:p>
            <a:r>
              <a:rPr lang="en-US" sz="2400" dirty="0" smtClean="0"/>
              <a:t>Necessary for:</a:t>
            </a:r>
          </a:p>
          <a:p>
            <a:pPr lvl="1"/>
            <a:r>
              <a:rPr lang="en-US" sz="2000" dirty="0" smtClean="0"/>
              <a:t>animals that cannot be moved due to disease or injury</a:t>
            </a:r>
          </a:p>
          <a:p>
            <a:pPr lvl="1"/>
            <a:r>
              <a:rPr lang="en-US" sz="2000" dirty="0" smtClean="0"/>
              <a:t>preventing animal suffering due to severe un-relievable pain and distress</a:t>
            </a:r>
          </a:p>
          <a:p>
            <a:pPr lvl="1"/>
            <a:r>
              <a:rPr lang="en-US" sz="2000" dirty="0" smtClean="0"/>
              <a:t>emergency disease control</a:t>
            </a:r>
          </a:p>
          <a:p>
            <a:r>
              <a:rPr lang="en-US" sz="2400" dirty="0" smtClean="0"/>
              <a:t>Methods should:</a:t>
            </a:r>
          </a:p>
          <a:p>
            <a:pPr lvl="1"/>
            <a:r>
              <a:rPr lang="en-US" sz="2000" dirty="0" smtClean="0"/>
              <a:t>minimize pain, distress and potential disease spread</a:t>
            </a:r>
          </a:p>
          <a:p>
            <a:pPr lvl="1"/>
            <a:r>
              <a:rPr lang="en-US" sz="2000" dirty="0" smtClean="0"/>
              <a:t>consider effects on personnel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990600" y="5181600"/>
            <a:ext cx="7086600" cy="923330"/>
          </a:xfrm>
          <a:prstGeom prst="rect">
            <a:avLst/>
          </a:prstGeom>
          <a:solidFill>
            <a:schemeClr val="bg1">
              <a:alpha val="25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See species-specific sections of the </a:t>
            </a:r>
            <a:r>
              <a:rPr lang="en-US" i="1" dirty="0" smtClean="0"/>
              <a:t>CCAC guidelines on: the care and use of farm animals in research, teaching and testing </a:t>
            </a:r>
            <a:r>
              <a:rPr lang="en-US" dirty="0" smtClean="0"/>
              <a:t>(2009) for acceptable emergency euthanasia methods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338"/>
            <a:ext cx="8382000" cy="1143000"/>
          </a:xfrm>
        </p:spPr>
        <p:txBody>
          <a:bodyPr/>
          <a:lstStyle/>
          <a:p>
            <a:r>
              <a:rPr lang="en-US" dirty="0" smtClean="0"/>
              <a:t>Disposal of Farm Animals Used in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All farm animals used in science should be handled, transported and disposed of in accordance with federal, provincial and municipal regulations</a:t>
            </a:r>
          </a:p>
          <a:p>
            <a:r>
              <a:rPr lang="en-US" sz="2800" dirty="0" smtClean="0"/>
              <a:t>Not all animals will be approved for food chain disposal</a:t>
            </a:r>
          </a:p>
          <a:p>
            <a:pPr lvl="1"/>
            <a:r>
              <a:rPr lang="en-US" sz="2400" dirty="0" smtClean="0"/>
              <a:t>important to be aware of appropriate and legal carcass disposal routes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077200" cy="3048000"/>
          </a:xfrm>
        </p:spPr>
        <p:txBody>
          <a:bodyPr/>
          <a:lstStyle/>
          <a:p>
            <a:r>
              <a:rPr lang="en-US" sz="2000" dirty="0" smtClean="0"/>
              <a:t>Care, housing, handling practices and specialized procedures all influence farm animal welfare</a:t>
            </a:r>
          </a:p>
          <a:p>
            <a:pPr lvl="0"/>
            <a:r>
              <a:rPr lang="en-US" sz="2000" dirty="0" smtClean="0"/>
              <a:t>Good welfare requires a balance of three components:</a:t>
            </a:r>
          </a:p>
          <a:p>
            <a:pPr lvl="1"/>
            <a:r>
              <a:rPr lang="en-US" sz="1600" dirty="0" smtClean="0"/>
              <a:t>biological functioning</a:t>
            </a:r>
          </a:p>
          <a:p>
            <a:pPr lvl="1"/>
            <a:r>
              <a:rPr lang="en-US" sz="1600" dirty="0" smtClean="0"/>
              <a:t>natural living </a:t>
            </a:r>
          </a:p>
          <a:p>
            <a:pPr lvl="1"/>
            <a:r>
              <a:rPr lang="en-US" sz="1600" dirty="0" smtClean="0"/>
              <a:t>affective states</a:t>
            </a:r>
          </a:p>
          <a:p>
            <a:pPr lvl="0"/>
            <a:r>
              <a:rPr lang="en-US" sz="2000" dirty="0" smtClean="0"/>
              <a:t>Animal users should strive to achieve their scientific goals in line with the best possible animal welfare standards</a:t>
            </a:r>
          </a:p>
          <a:p>
            <a:endParaRPr lang="en-US" sz="2000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2561928" y="4648200"/>
            <a:ext cx="4025900" cy="1778000"/>
            <a:chOff x="4356100" y="3098800"/>
            <a:chExt cx="4025900" cy="1778000"/>
          </a:xfrm>
        </p:grpSpPr>
        <p:pic>
          <p:nvPicPr>
            <p:cNvPr id="5" name="Picture 4" descr="Cows - Cows on pastur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6100" y="3098800"/>
              <a:ext cx="4025900" cy="1778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6172200" y="4661356"/>
              <a:ext cx="2209800" cy="215444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solidFill>
                    <a:srgbClr val="FFFFFF"/>
                  </a:solidFill>
                  <a:latin typeface="Calibri" pitchFamily="-65" charset="0"/>
                </a:rPr>
                <a:t>Photo courtesy of UBC </a:t>
              </a:r>
              <a:r>
                <a:rPr lang="en-US" sz="800" dirty="0">
                  <a:solidFill>
                    <a:srgbClr val="FFFFFF"/>
                  </a:solidFill>
                  <a:latin typeface="Calibri" pitchFamily="-65" charset="0"/>
                </a:rPr>
                <a:t>Animal Welfare Program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561928" y="6426200"/>
            <a:ext cx="4025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Dairy heifers grazing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Animal Welfare</a:t>
            </a:r>
          </a:p>
        </p:txBody>
      </p:sp>
      <p:pic>
        <p:nvPicPr>
          <p:cNvPr id="18" name="Picture 18" descr="Copy (44) of IMG_0517.JPG"/>
          <p:cNvPicPr>
            <a:picLocks noChangeAspect="1"/>
          </p:cNvPicPr>
          <p:nvPr/>
        </p:nvPicPr>
        <p:blipFill>
          <a:blip r:embed="rId2"/>
          <a:srcRect l="20000" t="16011" r="26666" b="35249"/>
          <a:stretch>
            <a:fillRect/>
          </a:stretch>
        </p:blipFill>
        <p:spPr bwMode="auto">
          <a:xfrm>
            <a:off x="1408116" y="1858866"/>
            <a:ext cx="2763838" cy="1814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1" name="Picture 17" descr="03-Feedlot_2.jpg"/>
          <p:cNvPicPr>
            <a:picLocks noChangeAspect="1"/>
          </p:cNvPicPr>
          <p:nvPr/>
        </p:nvPicPr>
        <p:blipFill>
          <a:blip r:embed="rId3"/>
          <a:srcRect l="14789" r="10883"/>
          <a:stretch>
            <a:fillRect/>
          </a:stretch>
        </p:blipFill>
        <p:spPr bwMode="auto">
          <a:xfrm>
            <a:off x="4989516" y="1858866"/>
            <a:ext cx="2764109" cy="1812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4" name="Picture 8" descr="IMG_0558_2.jpg"/>
          <p:cNvPicPr>
            <a:picLocks noChangeAspect="1"/>
          </p:cNvPicPr>
          <p:nvPr/>
        </p:nvPicPr>
        <p:blipFill>
          <a:blip r:embed="rId4"/>
          <a:srcRect t="12260" r="12776" b="15695"/>
          <a:stretch>
            <a:fillRect/>
          </a:stretch>
        </p:blipFill>
        <p:spPr bwMode="auto">
          <a:xfrm>
            <a:off x="4989516" y="4144866"/>
            <a:ext cx="2763838" cy="1814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" name="Picture 7" descr="IMG_0067.jpg"/>
          <p:cNvPicPr>
            <a:picLocks noChangeAspect="1"/>
          </p:cNvPicPr>
          <p:nvPr/>
        </p:nvPicPr>
        <p:blipFill>
          <a:blip r:embed="rId5"/>
          <a:srcRect b="17888"/>
          <a:stretch>
            <a:fillRect/>
          </a:stretch>
        </p:blipFill>
        <p:spPr bwMode="auto">
          <a:xfrm>
            <a:off x="1408116" y="4144866"/>
            <a:ext cx="2763838" cy="18145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9" name="Rectangle 6"/>
          <p:cNvSpPr>
            <a:spLocks noChangeArrowheads="1"/>
          </p:cNvSpPr>
          <p:nvPr/>
        </p:nvSpPr>
        <p:spPr bwMode="auto">
          <a:xfrm rot="10800000" flipV="1">
            <a:off x="2674928" y="3457935"/>
            <a:ext cx="1497026" cy="215444"/>
          </a:xfrm>
          <a:prstGeom prst="rect">
            <a:avLst/>
          </a:prstGeom>
          <a:solidFill>
            <a:schemeClr val="bg1">
              <a:alpha val="6196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dirty="0" smtClean="0">
                <a:solidFill>
                  <a:srgbClr val="FFFFFF"/>
                </a:solidFill>
                <a:latin typeface="Calibri" pitchFamily="-65" charset="0"/>
              </a:rPr>
              <a:t>Photo courtesy of Dr. D</a:t>
            </a:r>
            <a:r>
              <a:rPr lang="en-US" sz="800" dirty="0">
                <a:solidFill>
                  <a:srgbClr val="FFFFFF"/>
                </a:solidFill>
                <a:latin typeface="Calibri" pitchFamily="-65" charset="0"/>
              </a:rPr>
              <a:t>. Wilson</a:t>
            </a: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 rot="10800000" flipV="1">
            <a:off x="2857488" y="5743935"/>
            <a:ext cx="1314466" cy="215444"/>
          </a:xfrm>
          <a:prstGeom prst="rect">
            <a:avLst/>
          </a:prstGeom>
          <a:solidFill>
            <a:schemeClr val="bg1">
              <a:alpha val="6196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dirty="0" smtClean="0">
                <a:solidFill>
                  <a:srgbClr val="FFFFFF"/>
                </a:solidFill>
                <a:latin typeface="Calibri" pitchFamily="-65" charset="0"/>
              </a:rPr>
              <a:t>Photo courtesy of O</a:t>
            </a:r>
            <a:r>
              <a:rPr lang="en-US" sz="800" dirty="0">
                <a:solidFill>
                  <a:srgbClr val="FFFFFF"/>
                </a:solidFill>
                <a:latin typeface="Calibri" pitchFamily="-65" charset="0"/>
              </a:rPr>
              <a:t>. Zobel</a:t>
            </a:r>
          </a:p>
        </p:txBody>
      </p:sp>
      <p:sp>
        <p:nvSpPr>
          <p:cNvPr id="31" name="Rectangle 6"/>
          <p:cNvSpPr>
            <a:spLocks noChangeAspect="1" noChangeArrowheads="1"/>
          </p:cNvSpPr>
          <p:nvPr/>
        </p:nvSpPr>
        <p:spPr bwMode="auto">
          <a:xfrm>
            <a:off x="5553085" y="3457936"/>
            <a:ext cx="2200268" cy="215444"/>
          </a:xfrm>
          <a:prstGeom prst="rect">
            <a:avLst/>
          </a:prstGeom>
          <a:solidFill>
            <a:schemeClr val="bg1">
              <a:alpha val="62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dirty="0" smtClean="0">
                <a:solidFill>
                  <a:srgbClr val="FFFFFF"/>
                </a:solidFill>
                <a:latin typeface="Calibri" pitchFamily="-65" charset="0"/>
              </a:rPr>
              <a:t>Photo courtesy of UBC </a:t>
            </a:r>
            <a:r>
              <a:rPr lang="en-US" sz="800" dirty="0">
                <a:solidFill>
                  <a:srgbClr val="FFFFFF"/>
                </a:solidFill>
                <a:latin typeface="Calibri" pitchFamily="-65" charset="0"/>
              </a:rPr>
              <a:t>Animal Welfare Program</a:t>
            </a: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 rot="10800000" flipV="1">
            <a:off x="6429388" y="5743936"/>
            <a:ext cx="1323964" cy="215444"/>
          </a:xfrm>
          <a:prstGeom prst="rect">
            <a:avLst/>
          </a:prstGeom>
          <a:solidFill>
            <a:schemeClr val="bg1">
              <a:alpha val="6196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dirty="0" smtClean="0">
                <a:solidFill>
                  <a:srgbClr val="FFFFFF"/>
                </a:solidFill>
                <a:latin typeface="Calibri" pitchFamily="-65" charset="0"/>
              </a:rPr>
              <a:t>Photo courtesy of O</a:t>
            </a:r>
            <a:r>
              <a:rPr lang="en-US" sz="800" dirty="0">
                <a:solidFill>
                  <a:srgbClr val="FFFFFF"/>
                </a:solidFill>
                <a:latin typeface="Calibri" pitchFamily="-65" charset="0"/>
              </a:rPr>
              <a:t>. Zobel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What is Animal Welfare?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667000" y="1447800"/>
            <a:ext cx="3810000" cy="3581400"/>
            <a:chOff x="2819400" y="1828800"/>
            <a:chExt cx="3810000" cy="3581400"/>
          </a:xfrm>
        </p:grpSpPr>
        <p:sp>
          <p:nvSpPr>
            <p:cNvPr id="7" name="Oval 6"/>
            <p:cNvSpPr/>
            <p:nvPr/>
          </p:nvSpPr>
          <p:spPr>
            <a:xfrm>
              <a:off x="2819400" y="3124200"/>
              <a:ext cx="2286000" cy="2286000"/>
            </a:xfrm>
            <a:prstGeom prst="ellipse">
              <a:avLst/>
            </a:prstGeom>
            <a:solidFill>
              <a:srgbClr val="66CCFF">
                <a:alpha val="4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581400" y="1828800"/>
              <a:ext cx="2286000" cy="2286000"/>
            </a:xfrm>
            <a:prstGeom prst="ellipse">
              <a:avLst/>
            </a:prstGeom>
            <a:solidFill>
              <a:srgbClr val="66CCFF">
                <a:alpha val="4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4343400" y="3124200"/>
              <a:ext cx="2286000" cy="2286000"/>
            </a:xfrm>
            <a:prstGeom prst="ellipse">
              <a:avLst/>
            </a:prstGeom>
            <a:solidFill>
              <a:srgbClr val="66CCFF">
                <a:alpha val="4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44648" y="2217003"/>
              <a:ext cx="1965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cap="all" dirty="0" smtClean="0"/>
                <a:t>Biological</a:t>
              </a:r>
            </a:p>
            <a:p>
              <a:pPr algn="ctr"/>
              <a:r>
                <a:rPr lang="en-US" sz="2000" cap="all" dirty="0" smtClean="0"/>
                <a:t>Functioning</a:t>
              </a:r>
              <a:endParaRPr lang="en-US" sz="2000" cap="all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52990" y="4001869"/>
              <a:ext cx="162401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cap="all" dirty="0" smtClean="0"/>
                <a:t>Affective </a:t>
              </a:r>
            </a:p>
            <a:p>
              <a:pPr algn="ctr"/>
              <a:r>
                <a:rPr lang="en-US" sz="2000" cap="all" dirty="0" smtClean="0"/>
                <a:t>State</a:t>
              </a:r>
              <a:endParaRPr lang="en-US" sz="2000" cap="all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895601" y="4001869"/>
              <a:ext cx="144779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cap="all" dirty="0" smtClean="0"/>
                <a:t>Natural </a:t>
              </a:r>
            </a:p>
            <a:p>
              <a:pPr algn="ctr"/>
              <a:r>
                <a:rPr lang="en-US" sz="2000" cap="all" dirty="0" smtClean="0"/>
                <a:t>Living</a:t>
              </a:r>
              <a:endParaRPr lang="en-US" sz="2000" cap="all" dirty="0"/>
            </a:p>
          </p:txBody>
        </p:sp>
      </p:grpSp>
      <p:sp>
        <p:nvSpPr>
          <p:cNvPr id="14" name="Line Callout 2 (Accent Bar) 13"/>
          <p:cNvSpPr/>
          <p:nvPr/>
        </p:nvSpPr>
        <p:spPr>
          <a:xfrm rot="10800000" flipV="1">
            <a:off x="304800" y="4787531"/>
            <a:ext cx="2438400" cy="1641866"/>
          </a:xfrm>
          <a:prstGeom prst="accentCallout2">
            <a:avLst>
              <a:gd name="adj1" fmla="val 41455"/>
              <a:gd name="adj2" fmla="val -5637"/>
              <a:gd name="adj3" fmla="val 30524"/>
              <a:gd name="adj4" fmla="val -21282"/>
              <a:gd name="adj5" fmla="val 16458"/>
              <a:gd name="adj6" fmla="val -25937"/>
            </a:avLst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  <a:effectLst>
            <a:outerShdw blurRad="63500" sx="102000" sy="102000" algn="ct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72000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  <a:t>The animal is living as naturally as possible and can carry out behaviours it is highly motivated to perform</a:t>
            </a:r>
            <a:endParaRPr lang="en-US" sz="1600" dirty="0">
              <a:solidFill>
                <a:srgbClr val="FFFFFF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5" name="Line Callout 2 (Accent Bar) 14"/>
          <p:cNvSpPr/>
          <p:nvPr/>
        </p:nvSpPr>
        <p:spPr>
          <a:xfrm>
            <a:off x="6705600" y="4724215"/>
            <a:ext cx="2286000" cy="1705181"/>
          </a:xfrm>
          <a:prstGeom prst="accentCallout2">
            <a:avLst>
              <a:gd name="adj1" fmla="val 43615"/>
              <a:gd name="adj2" fmla="val -6444"/>
              <a:gd name="adj3" fmla="val 34311"/>
              <a:gd name="adj4" fmla="val -22630"/>
              <a:gd name="adj5" fmla="val 20170"/>
              <a:gd name="adj6" fmla="val -30347"/>
            </a:avLst>
          </a:pr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</a:ln>
          <a:effectLst>
            <a:outerShdw blurRad="63500" sx="102000" sy="102000" algn="ct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72000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  <a:t>The animal feels well - absence of aversive states (e.g., fear) and presence of positive states (e.g., pleasure)  </a:t>
            </a:r>
            <a:endParaRPr lang="en-US" sz="1600" dirty="0">
              <a:solidFill>
                <a:srgbClr val="FFFFFF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Line Callout 2 (Accent Bar) 15"/>
          <p:cNvSpPr/>
          <p:nvPr/>
        </p:nvSpPr>
        <p:spPr>
          <a:xfrm>
            <a:off x="6705600" y="1505634"/>
            <a:ext cx="2286000" cy="1038255"/>
          </a:xfrm>
          <a:prstGeom prst="accentCallout2">
            <a:avLst>
              <a:gd name="adj1" fmla="val 52641"/>
              <a:gd name="adj2" fmla="val -5700"/>
              <a:gd name="adj3" fmla="val 53541"/>
              <a:gd name="adj4" fmla="val -27428"/>
              <a:gd name="adj5" fmla="val 64818"/>
              <a:gd name="adj6" fmla="val -38680"/>
            </a:avLst>
          </a:pr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</a:ln>
          <a:effectLst>
            <a:outerShdw blurRad="63500" sx="102000" sy="102000" algn="ct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72000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  <a:t>The animal is healthy, free of injury and productive</a:t>
            </a:r>
            <a:endParaRPr lang="en-US" sz="1600" dirty="0">
              <a:solidFill>
                <a:srgbClr val="FFFFFF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599" y="1505634"/>
            <a:ext cx="2438401" cy="1288197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Animal welfare is a combination of </a:t>
            </a:r>
            <a:r>
              <a:rPr lang="en-US" sz="2000" b="1" u="sng" dirty="0" smtClean="0">
                <a:solidFill>
                  <a:schemeClr val="bg1"/>
                </a:solidFill>
              </a:rPr>
              <a:t>all three</a:t>
            </a:r>
            <a:r>
              <a:rPr lang="en-US" sz="2000" b="1" dirty="0" smtClean="0">
                <a:solidFill>
                  <a:schemeClr val="bg1"/>
                </a:solidFill>
              </a:rPr>
              <a:t> factors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78977" y="5701886"/>
            <a:ext cx="2586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Redrawn from Fraser et al., 1997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329642" cy="1143000"/>
          </a:xfrm>
        </p:spPr>
        <p:txBody>
          <a:bodyPr/>
          <a:lstStyle/>
          <a:p>
            <a:r>
              <a:rPr lang="en-US" dirty="0" smtClean="0"/>
              <a:t>Regulations &amp; Guidelines </a:t>
            </a:r>
            <a:br>
              <a:rPr lang="en-US" dirty="0" smtClean="0"/>
            </a:br>
            <a:r>
              <a:rPr lang="en-US" dirty="0" smtClean="0"/>
              <a:t>Concerning Farm Animals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077200" cy="5029200"/>
          </a:xfrm>
        </p:spPr>
        <p:txBody>
          <a:bodyPr/>
          <a:lstStyle/>
          <a:p>
            <a:r>
              <a:rPr lang="en-US" sz="2000" dirty="0" smtClean="0"/>
              <a:t>Federal</a:t>
            </a:r>
          </a:p>
          <a:p>
            <a:pPr lvl="1"/>
            <a:r>
              <a:rPr lang="en-US" sz="1800" dirty="0" smtClean="0"/>
              <a:t>Transport: </a:t>
            </a:r>
            <a:r>
              <a:rPr lang="en-US" sz="1800" i="1" dirty="0" smtClean="0"/>
              <a:t>Health of Animals Regulations</a:t>
            </a:r>
            <a:r>
              <a:rPr lang="en-US" sz="1800" dirty="0" smtClean="0"/>
              <a:t> (Part XII) </a:t>
            </a:r>
          </a:p>
          <a:p>
            <a:pPr lvl="1"/>
            <a:r>
              <a:rPr lang="en-US" sz="1800" dirty="0" smtClean="0"/>
              <a:t>Humane Handling and Slaughter: </a:t>
            </a:r>
            <a:r>
              <a:rPr lang="en-US" sz="1800" i="1" dirty="0" smtClean="0"/>
              <a:t>Meat Inspection Act </a:t>
            </a:r>
            <a:r>
              <a:rPr lang="en-US" sz="1800" dirty="0" smtClean="0"/>
              <a:t>(Sections 61-80)</a:t>
            </a:r>
          </a:p>
          <a:p>
            <a:pPr lvl="1"/>
            <a:r>
              <a:rPr lang="en-US" sz="1800" dirty="0" smtClean="0"/>
              <a:t>Suffering: </a:t>
            </a:r>
            <a:r>
              <a:rPr lang="en-US" sz="1800" i="1" dirty="0" smtClean="0"/>
              <a:t>Criminal Code of Canada </a:t>
            </a:r>
            <a:r>
              <a:rPr lang="en-US" sz="1800" dirty="0" smtClean="0"/>
              <a:t>(Section 444-446)</a:t>
            </a:r>
          </a:p>
          <a:p>
            <a:pPr lvl="1"/>
            <a:r>
              <a:rPr lang="en-US" sz="1800" dirty="0" smtClean="0"/>
              <a:t>New Drugs: Health Canada (Veterinary Drugs Directorate)</a:t>
            </a:r>
          </a:p>
          <a:p>
            <a:pPr lvl="1"/>
            <a:r>
              <a:rPr lang="en-US" sz="1800" dirty="0" smtClean="0"/>
              <a:t>New Vaccines: Canadian Food Inspection Agency (CFIA)  (Veterinary Biologics Section)</a:t>
            </a:r>
          </a:p>
          <a:p>
            <a:r>
              <a:rPr lang="en-US" sz="2000" dirty="0" smtClean="0"/>
              <a:t>Provincial and territorial</a:t>
            </a:r>
          </a:p>
          <a:p>
            <a:r>
              <a:rPr lang="en-US" sz="2000" dirty="0" smtClean="0"/>
              <a:t>Non-governmental organizations and voluntary standards</a:t>
            </a:r>
          </a:p>
          <a:p>
            <a:pPr lvl="1"/>
            <a:r>
              <a:rPr lang="en-US" sz="1800" dirty="0" smtClean="0"/>
              <a:t>Recommended Codes of Practice: National Farm Animal Care Council (NFACC)</a:t>
            </a:r>
          </a:p>
          <a:p>
            <a:pPr lvl="1"/>
            <a:r>
              <a:rPr lang="en-US" sz="1800" dirty="0" smtClean="0"/>
              <a:t>Canadian Veterinary Medical Association (CVMA)</a:t>
            </a:r>
          </a:p>
          <a:p>
            <a:pPr lvl="1"/>
            <a:r>
              <a:rPr lang="en-US" sz="1800" dirty="0" smtClean="0"/>
              <a:t>Canadian Federation of Humane Societies (CFHS)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077200" cy="1143000"/>
          </a:xfrm>
        </p:spPr>
        <p:txBody>
          <a:bodyPr/>
          <a:lstStyle/>
          <a:p>
            <a:r>
              <a:rPr lang="en-US" dirty="0" smtClean="0"/>
              <a:t>A Note on Agricultural Industry Standards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81000" y="1600200"/>
            <a:ext cx="8077200" cy="1563985"/>
          </a:xfrm>
        </p:spPr>
        <p:txBody>
          <a:bodyPr/>
          <a:lstStyle/>
          <a:p>
            <a:r>
              <a:rPr lang="en-US" sz="2400" dirty="0" smtClean="0"/>
              <a:t>When research must have direct relevance to the agricultural industry, use the best industry standards, as approved by the ACC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27652" name="Content Placeholder 2"/>
          <p:cNvSpPr txBox="1">
            <a:spLocks/>
          </p:cNvSpPr>
          <p:nvPr/>
        </p:nvSpPr>
        <p:spPr bwMode="auto">
          <a:xfrm>
            <a:off x="5105400" y="685800"/>
            <a:ext cx="5257800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28650" lvl="2" indent="-228600">
              <a:lnSpc>
                <a:spcPct val="90000"/>
              </a:lnSpc>
              <a:spcBef>
                <a:spcPct val="20000"/>
              </a:spcBef>
              <a:buFont typeface="Arial" pitchFamily="-65" charset="0"/>
              <a:buNone/>
            </a:pPr>
            <a:endParaRPr lang="en-US" sz="2800" dirty="0">
              <a:latin typeface="Calibri" pitchFamily="-65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7732" y="5862935"/>
            <a:ext cx="284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Stalls in older facilities may be too small for today’s larger dairy cows</a:t>
            </a:r>
            <a:endParaRPr lang="en-US" sz="1200" dirty="0"/>
          </a:p>
        </p:txBody>
      </p:sp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5967731" y="3164185"/>
            <a:ext cx="2840374" cy="2622550"/>
            <a:chOff x="5847145" y="3332122"/>
            <a:chExt cx="2839614" cy="2622839"/>
          </a:xfrm>
        </p:grpSpPr>
        <p:pic>
          <p:nvPicPr>
            <p:cNvPr id="15" name="Picture 12" descr="CIMG1171.jpg"/>
            <p:cNvPicPr>
              <a:picLocks noChangeAspect="1"/>
            </p:cNvPicPr>
            <p:nvPr/>
          </p:nvPicPr>
          <p:blipFill>
            <a:blip r:embed="rId2">
              <a:lum bright="14000" contrast="28000"/>
            </a:blip>
            <a:srcRect/>
            <a:stretch>
              <a:fillRect/>
            </a:stretch>
          </p:blipFill>
          <p:spPr bwMode="auto">
            <a:xfrm>
              <a:off x="5847145" y="3332122"/>
              <a:ext cx="2839614" cy="26228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6522935" y="5739493"/>
              <a:ext cx="2163639" cy="215468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" dirty="0" smtClean="0">
                  <a:latin typeface="Calibri" pitchFamily="28" charset="0"/>
                </a:rPr>
                <a:t>Photo courtesy of UBC </a:t>
              </a:r>
              <a:r>
                <a:rPr lang="en-US" sz="800" dirty="0">
                  <a:latin typeface="Calibri" pitchFamily="28" charset="0"/>
                </a:rPr>
                <a:t>Animal Welfare Program</a:t>
              </a:r>
            </a:p>
          </p:txBody>
        </p:sp>
      </p:grpSp>
      <p:sp>
        <p:nvSpPr>
          <p:cNvPr id="19" name="Content Placeholder 17"/>
          <p:cNvSpPr txBox="1">
            <a:spLocks/>
          </p:cNvSpPr>
          <p:nvPr/>
        </p:nvSpPr>
        <p:spPr>
          <a:xfrm>
            <a:off x="457200" y="1593694"/>
            <a:ext cx="8077200" cy="4525963"/>
          </a:xfrm>
          <a:prstGeom prst="rect">
            <a:avLst/>
          </a:prstGeom>
        </p:spPr>
        <p:txBody>
          <a:bodyPr/>
          <a:lstStyle/>
          <a:p>
            <a:pPr marL="419100" marR="0" lvl="0" indent="-3825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itchFamily="28" charset="2"/>
              <a:buChar char="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3" name="Content Placeholder 17"/>
          <p:cNvSpPr txBox="1">
            <a:spLocks/>
          </p:cNvSpPr>
          <p:nvPr/>
        </p:nvSpPr>
        <p:spPr>
          <a:xfrm>
            <a:off x="381000" y="2971800"/>
            <a:ext cx="5334000" cy="3078163"/>
          </a:xfrm>
          <a:prstGeom prst="rect">
            <a:avLst/>
          </a:prstGeom>
        </p:spPr>
        <p:txBody>
          <a:bodyPr/>
          <a:lstStyle/>
          <a:p>
            <a:pPr marL="419100" marR="0" lvl="0" indent="-3825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itchFamily="28" charset="2"/>
              <a:buChar char="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National industry recommended codes of practice are considered minimal acceptable standards</a:t>
            </a:r>
          </a:p>
          <a:p>
            <a:pPr marL="419100" marR="0" lvl="0" indent="-3825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itchFamily="28" charset="2"/>
              <a:buChar char="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Scientific institutions should take a leadership role in the exploration and implementation of the best practices</a:t>
            </a:r>
          </a:p>
          <a:p>
            <a:pPr marL="419100" marR="0" lvl="0" indent="-3825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itchFamily="28" charset="2"/>
              <a:buChar char="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  <a:p>
            <a:pPr marL="419100" marR="0" lvl="0" indent="-3825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itchFamily="28" charset="2"/>
              <a:buChar char="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  <a:p>
            <a:pPr marL="419100" marR="0" lvl="0" indent="-3825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itchFamily="28" charset="2"/>
              <a:buChar char="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  <a:p>
            <a:pPr marL="419100" marR="0" lvl="0" indent="-3825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itchFamily="28" charset="2"/>
              <a:buChar char="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  <a:p>
            <a:pPr marL="419100" marR="0" lvl="0" indent="-3825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itchFamily="28" charset="2"/>
              <a:buChar char="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18913</TotalTime>
  <Words>2764</Words>
  <Application>Microsoft Macintosh PowerPoint</Application>
  <PresentationFormat>On-screen Show (4:3)</PresentationFormat>
  <Paragraphs>466</Paragraphs>
  <Slides>52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Technic</vt:lpstr>
      <vt:lpstr>CCAC Training Module on: the Ethical Use and Care of Farm Animals in Science</vt:lpstr>
      <vt:lpstr>Relevance of this Training Module</vt:lpstr>
      <vt:lpstr>Training Module Goals </vt:lpstr>
      <vt:lpstr>Training Module Outline</vt:lpstr>
      <vt:lpstr>What is a Farm Animal?</vt:lpstr>
      <vt:lpstr>Farm Animal Welfare</vt:lpstr>
      <vt:lpstr>What is Animal Welfare?</vt:lpstr>
      <vt:lpstr>Regulations &amp; Guidelines  Concerning Farm Animals</vt:lpstr>
      <vt:lpstr>A Note on Agricultural Industry Standards</vt:lpstr>
      <vt:lpstr>Standard Operating Procedures (SOPs)</vt:lpstr>
      <vt:lpstr>Fundamental Needs </vt:lpstr>
      <vt:lpstr>Feed and Water</vt:lpstr>
      <vt:lpstr>The Farm Animal Environment:  Why does it Matter?</vt:lpstr>
      <vt:lpstr>Housing Requirements</vt:lpstr>
      <vt:lpstr>Housing Factors Potentially Affecting Welfare</vt:lpstr>
      <vt:lpstr>Animal Welfare Effects of Facility Maintenance Issues</vt:lpstr>
      <vt:lpstr>Environmental Improvement</vt:lpstr>
      <vt:lpstr>Improving Farm Animal Environments</vt:lpstr>
      <vt:lpstr>Environmental Enrichment</vt:lpstr>
      <vt:lpstr>Acquisition</vt:lpstr>
      <vt:lpstr>Importance of Proper Acquisition</vt:lpstr>
      <vt:lpstr>Transporting Farm Animals for Use in Science</vt:lpstr>
      <vt:lpstr>Importance of Proper Identification and Animal Record Keeping</vt:lpstr>
      <vt:lpstr>Importance of Acclimation</vt:lpstr>
      <vt:lpstr>Quarantine: Essential for Maintaining Good Health and Welfare</vt:lpstr>
      <vt:lpstr>Routine Handling and Specialized Procedures</vt:lpstr>
      <vt:lpstr>Human Contact and Handling</vt:lpstr>
      <vt:lpstr>Effective, Low-Stress Handling </vt:lpstr>
      <vt:lpstr>Avoiding Fear Response</vt:lpstr>
      <vt:lpstr>On-Farm Human Safety</vt:lpstr>
      <vt:lpstr>Restraining Farm Animals</vt:lpstr>
      <vt:lpstr>Minimizing Stress Associated with Restraint</vt:lpstr>
      <vt:lpstr>Consequences of Restraint Devices</vt:lpstr>
      <vt:lpstr>Routine Invasive Procedures and their Effect on Welfare </vt:lpstr>
      <vt:lpstr>Pain Management</vt:lpstr>
      <vt:lpstr>Specialized Procedures </vt:lpstr>
      <vt:lpstr>Metabolism Crates</vt:lpstr>
      <vt:lpstr>Meeting Farm Animal Needs in  Metabolism Crates</vt:lpstr>
      <vt:lpstr>Minimizing the Welfare Effects of Blood &amp; Tissue Sampling</vt:lpstr>
      <vt:lpstr>Blood Sampling Guidelines</vt:lpstr>
      <vt:lpstr>Blood Volumes: Single Sample (e.g., 0.8 kg chicken)</vt:lpstr>
      <vt:lpstr>Blood Volumes: Multiple Samples (e.g., 40 kg goat, sampled every 2 weeks)</vt:lpstr>
      <vt:lpstr>Surgery</vt:lpstr>
      <vt:lpstr>Requirements for Major &amp; Non-Survival Surgeries</vt:lpstr>
      <vt:lpstr>Requirements for Minor &amp; Therapeutic Surgeries</vt:lpstr>
      <vt:lpstr>Fistulation / Catheterization</vt:lpstr>
      <vt:lpstr>Termination of Scientific Use of the  Farm Animal</vt:lpstr>
      <vt:lpstr>Slide 48</vt:lpstr>
      <vt:lpstr>Return to Herd or Flock</vt:lpstr>
      <vt:lpstr>Emergency Euthanasia</vt:lpstr>
      <vt:lpstr>Disposal of Farm Animals Used in Science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Animal Use in Science</dc:title>
  <dc:creator>Gosia Zobel</dc:creator>
  <cp:lastModifiedBy>elya</cp:lastModifiedBy>
  <cp:revision>520</cp:revision>
  <dcterms:created xsi:type="dcterms:W3CDTF">2010-10-05T15:17:13Z</dcterms:created>
  <dcterms:modified xsi:type="dcterms:W3CDTF">2010-10-05T18:53:49Z</dcterms:modified>
</cp:coreProperties>
</file>