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74" r:id="rId4"/>
    <p:sldId id="258" r:id="rId5"/>
    <p:sldId id="259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4" r:id="rId14"/>
    <p:sldId id="269" r:id="rId15"/>
    <p:sldId id="270" r:id="rId16"/>
    <p:sldId id="271" r:id="rId17"/>
    <p:sldId id="272" r:id="rId18"/>
    <p:sldId id="273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hsin 03030685171" initials="M0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1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68CD8-FE30-4A1C-83D0-57C8301284B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71E83-1887-457B-9B9E-CA6688BEA2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DB7B45-61D5-413E-8A18-BBAD4346FE0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B71B51-F8F7-40F8-832B-BDCC13D9BA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B7B45-61D5-413E-8A18-BBAD4346FE0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71B51-F8F7-40F8-832B-BDCC13D9BA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B7B45-61D5-413E-8A18-BBAD4346FE0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71B51-F8F7-40F8-832B-BDCC13D9BA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B7B45-61D5-413E-8A18-BBAD4346FE0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71B51-F8F7-40F8-832B-BDCC13D9BA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B7B45-61D5-413E-8A18-BBAD4346FE0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71B51-F8F7-40F8-832B-BDCC13D9BA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B7B45-61D5-413E-8A18-BBAD4346FE0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71B51-F8F7-40F8-832B-BDCC13D9BA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B7B45-61D5-413E-8A18-BBAD4346FE0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71B51-F8F7-40F8-832B-BDCC13D9BA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B7B45-61D5-413E-8A18-BBAD4346FE0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71B51-F8F7-40F8-832B-BDCC13D9BA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B7B45-61D5-413E-8A18-BBAD4346FE0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71B51-F8F7-40F8-832B-BDCC13D9BA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9DB7B45-61D5-413E-8A18-BBAD4346FE0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B71B51-F8F7-40F8-832B-BDCC13D9BA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DB7B45-61D5-413E-8A18-BBAD4346FE0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B71B51-F8F7-40F8-832B-BDCC13D9BA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9DB7B45-61D5-413E-8A18-BBAD4346FE0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B71B51-F8F7-40F8-832B-BDCC13D9BA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" y="5334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u="sng" dirty="0" smtClean="0">
                <a:solidFill>
                  <a:schemeClr val="accent1"/>
                </a:solidFill>
              </a:rPr>
              <a:t>Comparative Advantage </a:t>
            </a:r>
          </a:p>
          <a:p>
            <a:pPr algn="ctr"/>
            <a:r>
              <a:rPr lang="en-US" sz="4800" b="1" i="1" u="sng" dirty="0" smtClean="0">
                <a:solidFill>
                  <a:schemeClr val="accent1"/>
                </a:solidFill>
              </a:rPr>
              <a:t>And </a:t>
            </a:r>
          </a:p>
          <a:p>
            <a:pPr algn="ctr"/>
            <a:r>
              <a:rPr lang="en-US" sz="4800" b="1" i="1" u="sng" dirty="0" smtClean="0">
                <a:solidFill>
                  <a:schemeClr val="accent1"/>
                </a:solidFill>
              </a:rPr>
              <a:t>Perception</a:t>
            </a:r>
            <a:endParaRPr lang="en-US" sz="4800" b="1" i="1" u="sng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i="1" dirty="0" smtClean="0">
                <a:solidFill>
                  <a:schemeClr val="accent1"/>
                </a:solidFill>
              </a:rPr>
              <a:t>Summarized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2098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Absolute  advantage  tells us  that  country A has more advantage than country B.</a:t>
            </a:r>
          </a:p>
          <a:p>
            <a:r>
              <a:rPr lang="en-US" sz="2400" dirty="0" smtClean="0"/>
              <a:t>And relative advantage tells us that how much country A has advantage than country B.</a:t>
            </a:r>
          </a:p>
          <a:p>
            <a:r>
              <a:rPr lang="en-US" sz="2400" dirty="0" smtClean="0"/>
              <a:t>So in comparitive advantage relative advantage is more useful.</a:t>
            </a:r>
          </a:p>
          <a:p>
            <a:r>
              <a:rPr lang="en-US" sz="2400" dirty="0" smtClean="0"/>
              <a:t>And comparitive advantage is shown by graph.   </a:t>
            </a:r>
            <a:endParaRPr lang="en-US" sz="24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chemeClr val="accent1"/>
                </a:solidFill>
              </a:rPr>
              <a:t>Graph</a:t>
            </a:r>
            <a:endParaRPr lang="en-US" b="1" i="1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1143000" y="3200400"/>
            <a:ext cx="2743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14600" y="4572000"/>
            <a:ext cx="3124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14600" y="3733800"/>
            <a:ext cx="16764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14600" y="2362200"/>
            <a:ext cx="2286000" cy="2209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33600" y="23622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09800" y="3581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886200" y="4724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00600" y="4572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35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057400" y="1524000"/>
            <a:ext cx="64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Car’s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1271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Computer’s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733800" y="32766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200400" y="37338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057400" y="304800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3.5</a:t>
            </a:r>
            <a:endParaRPr lang="en-US" dirty="0"/>
          </a:p>
        </p:txBody>
      </p:sp>
      <p:cxnSp>
        <p:nvCxnSpPr>
          <p:cNvPr id="32" name="Straight Arrow Connector 31"/>
          <p:cNvCxnSpPr>
            <a:endCxn id="21" idx="2"/>
          </p:cNvCxnSpPr>
          <p:nvPr/>
        </p:nvCxnSpPr>
        <p:spPr>
          <a:xfrm rot="16200000" flipV="1">
            <a:off x="2232442" y="2842042"/>
            <a:ext cx="240268" cy="19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0" idx="2"/>
          </p:cNvCxnSpPr>
          <p:nvPr/>
        </p:nvCxnSpPr>
        <p:spPr>
          <a:xfrm rot="5400000">
            <a:off x="2170669" y="3532663"/>
            <a:ext cx="240268" cy="96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267200" y="4876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1.17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953000" y="5105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5" idx="1"/>
          </p:cNvCxnSpPr>
          <p:nvPr/>
        </p:nvCxnSpPr>
        <p:spPr>
          <a:xfrm rot="10800000">
            <a:off x="3962400" y="5029200"/>
            <a:ext cx="304800" cy="32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868363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chemeClr val="accent1"/>
                </a:solidFill>
              </a:rPr>
              <a:t>Perception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856357"/>
            <a:ext cx="7543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1"/>
                </a:solidFill>
              </a:rPr>
              <a:t>Definition:-</a:t>
            </a:r>
          </a:p>
          <a:p>
            <a:r>
              <a:rPr lang="en-US" sz="2400" dirty="0" smtClean="0"/>
              <a:t>The process through which brain organize and interprint the sensory information is called perception.</a:t>
            </a:r>
          </a:p>
          <a:p>
            <a:pPr algn="ctr"/>
            <a:r>
              <a:rPr lang="en-US" sz="2400" dirty="0" smtClean="0"/>
              <a:t>Or </a:t>
            </a:r>
          </a:p>
          <a:p>
            <a:r>
              <a:rPr lang="en-US" sz="2400" dirty="0" smtClean="0"/>
              <a:t>Perception is a process through which people are aware of objects and events in the external world.</a:t>
            </a: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Jerome symour bruner:-</a:t>
            </a:r>
          </a:p>
          <a:p>
            <a:r>
              <a:rPr lang="en-US" sz="2400" dirty="0" smtClean="0"/>
              <a:t>Jerome bruner (October 1,1915-june5,2016) was an American psychologist.</a:t>
            </a:r>
          </a:p>
          <a:p>
            <a:r>
              <a:rPr lang="en-US" sz="2400" dirty="0" smtClean="0"/>
              <a:t>He made significant contributions to human cognitive psychology and cognitive learning     theory in educational psychology.</a:t>
            </a:r>
          </a:p>
          <a:p>
            <a:r>
              <a:rPr lang="en-US" sz="2400" dirty="0" smtClean="0"/>
              <a:t> </a:t>
            </a:r>
          </a:p>
          <a:p>
            <a:endParaRPr lang="en-US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19400"/>
            <a:ext cx="7315200" cy="2209800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sz="2400" dirty="0" smtClean="0"/>
              <a:t>Jerome bruner give the three stages of  perception 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 smtClean="0"/>
              <a:t>Indicate  the problem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 smtClean="0"/>
              <a:t>Gathering  the information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 smtClean="0"/>
              <a:t>finalization </a:t>
            </a:r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381000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chemeClr val="accent1"/>
                </a:solidFill>
              </a:rPr>
              <a:t>Jerome Buner</a:t>
            </a:r>
            <a:endParaRPr lang="en-US" sz="4000" b="1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20191021_225539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76800" y="1295400"/>
            <a:ext cx="3933477" cy="452596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1"/>
                </a:solidFill>
              </a:rPr>
              <a:t>Jerome Bruner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3048000"/>
            <a:ext cx="342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 developed a  model of perception.</a:t>
            </a:r>
          </a:p>
          <a:p>
            <a:r>
              <a:rPr lang="en-US" sz="2400" dirty="0" smtClean="0"/>
              <a:t>According to him people go through the three process to form opinions.</a:t>
            </a:r>
            <a:endParaRPr lang="en-US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2209800"/>
            <a:ext cx="5638800" cy="2438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b="1" i="1" dirty="0" smtClean="0"/>
              <a:t>Indicate the problem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i="1" dirty="0" smtClean="0"/>
              <a:t>Gathering information 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i="1" dirty="0" smtClean="0"/>
              <a:t>finalization</a:t>
            </a:r>
            <a:endParaRPr lang="en-US" b="1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048000"/>
            <a:ext cx="7924800" cy="2438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encounter an unfamiliar target.</a:t>
            </a:r>
          </a:p>
          <a:p>
            <a:r>
              <a:rPr lang="en-US" sz="2400" dirty="0" smtClean="0"/>
              <a:t>We want to learn more about target.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/>
          <a:lstStyle/>
          <a:p>
            <a:pPr marL="742950" indent="-742950">
              <a:buFont typeface="+mj-lt"/>
              <a:buAutoNum type="alphaLcParenR"/>
            </a:pPr>
            <a:r>
              <a:rPr lang="en-US" b="1" i="1" dirty="0" smtClean="0">
                <a:solidFill>
                  <a:schemeClr val="accent1"/>
                </a:solidFill>
              </a:rPr>
              <a:t>Indicate the problem</a:t>
            </a:r>
            <a:endParaRPr lang="en-US" b="1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8229600" cy="2667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second step we try to get more information about the target .</a:t>
            </a:r>
          </a:p>
          <a:p>
            <a:r>
              <a:rPr lang="en-US" sz="2400" dirty="0" smtClean="0"/>
              <a:t>Gradually we encounter the some familiar ideas/hints which help us to categorized the target.</a:t>
            </a:r>
          </a:p>
          <a:p>
            <a:pPr>
              <a:buNone/>
            </a:pP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en-US" dirty="0" smtClean="0">
                <a:solidFill>
                  <a:schemeClr val="accent1"/>
                </a:solidFill>
              </a:rPr>
              <a:t>b</a:t>
            </a:r>
            <a:r>
              <a:rPr lang="en-US" b="1" i="1" dirty="0" smtClean="0">
                <a:solidFill>
                  <a:schemeClr val="accent1"/>
                </a:solidFill>
              </a:rPr>
              <a:t>) Gathering information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67000"/>
            <a:ext cx="8229600" cy="3048000"/>
          </a:xfrm>
        </p:spPr>
        <p:txBody>
          <a:bodyPr/>
          <a:lstStyle/>
          <a:p>
            <a:r>
              <a:rPr lang="en-US" dirty="0" smtClean="0"/>
              <a:t>At this stage ideas/hints become selective.</a:t>
            </a:r>
          </a:p>
          <a:p>
            <a:r>
              <a:rPr lang="en-US" dirty="0" smtClean="0"/>
              <a:t>We try to search more ideas/hints that conform the categorization of the target.</a:t>
            </a:r>
          </a:p>
          <a:p>
            <a:r>
              <a:rPr lang="en-US" dirty="0" smtClean="0"/>
              <a:t>When our perception become more selective and clear we finally pant the picture of target.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b="1" i="1" dirty="0" smtClean="0">
                <a:solidFill>
                  <a:schemeClr val="accent1"/>
                </a:solidFill>
              </a:rPr>
              <a:t>c)Finalization</a:t>
            </a:r>
            <a:endParaRPr lang="en-US" b="1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743200"/>
            <a:ext cx="8839200" cy="2023872"/>
          </a:xfrm>
        </p:spPr>
        <p:txBody>
          <a:bodyPr>
            <a:normAutofit/>
            <a:scene3d>
              <a:camera prst="isometricRightUp"/>
              <a:lightRig rig="threePt" dir="t"/>
            </a:scene3d>
            <a:sp3d extrusionH="57150">
              <a:bevelT h="25400" prst="softRound"/>
            </a:sp3d>
          </a:bodyPr>
          <a:lstStyle/>
          <a:p>
            <a:pPr>
              <a:buNone/>
            </a:pPr>
            <a:r>
              <a:rPr lang="en-US" sz="7200" i="1" dirty="0" smtClean="0">
                <a:solidFill>
                  <a:schemeClr val="accent1"/>
                </a:solidFill>
                <a:effectLst>
                  <a:reflection blurRad="6350" stA="60000" endA="900" endPos="58000" dir="5400000" sy="-100000" algn="bl" rotWithShape="0"/>
                </a:effectLst>
              </a:rPr>
              <a:t>Any  Question  </a:t>
            </a:r>
            <a:r>
              <a:rPr lang="en-US" sz="7200" dirty="0" smtClean="0">
                <a:solidFill>
                  <a:schemeClr val="accent1"/>
                </a:solidFill>
                <a:effectLst>
                  <a:reflection blurRad="6350" stA="60000" endA="900" endPos="58000" dir="5400000" sy="-100000" algn="bl" rotWithShape="0"/>
                </a:effectLst>
              </a:rPr>
              <a:t>?</a:t>
            </a:r>
            <a:endParaRPr lang="en-US" sz="7200" dirty="0">
              <a:solidFill>
                <a:schemeClr val="accent1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229600" cy="4876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comparative advantage</a:t>
            </a:r>
          </a:p>
          <a:p>
            <a:r>
              <a:rPr lang="en-US" sz="2400" dirty="0" smtClean="0"/>
              <a:t>comparative advantage is a technique through which one country get progress or benefit than other country.</a:t>
            </a:r>
          </a:p>
          <a:p>
            <a:r>
              <a:rPr lang="en-US" sz="2400" dirty="0" smtClean="0"/>
              <a:t>Types of advantage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 smtClean="0"/>
              <a:t>Absolute advantage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 smtClean="0"/>
              <a:t>Relative advantage</a:t>
            </a:r>
          </a:p>
          <a:p>
            <a:pPr marL="571500" indent="-571500">
              <a:buNone/>
            </a:pPr>
            <a:r>
              <a:rPr lang="en-US" sz="2800" i="1" dirty="0" smtClean="0">
                <a:solidFill>
                  <a:schemeClr val="accent1"/>
                </a:solidFill>
              </a:rPr>
              <a:t>Absolute advantage</a:t>
            </a:r>
          </a:p>
          <a:p>
            <a:pPr marL="571500" indent="-571500">
              <a:buNone/>
            </a:pPr>
            <a:r>
              <a:rPr lang="en-US" sz="2400" dirty="0" smtClean="0"/>
              <a:t>it shows that which country  has more productive than other</a:t>
            </a:r>
          </a:p>
          <a:p>
            <a:pPr marL="571500" indent="-571500">
              <a:buNone/>
            </a:pPr>
            <a:r>
              <a:rPr lang="en-US" sz="2800" i="1" dirty="0" smtClean="0">
                <a:solidFill>
                  <a:schemeClr val="accent1"/>
                </a:solidFill>
              </a:rPr>
              <a:t>Relative advantage. </a:t>
            </a:r>
          </a:p>
          <a:p>
            <a:pPr marL="571500" indent="-571500">
              <a:buNone/>
            </a:pPr>
            <a:r>
              <a:rPr lang="en-US" sz="2400" dirty="0" smtClean="0"/>
              <a:t>It shows that  how much one country  productive  than other </a:t>
            </a:r>
          </a:p>
          <a:p>
            <a:pPr marL="571500" indent="-571500">
              <a:buNone/>
            </a:pPr>
            <a:r>
              <a:rPr lang="en-US" sz="2400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b="1" i="1" u="sng" dirty="0" smtClean="0">
                <a:solidFill>
                  <a:schemeClr val="accent1"/>
                </a:solidFill>
              </a:rPr>
              <a:t>Abstraction</a:t>
            </a:r>
            <a:endParaRPr lang="en-US" b="1" i="1" u="sng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71600"/>
            <a:ext cx="7467600" cy="3962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 You</a:t>
            </a:r>
          </a:p>
          <a:p>
            <a:pPr algn="ctr">
              <a:buNone/>
            </a:pPr>
            <a:r>
              <a:rPr lang="en-US" sz="72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      </a:t>
            </a:r>
          </a:p>
          <a:p>
            <a:pPr algn="ctr">
              <a:buNone/>
            </a:pPr>
            <a:r>
              <a:rPr lang="en-US" sz="72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☺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449763"/>
          </a:xfrm>
        </p:spPr>
        <p:txBody>
          <a:bodyPr/>
          <a:lstStyle/>
          <a:p>
            <a:pPr marL="571500" indent="-571500" algn="ctr">
              <a:buNone/>
            </a:pPr>
            <a:r>
              <a:rPr lang="en-US" sz="2800" b="1" i="1" dirty="0" smtClean="0">
                <a:solidFill>
                  <a:schemeClr val="accent1"/>
                </a:solidFill>
              </a:rPr>
              <a:t>Perception :-</a:t>
            </a:r>
          </a:p>
          <a:p>
            <a:pPr marL="571500" indent="-571500">
              <a:buNone/>
            </a:pPr>
            <a:r>
              <a:rPr lang="en-US" sz="2800" dirty="0" smtClean="0"/>
              <a:t>     Perception is a process through which brain organize  and interprint  the sensory information.</a:t>
            </a:r>
          </a:p>
          <a:p>
            <a:pPr marL="571500" indent="-571500">
              <a:buNone/>
            </a:pPr>
            <a:r>
              <a:rPr lang="en-US" sz="2800" dirty="0" smtClean="0"/>
              <a:t>      Stages of perception</a:t>
            </a:r>
          </a:p>
          <a:p>
            <a:pPr marL="571500" indent="-571500" algn="ctr">
              <a:buFont typeface="+mj-lt"/>
              <a:buAutoNum type="romanLcPeriod"/>
            </a:pPr>
            <a:r>
              <a:rPr lang="en-US" sz="2800" dirty="0" smtClean="0"/>
              <a:t>Indicate the problem</a:t>
            </a:r>
          </a:p>
          <a:p>
            <a:pPr marL="571500" indent="-571500" algn="ctr">
              <a:buFont typeface="+mj-lt"/>
              <a:buAutoNum type="romanLcPeriod"/>
            </a:pPr>
            <a:r>
              <a:rPr lang="en-US" sz="2800" dirty="0" smtClean="0"/>
              <a:t>Gathering information</a:t>
            </a:r>
          </a:p>
          <a:p>
            <a:pPr marL="571500" indent="-571500" algn="ctr">
              <a:buFont typeface="+mj-lt"/>
              <a:buAutoNum type="romanLcPeriod"/>
            </a:pPr>
            <a:r>
              <a:rPr lang="en-US" sz="2800" dirty="0" smtClean="0"/>
              <a:t>Finalization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ctr"/>
            <a:r>
              <a:rPr lang="en-US" i="1" u="sng" dirty="0" smtClean="0">
                <a:solidFill>
                  <a:schemeClr val="accent1"/>
                </a:solidFill>
              </a:rPr>
              <a:t>Abstraction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It can be argued that world out put increase when the principle of comparitive advantage applied by countries' to determine what good’s and service’s they should specialize in producing   </a:t>
            </a:r>
          </a:p>
          <a:p>
            <a:pPr>
              <a:spcBef>
                <a:spcPct val="0"/>
              </a:spcBef>
              <a:buNone/>
            </a:pPr>
            <a:r>
              <a:rPr lang="en-US" sz="2800" b="1" i="1" dirty="0" smtClean="0">
                <a:solidFill>
                  <a:schemeClr val="accen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David Recardo:-</a:t>
            </a:r>
          </a:p>
          <a:p>
            <a:r>
              <a:rPr lang="en-US" sz="2400" dirty="0" smtClean="0"/>
              <a:t>Basically he was an “Economist”</a:t>
            </a:r>
          </a:p>
          <a:p>
            <a:r>
              <a:rPr lang="en-US" sz="2400" dirty="0" smtClean="0"/>
              <a:t>He was a 19 century scientist or economist.</a:t>
            </a:r>
          </a:p>
          <a:p>
            <a:r>
              <a:rPr lang="en-US" sz="2400" dirty="0" smtClean="0"/>
              <a:t>He discribe the term comparitive advantage.</a:t>
            </a:r>
          </a:p>
          <a:p>
            <a:r>
              <a:rPr lang="en-US" sz="2400" dirty="0" smtClean="0"/>
              <a:t>According to him:-</a:t>
            </a:r>
          </a:p>
          <a:p>
            <a:r>
              <a:rPr lang="en-US" sz="2400" dirty="0" smtClean="0"/>
              <a:t>“comparitive advantage  is a technique through which country get progress or benefit than other country”.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>
                <a:solidFill>
                  <a:schemeClr val="accent1"/>
                </a:solidFill>
              </a:rPr>
              <a:t>Comparative advantage</a:t>
            </a:r>
            <a:endParaRPr lang="en-US" sz="4000" b="1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876800"/>
          </a:xfrm>
        </p:spPr>
        <p:txBody>
          <a:bodyPr>
            <a:no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2400" dirty="0" smtClean="0"/>
              <a:t>Absolute advantage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 smtClean="0"/>
              <a:t>Relative advantage</a:t>
            </a:r>
          </a:p>
          <a:p>
            <a:pPr marL="571500" indent="-571500">
              <a:spcBef>
                <a:spcPct val="0"/>
              </a:spcBef>
              <a:buNone/>
            </a:pPr>
            <a:r>
              <a:rPr lang="en-US" sz="2800" b="1" i="1" dirty="0" smtClean="0">
                <a:solidFill>
                  <a:schemeClr val="accen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Absolute advantage:-</a:t>
            </a:r>
          </a:p>
          <a:p>
            <a:pPr marL="571500" indent="-571500">
              <a:buNone/>
            </a:pPr>
            <a:r>
              <a:rPr lang="en-US" sz="2400" dirty="0" smtClean="0"/>
              <a:t>The word absolute  is a latine word  which mean’s “make separate”</a:t>
            </a:r>
          </a:p>
          <a:p>
            <a:pPr marL="571500" indent="-571500">
              <a:buNone/>
            </a:pPr>
            <a:r>
              <a:rPr lang="en-US" sz="2400" dirty="0" smtClean="0"/>
              <a:t>Absolute advantage shows that which country more productive than other.</a:t>
            </a:r>
          </a:p>
          <a:p>
            <a:pPr marL="571500" indent="-571500">
              <a:buNone/>
            </a:pPr>
            <a:r>
              <a:rPr lang="en-US" sz="2400" dirty="0" smtClean="0"/>
              <a:t>Absolute has some units of counts.</a:t>
            </a:r>
          </a:p>
          <a:p>
            <a:pPr marL="571500" indent="-571500">
              <a:buNone/>
            </a:pPr>
            <a:r>
              <a:rPr lang="en-US" sz="2400" dirty="0" smtClean="0"/>
              <a:t>Absolute is the total of all existence.</a:t>
            </a:r>
          </a:p>
          <a:p>
            <a:pPr marL="571500" indent="-571500">
              <a:buNone/>
            </a:pPr>
            <a:endParaRPr lang="en-US" sz="2400" dirty="0" smtClean="0"/>
          </a:p>
          <a:p>
            <a:pPr marL="571500" indent="-571500">
              <a:buNone/>
            </a:pPr>
            <a:endParaRPr lang="en-US" sz="3700" b="1" i="1" dirty="0">
              <a:solidFill>
                <a:schemeClr val="accen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accent1"/>
                </a:solidFill>
              </a:rPr>
              <a:t>There are two types of advantage</a:t>
            </a:r>
            <a:endParaRPr lang="en-US" b="1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47800" y="2438400"/>
          <a:ext cx="5334000" cy="180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752600"/>
                <a:gridCol w="17526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cars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21m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r>
                        <a:rPr lang="en-US" baseline="0" dirty="0" smtClean="0"/>
                        <a:t>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4343400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From the table we can see that  country A has  productive (advantage ) than country  B .</a:t>
            </a:r>
          </a:p>
          <a:p>
            <a:r>
              <a:rPr lang="en-US" sz="2400" dirty="0" smtClean="0"/>
              <a:t>If  there is a minute difference  between two  productive values than we subtract  the producing values.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43000" y="457200"/>
            <a:ext cx="6019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None/>
            </a:pPr>
            <a:r>
              <a:rPr lang="en-US" sz="2400" b="1" i="1" dirty="0" smtClean="0">
                <a:solidFill>
                  <a:schemeClr val="accent1"/>
                </a:solidFill>
              </a:rPr>
              <a:t>Example:-</a:t>
            </a:r>
          </a:p>
          <a:p>
            <a:pPr marL="571500" indent="-571500">
              <a:buNone/>
            </a:pPr>
            <a:r>
              <a:rPr lang="en-US" sz="2400" dirty="0" smtClean="0"/>
              <a:t>Consider the simple example of  two good’s.</a:t>
            </a:r>
          </a:p>
          <a:p>
            <a:pPr marL="571500" indent="-571500">
              <a:buFont typeface="+mj-lt"/>
              <a:buAutoNum type="alphaLcParenR"/>
            </a:pPr>
            <a:r>
              <a:rPr lang="en-US" sz="2400" dirty="0" smtClean="0"/>
              <a:t>Computer’s  </a:t>
            </a:r>
          </a:p>
          <a:p>
            <a:pPr marL="571500" indent="-571500">
              <a:buFont typeface="+mj-lt"/>
              <a:buAutoNum type="alphaLcParenR"/>
            </a:pPr>
            <a:r>
              <a:rPr lang="en-US" sz="2400" dirty="0" smtClean="0"/>
              <a:t>Car’s </a:t>
            </a:r>
            <a:endParaRPr lang="en-US" sz="24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i="1" dirty="0" smtClean="0">
                <a:solidFill>
                  <a:schemeClr val="accent1"/>
                </a:solidFill>
              </a:rPr>
              <a:t>Relative advantage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143000"/>
            <a:ext cx="8763000" cy="3505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 word  relative come from the latine word relatives which means “relate”.</a:t>
            </a:r>
          </a:p>
          <a:p>
            <a:r>
              <a:rPr lang="en-US" sz="2400" dirty="0" smtClean="0"/>
              <a:t> Relative advantage shows how much one country more productive than other.</a:t>
            </a:r>
          </a:p>
          <a:p>
            <a:r>
              <a:rPr lang="en-US" sz="2400" dirty="0" smtClean="0"/>
              <a:t>It  tells us that some thing depend upon external conditions for it’s specific nature .</a:t>
            </a:r>
          </a:p>
          <a:p>
            <a:r>
              <a:rPr lang="en-US" sz="2400" dirty="0" smtClean="0"/>
              <a:t>Relative is a unit less quantity.</a:t>
            </a:r>
          </a:p>
          <a:p>
            <a:r>
              <a:rPr lang="en-US" sz="2400" dirty="0" smtClean="0"/>
              <a:t>It refers to the ratio.</a:t>
            </a:r>
          </a:p>
          <a:p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609600" y="4419600"/>
            <a:ext cx="830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None/>
            </a:pPr>
            <a:r>
              <a:rPr lang="en-US" sz="2400" b="1" i="1" dirty="0" smtClean="0">
                <a:solidFill>
                  <a:schemeClr val="accent1"/>
                </a:solidFill>
              </a:rPr>
              <a:t>Example:-</a:t>
            </a:r>
          </a:p>
          <a:p>
            <a:pPr marL="571500" indent="-571500">
              <a:buNone/>
            </a:pPr>
            <a:r>
              <a:rPr lang="en-US" sz="2400" dirty="0" smtClean="0"/>
              <a:t>Consider the simple example of  two good’s.</a:t>
            </a:r>
          </a:p>
          <a:p>
            <a:pPr marL="571500" indent="-571500">
              <a:buFont typeface="+mj-lt"/>
              <a:buAutoNum type="alphaLcParenR"/>
            </a:pPr>
            <a:r>
              <a:rPr lang="en-US" sz="2400" dirty="0" smtClean="0"/>
              <a:t>Computer’s  </a:t>
            </a:r>
          </a:p>
          <a:p>
            <a:pPr marL="571500" indent="-571500">
              <a:buFont typeface="+mj-lt"/>
              <a:buAutoNum type="alphaLcParenR"/>
            </a:pPr>
            <a:r>
              <a:rPr lang="en-US" sz="2400" dirty="0" smtClean="0"/>
              <a:t>Car’s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0" y="609600"/>
          <a:ext cx="6934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400"/>
                <a:gridCol w="2311400"/>
                <a:gridCol w="2311400"/>
              </a:tblGrid>
              <a:tr h="635000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</a:t>
                      </a:r>
                      <a:endParaRPr lang="en-US" dirty="0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21m</a:t>
                      </a:r>
                      <a:endParaRPr lang="en-US" dirty="0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81000" y="35052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From the table we can see that  country A has  productive (advantage ) than country  B .</a:t>
            </a:r>
          </a:p>
          <a:p>
            <a:r>
              <a:rPr lang="en-US" sz="2400" dirty="0" smtClean="0"/>
              <a:t>If  there is a minute difference  between two  productive values than we subtract  the producing values.</a:t>
            </a:r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8229600" cy="5440363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If  we want to calculate the relative advantage  than we  find out the ratio between the productive values.</a:t>
            </a:r>
            <a:br>
              <a:rPr lang="en-US" sz="2400" dirty="0" smtClean="0"/>
            </a:br>
            <a:r>
              <a:rPr lang="en-US" sz="2400" dirty="0" smtClean="0"/>
              <a:t>Computer=35/30 =1.17</a:t>
            </a:r>
            <a:br>
              <a:rPr lang="en-US" sz="2400" dirty="0" smtClean="0"/>
            </a:br>
            <a:r>
              <a:rPr lang="en-US" sz="2400" dirty="0" smtClean="0"/>
              <a:t>cars =21/6 =3.5</a:t>
            </a:r>
            <a:br>
              <a:rPr lang="en-US" sz="2400" dirty="0" smtClean="0"/>
            </a:br>
            <a:r>
              <a:rPr lang="en-US" sz="2400" dirty="0" smtClean="0"/>
              <a:t>This shows that country A is 3.5 time’s better at computer and 1.17 time’s better at cars. 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385</TotalTime>
  <Words>678</Words>
  <Application>Microsoft Office PowerPoint</Application>
  <PresentationFormat>On-screen Show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Slide 1</vt:lpstr>
      <vt:lpstr>Abstraction</vt:lpstr>
      <vt:lpstr>Abstraction</vt:lpstr>
      <vt:lpstr>Comparative advantage</vt:lpstr>
      <vt:lpstr>There are two types of advantage</vt:lpstr>
      <vt:lpstr>Slide 6</vt:lpstr>
      <vt:lpstr>Relative advantage</vt:lpstr>
      <vt:lpstr>Slide 8</vt:lpstr>
      <vt:lpstr>If  we want to calculate the relative advantage  than we  find out the ratio between the productive values. Computer=35/30 =1.17 cars =21/6 =3.5 This shows that country A is 3.5 time’s better at computer and 1.17 time’s better at cars.   </vt:lpstr>
      <vt:lpstr>Summarized</vt:lpstr>
      <vt:lpstr>Graph</vt:lpstr>
      <vt:lpstr>Perception</vt:lpstr>
      <vt:lpstr>Slide 13</vt:lpstr>
      <vt:lpstr>Jerome Bruner</vt:lpstr>
      <vt:lpstr>Slide 15</vt:lpstr>
      <vt:lpstr>Indicate the problem</vt:lpstr>
      <vt:lpstr>b) Gathering information  </vt:lpstr>
      <vt:lpstr>c)Finalization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Comparitive advantage and perception</dc:title>
  <dc:creator>Mohsin 03030685171</dc:creator>
  <cp:lastModifiedBy>umer younas</cp:lastModifiedBy>
  <cp:revision>48</cp:revision>
  <dcterms:created xsi:type="dcterms:W3CDTF">2019-10-22T16:24:35Z</dcterms:created>
  <dcterms:modified xsi:type="dcterms:W3CDTF">2020-11-13T10:55:05Z</dcterms:modified>
</cp:coreProperties>
</file>