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70" r:id="rId3"/>
    <p:sldId id="298" r:id="rId4"/>
    <p:sldId id="316" r:id="rId5"/>
    <p:sldId id="305" r:id="rId6"/>
    <p:sldId id="304" r:id="rId7"/>
    <p:sldId id="303" r:id="rId8"/>
    <p:sldId id="325" r:id="rId9"/>
    <p:sldId id="326" r:id="rId10"/>
    <p:sldId id="327" r:id="rId11"/>
    <p:sldId id="328" r:id="rId12"/>
    <p:sldId id="361" r:id="rId13"/>
    <p:sldId id="3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579"/>
  </p:normalViewPr>
  <p:slideViewPr>
    <p:cSldViewPr snapToGrid="0" snapToObjects="1">
      <p:cViewPr varScale="1">
        <p:scale>
          <a:sx n="74" d="100"/>
          <a:sy n="74" d="100"/>
        </p:scale>
        <p:origin x="-5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8F08A-FD55-6B46-8729-4DC6FFAF698F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AD343-43CE-3144-991D-0A708E5F3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3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825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825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330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728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09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189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263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Experimental—deceleration, disability, supine, mice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Theory—mites, honeybees, identity, </a:t>
            </a:r>
            <a:r>
              <a:rPr lang="en-US" dirty="0" err="1"/>
              <a:t>probit</a:t>
            </a:r>
            <a:endParaRPr lang="en-US" dirty="0"/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Lifespan—primates, etc</a:t>
            </a:r>
          </a:p>
          <a:p>
            <a:pPr marL="299695" indent="-299695">
              <a:buFontTx/>
              <a:buAutoNum type="romanUcPeriod"/>
              <a:defRPr/>
            </a:pPr>
            <a:r>
              <a:rPr lang="en-US" dirty="0"/>
              <a:t>Human—self reinforcing, wasp, NBA</a:t>
            </a:r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99695" indent="-299695">
              <a:buFontTx/>
              <a:buAutoNum type="romanUcPeriod"/>
              <a:defRPr/>
            </a:pPr>
            <a:endParaRPr lang="en-US" dirty="0"/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Thank</a:t>
            </a:r>
          </a:p>
          <a:p>
            <a:pPr marL="239756" indent="-239756">
              <a:defRPr/>
            </a:pPr>
            <a:r>
              <a:rPr lang="en-US" dirty="0"/>
              <a:t>Background</a:t>
            </a:r>
          </a:p>
          <a:p>
            <a:pPr marL="239756" indent="-239756">
              <a:defRPr/>
            </a:pPr>
            <a:r>
              <a:rPr lang="en-US" dirty="0"/>
              <a:t>Invasive/Greece/Hawaii</a:t>
            </a:r>
          </a:p>
          <a:p>
            <a:pPr marL="239756" indent="-239756">
              <a:defRPr/>
            </a:pPr>
            <a:r>
              <a:rPr lang="en-US" dirty="0"/>
              <a:t>CDFA Medfly panel</a:t>
            </a:r>
          </a:p>
          <a:p>
            <a:pPr marL="239756" indent="-239756">
              <a:defRPr/>
            </a:pPr>
            <a:r>
              <a:rPr lang="en-US" dirty="0"/>
              <a:t>Aging research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LBAM</a:t>
            </a:r>
          </a:p>
          <a:p>
            <a:pPr marL="239756" indent="-239756">
              <a:defRPr/>
            </a:pPr>
            <a:r>
              <a:rPr lang="en-US" dirty="0"/>
              <a:t>Workshop</a:t>
            </a:r>
          </a:p>
          <a:p>
            <a:pPr marL="239756" indent="-239756">
              <a:defRPr/>
            </a:pPr>
            <a:r>
              <a:rPr lang="en-US" dirty="0"/>
              <a:t>Zalom et al</a:t>
            </a:r>
          </a:p>
          <a:p>
            <a:pPr marL="239756" indent="-239756">
              <a:defRPr/>
            </a:pPr>
            <a:endParaRPr lang="en-US" dirty="0"/>
          </a:p>
          <a:p>
            <a:pPr marL="239756" indent="-239756">
              <a:defRPr/>
            </a:pPr>
            <a:r>
              <a:rPr lang="en-US" dirty="0"/>
              <a:t>Retreat/Workshop</a:t>
            </a:r>
          </a:p>
          <a:p>
            <a:pPr marL="239756" indent="-239756">
              <a:defRPr/>
            </a:pPr>
            <a:r>
              <a:rPr lang="en-US" dirty="0"/>
              <a:t>LMAM see that little changes</a:t>
            </a:r>
          </a:p>
          <a:p>
            <a:pPr marL="239756" indent="-239756">
              <a:defRPr/>
            </a:pPr>
            <a:r>
              <a:rPr lang="en-US" dirty="0"/>
              <a:t>New day in science/policy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9206" indent="-2996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8778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8290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801" indent="-2397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7312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6824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96335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75847" indent="-2397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8762DA-3417-4E87-BE58-95BBCC34564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45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5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96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2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5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6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4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2C25-1C32-6C42-BE17-96D8CB74D6DB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8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C2C25-1C32-6C42-BE17-96D8CB74D6DB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09B53-5093-424A-B4D1-1F8A495A7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3" name="TextBox 2"/>
          <p:cNvSpPr txBox="1">
            <a:spLocks noChangeArrowheads="1"/>
          </p:cNvSpPr>
          <p:nvPr/>
        </p:nvSpPr>
        <p:spPr bwMode="auto">
          <a:xfrm>
            <a:off x="1437348" y="3340119"/>
            <a:ext cx="93864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feeds and their classification</a:t>
            </a:r>
            <a:endParaRPr lang="en-US" sz="8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1501285" y="4041842"/>
            <a:ext cx="9322518" cy="6771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437349" y="3235337"/>
            <a:ext cx="9386454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437349" y="812262"/>
            <a:ext cx="9386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Department of Animal Sciences, UOS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4718" y="2336299"/>
            <a:ext cx="121572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Feeds and their Classification</a:t>
            </a:r>
            <a:endParaRPr lang="en-US" sz="9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863" y="266046"/>
            <a:ext cx="733425" cy="4857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324253" y="629643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67583" y="241251"/>
            <a:ext cx="1882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</a:t>
            </a:r>
            <a:endParaRPr lang="en-GB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80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picture containing table, food, plate, sitting&#10;&#10;Description generated with very high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" r="6687"/>
          <a:stretch/>
        </p:blipFill>
        <p:spPr>
          <a:xfrm>
            <a:off x="6587330" y="1691641"/>
            <a:ext cx="4004406" cy="2500885"/>
          </a:xfrm>
          <a:custGeom>
            <a:avLst/>
            <a:gdLst>
              <a:gd name="connsiteX0" fmla="*/ 1158807 w 4004406"/>
              <a:gd name="connsiteY0" fmla="*/ 0 h 2500885"/>
              <a:gd name="connsiteX1" fmla="*/ 4004406 w 4004406"/>
              <a:gd name="connsiteY1" fmla="*/ 0 h 2500885"/>
              <a:gd name="connsiteX2" fmla="*/ 2845598 w 4004406"/>
              <a:gd name="connsiteY2" fmla="*/ 2500885 h 2500885"/>
              <a:gd name="connsiteX3" fmla="*/ 0 w 4004406"/>
              <a:gd name="connsiteY3" fmla="*/ 2500885 h 250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4406" h="2500885">
                <a:moveTo>
                  <a:pt x="1158807" y="0"/>
                </a:moveTo>
                <a:lnTo>
                  <a:pt x="4004406" y="0"/>
                </a:lnTo>
                <a:lnTo>
                  <a:pt x="2845598" y="2500885"/>
                </a:lnTo>
                <a:lnTo>
                  <a:pt x="0" y="2500885"/>
                </a:lnTo>
                <a:close/>
              </a:path>
            </a:pathLst>
          </a:custGeom>
        </p:spPr>
      </p:pic>
      <p:pic>
        <p:nvPicPr>
          <p:cNvPr id="1030" name="Picture 6" descr="https://media.licdn.com/mpr/mpr/AAEAAQAAAAAAAAarAAAAJDZhYzcwNjFkLWM5MjUtNDgwOS1hYmQ5LTEwNDMwODQ4NDBhY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8" r="1" b="1"/>
          <a:stretch/>
        </p:blipFill>
        <p:spPr bwMode="auto">
          <a:xfrm>
            <a:off x="4791075" y="4357117"/>
            <a:ext cx="4570758" cy="2500884"/>
          </a:xfrm>
          <a:custGeom>
            <a:avLst/>
            <a:gdLst>
              <a:gd name="connsiteX0" fmla="*/ 1717230 w 4570758"/>
              <a:gd name="connsiteY0" fmla="*/ 0 h 2500884"/>
              <a:gd name="connsiteX1" fmla="*/ 4570758 w 4570758"/>
              <a:gd name="connsiteY1" fmla="*/ 0 h 2500884"/>
              <a:gd name="connsiteX2" fmla="*/ 3411951 w 4570758"/>
              <a:gd name="connsiteY2" fmla="*/ 2500884 h 2500884"/>
              <a:gd name="connsiteX3" fmla="*/ 3405728 w 4570758"/>
              <a:gd name="connsiteY3" fmla="*/ 2500884 h 2500884"/>
              <a:gd name="connsiteX4" fmla="*/ 2215937 w 4570758"/>
              <a:gd name="connsiteY4" fmla="*/ 2500884 h 2500884"/>
              <a:gd name="connsiteX5" fmla="*/ 565892 w 4570758"/>
              <a:gd name="connsiteY5" fmla="*/ 2500884 h 2500884"/>
              <a:gd name="connsiteX6" fmla="*/ 0 w 4570758"/>
              <a:gd name="connsiteY6" fmla="*/ 2500884 h 2500884"/>
              <a:gd name="connsiteX7" fmla="*/ 0 w 4570758"/>
              <a:gd name="connsiteY7" fmla="*/ 2500883 h 2500884"/>
              <a:gd name="connsiteX8" fmla="*/ 552186 w 4570758"/>
              <a:gd name="connsiteY8" fmla="*/ 2500883 h 2500884"/>
              <a:gd name="connsiteX9" fmla="*/ 558423 w 4570758"/>
              <a:gd name="connsiteY9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0758" h="2500884">
                <a:moveTo>
                  <a:pt x="1717230" y="0"/>
                </a:moveTo>
                <a:lnTo>
                  <a:pt x="4570758" y="0"/>
                </a:lnTo>
                <a:lnTo>
                  <a:pt x="3411951" y="2500884"/>
                </a:lnTo>
                <a:lnTo>
                  <a:pt x="3405728" y="2500884"/>
                </a:lnTo>
                <a:lnTo>
                  <a:pt x="2215937" y="2500884"/>
                </a:lnTo>
                <a:lnTo>
                  <a:pt x="565892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owl of food&#10;&#10;Description generated with high confidenc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7"/>
          <a:stretch/>
        </p:blipFill>
        <p:spPr>
          <a:xfrm>
            <a:off x="7823674" y="4357117"/>
            <a:ext cx="4368327" cy="2500884"/>
          </a:xfrm>
          <a:custGeom>
            <a:avLst/>
            <a:gdLst>
              <a:gd name="connsiteX0" fmla="*/ 1717230 w 4368327"/>
              <a:gd name="connsiteY0" fmla="*/ 0 h 2500884"/>
              <a:gd name="connsiteX1" fmla="*/ 4368327 w 4368327"/>
              <a:gd name="connsiteY1" fmla="*/ 0 h 2500884"/>
              <a:gd name="connsiteX2" fmla="*/ 4368327 w 4368327"/>
              <a:gd name="connsiteY2" fmla="*/ 2500884 h 2500884"/>
              <a:gd name="connsiteX3" fmla="*/ 0 w 4368327"/>
              <a:gd name="connsiteY3" fmla="*/ 2500884 h 2500884"/>
              <a:gd name="connsiteX4" fmla="*/ 0 w 4368327"/>
              <a:gd name="connsiteY4" fmla="*/ 2500883 h 2500884"/>
              <a:gd name="connsiteX5" fmla="*/ 552186 w 4368327"/>
              <a:gd name="connsiteY5" fmla="*/ 2500883 h 2500884"/>
              <a:gd name="connsiteX6" fmla="*/ 558423 w 4368327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8327" h="2500884">
                <a:moveTo>
                  <a:pt x="1717230" y="0"/>
                </a:moveTo>
                <a:lnTo>
                  <a:pt x="4368327" y="0"/>
                </a:lnTo>
                <a:lnTo>
                  <a:pt x="4368327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pic>
        <p:nvPicPr>
          <p:cNvPr id="1033" name="Picture 4" descr="Image result for fish meal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0" r="7980" b="-5"/>
          <a:stretch/>
        </p:blipFill>
        <p:spPr>
          <a:xfrm>
            <a:off x="9597231" y="1691164"/>
            <a:ext cx="2594769" cy="2501837"/>
          </a:xfrm>
          <a:custGeom>
            <a:avLst/>
            <a:gdLst>
              <a:gd name="connsiteX0" fmla="*/ 1159248 w 2594769"/>
              <a:gd name="connsiteY0" fmla="*/ 0 h 2501837"/>
              <a:gd name="connsiteX1" fmla="*/ 2594769 w 2594769"/>
              <a:gd name="connsiteY1" fmla="*/ 0 h 2501837"/>
              <a:gd name="connsiteX2" fmla="*/ 2594769 w 2594769"/>
              <a:gd name="connsiteY2" fmla="*/ 2501837 h 2501837"/>
              <a:gd name="connsiteX3" fmla="*/ 0 w 2594769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4769" h="2501837">
                <a:moveTo>
                  <a:pt x="1159248" y="0"/>
                </a:moveTo>
                <a:lnTo>
                  <a:pt x="2594769" y="0"/>
                </a:lnTo>
                <a:lnTo>
                  <a:pt x="2594769" y="2501837"/>
                </a:lnTo>
                <a:lnTo>
                  <a:pt x="0" y="25018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51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038" name="Content Placeholder 1034"/>
          <p:cNvSpPr>
            <a:spLocks noGrp="1"/>
          </p:cNvSpPr>
          <p:nvPr>
            <p:ph idx="1"/>
          </p:nvPr>
        </p:nvSpPr>
        <p:spPr>
          <a:xfrm>
            <a:off x="838200" y="2015406"/>
            <a:ext cx="5097779" cy="40659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Animal protein sources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Meat meal, blood meal, fish meal &amp; feather meal, bone meal 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70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8" descr="Image result for enzym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r="1471" b="4"/>
          <a:stretch/>
        </p:blipFill>
        <p:spPr bwMode="auto">
          <a:xfrm>
            <a:off x="6587330" y="1691641"/>
            <a:ext cx="4004406" cy="2500885"/>
          </a:xfrm>
          <a:custGeom>
            <a:avLst/>
            <a:gdLst>
              <a:gd name="connsiteX0" fmla="*/ 1158807 w 4004406"/>
              <a:gd name="connsiteY0" fmla="*/ 0 h 2500885"/>
              <a:gd name="connsiteX1" fmla="*/ 4004406 w 4004406"/>
              <a:gd name="connsiteY1" fmla="*/ 0 h 2500885"/>
              <a:gd name="connsiteX2" fmla="*/ 2845598 w 4004406"/>
              <a:gd name="connsiteY2" fmla="*/ 2500885 h 2500885"/>
              <a:gd name="connsiteX3" fmla="*/ 0 w 4004406"/>
              <a:gd name="connsiteY3" fmla="*/ 2500885 h 250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4406" h="2500885">
                <a:moveTo>
                  <a:pt x="1158807" y="0"/>
                </a:moveTo>
                <a:lnTo>
                  <a:pt x="4004406" y="0"/>
                </a:lnTo>
                <a:lnTo>
                  <a:pt x="2845598" y="2500885"/>
                </a:lnTo>
                <a:lnTo>
                  <a:pt x="0" y="250088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" r="1" b="1"/>
          <a:stretch/>
        </p:blipFill>
        <p:spPr bwMode="auto">
          <a:xfrm>
            <a:off x="4791075" y="4516291"/>
            <a:ext cx="4570758" cy="2341710"/>
          </a:xfrm>
          <a:custGeom>
            <a:avLst/>
            <a:gdLst>
              <a:gd name="connsiteX0" fmla="*/ 1717230 w 4570758"/>
              <a:gd name="connsiteY0" fmla="*/ 0 h 2500884"/>
              <a:gd name="connsiteX1" fmla="*/ 4570758 w 4570758"/>
              <a:gd name="connsiteY1" fmla="*/ 0 h 2500884"/>
              <a:gd name="connsiteX2" fmla="*/ 3411951 w 4570758"/>
              <a:gd name="connsiteY2" fmla="*/ 2500884 h 2500884"/>
              <a:gd name="connsiteX3" fmla="*/ 3405728 w 4570758"/>
              <a:gd name="connsiteY3" fmla="*/ 2500884 h 2500884"/>
              <a:gd name="connsiteX4" fmla="*/ 2215937 w 4570758"/>
              <a:gd name="connsiteY4" fmla="*/ 2500884 h 2500884"/>
              <a:gd name="connsiteX5" fmla="*/ 565892 w 4570758"/>
              <a:gd name="connsiteY5" fmla="*/ 2500884 h 2500884"/>
              <a:gd name="connsiteX6" fmla="*/ 0 w 4570758"/>
              <a:gd name="connsiteY6" fmla="*/ 2500884 h 2500884"/>
              <a:gd name="connsiteX7" fmla="*/ 0 w 4570758"/>
              <a:gd name="connsiteY7" fmla="*/ 2500883 h 2500884"/>
              <a:gd name="connsiteX8" fmla="*/ 552186 w 4570758"/>
              <a:gd name="connsiteY8" fmla="*/ 2500883 h 2500884"/>
              <a:gd name="connsiteX9" fmla="*/ 558423 w 4570758"/>
              <a:gd name="connsiteY9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0758" h="2500884">
                <a:moveTo>
                  <a:pt x="1717230" y="0"/>
                </a:moveTo>
                <a:lnTo>
                  <a:pt x="4570758" y="0"/>
                </a:lnTo>
                <a:lnTo>
                  <a:pt x="3411951" y="2500884"/>
                </a:lnTo>
                <a:lnTo>
                  <a:pt x="3405728" y="2500884"/>
                </a:lnTo>
                <a:lnTo>
                  <a:pt x="2215937" y="2500884"/>
                </a:lnTo>
                <a:lnTo>
                  <a:pt x="565892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51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900" y="2015405"/>
            <a:ext cx="5622080" cy="4671997"/>
          </a:xfrm>
        </p:spPr>
        <p:txBody>
          <a:bodyPr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Mineral supplements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 supplements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Synthetic amino acids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Drugs (antibiotics &amp;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ionophores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7066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4" name="Picture 6" descr="Image result for vitami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3" r="2" b="19227"/>
          <a:stretch/>
        </p:blipFill>
        <p:spPr bwMode="auto">
          <a:xfrm>
            <a:off x="4858373" y="4357117"/>
            <a:ext cx="4368327" cy="2500884"/>
          </a:xfrm>
          <a:custGeom>
            <a:avLst/>
            <a:gdLst>
              <a:gd name="connsiteX0" fmla="*/ 1717230 w 4368327"/>
              <a:gd name="connsiteY0" fmla="*/ 0 h 2500884"/>
              <a:gd name="connsiteX1" fmla="*/ 4368327 w 4368327"/>
              <a:gd name="connsiteY1" fmla="*/ 0 h 2500884"/>
              <a:gd name="connsiteX2" fmla="*/ 4368327 w 4368327"/>
              <a:gd name="connsiteY2" fmla="*/ 2500884 h 2500884"/>
              <a:gd name="connsiteX3" fmla="*/ 0 w 4368327"/>
              <a:gd name="connsiteY3" fmla="*/ 2500884 h 2500884"/>
              <a:gd name="connsiteX4" fmla="*/ 0 w 4368327"/>
              <a:gd name="connsiteY4" fmla="*/ 2500883 h 2500884"/>
              <a:gd name="connsiteX5" fmla="*/ 552186 w 4368327"/>
              <a:gd name="connsiteY5" fmla="*/ 2500883 h 2500884"/>
              <a:gd name="connsiteX6" fmla="*/ 558423 w 4368327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8327" h="2500884">
                <a:moveTo>
                  <a:pt x="1717230" y="0"/>
                </a:moveTo>
                <a:lnTo>
                  <a:pt x="4368327" y="0"/>
                </a:lnTo>
                <a:lnTo>
                  <a:pt x="4368327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ineral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9" r="22554" b="-4"/>
          <a:stretch/>
        </p:blipFill>
        <p:spPr bwMode="auto">
          <a:xfrm>
            <a:off x="6644994" y="1691164"/>
            <a:ext cx="2368377" cy="2501837"/>
          </a:xfrm>
          <a:custGeom>
            <a:avLst/>
            <a:gdLst>
              <a:gd name="connsiteX0" fmla="*/ 1159248 w 2594769"/>
              <a:gd name="connsiteY0" fmla="*/ 0 h 2501837"/>
              <a:gd name="connsiteX1" fmla="*/ 2594769 w 2594769"/>
              <a:gd name="connsiteY1" fmla="*/ 0 h 2501837"/>
              <a:gd name="connsiteX2" fmla="*/ 2594769 w 2594769"/>
              <a:gd name="connsiteY2" fmla="*/ 2501837 h 2501837"/>
              <a:gd name="connsiteX3" fmla="*/ 0 w 2594769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4769" h="2501837">
                <a:moveTo>
                  <a:pt x="1159248" y="0"/>
                </a:moveTo>
                <a:lnTo>
                  <a:pt x="2594769" y="0"/>
                </a:lnTo>
                <a:lnTo>
                  <a:pt x="2594769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51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900" y="2015405"/>
            <a:ext cx="5622080" cy="4671997"/>
          </a:xfrm>
        </p:spPr>
        <p:txBody>
          <a:bodyPr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Preservatives (antioxidant &amp; Mold inhibitor)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Buffers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Enzymes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Probiotics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Flavors </a:t>
            </a:r>
          </a:p>
        </p:txBody>
      </p:sp>
    </p:spTree>
    <p:extLst>
      <p:ext uri="{BB962C8B-B14F-4D97-AF65-F5344CB8AC3E}">
        <p14:creationId xmlns:p14="http://schemas.microsoft.com/office/powerpoint/2010/main" val="467066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Content Placeholder 5"/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241" t="22223" r="10509" b="10141"/>
          <a:stretch>
            <a:fillRect/>
          </a:stretch>
        </p:blipFill>
        <p:spPr bwMode="auto">
          <a:xfrm>
            <a:off x="1528355" y="428897"/>
            <a:ext cx="884355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306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feeds and their classification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6287" y="1597024"/>
            <a:ext cx="10112992" cy="4823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Roughages: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 coarse bulky feeds, high in fiber contents (more than 18%) 	and low in total digestible nutrients (less than 60%).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Concentrates: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Feeds which are rich in total digestible nutrients (more than 	60%) with low fiber contents (less than 18%)</a:t>
            </a:r>
          </a:p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Additives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Food supplements for farm animals that cannot get enough 	nutrients from regular meals that the farmers provide and 	include vitamins, amino acids, fatty acids and minerals</a:t>
            </a:r>
          </a:p>
        </p:txBody>
      </p:sp>
    </p:spTree>
    <p:extLst>
      <p:ext uri="{BB962C8B-B14F-4D97-AF65-F5344CB8AC3E}">
        <p14:creationId xmlns:p14="http://schemas.microsoft.com/office/powerpoint/2010/main" val="104280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718" y="365125"/>
            <a:ext cx="12157282" cy="1325563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Roughages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1820" y="1825624"/>
            <a:ext cx="10031105" cy="417939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Pasture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chop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Silage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 leaves </a:t>
            </a:r>
          </a:p>
        </p:txBody>
      </p:sp>
    </p:spTree>
    <p:extLst>
      <p:ext uri="{BB962C8B-B14F-4D97-AF65-F5344CB8AC3E}">
        <p14:creationId xmlns:p14="http://schemas.microsoft.com/office/powerpoint/2010/main" val="148681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718" y="365125"/>
            <a:ext cx="12157282" cy="1325563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1820" y="1825624"/>
            <a:ext cx="10031105" cy="4179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Pasture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Grasses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Legumes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Shrubs and trees</a:t>
            </a:r>
          </a:p>
        </p:txBody>
      </p:sp>
    </p:spTree>
    <p:extLst>
      <p:ext uri="{BB962C8B-B14F-4D97-AF65-F5344CB8AC3E}">
        <p14:creationId xmlns:p14="http://schemas.microsoft.com/office/powerpoint/2010/main" val="184752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718" y="365125"/>
            <a:ext cx="12157282" cy="613669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1820" y="1339404"/>
            <a:ext cx="10031105" cy="51397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chop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Legumes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Berseem, Lucerne &amp; Cowpea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Non-legumes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Maize, Sorghum, Millet &amp; Mott grass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c. Tree leaves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Ipil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ipil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Mulberry etc.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89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718" y="365125"/>
            <a:ext cx="12157282" cy="1325563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1820" y="1825624"/>
            <a:ext cx="10031105" cy="4179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Dry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Straws &amp; Stover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Corn cobs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Hulls &amp; Bagasse </a:t>
            </a: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16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718" y="0"/>
            <a:ext cx="12192000" cy="6858000"/>
          </a:xfrm>
          <a:prstGeom prst="rect">
            <a:avLst/>
          </a:prstGeom>
          <a:solidFill>
            <a:srgbClr val="FFFFFF"/>
          </a:solidFill>
          <a:ln w="76200" cmpd="thickThin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718" y="365125"/>
            <a:ext cx="12157282" cy="1325563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1820" y="1690688"/>
            <a:ext cx="10031105" cy="4879929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feeds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Cereal grains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Maiz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rice, wheat, barley &amp;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soghum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Grain milling byproducts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Wheat bran &amp; rice polish </a:t>
            </a:r>
          </a:p>
        </p:txBody>
      </p:sp>
    </p:spTree>
    <p:extLst>
      <p:ext uri="{BB962C8B-B14F-4D97-AF65-F5344CB8AC3E}">
        <p14:creationId xmlns:p14="http://schemas.microsoft.com/office/powerpoint/2010/main" val="90714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7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0" name="Rectangle 7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2246" y="0"/>
            <a:ext cx="755975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92995" y="484632"/>
            <a:ext cx="670914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5" r="25035" b="5"/>
          <a:stretch/>
        </p:blipFill>
        <p:spPr>
          <a:xfrm>
            <a:off x="9571927" y="827679"/>
            <a:ext cx="1917733" cy="1996780"/>
          </a:xfrm>
          <a:prstGeom prst="rect">
            <a:avLst/>
          </a:prstGeom>
        </p:spPr>
      </p:pic>
      <p:pic>
        <p:nvPicPr>
          <p:cNvPr id="15" name="Picture 14" descr="A picture containing outdoor, oranges, sitting, pile&#10;&#10;Description generated with high confidence"/>
          <p:cNvPicPr>
            <a:picLocks noChangeAspect="1"/>
          </p:cNvPicPr>
          <p:nvPr/>
        </p:nvPicPr>
        <p:blipFill rotWithShape="1">
          <a:blip r:embed="rId3"/>
          <a:srcRect t="15335" r="-2" b="12602"/>
          <a:stretch/>
        </p:blipFill>
        <p:spPr>
          <a:xfrm>
            <a:off x="5414729" y="2989903"/>
            <a:ext cx="6074932" cy="2922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2" r="21598" b="-3"/>
          <a:stretch/>
        </p:blipFill>
        <p:spPr>
          <a:xfrm rot="5400000">
            <a:off x="7425059" y="867202"/>
            <a:ext cx="1996780" cy="1917732"/>
          </a:xfrm>
          <a:prstGeom prst="rect">
            <a:avLst/>
          </a:prstGeom>
        </p:spPr>
      </p:pic>
      <p:pic>
        <p:nvPicPr>
          <p:cNvPr id="3" name="Picture 2" descr="A close up of food&#10;&#10;Description generated with very high confidence"/>
          <p:cNvPicPr>
            <a:picLocks noChangeAspect="1"/>
          </p:cNvPicPr>
          <p:nvPr/>
        </p:nvPicPr>
        <p:blipFill rotWithShape="1">
          <a:blip r:embed="rId5"/>
          <a:srcRect l="3860" r="4" b="4"/>
          <a:stretch/>
        </p:blipFill>
        <p:spPr>
          <a:xfrm>
            <a:off x="5417691" y="829734"/>
            <a:ext cx="1917733" cy="1994725"/>
          </a:xfrm>
          <a:prstGeom prst="rect">
            <a:avLst/>
          </a:prstGeom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555511" y="28368"/>
            <a:ext cx="3697511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4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209006" y="1881052"/>
            <a:ext cx="4423240" cy="4342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Roots &amp; Tubers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Potatoes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-industrial byproducts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Molasses &amp;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Enzose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Food processing byproducts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Bakery wastes &amp; citrus 	pulp </a:t>
            </a:r>
          </a:p>
        </p:txBody>
      </p:sp>
      <p:pic>
        <p:nvPicPr>
          <p:cNvPr id="14" name="Graphic 13" descr="Right Pointing Backhand Index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498774" y="1424736"/>
            <a:ext cx="1239097" cy="1239097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49627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2246" y="0"/>
            <a:ext cx="755975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92995" y="484632"/>
            <a:ext cx="670914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indoor, wall, cup, table&#10;&#10;Description generated with very high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6" r="22634" b="5"/>
          <a:stretch/>
        </p:blipFill>
        <p:spPr>
          <a:xfrm>
            <a:off x="9571927" y="827679"/>
            <a:ext cx="1917733" cy="1996780"/>
          </a:xfrm>
          <a:prstGeom prst="rect">
            <a:avLst/>
          </a:prstGeom>
        </p:spPr>
      </p:pic>
      <p:pic>
        <p:nvPicPr>
          <p:cNvPr id="5" name="Picture 4" descr="A picture containing cake, table, food, plate&#10;&#10;Description generated with very high confide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4" r="-2" b="5671"/>
          <a:stretch/>
        </p:blipFill>
        <p:spPr>
          <a:xfrm>
            <a:off x="5414729" y="2989903"/>
            <a:ext cx="6074932" cy="2922096"/>
          </a:xfrm>
          <a:prstGeom prst="rect">
            <a:avLst/>
          </a:prstGeom>
        </p:spPr>
      </p:pic>
      <p:pic>
        <p:nvPicPr>
          <p:cNvPr id="4" name="Picture 3" descr="A picture containing rice, plate, food, indoor&#10;&#10;Description generated with very high confidenc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r="52" b="1"/>
          <a:stretch/>
        </p:blipFill>
        <p:spPr>
          <a:xfrm>
            <a:off x="5414728" y="827678"/>
            <a:ext cx="1917732" cy="1996780"/>
          </a:xfrm>
          <a:prstGeom prst="rect">
            <a:avLst/>
          </a:prstGeom>
        </p:spPr>
      </p:pic>
      <p:pic>
        <p:nvPicPr>
          <p:cNvPr id="7" name="Picture 6" descr="A picture containing indoor, table, cup, cake&#10;&#10;Description generated with high confidenc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1" r="24467" b="-5"/>
          <a:stretch/>
        </p:blipFill>
        <p:spPr>
          <a:xfrm>
            <a:off x="7493327" y="829733"/>
            <a:ext cx="1917733" cy="199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511" y="301760"/>
            <a:ext cx="3697511" cy="105183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3596"/>
            <a:ext cx="4415246" cy="487022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Protein supplements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Vegetable protein sources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Soybean meal, cotton seed meal, sunflower meal &amp; maize gluten etc.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022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524</Words>
  <Application>Microsoft Office PowerPoint</Application>
  <PresentationFormat>Custom</PresentationFormat>
  <Paragraphs>253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Common feeds and their classification</vt:lpstr>
      <vt:lpstr>Roughages</vt:lpstr>
      <vt:lpstr>Conti…</vt:lpstr>
      <vt:lpstr>Conti…</vt:lpstr>
      <vt:lpstr>Conti…</vt:lpstr>
      <vt:lpstr>Concentrates</vt:lpstr>
      <vt:lpstr>PowerPoint Presentation</vt:lpstr>
      <vt:lpstr>Conti…</vt:lpstr>
      <vt:lpstr>Conti…</vt:lpstr>
      <vt:lpstr>Additives</vt:lpstr>
      <vt:lpstr>Additives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Kiran</dc:creator>
  <cp:lastModifiedBy>kahlon</cp:lastModifiedBy>
  <cp:revision>126</cp:revision>
  <dcterms:created xsi:type="dcterms:W3CDTF">2016-12-10T05:11:52Z</dcterms:created>
  <dcterms:modified xsi:type="dcterms:W3CDTF">2020-04-23T09:20:06Z</dcterms:modified>
</cp:coreProperties>
</file>