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99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25B458B-E73F-4B3B-A724-8D5F9278F7C4}" type="datetimeFigureOut">
              <a:rPr lang="en-US" smtClean="0"/>
              <a:t>02-Dec-20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68643C-1D8F-4CD9-8B1F-D5979068B0FB}" type="slidenum">
              <a:rPr lang="en-US" smtClean="0"/>
              <a:t>‹#›</a:t>
            </a:fld>
            <a:endParaRPr lang="en-US"/>
          </a:p>
        </p:txBody>
      </p:sp>
    </p:spTree>
    <p:extLst>
      <p:ext uri="{BB962C8B-B14F-4D97-AF65-F5344CB8AC3E}">
        <p14:creationId xmlns:p14="http://schemas.microsoft.com/office/powerpoint/2010/main" val="1921893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5B458B-E73F-4B3B-A724-8D5F9278F7C4}" type="datetimeFigureOut">
              <a:rPr lang="en-US" smtClean="0"/>
              <a:t>02-Dec-20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68643C-1D8F-4CD9-8B1F-D5979068B0FB}" type="slidenum">
              <a:rPr lang="en-US" smtClean="0"/>
              <a:t>‹#›</a:t>
            </a:fld>
            <a:endParaRPr lang="en-US"/>
          </a:p>
        </p:txBody>
      </p:sp>
    </p:spTree>
    <p:extLst>
      <p:ext uri="{BB962C8B-B14F-4D97-AF65-F5344CB8AC3E}">
        <p14:creationId xmlns:p14="http://schemas.microsoft.com/office/powerpoint/2010/main" val="12645494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5B458B-E73F-4B3B-A724-8D5F9278F7C4}" type="datetimeFigureOut">
              <a:rPr lang="en-US" smtClean="0"/>
              <a:t>02-Dec-20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68643C-1D8F-4CD9-8B1F-D5979068B0FB}" type="slidenum">
              <a:rPr lang="en-US" smtClean="0"/>
              <a:t>‹#›</a:t>
            </a:fld>
            <a:endParaRPr lang="en-US"/>
          </a:p>
        </p:txBody>
      </p:sp>
    </p:spTree>
    <p:extLst>
      <p:ext uri="{BB962C8B-B14F-4D97-AF65-F5344CB8AC3E}">
        <p14:creationId xmlns:p14="http://schemas.microsoft.com/office/powerpoint/2010/main" val="3879466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5B458B-E73F-4B3B-A724-8D5F9278F7C4}" type="datetimeFigureOut">
              <a:rPr lang="en-US" smtClean="0"/>
              <a:t>02-Dec-20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68643C-1D8F-4CD9-8B1F-D5979068B0FB}" type="slidenum">
              <a:rPr lang="en-US" smtClean="0"/>
              <a:t>‹#›</a:t>
            </a:fld>
            <a:endParaRPr lang="en-US"/>
          </a:p>
        </p:txBody>
      </p:sp>
    </p:spTree>
    <p:extLst>
      <p:ext uri="{BB962C8B-B14F-4D97-AF65-F5344CB8AC3E}">
        <p14:creationId xmlns:p14="http://schemas.microsoft.com/office/powerpoint/2010/main" val="4259594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5B458B-E73F-4B3B-A724-8D5F9278F7C4}" type="datetimeFigureOut">
              <a:rPr lang="en-US" smtClean="0"/>
              <a:t>02-Dec-20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68643C-1D8F-4CD9-8B1F-D5979068B0FB}" type="slidenum">
              <a:rPr lang="en-US" smtClean="0"/>
              <a:t>‹#›</a:t>
            </a:fld>
            <a:endParaRPr lang="en-US"/>
          </a:p>
        </p:txBody>
      </p:sp>
    </p:spTree>
    <p:extLst>
      <p:ext uri="{BB962C8B-B14F-4D97-AF65-F5344CB8AC3E}">
        <p14:creationId xmlns:p14="http://schemas.microsoft.com/office/powerpoint/2010/main" val="3651400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5B458B-E73F-4B3B-A724-8D5F9278F7C4}" type="datetimeFigureOut">
              <a:rPr lang="en-US" smtClean="0"/>
              <a:t>02-Dec-20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68643C-1D8F-4CD9-8B1F-D5979068B0FB}" type="slidenum">
              <a:rPr lang="en-US" smtClean="0"/>
              <a:t>‹#›</a:t>
            </a:fld>
            <a:endParaRPr lang="en-US"/>
          </a:p>
        </p:txBody>
      </p:sp>
    </p:spTree>
    <p:extLst>
      <p:ext uri="{BB962C8B-B14F-4D97-AF65-F5344CB8AC3E}">
        <p14:creationId xmlns:p14="http://schemas.microsoft.com/office/powerpoint/2010/main" val="2201495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25B458B-E73F-4B3B-A724-8D5F9278F7C4}" type="datetimeFigureOut">
              <a:rPr lang="en-US" smtClean="0"/>
              <a:t>02-Dec-20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68643C-1D8F-4CD9-8B1F-D5979068B0FB}" type="slidenum">
              <a:rPr lang="en-US" smtClean="0"/>
              <a:t>‹#›</a:t>
            </a:fld>
            <a:endParaRPr lang="en-US"/>
          </a:p>
        </p:txBody>
      </p:sp>
    </p:spTree>
    <p:extLst>
      <p:ext uri="{BB962C8B-B14F-4D97-AF65-F5344CB8AC3E}">
        <p14:creationId xmlns:p14="http://schemas.microsoft.com/office/powerpoint/2010/main" val="3686823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25B458B-E73F-4B3B-A724-8D5F9278F7C4}" type="datetimeFigureOut">
              <a:rPr lang="en-US" smtClean="0"/>
              <a:t>02-Dec-20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68643C-1D8F-4CD9-8B1F-D5979068B0FB}" type="slidenum">
              <a:rPr lang="en-US" smtClean="0"/>
              <a:t>‹#›</a:t>
            </a:fld>
            <a:endParaRPr lang="en-US"/>
          </a:p>
        </p:txBody>
      </p:sp>
    </p:spTree>
    <p:extLst>
      <p:ext uri="{BB962C8B-B14F-4D97-AF65-F5344CB8AC3E}">
        <p14:creationId xmlns:p14="http://schemas.microsoft.com/office/powerpoint/2010/main" val="2374819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5B458B-E73F-4B3B-A724-8D5F9278F7C4}" type="datetimeFigureOut">
              <a:rPr lang="en-US" smtClean="0"/>
              <a:t>02-Dec-20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68643C-1D8F-4CD9-8B1F-D5979068B0FB}" type="slidenum">
              <a:rPr lang="en-US" smtClean="0"/>
              <a:t>‹#›</a:t>
            </a:fld>
            <a:endParaRPr lang="en-US"/>
          </a:p>
        </p:txBody>
      </p:sp>
    </p:spTree>
    <p:extLst>
      <p:ext uri="{BB962C8B-B14F-4D97-AF65-F5344CB8AC3E}">
        <p14:creationId xmlns:p14="http://schemas.microsoft.com/office/powerpoint/2010/main" val="1374381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5B458B-E73F-4B3B-A724-8D5F9278F7C4}" type="datetimeFigureOut">
              <a:rPr lang="en-US" smtClean="0"/>
              <a:t>02-Dec-20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68643C-1D8F-4CD9-8B1F-D5979068B0FB}" type="slidenum">
              <a:rPr lang="en-US" smtClean="0"/>
              <a:t>‹#›</a:t>
            </a:fld>
            <a:endParaRPr lang="en-US"/>
          </a:p>
        </p:txBody>
      </p:sp>
    </p:spTree>
    <p:extLst>
      <p:ext uri="{BB962C8B-B14F-4D97-AF65-F5344CB8AC3E}">
        <p14:creationId xmlns:p14="http://schemas.microsoft.com/office/powerpoint/2010/main" val="3465474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5B458B-E73F-4B3B-A724-8D5F9278F7C4}" type="datetimeFigureOut">
              <a:rPr lang="en-US" smtClean="0"/>
              <a:t>02-Dec-20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68643C-1D8F-4CD9-8B1F-D5979068B0FB}" type="slidenum">
              <a:rPr lang="en-US" smtClean="0"/>
              <a:t>‹#›</a:t>
            </a:fld>
            <a:endParaRPr lang="en-US"/>
          </a:p>
        </p:txBody>
      </p:sp>
    </p:spTree>
    <p:extLst>
      <p:ext uri="{BB962C8B-B14F-4D97-AF65-F5344CB8AC3E}">
        <p14:creationId xmlns:p14="http://schemas.microsoft.com/office/powerpoint/2010/main" val="594837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5B458B-E73F-4B3B-A724-8D5F9278F7C4}" type="datetimeFigureOut">
              <a:rPr lang="en-US" smtClean="0"/>
              <a:t>02-Dec-20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68643C-1D8F-4CD9-8B1F-D5979068B0FB}" type="slidenum">
              <a:rPr lang="en-US" smtClean="0"/>
              <a:t>‹#›</a:t>
            </a:fld>
            <a:endParaRPr lang="en-US"/>
          </a:p>
        </p:txBody>
      </p:sp>
    </p:spTree>
    <p:extLst>
      <p:ext uri="{BB962C8B-B14F-4D97-AF65-F5344CB8AC3E}">
        <p14:creationId xmlns:p14="http://schemas.microsoft.com/office/powerpoint/2010/main" val="6053801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4589901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Food, Nutrition and Relation with HEALTH</a:t>
            </a:r>
            <a:endParaRPr lang="en-US" dirty="0"/>
          </a:p>
        </p:txBody>
      </p:sp>
      <p:sp>
        <p:nvSpPr>
          <p:cNvPr id="3" name="Content Placeholder 2"/>
          <p:cNvSpPr>
            <a:spLocks noGrp="1"/>
          </p:cNvSpPr>
          <p:nvPr>
            <p:ph idx="1"/>
          </p:nvPr>
        </p:nvSpPr>
        <p:spPr/>
        <p:txBody>
          <a:bodyPr>
            <a:normAutofit fontScale="85000" lnSpcReduction="20000"/>
          </a:bodyPr>
          <a:lstStyle/>
          <a:p>
            <a:pPr>
              <a:buFont typeface="Courier New" panose="02070309020205020404" pitchFamily="49" charset="0"/>
              <a:buChar char="o"/>
            </a:pPr>
            <a:r>
              <a:rPr lang="en-US" dirty="0"/>
              <a:t>In Pakistan, the nutritional status of children under five years of age is extremely </a:t>
            </a:r>
            <a:r>
              <a:rPr lang="en-US" dirty="0" smtClean="0"/>
              <a:t>poor.</a:t>
            </a:r>
          </a:p>
          <a:p>
            <a:pPr>
              <a:buFont typeface="Courier New" panose="02070309020205020404" pitchFamily="49" charset="0"/>
              <a:buChar char="o"/>
            </a:pPr>
            <a:r>
              <a:rPr lang="en-US" dirty="0" smtClean="0"/>
              <a:t>At </a:t>
            </a:r>
            <a:r>
              <a:rPr lang="en-US" dirty="0"/>
              <a:t>a national level almost 40% of these children are underweight. </a:t>
            </a:r>
            <a:endParaRPr lang="en-US" dirty="0" smtClean="0"/>
          </a:p>
          <a:p>
            <a:pPr>
              <a:buFont typeface="Courier New" panose="02070309020205020404" pitchFamily="49" charset="0"/>
              <a:buChar char="o"/>
            </a:pPr>
            <a:r>
              <a:rPr lang="en-US" dirty="0" smtClean="0"/>
              <a:t>Over </a:t>
            </a:r>
            <a:r>
              <a:rPr lang="en-US" dirty="0"/>
              <a:t>half the children are affected by stunting and about 9% by wasting. </a:t>
            </a:r>
            <a:endParaRPr lang="en-US" dirty="0" smtClean="0"/>
          </a:p>
          <a:p>
            <a:pPr>
              <a:buFont typeface="Courier New" panose="02070309020205020404" pitchFamily="49" charset="0"/>
              <a:buChar char="o"/>
            </a:pPr>
            <a:r>
              <a:rPr lang="en-US" dirty="0" smtClean="0"/>
              <a:t>The </a:t>
            </a:r>
            <a:r>
              <a:rPr lang="en-US" dirty="0"/>
              <a:t>prevalence of stunting appears to be associated with the overall level of development of the provinces, being lowest in Punjab and highest in </a:t>
            </a:r>
            <a:r>
              <a:rPr lang="en-US" dirty="0" err="1"/>
              <a:t>Balochistan</a:t>
            </a:r>
            <a:r>
              <a:rPr lang="en-US" dirty="0"/>
              <a:t>, the least developed </a:t>
            </a:r>
            <a:r>
              <a:rPr lang="en-US" dirty="0" smtClean="0"/>
              <a:t>province.</a:t>
            </a:r>
          </a:p>
          <a:p>
            <a:pPr>
              <a:buFont typeface="Courier New" panose="02070309020205020404" pitchFamily="49" charset="0"/>
              <a:buChar char="o"/>
            </a:pPr>
            <a:r>
              <a:rPr lang="en-US" dirty="0" smtClean="0"/>
              <a:t>The </a:t>
            </a:r>
            <a:r>
              <a:rPr lang="en-US" dirty="0"/>
              <a:t>anthropometric deficits are systematically higher in rural areas probably due to the lower socio-economic status and to very poor access to basic health </a:t>
            </a:r>
            <a:r>
              <a:rPr lang="en-US" dirty="0" smtClean="0"/>
              <a:t>services.</a:t>
            </a:r>
          </a:p>
          <a:p>
            <a:pPr>
              <a:buFont typeface="Courier New" panose="02070309020205020404" pitchFamily="49" charset="0"/>
              <a:buChar char="o"/>
            </a:pPr>
            <a:r>
              <a:rPr lang="en-US" dirty="0"/>
              <a:t>Food consumption is just one of the multiple factors which interact and have an impact on the nutritional status of the overall population. Other important influences include morbidity, poor coverage of health infrastructures and socio-economic factors.</a:t>
            </a:r>
            <a:endParaRPr lang="en-US" dirty="0" smtClean="0"/>
          </a:p>
        </p:txBody>
      </p:sp>
    </p:spTree>
    <p:extLst>
      <p:ext uri="{BB962C8B-B14F-4D97-AF65-F5344CB8AC3E}">
        <p14:creationId xmlns:p14="http://schemas.microsoft.com/office/powerpoint/2010/main" val="2234967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Food, Nutrition and Relation with HEALTH</a:t>
            </a:r>
            <a:endParaRPr lang="en-US" dirty="0"/>
          </a:p>
        </p:txBody>
      </p:sp>
      <p:sp>
        <p:nvSpPr>
          <p:cNvPr id="3" name="Content Placeholder 2"/>
          <p:cNvSpPr>
            <a:spLocks noGrp="1"/>
          </p:cNvSpPr>
          <p:nvPr>
            <p:ph idx="1"/>
          </p:nvPr>
        </p:nvSpPr>
        <p:spPr/>
        <p:txBody>
          <a:bodyPr/>
          <a:lstStyle/>
          <a:p>
            <a:r>
              <a:rPr lang="en-US" dirty="0"/>
              <a:t>Since Pakistan's independence (1947), the provision of health infrastructures has improved over time but remains inadequate particularly in rural areas. </a:t>
            </a:r>
            <a:endParaRPr lang="en-US" dirty="0" smtClean="0"/>
          </a:p>
          <a:p>
            <a:r>
              <a:rPr lang="en-US" dirty="0" smtClean="0"/>
              <a:t>The </a:t>
            </a:r>
            <a:r>
              <a:rPr lang="en-US" dirty="0"/>
              <a:t>under-five mortality rate, an important index of health and nutritional status of a community, is high by international standards: 137 for 1,000 births. </a:t>
            </a:r>
            <a:endParaRPr lang="en-US" dirty="0" smtClean="0"/>
          </a:p>
          <a:p>
            <a:r>
              <a:rPr lang="en-US" dirty="0" smtClean="0"/>
              <a:t>A </a:t>
            </a:r>
            <a:r>
              <a:rPr lang="en-US" dirty="0"/>
              <a:t>large number of infectious diseases such as respiratory and intestinal infections remain responsible for up to 50% of deaths of children under five, with malnutrition being an aggravating </a:t>
            </a:r>
            <a:r>
              <a:rPr lang="en-US" dirty="0" smtClean="0"/>
              <a:t>factor.</a:t>
            </a:r>
            <a:endParaRPr lang="en-US" dirty="0"/>
          </a:p>
        </p:txBody>
      </p:sp>
    </p:spTree>
    <p:extLst>
      <p:ext uri="{BB962C8B-B14F-4D97-AF65-F5344CB8AC3E}">
        <p14:creationId xmlns:p14="http://schemas.microsoft.com/office/powerpoint/2010/main" val="15314502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Government Efforts </a:t>
            </a:r>
            <a:endParaRPr lang="en-US" dirty="0"/>
          </a:p>
        </p:txBody>
      </p:sp>
      <p:sp>
        <p:nvSpPr>
          <p:cNvPr id="3" name="Content Placeholder 2"/>
          <p:cNvSpPr>
            <a:spLocks noGrp="1"/>
          </p:cNvSpPr>
          <p:nvPr>
            <p:ph idx="1"/>
          </p:nvPr>
        </p:nvSpPr>
        <p:spPr>
          <a:xfrm>
            <a:off x="792480" y="1630680"/>
            <a:ext cx="10698480" cy="5105400"/>
          </a:xfrm>
        </p:spPr>
        <p:txBody>
          <a:bodyPr>
            <a:normAutofit fontScale="85000" lnSpcReduction="20000"/>
          </a:bodyPr>
          <a:lstStyle/>
          <a:p>
            <a:pPr>
              <a:buFont typeface="Wingdings" panose="05000000000000000000" pitchFamily="2" charset="2"/>
              <a:buChar char="§"/>
            </a:pPr>
            <a:r>
              <a:rPr lang="en-US" dirty="0" smtClean="0"/>
              <a:t>In Pakistan, investments in the Health sector are viewed as an integral part of the government’s poverty alleviation endeavor. An improvement in the overall health sector indicators of a country has important ramifications not just for the quality of life of its citizens, but for economic development generally, through the channels of productivity enhancement and poverty alleviation.</a:t>
            </a:r>
          </a:p>
          <a:p>
            <a:pPr>
              <a:buFont typeface="Wingdings" panose="05000000000000000000" pitchFamily="2" charset="2"/>
              <a:buChar char="§"/>
            </a:pPr>
            <a:r>
              <a:rPr lang="en-US" dirty="0" smtClean="0"/>
              <a:t>The </a:t>
            </a:r>
            <a:r>
              <a:rPr lang="en-US" dirty="0"/>
              <a:t>achievement of Millennium Development Goals (MDGs) is a priority area for Pakistan, especially in the health sector. </a:t>
            </a:r>
            <a:endParaRPr lang="en-US" dirty="0" smtClean="0"/>
          </a:p>
          <a:p>
            <a:pPr>
              <a:buFont typeface="Wingdings" panose="05000000000000000000" pitchFamily="2" charset="2"/>
              <a:buChar char="§"/>
            </a:pPr>
            <a:r>
              <a:rPr lang="en-US" dirty="0" smtClean="0"/>
              <a:t>Pakistan </a:t>
            </a:r>
            <a:r>
              <a:rPr lang="en-US" dirty="0"/>
              <a:t>is committed to meeting these goals by 2015 by launching new policy initiatives. Through a major health intervention program and strategies, it is aimed to reduce the under‐ five mortality rate to 52 per 1000, infant mortality rate to 40 per 1000, and maternal mortality ratio to 140 by 2015.  </a:t>
            </a:r>
            <a:endParaRPr lang="en-US" dirty="0" smtClean="0"/>
          </a:p>
          <a:p>
            <a:pPr>
              <a:buFont typeface="Wingdings" panose="05000000000000000000" pitchFamily="2" charset="2"/>
              <a:buChar char="§"/>
            </a:pPr>
            <a:r>
              <a:rPr lang="en-US" dirty="0" smtClean="0"/>
              <a:t>Whereas </a:t>
            </a:r>
            <a:r>
              <a:rPr lang="en-US" dirty="0"/>
              <a:t>the proportion of 1 year‐old children immunized against measles is targeted to be increased to 85% and the proportion of births attended by skilled health personnel to 90% by 2015. </a:t>
            </a:r>
            <a:endParaRPr lang="en-US" dirty="0" smtClean="0"/>
          </a:p>
          <a:p>
            <a:pPr>
              <a:buFont typeface="Wingdings" panose="05000000000000000000" pitchFamily="2" charset="2"/>
              <a:buChar char="§"/>
            </a:pPr>
            <a:r>
              <a:rPr lang="en-US" dirty="0" smtClean="0"/>
              <a:t>In addition, plans have been formulated to combat TB, Malaria, HIV/AIDS and Hepatitis, along with other communicable diseases.</a:t>
            </a:r>
            <a:endParaRPr lang="en-US" dirty="0"/>
          </a:p>
        </p:txBody>
      </p:sp>
    </p:spTree>
    <p:extLst>
      <p:ext uri="{BB962C8B-B14F-4D97-AF65-F5344CB8AC3E}">
        <p14:creationId xmlns:p14="http://schemas.microsoft.com/office/powerpoint/2010/main" val="4089931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a:t>
            </a:r>
            <a:endParaRPr lang="en-US" dirty="0"/>
          </a:p>
        </p:txBody>
      </p:sp>
      <p:sp>
        <p:nvSpPr>
          <p:cNvPr id="3" name="Content Placeholder 2"/>
          <p:cNvSpPr>
            <a:spLocks noGrp="1"/>
          </p:cNvSpPr>
          <p:nvPr>
            <p:ph idx="1"/>
          </p:nvPr>
        </p:nvSpPr>
        <p:spPr>
          <a:xfrm>
            <a:off x="1024128" y="1661160"/>
            <a:ext cx="9720073" cy="4937760"/>
          </a:xfrm>
        </p:spPr>
        <p:txBody>
          <a:bodyPr>
            <a:normAutofit fontScale="85000" lnSpcReduction="10000"/>
          </a:bodyPr>
          <a:lstStyle/>
          <a:p>
            <a:r>
              <a:rPr lang="en-US" dirty="0"/>
              <a:t>The National Health Policy of Pakistan of 2009 seeks to improve the health indicators of the country. </a:t>
            </a:r>
            <a:endParaRPr lang="en-US" dirty="0" smtClean="0"/>
          </a:p>
          <a:p>
            <a:r>
              <a:rPr lang="en-US" dirty="0" smtClean="0"/>
              <a:t>It </a:t>
            </a:r>
            <a:r>
              <a:rPr lang="en-US" dirty="0"/>
              <a:t>aims to do so by delivering a set of basic health services for all by improving health manpower, gathering and using reliable health information to guide program effectiveness and design, and strategic use of emerging technology. </a:t>
            </a:r>
            <a:endParaRPr lang="en-US" dirty="0" smtClean="0"/>
          </a:p>
          <a:p>
            <a:r>
              <a:rPr lang="en-US" dirty="0" smtClean="0"/>
              <a:t>It </a:t>
            </a:r>
            <a:r>
              <a:rPr lang="en-US" dirty="0"/>
              <a:t>also aims to improve health status of the population by achieving policy objectives of enhancing coverage and access of essential health services, measurable reduction in the burden of diseases and protecting the poor and under privileged population subgroups against risk factors. </a:t>
            </a:r>
            <a:endParaRPr lang="en-US" dirty="0" smtClean="0"/>
          </a:p>
          <a:p>
            <a:r>
              <a:rPr lang="en-US" dirty="0" smtClean="0"/>
              <a:t>Several </a:t>
            </a:r>
            <a:r>
              <a:rPr lang="en-US" dirty="0"/>
              <a:t>programs are under way with major thrust to improve health care, coverage and to help in achieving Millennium Development Goals (MDGs). </a:t>
            </a:r>
            <a:endParaRPr lang="en-US" dirty="0" smtClean="0"/>
          </a:p>
          <a:p>
            <a:r>
              <a:rPr lang="en-US" dirty="0" smtClean="0"/>
              <a:t>Special </a:t>
            </a:r>
            <a:r>
              <a:rPr lang="en-US" dirty="0"/>
              <a:t>attention is being given to the training of nurses and several training </a:t>
            </a:r>
            <a:r>
              <a:rPr lang="en-US" dirty="0" smtClean="0"/>
              <a:t>centers </a:t>
            </a:r>
            <a:r>
              <a:rPr lang="en-US" dirty="0"/>
              <a:t>are already in operation. </a:t>
            </a:r>
          </a:p>
        </p:txBody>
      </p:sp>
    </p:spTree>
    <p:extLst>
      <p:ext uri="{BB962C8B-B14F-4D97-AF65-F5344CB8AC3E}">
        <p14:creationId xmlns:p14="http://schemas.microsoft.com/office/powerpoint/2010/main" val="4623945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Food Support Program</a:t>
            </a:r>
          </a:p>
        </p:txBody>
      </p:sp>
      <p:sp>
        <p:nvSpPr>
          <p:cNvPr id="3" name="Content Placeholder 2"/>
          <p:cNvSpPr>
            <a:spLocks noGrp="1"/>
          </p:cNvSpPr>
          <p:nvPr>
            <p:ph idx="1"/>
          </p:nvPr>
        </p:nvSpPr>
        <p:spPr/>
        <p:txBody>
          <a:bodyPr/>
          <a:lstStyle/>
          <a:p>
            <a:r>
              <a:rPr lang="en-US" dirty="0"/>
              <a:t>Poor household food support program of Pakistan Bait‐</a:t>
            </a:r>
            <a:r>
              <a:rPr lang="en-US" dirty="0" err="1"/>
              <a:t>ul</a:t>
            </a:r>
            <a:r>
              <a:rPr lang="en-US" dirty="0"/>
              <a:t>‐mal has been integrated into Benazir Income Support Program (BISP) for wider coverage throughout the country.</a:t>
            </a:r>
          </a:p>
        </p:txBody>
      </p:sp>
    </p:spTree>
    <p:extLst>
      <p:ext uri="{BB962C8B-B14F-4D97-AF65-F5344CB8AC3E}">
        <p14:creationId xmlns:p14="http://schemas.microsoft.com/office/powerpoint/2010/main" val="129685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405384"/>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1024128" y="1889760"/>
            <a:ext cx="9720073" cy="4419600"/>
          </a:xfrm>
        </p:spPr>
        <p:txBody>
          <a:bodyPr>
            <a:normAutofit/>
          </a:bodyPr>
          <a:lstStyle/>
          <a:p>
            <a:pPr algn="ctr"/>
            <a:r>
              <a:rPr lang="en-US" sz="6000" dirty="0"/>
              <a:t>Health and Nutrition</a:t>
            </a:r>
          </a:p>
        </p:txBody>
      </p:sp>
    </p:spTree>
    <p:extLst>
      <p:ext uri="{BB962C8B-B14F-4D97-AF65-F5344CB8AC3E}">
        <p14:creationId xmlns:p14="http://schemas.microsoft.com/office/powerpoint/2010/main" val="244632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NUTRIENTS </a:t>
            </a:r>
          </a:p>
        </p:txBody>
      </p:sp>
      <p:sp>
        <p:nvSpPr>
          <p:cNvPr id="3" name="Content Placeholder 2"/>
          <p:cNvSpPr>
            <a:spLocks noGrp="1"/>
          </p:cNvSpPr>
          <p:nvPr>
            <p:ph idx="1"/>
          </p:nvPr>
        </p:nvSpPr>
        <p:spPr/>
        <p:txBody>
          <a:bodyPr/>
          <a:lstStyle/>
          <a:p>
            <a:pPr>
              <a:buFont typeface="Wingdings" panose="05000000000000000000" pitchFamily="2" charset="2"/>
              <a:buChar char="v"/>
            </a:pPr>
            <a:r>
              <a:rPr lang="en-US" dirty="0" smtClean="0"/>
              <a:t>Nutrition </a:t>
            </a:r>
            <a:r>
              <a:rPr lang="en-US" dirty="0"/>
              <a:t>is the combination of processes by which the living organism receives &amp; uses the food materials necessary for growth, maintenance of functions &amp; repair of component parts.</a:t>
            </a:r>
            <a:endParaRPr lang="en-US" dirty="0" smtClean="0"/>
          </a:p>
          <a:p>
            <a:pPr>
              <a:buFont typeface="Wingdings" panose="05000000000000000000" pitchFamily="2" charset="2"/>
              <a:buChar char="v"/>
            </a:pPr>
            <a:r>
              <a:rPr lang="en-US" dirty="0" smtClean="0"/>
              <a:t>Organic </a:t>
            </a:r>
            <a:r>
              <a:rPr lang="en-US" dirty="0"/>
              <a:t>and inorganic complexes contained in food are called nutrients. </a:t>
            </a:r>
            <a:endParaRPr lang="en-US" dirty="0" smtClean="0"/>
          </a:p>
          <a:p>
            <a:pPr>
              <a:buFont typeface="Wingdings" panose="05000000000000000000" pitchFamily="2" charset="2"/>
              <a:buChar char="v"/>
            </a:pPr>
            <a:r>
              <a:rPr lang="en-US" dirty="0" smtClean="0"/>
              <a:t>They </a:t>
            </a:r>
            <a:r>
              <a:rPr lang="en-US" dirty="0"/>
              <a:t>are broadly divided in to: </a:t>
            </a:r>
            <a:endParaRPr lang="en-US" dirty="0" smtClean="0"/>
          </a:p>
          <a:p>
            <a:pPr>
              <a:buFont typeface="Wingdings" panose="05000000000000000000" pitchFamily="2" charset="2"/>
              <a:buChar char="v"/>
            </a:pPr>
            <a:r>
              <a:rPr lang="en-US" b="1" dirty="0" smtClean="0"/>
              <a:t>Macronutrients</a:t>
            </a:r>
            <a:r>
              <a:rPr lang="en-US" dirty="0"/>
              <a:t>: -Carbohydrates -Proteins -Fats/lipid </a:t>
            </a:r>
            <a:endParaRPr lang="en-US" dirty="0" smtClean="0"/>
          </a:p>
          <a:p>
            <a:pPr>
              <a:buFont typeface="Wingdings" panose="05000000000000000000" pitchFamily="2" charset="2"/>
              <a:buChar char="v"/>
            </a:pPr>
            <a:r>
              <a:rPr lang="en-US" b="1" dirty="0" smtClean="0"/>
              <a:t>Micronutrients</a:t>
            </a:r>
            <a:r>
              <a:rPr lang="en-US" dirty="0"/>
              <a:t>: -Vitamins -Minerals Trace elements : -Calcium, phosphorous, fluorides</a:t>
            </a:r>
          </a:p>
        </p:txBody>
      </p:sp>
    </p:spTree>
    <p:extLst>
      <p:ext uri="{BB962C8B-B14F-4D97-AF65-F5344CB8AC3E}">
        <p14:creationId xmlns:p14="http://schemas.microsoft.com/office/powerpoint/2010/main" val="2795673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 OF NUTRITION</a:t>
            </a:r>
          </a:p>
        </p:txBody>
      </p:sp>
      <p:sp>
        <p:nvSpPr>
          <p:cNvPr id="3" name="Content Placeholder 2"/>
          <p:cNvSpPr>
            <a:spLocks noGrp="1"/>
          </p:cNvSpPr>
          <p:nvPr>
            <p:ph idx="1"/>
          </p:nvPr>
        </p:nvSpPr>
        <p:spPr/>
        <p:txBody>
          <a:bodyPr/>
          <a:lstStyle/>
          <a:p>
            <a:pPr marL="514350" indent="-514350">
              <a:buFont typeface="+mj-lt"/>
              <a:buAutoNum type="romanUcPeriod"/>
            </a:pPr>
            <a:r>
              <a:rPr lang="en-US" dirty="0" smtClean="0"/>
              <a:t>To </a:t>
            </a:r>
            <a:r>
              <a:rPr lang="en-US" dirty="0"/>
              <a:t>promote the physical and mental growth and development of human </a:t>
            </a:r>
            <a:r>
              <a:rPr lang="en-US" dirty="0" smtClean="0"/>
              <a:t>beings</a:t>
            </a:r>
          </a:p>
          <a:p>
            <a:pPr marL="514350" indent="-514350">
              <a:buFont typeface="+mj-lt"/>
              <a:buAutoNum type="romanUcPeriod"/>
            </a:pPr>
            <a:r>
              <a:rPr lang="en-US" dirty="0" smtClean="0"/>
              <a:t>Building </a:t>
            </a:r>
            <a:r>
              <a:rPr lang="en-US" dirty="0"/>
              <a:t>and repairing of tissues and cell damaged by infection and injuries. </a:t>
            </a:r>
          </a:p>
          <a:p>
            <a:pPr marL="514350" indent="-514350">
              <a:buFont typeface="+mj-lt"/>
              <a:buAutoNum type="romanUcPeriod"/>
            </a:pPr>
            <a:r>
              <a:rPr lang="en-US" dirty="0" smtClean="0"/>
              <a:t>To </a:t>
            </a:r>
            <a:r>
              <a:rPr lang="en-US" dirty="0"/>
              <a:t>provide energy for doing works. </a:t>
            </a:r>
          </a:p>
          <a:p>
            <a:pPr marL="514350" indent="-514350">
              <a:buFont typeface="+mj-lt"/>
              <a:buAutoNum type="romanUcPeriod"/>
            </a:pPr>
            <a:r>
              <a:rPr lang="en-US" dirty="0" smtClean="0"/>
              <a:t>To </a:t>
            </a:r>
            <a:r>
              <a:rPr lang="en-US" dirty="0"/>
              <a:t>protect the human beings from infections and deficiency disorders</a:t>
            </a:r>
          </a:p>
        </p:txBody>
      </p:sp>
    </p:spTree>
    <p:extLst>
      <p:ext uri="{BB962C8B-B14F-4D97-AF65-F5344CB8AC3E}">
        <p14:creationId xmlns:p14="http://schemas.microsoft.com/office/powerpoint/2010/main" val="776699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MACRONUTRIENTS</a:t>
            </a:r>
          </a:p>
        </p:txBody>
      </p:sp>
      <p:sp>
        <p:nvSpPr>
          <p:cNvPr id="3" name="Content Placeholder 2"/>
          <p:cNvSpPr>
            <a:spLocks noGrp="1"/>
          </p:cNvSpPr>
          <p:nvPr>
            <p:ph idx="1"/>
          </p:nvPr>
        </p:nvSpPr>
        <p:spPr/>
        <p:txBody>
          <a:bodyPr/>
          <a:lstStyle/>
          <a:p>
            <a:pPr>
              <a:buFont typeface="Wingdings" panose="05000000000000000000" pitchFamily="2" charset="2"/>
              <a:buChar char="v"/>
            </a:pPr>
            <a:r>
              <a:rPr lang="en-US" dirty="0" smtClean="0"/>
              <a:t>These </a:t>
            </a:r>
            <a:r>
              <a:rPr lang="en-US" dirty="0"/>
              <a:t>are proteins, fats and carbohydrates which are often called “Proximate Principles” because they form the main bulk of </a:t>
            </a:r>
            <a:r>
              <a:rPr lang="en-US" dirty="0" smtClean="0"/>
              <a:t>food.</a:t>
            </a:r>
          </a:p>
          <a:p>
            <a:pPr>
              <a:buFont typeface="Wingdings" panose="05000000000000000000" pitchFamily="2" charset="2"/>
              <a:buChar char="v"/>
            </a:pPr>
            <a:r>
              <a:rPr lang="en-US" dirty="0" smtClean="0"/>
              <a:t>For </a:t>
            </a:r>
            <a:r>
              <a:rPr lang="en-US" dirty="0"/>
              <a:t>proper utilization of macronutrients needs micronutrients. </a:t>
            </a:r>
          </a:p>
          <a:p>
            <a:pPr>
              <a:buFont typeface="Wingdings" panose="05000000000000000000" pitchFamily="2" charset="2"/>
              <a:buChar char="v"/>
            </a:pPr>
            <a:r>
              <a:rPr lang="en-US" dirty="0" smtClean="0"/>
              <a:t>They </a:t>
            </a:r>
            <a:r>
              <a:rPr lang="en-US" dirty="0"/>
              <a:t>contribute to the total energy intake as: </a:t>
            </a:r>
            <a:endParaRPr lang="en-US" dirty="0" smtClean="0"/>
          </a:p>
          <a:p>
            <a:pPr>
              <a:buFont typeface="Wingdings" panose="05000000000000000000" pitchFamily="2" charset="2"/>
              <a:buChar char="§"/>
            </a:pPr>
            <a:r>
              <a:rPr lang="en-US" dirty="0" smtClean="0"/>
              <a:t>Carbohydrates </a:t>
            </a:r>
            <a:r>
              <a:rPr lang="en-US" dirty="0"/>
              <a:t>60-80 % </a:t>
            </a:r>
            <a:endParaRPr lang="en-US" dirty="0" smtClean="0"/>
          </a:p>
          <a:p>
            <a:pPr>
              <a:buFont typeface="Wingdings" panose="05000000000000000000" pitchFamily="2" charset="2"/>
              <a:buChar char="§"/>
            </a:pPr>
            <a:r>
              <a:rPr lang="en-US" dirty="0" smtClean="0"/>
              <a:t>Fats </a:t>
            </a:r>
            <a:r>
              <a:rPr lang="en-US" dirty="0"/>
              <a:t>10 - 30 % </a:t>
            </a:r>
            <a:endParaRPr lang="en-US" dirty="0" smtClean="0"/>
          </a:p>
          <a:p>
            <a:pPr>
              <a:buFont typeface="Wingdings" panose="05000000000000000000" pitchFamily="2" charset="2"/>
              <a:buChar char="§"/>
            </a:pPr>
            <a:r>
              <a:rPr lang="en-US" dirty="0" smtClean="0"/>
              <a:t>Proteins </a:t>
            </a:r>
            <a:r>
              <a:rPr lang="en-US" dirty="0"/>
              <a:t>7-15 %</a:t>
            </a:r>
          </a:p>
        </p:txBody>
      </p:sp>
    </p:spTree>
    <p:extLst>
      <p:ext uri="{BB962C8B-B14F-4D97-AF65-F5344CB8AC3E}">
        <p14:creationId xmlns:p14="http://schemas.microsoft.com/office/powerpoint/2010/main" val="450316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MICRONUTRIENTS</a:t>
            </a:r>
          </a:p>
        </p:txBody>
      </p:sp>
      <p:sp>
        <p:nvSpPr>
          <p:cNvPr id="3" name="Content Placeholder 2"/>
          <p:cNvSpPr>
            <a:spLocks noGrp="1"/>
          </p:cNvSpPr>
          <p:nvPr>
            <p:ph idx="1"/>
          </p:nvPr>
        </p:nvSpPr>
        <p:spPr/>
        <p:txBody>
          <a:bodyPr/>
          <a:lstStyle/>
          <a:p>
            <a:pPr>
              <a:buFont typeface="Wingdings" panose="05000000000000000000" pitchFamily="2" charset="2"/>
              <a:buChar char="v"/>
            </a:pPr>
            <a:r>
              <a:rPr lang="en-US" dirty="0"/>
              <a:t>Requires in small quantity and so called micro-nutrients i.e. vitamins and </a:t>
            </a:r>
            <a:r>
              <a:rPr lang="en-US" dirty="0" smtClean="0"/>
              <a:t>minerals.</a:t>
            </a:r>
          </a:p>
          <a:p>
            <a:pPr>
              <a:buFont typeface="Wingdings" panose="05000000000000000000" pitchFamily="2" charset="2"/>
              <a:buChar char="v"/>
            </a:pPr>
            <a:r>
              <a:rPr lang="en-US" dirty="0" smtClean="0"/>
              <a:t>The </a:t>
            </a:r>
            <a:r>
              <a:rPr lang="en-US" dirty="0"/>
              <a:t>quantity of nutrients required depends upon age, sex, weight, physical activity and health status of the body.</a:t>
            </a:r>
          </a:p>
        </p:txBody>
      </p:sp>
    </p:spTree>
    <p:extLst>
      <p:ext uri="{BB962C8B-B14F-4D97-AF65-F5344CB8AC3E}">
        <p14:creationId xmlns:p14="http://schemas.microsoft.com/office/powerpoint/2010/main" val="42628508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CARBOHYDRATE</a:t>
            </a:r>
          </a:p>
        </p:txBody>
      </p:sp>
      <p:sp>
        <p:nvSpPr>
          <p:cNvPr id="3" name="Content Placeholder 2"/>
          <p:cNvSpPr>
            <a:spLocks noGrp="1"/>
          </p:cNvSpPr>
          <p:nvPr>
            <p:ph idx="1"/>
          </p:nvPr>
        </p:nvSpPr>
        <p:spPr>
          <a:xfrm>
            <a:off x="1024128" y="1722120"/>
            <a:ext cx="9720073" cy="4587240"/>
          </a:xfrm>
        </p:spPr>
        <p:txBody>
          <a:bodyPr>
            <a:normAutofit fontScale="92500" lnSpcReduction="20000"/>
          </a:bodyPr>
          <a:lstStyle/>
          <a:p>
            <a:pPr>
              <a:buFont typeface="Arial" panose="020B0604020202020204" pitchFamily="34" charset="0"/>
              <a:buChar char="•"/>
            </a:pPr>
            <a:r>
              <a:rPr lang="en-US" dirty="0"/>
              <a:t>Major component of food which is the main source of energy; providing 4 Kcal/gm </a:t>
            </a:r>
            <a:endParaRPr lang="en-US" dirty="0" smtClean="0"/>
          </a:p>
          <a:p>
            <a:pPr>
              <a:buFont typeface="Arial" panose="020B0604020202020204" pitchFamily="34" charset="0"/>
              <a:buChar char="•"/>
            </a:pPr>
            <a:r>
              <a:rPr lang="en-US" dirty="0" smtClean="0"/>
              <a:t>In </a:t>
            </a:r>
            <a:r>
              <a:rPr lang="en-US" dirty="0"/>
              <a:t>balanced diet, carbohydrates provide 50-60% of total calories taken. </a:t>
            </a:r>
            <a:endParaRPr lang="en-US" dirty="0" smtClean="0"/>
          </a:p>
          <a:p>
            <a:pPr>
              <a:buFont typeface="Arial" panose="020B0604020202020204" pitchFamily="34" charset="0"/>
              <a:buChar char="•"/>
            </a:pPr>
            <a:r>
              <a:rPr lang="en-US" dirty="0" smtClean="0"/>
              <a:t>In </a:t>
            </a:r>
            <a:r>
              <a:rPr lang="en-US" dirty="0"/>
              <a:t>excess, the carbohydrates are converted into body fat. </a:t>
            </a:r>
            <a:endParaRPr lang="en-US" dirty="0" smtClean="0"/>
          </a:p>
          <a:p>
            <a:pPr>
              <a:buFont typeface="Arial" panose="020B0604020202020204" pitchFamily="34" charset="0"/>
              <a:buChar char="•"/>
            </a:pPr>
            <a:r>
              <a:rPr lang="en-US" b="1" dirty="0" smtClean="0"/>
              <a:t>Functions</a:t>
            </a:r>
            <a:r>
              <a:rPr lang="en-US" b="1" dirty="0"/>
              <a:t>: </a:t>
            </a:r>
            <a:endParaRPr lang="en-US" b="1" dirty="0" smtClean="0"/>
          </a:p>
          <a:p>
            <a:pPr>
              <a:buFont typeface="Courier New" panose="02070309020205020404" pitchFamily="49" charset="0"/>
              <a:buChar char="o"/>
            </a:pPr>
            <a:r>
              <a:rPr lang="en-US" dirty="0" smtClean="0"/>
              <a:t>energy </a:t>
            </a:r>
            <a:r>
              <a:rPr lang="en-US" dirty="0"/>
              <a:t>production in the body; </a:t>
            </a:r>
            <a:endParaRPr lang="en-US" dirty="0" smtClean="0"/>
          </a:p>
          <a:p>
            <a:pPr>
              <a:buFont typeface="Courier New" panose="02070309020205020404" pitchFamily="49" charset="0"/>
              <a:buChar char="o"/>
            </a:pPr>
            <a:r>
              <a:rPr lang="en-US" dirty="0" smtClean="0"/>
              <a:t>Useful </a:t>
            </a:r>
            <a:r>
              <a:rPr lang="en-US" dirty="0"/>
              <a:t>in oxidation of fat, </a:t>
            </a:r>
            <a:endParaRPr lang="en-US" dirty="0" smtClean="0"/>
          </a:p>
          <a:p>
            <a:pPr>
              <a:buFont typeface="Courier New" panose="02070309020205020404" pitchFamily="49" charset="0"/>
              <a:buChar char="o"/>
            </a:pPr>
            <a:r>
              <a:rPr lang="en-US" dirty="0" smtClean="0"/>
              <a:t>growth </a:t>
            </a:r>
            <a:r>
              <a:rPr lang="en-US" dirty="0"/>
              <a:t>of useful bacteria, </a:t>
            </a:r>
            <a:endParaRPr lang="en-US" dirty="0" smtClean="0"/>
          </a:p>
          <a:p>
            <a:pPr>
              <a:buFont typeface="Courier New" panose="02070309020205020404" pitchFamily="49" charset="0"/>
              <a:buChar char="o"/>
            </a:pPr>
            <a:r>
              <a:rPr lang="en-US" dirty="0" smtClean="0"/>
              <a:t>synthesis </a:t>
            </a:r>
            <a:r>
              <a:rPr lang="en-US" dirty="0"/>
              <a:t>of vitamin B complex, </a:t>
            </a:r>
            <a:endParaRPr lang="en-US" dirty="0" smtClean="0"/>
          </a:p>
          <a:p>
            <a:pPr>
              <a:buFont typeface="Courier New" panose="02070309020205020404" pitchFamily="49" charset="0"/>
              <a:buChar char="o"/>
            </a:pPr>
            <a:r>
              <a:rPr lang="en-US" dirty="0" smtClean="0"/>
              <a:t>absorption </a:t>
            </a:r>
            <a:r>
              <a:rPr lang="en-US" dirty="0"/>
              <a:t>of </a:t>
            </a:r>
            <a:r>
              <a:rPr lang="en-US" dirty="0" smtClean="0"/>
              <a:t>minerals</a:t>
            </a:r>
          </a:p>
        </p:txBody>
      </p:sp>
    </p:spTree>
    <p:extLst>
      <p:ext uri="{BB962C8B-B14F-4D97-AF65-F5344CB8AC3E}">
        <p14:creationId xmlns:p14="http://schemas.microsoft.com/office/powerpoint/2010/main" val="84313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Nutrition &amp; Health in Rural Areas </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Nutrition </a:t>
            </a:r>
            <a:r>
              <a:rPr lang="en-US" dirty="0"/>
              <a:t>is widely ignored problem when we discuss the issues related to rural development</a:t>
            </a:r>
            <a:r>
              <a:rPr lang="en-US" dirty="0" smtClean="0"/>
              <a:t>.</a:t>
            </a:r>
          </a:p>
          <a:p>
            <a:pPr>
              <a:buFont typeface="Wingdings" panose="05000000000000000000" pitchFamily="2" charset="2"/>
              <a:buChar char="§"/>
            </a:pPr>
            <a:r>
              <a:rPr lang="en-US" dirty="0" smtClean="0"/>
              <a:t>The </a:t>
            </a:r>
            <a:r>
              <a:rPr lang="en-US" dirty="0"/>
              <a:t>nutrition directly affects the health of the rural masses thereby has a direct role in productivity of human </a:t>
            </a:r>
            <a:r>
              <a:rPr lang="en-US" dirty="0" smtClean="0"/>
              <a:t>resources. </a:t>
            </a:r>
          </a:p>
          <a:p>
            <a:pPr>
              <a:buFont typeface="Wingdings" panose="05000000000000000000" pitchFamily="2" charset="2"/>
              <a:buChar char="§"/>
            </a:pPr>
            <a:r>
              <a:rPr lang="en-US" dirty="0" smtClean="0"/>
              <a:t>The </a:t>
            </a:r>
            <a:r>
              <a:rPr lang="en-US" dirty="0"/>
              <a:t>nutrition in rural context is also important from the point of view that the entire sources of nutrition come from rural areas and the rural people are most deficient in the nutritional status</a:t>
            </a:r>
            <a:r>
              <a:rPr lang="en-US" dirty="0" smtClean="0"/>
              <a:t>.</a:t>
            </a:r>
          </a:p>
          <a:p>
            <a:pPr>
              <a:buFont typeface="Wingdings" panose="05000000000000000000" pitchFamily="2" charset="2"/>
              <a:buChar char="§"/>
            </a:pPr>
            <a:r>
              <a:rPr lang="en-US" dirty="0" smtClean="0"/>
              <a:t>The </a:t>
            </a:r>
            <a:r>
              <a:rPr lang="en-US" dirty="0"/>
              <a:t>rural women folk is mostly suffering from nutritional problems and need more attention.</a:t>
            </a:r>
          </a:p>
        </p:txBody>
      </p:sp>
    </p:spTree>
    <p:extLst>
      <p:ext uri="{BB962C8B-B14F-4D97-AF65-F5344CB8AC3E}">
        <p14:creationId xmlns:p14="http://schemas.microsoft.com/office/powerpoint/2010/main" val="355767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Food, Nutrition and Relation with HEALTH</a:t>
            </a:r>
            <a:endParaRPr lang="en-US" dirty="0"/>
          </a:p>
        </p:txBody>
      </p:sp>
      <p:sp>
        <p:nvSpPr>
          <p:cNvPr id="3" name="Content Placeholder 2"/>
          <p:cNvSpPr>
            <a:spLocks noGrp="1"/>
          </p:cNvSpPr>
          <p:nvPr>
            <p:ph idx="1"/>
          </p:nvPr>
        </p:nvSpPr>
        <p:spPr/>
        <p:txBody>
          <a:bodyPr>
            <a:normAutofit fontScale="92500" lnSpcReduction="10000"/>
          </a:bodyPr>
          <a:lstStyle/>
          <a:p>
            <a:pPr>
              <a:buFont typeface="Arial" panose="020B0604020202020204" pitchFamily="34" charset="0"/>
              <a:buChar char="•"/>
            </a:pPr>
            <a:r>
              <a:rPr lang="en-US" dirty="0"/>
              <a:t>We define food as anything that provides nourishment to the body</a:t>
            </a:r>
            <a:r>
              <a:rPr lang="en-US" dirty="0" smtClean="0"/>
              <a:t>. </a:t>
            </a:r>
          </a:p>
          <a:p>
            <a:pPr>
              <a:buFont typeface="Arial" panose="020B0604020202020204" pitchFamily="34" charset="0"/>
              <a:buChar char="•"/>
            </a:pPr>
            <a:r>
              <a:rPr lang="en-US" dirty="0" smtClean="0"/>
              <a:t>Food </a:t>
            </a:r>
            <a:r>
              <a:rPr lang="en-US" dirty="0"/>
              <a:t>is important for sustaining the life itself</a:t>
            </a:r>
            <a:r>
              <a:rPr lang="en-US" dirty="0" smtClean="0"/>
              <a:t>.</a:t>
            </a:r>
          </a:p>
          <a:p>
            <a:pPr>
              <a:buFont typeface="Arial" panose="020B0604020202020204" pitchFamily="34" charset="0"/>
              <a:buChar char="•"/>
            </a:pPr>
            <a:r>
              <a:rPr lang="en-US" dirty="0" smtClean="0"/>
              <a:t>Food </a:t>
            </a:r>
            <a:r>
              <a:rPr lang="en-US" dirty="0"/>
              <a:t>has nutritional and non nutritional components</a:t>
            </a:r>
            <a:r>
              <a:rPr lang="en-US" dirty="0" smtClean="0"/>
              <a:t>.</a:t>
            </a:r>
          </a:p>
          <a:p>
            <a:r>
              <a:rPr lang="en-US" dirty="0" smtClean="0"/>
              <a:t>The </a:t>
            </a:r>
            <a:r>
              <a:rPr lang="en-US" dirty="0"/>
              <a:t>various function of food </a:t>
            </a:r>
            <a:r>
              <a:rPr lang="en-US" dirty="0" smtClean="0"/>
              <a:t>are,</a:t>
            </a:r>
          </a:p>
          <a:p>
            <a:r>
              <a:rPr lang="en-US" dirty="0" smtClean="0"/>
              <a:t>1. Providing energy</a:t>
            </a:r>
          </a:p>
          <a:p>
            <a:r>
              <a:rPr lang="en-US" dirty="0" smtClean="0"/>
              <a:t>2. Body building</a:t>
            </a:r>
          </a:p>
          <a:p>
            <a:r>
              <a:rPr lang="en-US" dirty="0" smtClean="0"/>
              <a:t>3. Building resistance</a:t>
            </a:r>
          </a:p>
          <a:p>
            <a:r>
              <a:rPr lang="en-US" dirty="0" smtClean="0"/>
              <a:t>4. Regulating </a:t>
            </a:r>
            <a:r>
              <a:rPr lang="en-US" dirty="0"/>
              <a:t>body </a:t>
            </a:r>
            <a:r>
              <a:rPr lang="en-US" dirty="0" smtClean="0"/>
              <a:t>functions </a:t>
            </a:r>
          </a:p>
          <a:p>
            <a:pPr>
              <a:buFont typeface="Arial" panose="020B0604020202020204" pitchFamily="34" charset="0"/>
              <a:buChar char="•"/>
            </a:pPr>
            <a:r>
              <a:rPr lang="en-US" dirty="0" smtClean="0"/>
              <a:t>Other </a:t>
            </a:r>
            <a:r>
              <a:rPr lang="en-US" dirty="0"/>
              <a:t>than the above bio chemical functions, the food is also performing social and psychological functions.</a:t>
            </a:r>
          </a:p>
        </p:txBody>
      </p:sp>
    </p:spTree>
    <p:extLst>
      <p:ext uri="{BB962C8B-B14F-4D97-AF65-F5344CB8AC3E}">
        <p14:creationId xmlns:p14="http://schemas.microsoft.com/office/powerpoint/2010/main" val="6740801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1009</Words>
  <Application>Microsoft Office PowerPoint</Application>
  <PresentationFormat>Widescreen</PresentationFormat>
  <Paragraphs>73</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Courier New</vt:lpstr>
      <vt:lpstr>Wingdings</vt:lpstr>
      <vt:lpstr>Office Theme</vt:lpstr>
      <vt:lpstr>PowerPoint Presentation</vt:lpstr>
      <vt:lpstr> </vt:lpstr>
      <vt:lpstr>NUTRIENTS </vt:lpstr>
      <vt:lpstr>OBJECTIVE OF NUTRITION</vt:lpstr>
      <vt:lpstr>MACRONUTRIENTS</vt:lpstr>
      <vt:lpstr>MICRONUTRIENTS</vt:lpstr>
      <vt:lpstr>CARBOHYDRATE</vt:lpstr>
      <vt:lpstr>Nutrition &amp; Health in Rural Areas </vt:lpstr>
      <vt:lpstr>Food, Nutrition and Relation with HEALTH</vt:lpstr>
      <vt:lpstr>Food, Nutrition and Relation with HEALTH</vt:lpstr>
      <vt:lpstr>Food, Nutrition and Relation with HEALTH</vt:lpstr>
      <vt:lpstr>Government Efforts </vt:lpstr>
      <vt:lpstr>Continued.. </vt:lpstr>
      <vt:lpstr>Food Support Program</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Hyperlink</dc:creator>
  <cp:lastModifiedBy>Hyperlink</cp:lastModifiedBy>
  <cp:revision>1</cp:revision>
  <dcterms:created xsi:type="dcterms:W3CDTF">2020-12-01T19:52:04Z</dcterms:created>
  <dcterms:modified xsi:type="dcterms:W3CDTF">2020-12-01T19:52:14Z</dcterms:modified>
</cp:coreProperties>
</file>