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8" r:id="rId1"/>
  </p:sldMasterIdLst>
  <p:sldIdLst>
    <p:sldId id="256" r:id="rId2"/>
    <p:sldId id="257" r:id="rId3"/>
    <p:sldId id="279" r:id="rId4"/>
    <p:sldId id="258" r:id="rId5"/>
    <p:sldId id="260" r:id="rId6"/>
    <p:sldId id="274" r:id="rId7"/>
    <p:sldId id="261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6" r:id="rId19"/>
    <p:sldId id="280" r:id="rId20"/>
    <p:sldId id="277" r:id="rId21"/>
    <p:sldId id="278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8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0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ABF7CAC-945B-4FD3-B78F-6F70CDC94C85}" type="doc">
      <dgm:prSet loTypeId="urn:microsoft.com/office/officeart/2005/8/layout/matrix2" loCatId="matrix" qsTypeId="urn:microsoft.com/office/officeart/2005/8/quickstyle/simple4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2CC79D13-8C5C-4DAE-B6CB-AB147244D8E9}">
      <dgm:prSet phldrT="[Text]" custT="1"/>
      <dgm:spPr/>
      <dgm:t>
        <a:bodyPr/>
        <a:lstStyle/>
        <a:p>
          <a:r>
            <a:rPr lang="en-US" sz="1800" dirty="0" smtClean="0"/>
            <a:t>PRIMARY PREVENTION</a:t>
          </a:r>
          <a:endParaRPr lang="en-US" sz="1800" dirty="0"/>
        </a:p>
      </dgm:t>
    </dgm:pt>
    <dgm:pt modelId="{8B65849C-5B1B-440F-9D09-311EC81555BF}" type="parTrans" cxnId="{69EDD3FB-AB66-4E23-BABA-277D0D4427A9}">
      <dgm:prSet/>
      <dgm:spPr/>
      <dgm:t>
        <a:bodyPr/>
        <a:lstStyle/>
        <a:p>
          <a:endParaRPr lang="en-US"/>
        </a:p>
      </dgm:t>
    </dgm:pt>
    <dgm:pt modelId="{4097133E-A762-4595-83C2-D9F3EC34E92A}" type="sibTrans" cxnId="{69EDD3FB-AB66-4E23-BABA-277D0D4427A9}">
      <dgm:prSet/>
      <dgm:spPr/>
      <dgm:t>
        <a:bodyPr/>
        <a:lstStyle/>
        <a:p>
          <a:endParaRPr lang="en-US"/>
        </a:p>
      </dgm:t>
    </dgm:pt>
    <dgm:pt modelId="{15E7890C-0F48-4AEF-8A51-64D4B684DAA3}">
      <dgm:prSet phldrT="[Text]" custT="1"/>
      <dgm:spPr/>
      <dgm:t>
        <a:bodyPr/>
        <a:lstStyle/>
        <a:p>
          <a:r>
            <a:rPr lang="en-US" sz="1800" dirty="0" smtClean="0"/>
            <a:t>SECONDARY PREVENTION</a:t>
          </a:r>
          <a:endParaRPr lang="en-US" sz="1800" dirty="0"/>
        </a:p>
      </dgm:t>
    </dgm:pt>
    <dgm:pt modelId="{272F40B9-590B-456C-A817-C86EC29F4591}" type="parTrans" cxnId="{3D3B6696-9DDD-4F6B-9E95-03F8D39F7271}">
      <dgm:prSet/>
      <dgm:spPr/>
      <dgm:t>
        <a:bodyPr/>
        <a:lstStyle/>
        <a:p>
          <a:endParaRPr lang="en-US"/>
        </a:p>
      </dgm:t>
    </dgm:pt>
    <dgm:pt modelId="{20852552-848C-4FAB-8C7F-9C0E5EF8AB06}" type="sibTrans" cxnId="{3D3B6696-9DDD-4F6B-9E95-03F8D39F7271}">
      <dgm:prSet/>
      <dgm:spPr/>
      <dgm:t>
        <a:bodyPr/>
        <a:lstStyle/>
        <a:p>
          <a:endParaRPr lang="en-US"/>
        </a:p>
      </dgm:t>
    </dgm:pt>
    <dgm:pt modelId="{8BB46B4A-8351-4DE5-9849-57DC7D423543}">
      <dgm:prSet phldrT="[Text]" custT="1"/>
      <dgm:spPr/>
      <dgm:t>
        <a:bodyPr/>
        <a:lstStyle/>
        <a:p>
          <a:r>
            <a:rPr lang="en-US" sz="1800" dirty="0" smtClean="0"/>
            <a:t>NON-MEDICAL MEASURES</a:t>
          </a:r>
          <a:endParaRPr lang="en-US" sz="1800" dirty="0"/>
        </a:p>
      </dgm:t>
    </dgm:pt>
    <dgm:pt modelId="{FF93825E-C2EA-44A9-892D-B681A38B25AD}" type="parTrans" cxnId="{41144F0B-6F95-46E0-84DF-64AFB1C4D390}">
      <dgm:prSet/>
      <dgm:spPr/>
      <dgm:t>
        <a:bodyPr/>
        <a:lstStyle/>
        <a:p>
          <a:endParaRPr lang="en-US"/>
        </a:p>
      </dgm:t>
    </dgm:pt>
    <dgm:pt modelId="{91F77FE5-BF06-41A9-8B08-96D36A059438}" type="sibTrans" cxnId="{41144F0B-6F95-46E0-84DF-64AFB1C4D390}">
      <dgm:prSet/>
      <dgm:spPr/>
      <dgm:t>
        <a:bodyPr/>
        <a:lstStyle/>
        <a:p>
          <a:endParaRPr lang="en-US"/>
        </a:p>
      </dgm:t>
    </dgm:pt>
    <dgm:pt modelId="{04F983FB-E0F8-41FD-9738-F96253E7E6E0}">
      <dgm:prSet phldrT="[Text]" custT="1"/>
      <dgm:spPr/>
      <dgm:t>
        <a:bodyPr/>
        <a:lstStyle/>
        <a:p>
          <a:r>
            <a:rPr lang="en-US" sz="1800" dirty="0" smtClean="0"/>
            <a:t>EVALUATION</a:t>
          </a:r>
          <a:endParaRPr lang="en-US" sz="1800" dirty="0"/>
        </a:p>
      </dgm:t>
    </dgm:pt>
    <dgm:pt modelId="{16D7C427-E5C2-45DA-BBE2-EFCF40A58C26}" type="parTrans" cxnId="{8F73603F-671A-4A30-A75A-627D083683ED}">
      <dgm:prSet/>
      <dgm:spPr/>
      <dgm:t>
        <a:bodyPr/>
        <a:lstStyle/>
        <a:p>
          <a:endParaRPr lang="en-US"/>
        </a:p>
      </dgm:t>
    </dgm:pt>
    <dgm:pt modelId="{8599D53C-C1AB-4263-8A5B-EB65BA9A6541}" type="sibTrans" cxnId="{8F73603F-671A-4A30-A75A-627D083683ED}">
      <dgm:prSet/>
      <dgm:spPr/>
      <dgm:t>
        <a:bodyPr/>
        <a:lstStyle/>
        <a:p>
          <a:endParaRPr lang="en-US"/>
        </a:p>
      </dgm:t>
    </dgm:pt>
    <dgm:pt modelId="{3034FBBE-76E2-4644-9B5B-61A93870DB4B}" type="pres">
      <dgm:prSet presAssocID="{0ABF7CAC-945B-4FD3-B78F-6F70CDC94C85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F380B02-7C75-477D-A4A0-498AD9A4B84F}" type="pres">
      <dgm:prSet presAssocID="{0ABF7CAC-945B-4FD3-B78F-6F70CDC94C85}" presName="axisShape" presStyleLbl="bgShp" presStyleIdx="0" presStyleCnt="1"/>
      <dgm:spPr/>
    </dgm:pt>
    <dgm:pt modelId="{86E68EB0-C6D8-49B7-9DF0-3C2857AA0386}" type="pres">
      <dgm:prSet presAssocID="{0ABF7CAC-945B-4FD3-B78F-6F70CDC94C85}" presName="rect1" presStyleLbl="node1" presStyleIdx="0" presStyleCnt="4" custScaleX="10105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0DA7C0E-4DB0-45A8-A2BE-8D6FB72BCCF0}" type="pres">
      <dgm:prSet presAssocID="{0ABF7CAC-945B-4FD3-B78F-6F70CDC94C85}" presName="rect2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E01C744-B96F-42B1-8AB9-EEEEDA58BE2C}" type="pres">
      <dgm:prSet presAssocID="{0ABF7CAC-945B-4FD3-B78F-6F70CDC94C85}" presName="rect3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5518DA4-AD15-450C-86C8-9328EB2CF7E3}" type="pres">
      <dgm:prSet presAssocID="{0ABF7CAC-945B-4FD3-B78F-6F70CDC94C85}" presName="rect4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76AE4CD-0604-485A-976D-E6A9CE1379A2}" type="presOf" srcId="{15E7890C-0F48-4AEF-8A51-64D4B684DAA3}" destId="{00DA7C0E-4DB0-45A8-A2BE-8D6FB72BCCF0}" srcOrd="0" destOrd="0" presId="urn:microsoft.com/office/officeart/2005/8/layout/matrix2"/>
    <dgm:cxn modelId="{8F73603F-671A-4A30-A75A-627D083683ED}" srcId="{0ABF7CAC-945B-4FD3-B78F-6F70CDC94C85}" destId="{04F983FB-E0F8-41FD-9738-F96253E7E6E0}" srcOrd="3" destOrd="0" parTransId="{16D7C427-E5C2-45DA-BBE2-EFCF40A58C26}" sibTransId="{8599D53C-C1AB-4263-8A5B-EB65BA9A6541}"/>
    <dgm:cxn modelId="{C4A47A17-AF9D-465C-8998-1967602EBC9D}" type="presOf" srcId="{0ABF7CAC-945B-4FD3-B78F-6F70CDC94C85}" destId="{3034FBBE-76E2-4644-9B5B-61A93870DB4B}" srcOrd="0" destOrd="0" presId="urn:microsoft.com/office/officeart/2005/8/layout/matrix2"/>
    <dgm:cxn modelId="{BD8F2B15-F950-4BF8-97A7-9706197B911D}" type="presOf" srcId="{8BB46B4A-8351-4DE5-9849-57DC7D423543}" destId="{DE01C744-B96F-42B1-8AB9-EEEEDA58BE2C}" srcOrd="0" destOrd="0" presId="urn:microsoft.com/office/officeart/2005/8/layout/matrix2"/>
    <dgm:cxn modelId="{69EDD3FB-AB66-4E23-BABA-277D0D4427A9}" srcId="{0ABF7CAC-945B-4FD3-B78F-6F70CDC94C85}" destId="{2CC79D13-8C5C-4DAE-B6CB-AB147244D8E9}" srcOrd="0" destOrd="0" parTransId="{8B65849C-5B1B-440F-9D09-311EC81555BF}" sibTransId="{4097133E-A762-4595-83C2-D9F3EC34E92A}"/>
    <dgm:cxn modelId="{3D3B6696-9DDD-4F6B-9E95-03F8D39F7271}" srcId="{0ABF7CAC-945B-4FD3-B78F-6F70CDC94C85}" destId="{15E7890C-0F48-4AEF-8A51-64D4B684DAA3}" srcOrd="1" destOrd="0" parTransId="{272F40B9-590B-456C-A817-C86EC29F4591}" sibTransId="{20852552-848C-4FAB-8C7F-9C0E5EF8AB06}"/>
    <dgm:cxn modelId="{28427CDF-8294-4F2A-B69B-9BCBD5A7671C}" type="presOf" srcId="{2CC79D13-8C5C-4DAE-B6CB-AB147244D8E9}" destId="{86E68EB0-C6D8-49B7-9DF0-3C2857AA0386}" srcOrd="0" destOrd="0" presId="urn:microsoft.com/office/officeart/2005/8/layout/matrix2"/>
    <dgm:cxn modelId="{8850FAA8-81BB-45CC-845E-436F25EF1AA7}" type="presOf" srcId="{04F983FB-E0F8-41FD-9738-F96253E7E6E0}" destId="{E5518DA4-AD15-450C-86C8-9328EB2CF7E3}" srcOrd="0" destOrd="0" presId="urn:microsoft.com/office/officeart/2005/8/layout/matrix2"/>
    <dgm:cxn modelId="{41144F0B-6F95-46E0-84DF-64AFB1C4D390}" srcId="{0ABF7CAC-945B-4FD3-B78F-6F70CDC94C85}" destId="{8BB46B4A-8351-4DE5-9849-57DC7D423543}" srcOrd="2" destOrd="0" parTransId="{FF93825E-C2EA-44A9-892D-B681A38B25AD}" sibTransId="{91F77FE5-BF06-41A9-8B08-96D36A059438}"/>
    <dgm:cxn modelId="{2508672B-3B4E-4AE7-A8B2-6E142A685CFE}" type="presParOf" srcId="{3034FBBE-76E2-4644-9B5B-61A93870DB4B}" destId="{1F380B02-7C75-477D-A4A0-498AD9A4B84F}" srcOrd="0" destOrd="0" presId="urn:microsoft.com/office/officeart/2005/8/layout/matrix2"/>
    <dgm:cxn modelId="{46EA1B61-270E-4E61-AD6F-6F48A00E70BC}" type="presParOf" srcId="{3034FBBE-76E2-4644-9B5B-61A93870DB4B}" destId="{86E68EB0-C6D8-49B7-9DF0-3C2857AA0386}" srcOrd="1" destOrd="0" presId="urn:microsoft.com/office/officeart/2005/8/layout/matrix2"/>
    <dgm:cxn modelId="{EE1A05D0-8C22-46FB-998D-CAFD1D70F54E}" type="presParOf" srcId="{3034FBBE-76E2-4644-9B5B-61A93870DB4B}" destId="{00DA7C0E-4DB0-45A8-A2BE-8D6FB72BCCF0}" srcOrd="2" destOrd="0" presId="urn:microsoft.com/office/officeart/2005/8/layout/matrix2"/>
    <dgm:cxn modelId="{F07F6B3B-64B4-4A68-85E5-3AD52109F40E}" type="presParOf" srcId="{3034FBBE-76E2-4644-9B5B-61A93870DB4B}" destId="{DE01C744-B96F-42B1-8AB9-EEEEDA58BE2C}" srcOrd="3" destOrd="0" presId="urn:microsoft.com/office/officeart/2005/8/layout/matrix2"/>
    <dgm:cxn modelId="{4C9F7B20-CC11-460E-9FB2-CC443FCDE467}" type="presParOf" srcId="{3034FBBE-76E2-4644-9B5B-61A93870DB4B}" destId="{E5518DA4-AD15-450C-86C8-9328EB2CF7E3}" srcOrd="4" destOrd="0" presId="urn:microsoft.com/office/officeart/2005/8/layout/matrix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2">
  <dgm:title val=""/>
  <dgm:desc val=""/>
  <dgm:catLst>
    <dgm:cat type="matrix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l" for="ch" forName="rect1" refType="w" fact="0.065"/>
          <dgm:constr type="t" for="ch" forName="rect1" refType="h" fact="0.065"/>
          <dgm:constr type="w" for="ch" forName="rect2" refType="w" fact="0.4"/>
          <dgm:constr type="h" for="ch" forName="rect2" refType="h" fact="0.4"/>
          <dgm:constr type="r" for="ch" forName="rect2" refType="w" fact="0.935"/>
          <dgm:constr type="t" for="ch" forName="rect2" refType="h" fact="0.065"/>
          <dgm:constr type="w" for="ch" forName="rect3" refType="w" fact="0.4"/>
          <dgm:constr type="h" for="ch" forName="rect3" refType="w" fact="0.4"/>
          <dgm:constr type="l" for="ch" forName="rect3" refType="w" fact="0.065"/>
          <dgm:constr type="b" for="ch" forName="rect3" refType="h" fact="0.935"/>
          <dgm:constr type="w" for="ch" forName="rect4" refType="w" fact="0.4"/>
          <dgm:constr type="h" for="ch" forName="rect4" refType="h" fact="0.4"/>
          <dgm:constr type="r" for="ch" forName="rect4" refType="w" fact="0.935"/>
          <dgm:constr type="b" for="ch" forName="rect4" refType="h" fact="0.935"/>
        </dgm:constrLst>
      </dgm:if>
      <dgm:else name="Name2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r" for="ch" forName="rect1" refType="w" fact="0.935"/>
          <dgm:constr type="t" for="ch" forName="rect1" refType="h" fact="0.065"/>
          <dgm:constr type="w" for="ch" forName="rect2" refType="w" fact="0.4"/>
          <dgm:constr type="h" for="ch" forName="rect2" refType="h" fact="0.4"/>
          <dgm:constr type="l" for="ch" forName="rect2" refType="w" fact="0.065"/>
          <dgm:constr type="t" for="ch" forName="rect2" refType="h" fact="0.065"/>
          <dgm:constr type="w" for="ch" forName="rect3" refType="w" fact="0.4"/>
          <dgm:constr type="h" for="ch" forName="rect3" refType="w" fact="0.4"/>
          <dgm:constr type="r" for="ch" forName="rect3" refType="w" fact="0.935"/>
          <dgm:constr type="b" for="ch" forName="rect3" refType="h" fact="0.935"/>
          <dgm:constr type="w" for="ch" forName="rect4" refType="w" fact="0.4"/>
          <dgm:constr type="h" for="ch" forName="rect4" refType="h" fact="0.4"/>
          <dgm:constr type="l" for="ch" forName="rect4" refType="w" fact="0.065"/>
          <dgm:constr type="b" for="ch" forName="rect4" refType="h" fact="0.935"/>
        </dgm:constrLst>
      </dgm:else>
    </dgm:choose>
    <dgm:ruleLst/>
    <dgm:choose name="Name3">
      <dgm:if name="Name4" axis="ch" ptType="node" func="cnt" op="gte" val="1">
        <dgm:layoutNode name="axisShape" styleLbl="bgShp">
          <dgm:alg type="sp"/>
          <dgm:shape xmlns:r="http://schemas.openxmlformats.org/officeDocument/2006/relationships" type="quadArrow" r:blip="">
            <dgm:adjLst>
              <dgm:adj idx="1" val="0.02"/>
              <dgm:adj idx="2" val="0.04"/>
              <dgm:adj idx="3" val="0.05"/>
            </dgm:adjLst>
          </dgm:shape>
          <dgm:presOf/>
          <dgm:constrLst/>
          <dgm:ruleLst/>
        </dgm:layoutNode>
        <dgm:layoutNode name="rect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E6F9B8CD-342D-4579-98EC-A8FD6B7370E1}" type="datetimeFigureOut">
              <a:rPr lang="en-US" smtClean="0"/>
              <a:pPr/>
              <a:t>5/28/2015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kumimoji="0" lang="en-US" dirty="0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2BBB5E19-F10A-4C2F-BF6F-11C513378A2E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9B8CD-342D-4579-98EC-A8FD6B7370E1}" type="datetimeFigureOut">
              <a:rPr lang="en-US" smtClean="0"/>
              <a:pPr/>
              <a:t>5/28/2015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5E19-F10A-4C2F-BF6F-11C513378A2E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9B8CD-342D-4579-98EC-A8FD6B7370E1}" type="datetimeFigureOut">
              <a:rPr lang="en-US" smtClean="0"/>
              <a:pPr/>
              <a:t>5/28/2015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5E19-F10A-4C2F-BF6F-11C513378A2E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 algn="r" eaLnBrk="1" latinLnBrk="0" hangingPunct="1"/>
            <a:fld id="{E6F9B8CD-342D-4579-98EC-A8FD6B7370E1}" type="datetimeFigureOut">
              <a:rPr lang="en-US" smtClean="0"/>
              <a:pPr algn="r" eaLnBrk="1" latinLnBrk="0" hangingPunct="1"/>
              <a:t>5/28/2015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E6F9B8CD-342D-4579-98EC-A8FD6B7370E1}" type="datetimeFigureOut">
              <a:rPr lang="en-US" smtClean="0"/>
              <a:pPr/>
              <a:t>5/28/2015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2BBB5E19-F10A-4C2F-BF6F-11C513378A2E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9B8CD-342D-4579-98EC-A8FD6B7370E1}" type="datetimeFigureOut">
              <a:rPr lang="en-US" smtClean="0"/>
              <a:pPr/>
              <a:t>5/28/2015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5E19-F10A-4C2F-BF6F-11C513378A2E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9B8CD-342D-4579-98EC-A8FD6B7370E1}" type="datetimeFigureOut">
              <a:rPr lang="en-US" smtClean="0"/>
              <a:pPr/>
              <a:t>5/28/2015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5E19-F10A-4C2F-BF6F-11C513378A2E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algn="r" eaLnBrk="1" latinLnBrk="0" hangingPunct="1"/>
            <a:fld id="{E6F9B8CD-342D-4579-98EC-A8FD6B7370E1}" type="datetimeFigureOut">
              <a:rPr lang="en-US" smtClean="0"/>
              <a:pPr algn="r" eaLnBrk="1" latinLnBrk="0" hangingPunct="1"/>
              <a:t>5/28/2015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9B8CD-342D-4579-98EC-A8FD6B7370E1}" type="datetimeFigureOut">
              <a:rPr lang="en-US" smtClean="0"/>
              <a:pPr/>
              <a:t>5/28/2015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5E19-F10A-4C2F-BF6F-11C513378A2E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 algn="r" eaLnBrk="1" latinLnBrk="0" hangingPunct="1"/>
            <a:fld id="{E6F9B8CD-342D-4579-98EC-A8FD6B7370E1}" type="datetimeFigureOut">
              <a:rPr lang="en-US" smtClean="0"/>
              <a:pPr algn="r" eaLnBrk="1" latinLnBrk="0" hangingPunct="1"/>
              <a:t>5/28/2015</a:t>
            </a:fld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algn="r" eaLnBrk="1" latinLnBrk="0" hangingPunct="1"/>
            <a:fld id="{E6F9B8CD-342D-4579-98EC-A8FD6B7370E1}" type="datetimeFigureOut">
              <a:rPr lang="en-US" smtClean="0"/>
              <a:pPr algn="r" eaLnBrk="1" latinLnBrk="0" hangingPunct="1"/>
              <a:t>5/28/2015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 algn="r" eaLnBrk="1" latinLnBrk="0" hangingPunct="1"/>
            <a:fld id="{E6F9B8CD-342D-4579-98EC-A8FD6B7370E1}" type="datetimeFigureOut">
              <a:rPr lang="en-US" smtClean="0"/>
              <a:pPr algn="r" eaLnBrk="1" latinLnBrk="0" hangingPunct="1"/>
              <a:t>5/28/2015</a:t>
            </a:fld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 algn="l" eaLnBrk="1" latinLnBrk="0" hangingPunct="1"/>
            <a:endParaRPr kumimoji="0" lang="en-US" dirty="0">
              <a:solidFill>
                <a:schemeClr val="tx2"/>
              </a:solidFill>
            </a:endParaRPr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‹#›</a:t>
            </a:fld>
            <a:endParaRPr kumimoji="0" lang="en-US" sz="1400" b="1" dirty="0">
              <a:solidFill>
                <a:srgbClr val="FFFFFF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5" descr="443466_1308695347.gif"/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6294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lgerian" pitchFamily="82" charset="0"/>
              </a:rPr>
              <a:t>CLINICAL  FEATURES</a:t>
            </a:r>
            <a:endParaRPr lang="en-US" dirty="0"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FEVER</a:t>
            </a:r>
          </a:p>
          <a:p>
            <a:r>
              <a:rPr lang="en-US" dirty="0" smtClean="0"/>
              <a:t>POLYARTHRITIS</a:t>
            </a:r>
          </a:p>
          <a:p>
            <a:r>
              <a:rPr lang="en-US" dirty="0" smtClean="0"/>
              <a:t>CARDITIS</a:t>
            </a:r>
          </a:p>
          <a:p>
            <a:r>
              <a:rPr lang="en-US" dirty="0" smtClean="0"/>
              <a:t>NODULES</a:t>
            </a:r>
          </a:p>
          <a:p>
            <a:r>
              <a:rPr lang="en-US" dirty="0" smtClean="0"/>
              <a:t>BRAIN INVOLVEMENT</a:t>
            </a:r>
          </a:p>
          <a:p>
            <a:r>
              <a:rPr lang="en-US" dirty="0" smtClean="0"/>
              <a:t>SKIN (RASH OF VARIOUS TYPES)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lgerian" pitchFamily="82" charset="0"/>
              </a:rPr>
              <a:t>DIAGNOSIS</a:t>
            </a:r>
            <a:endParaRPr lang="en-US" dirty="0"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2002-2003  WHO CRITERIA  FOR DIAGNOSIS OF RF AND RHD ARE BASED ON REVISED JONES CRITERIA</a:t>
            </a:r>
            <a:endParaRPr lang="en-US" dirty="0"/>
          </a:p>
        </p:txBody>
      </p:sp>
      <p:pic>
        <p:nvPicPr>
          <p:cNvPr id="5" name="Picture 4" descr="Rheumatic_Fev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2895600"/>
            <a:ext cx="8686800" cy="378412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lgerian" pitchFamily="82" charset="0"/>
              </a:rPr>
              <a:t>DIAGNOSIS OF PRIMARY RF</a:t>
            </a:r>
            <a:endParaRPr lang="en-US" dirty="0"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        MAJOR AND MINOR </a:t>
            </a:r>
          </a:p>
          <a:p>
            <a:pPr>
              <a:buNone/>
            </a:pPr>
            <a:r>
              <a:rPr lang="en-US" dirty="0" smtClean="0"/>
              <a:t>           MENIFESTATIONS  OF RF </a:t>
            </a:r>
          </a:p>
          <a:p>
            <a:pPr>
              <a:buNone/>
            </a:pPr>
            <a:r>
              <a:rPr lang="en-US" dirty="0" smtClean="0"/>
              <a:t>                                     +</a:t>
            </a:r>
          </a:p>
          <a:p>
            <a:pPr>
              <a:buNone/>
            </a:pPr>
            <a:r>
              <a:rPr lang="en-US" dirty="0" smtClean="0"/>
              <a:t>            LAB MENIFESTATIONS</a:t>
            </a:r>
          </a:p>
          <a:p>
            <a:pPr>
              <a:buNone/>
            </a:pPr>
            <a:r>
              <a:rPr lang="en-US" dirty="0" smtClean="0"/>
              <a:t>                                     +</a:t>
            </a:r>
          </a:p>
          <a:p>
            <a:pPr>
              <a:buNone/>
            </a:pPr>
            <a:r>
              <a:rPr lang="en-US" dirty="0" smtClean="0"/>
              <a:t>            PRECEDING STREPTOCOCCAL</a:t>
            </a:r>
          </a:p>
          <a:p>
            <a:pPr>
              <a:buNone/>
            </a:pPr>
            <a:r>
              <a:rPr lang="en-US" dirty="0" smtClean="0"/>
              <a:t>                          INFECTIONS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1600200"/>
            <a:ext cx="8534400" cy="4873752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MINOR MENIFESTATIONS</a:t>
            </a:r>
          </a:p>
          <a:p>
            <a:pPr>
              <a:buNone/>
            </a:pPr>
            <a:r>
              <a:rPr lang="en-US" dirty="0" smtClean="0"/>
              <a:t>                           +</a:t>
            </a:r>
          </a:p>
          <a:p>
            <a:pPr>
              <a:buNone/>
            </a:pPr>
            <a:r>
              <a:rPr lang="en-US" dirty="0" smtClean="0"/>
              <a:t>EVIDENCE OF RECENT STREPTOCOCCAL INFECTIONS </a:t>
            </a:r>
          </a:p>
          <a:p>
            <a:pPr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lgerian" pitchFamily="82" charset="0"/>
              </a:rPr>
              <a:t>DIAGNOSIS OF RECURRENT RF</a:t>
            </a:r>
            <a:endParaRPr lang="en-US" dirty="0">
              <a:latin typeface="Algerian" pitchFamily="82" charset="0"/>
            </a:endParaRPr>
          </a:p>
        </p:txBody>
      </p:sp>
      <p:pic>
        <p:nvPicPr>
          <p:cNvPr id="5" name="Picture 4" descr="images (1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9800" y="3276600"/>
            <a:ext cx="4876800" cy="3581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1143000"/>
          </a:xfrm>
        </p:spPr>
        <p:txBody>
          <a:bodyPr>
            <a:normAutofit/>
          </a:bodyPr>
          <a:lstStyle/>
          <a:p>
            <a:r>
              <a:rPr lang="en-US" sz="4400" b="1" cap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lgerian" pitchFamily="82" charset="0"/>
              </a:rPr>
              <a:t>PREVENTION</a:t>
            </a:r>
            <a:endParaRPr lang="en-US" sz="4400" b="1" cap="none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Algerian" pitchFamily="82" charset="0"/>
            </a:endParaRPr>
          </a:p>
        </p:txBody>
      </p:sp>
      <p:graphicFrame>
        <p:nvGraphicFramePr>
          <p:cNvPr id="12" name="Content Placeholder 11"/>
          <p:cNvGraphicFramePr>
            <a:graphicFrameLocks noGrp="1"/>
          </p:cNvGraphicFramePr>
          <p:nvPr>
            <p:ph sz="quarter" idx="1"/>
          </p:nvPr>
        </p:nvGraphicFramePr>
        <p:xfrm>
          <a:off x="457200" y="1066800"/>
          <a:ext cx="8305800" cy="5791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b="1" cap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lgerian" pitchFamily="82" charset="0"/>
              </a:rPr>
              <a:t>PRIMARY  </a:t>
            </a:r>
            <a:r>
              <a:rPr lang="en-US" sz="3200" b="1" cap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lgerian" pitchFamily="82" charset="0"/>
              </a:rPr>
              <a:t>PREVENTION</a:t>
            </a:r>
            <a:r>
              <a:rPr lang="en-US" b="1" cap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lgerian" pitchFamily="82" charset="0"/>
              </a:rPr>
              <a:t/>
            </a:r>
            <a:br>
              <a:rPr lang="en-US" b="1" cap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lgerian" pitchFamily="82" charset="0"/>
              </a:rPr>
            </a:br>
            <a:endParaRPr lang="en-US" b="1" cap="none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1219200"/>
            <a:ext cx="8915400" cy="5334000"/>
          </a:xfrm>
        </p:spPr>
        <p:txBody>
          <a:bodyPr/>
          <a:lstStyle/>
          <a:p>
            <a:r>
              <a:rPr lang="en-US" dirty="0" smtClean="0"/>
              <a:t>AIM OF PRIMARY PREVENTION IS TO PREVENT 1</a:t>
            </a:r>
            <a:r>
              <a:rPr lang="en-US" baseline="30000" dirty="0" smtClean="0"/>
              <a:t>ST</a:t>
            </a:r>
            <a:r>
              <a:rPr lang="en-US" dirty="0" smtClean="0"/>
              <a:t> ATTACK OF RF BY IDENTIFYING ALL PATIENTS WITH STREPTOCOCCAL INFECTIONS  AND TREAT THEM WITH PENICILLIN…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TO PREVENT 1 RHD CASE SEVERAL THOUSAND CASES OF STREPTOCOCCAL INFECTIONS  MUST BE IDENTIFIED AND TREATED…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FOR PATIENTS ALLERGIC TO PENICILLIN  ERYTHROMYCIN  IS DRUG OF CHOISE…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b="1" cap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lgerian" pitchFamily="82" charset="0"/>
              </a:rPr>
              <a:t>SECONDARY  </a:t>
            </a:r>
            <a:r>
              <a:rPr lang="en-US" sz="3200" b="1" cap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lgerian" pitchFamily="82" charset="0"/>
              </a:rPr>
              <a:t>PREVENTION</a:t>
            </a:r>
            <a:r>
              <a:rPr lang="en-US" b="1" cap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lgerian" pitchFamily="82" charset="0"/>
              </a:rPr>
              <a:t/>
            </a:r>
            <a:br>
              <a:rPr lang="en-US" b="1" cap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lgerian" pitchFamily="82" charset="0"/>
              </a:rPr>
            </a:br>
            <a:endParaRPr lang="en-US" b="1" cap="none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600200"/>
            <a:ext cx="8458200" cy="4873752"/>
          </a:xfrm>
        </p:spPr>
        <p:txBody>
          <a:bodyPr/>
          <a:lstStyle/>
          <a:p>
            <a:r>
              <a:rPr lang="en-US" dirty="0" smtClean="0"/>
              <a:t>PREVENTION OF RECURRENCES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IDENTIFY RF CASE  AND GIVE THEM IM INJECTION OF BENZATHINE BENZYL PENICILLIN   CONTINUE FOR 5 YEARS OR UNTILL CHILD REACHES 18 YEARS…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PATIENTS WITH CARDITIS SHOULD CONTINUE FOR 10 YEARS OR AT LEAST  UNTILL 25 YEARS OF AGE…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cap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lgerian" pitchFamily="82" charset="0"/>
              </a:rPr>
              <a:t>NON-MEDICAL MEASURES</a:t>
            </a:r>
            <a:endParaRPr lang="en-US" sz="4400" b="1" cap="none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TO IMPROVE LIFE CONDITION</a:t>
            </a:r>
          </a:p>
          <a:p>
            <a:r>
              <a:rPr lang="en-US" dirty="0" smtClean="0"/>
              <a:t>TO BREAK POVERTY DISEASE  POVERTY CYCLE</a:t>
            </a:r>
          </a:p>
          <a:p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304800" y="2819400"/>
            <a:ext cx="7467600" cy="1143000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uLnTx/>
                <a:uFillTx/>
                <a:latin typeface="Algerian" pitchFamily="82" charset="0"/>
                <a:ea typeface="+mj-ea"/>
                <a:cs typeface="+mj-cs"/>
              </a:rPr>
              <a:t>EVALUATION</a:t>
            </a:r>
            <a:endParaRPr kumimoji="0" lang="en-US" sz="5400" b="1" i="0" u="none" strike="noStrike" kern="1200" cap="none" spc="0" normalizeH="0" baseline="0" noProof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uLnTx/>
              <a:uFillTx/>
              <a:latin typeface="Algerian" pitchFamily="82" charset="0"/>
              <a:ea typeface="+mj-ea"/>
              <a:cs typeface="+mj-cs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04800" y="3962400"/>
            <a:ext cx="7467600" cy="16764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r>
              <a:rPr kumimoji="0" lang="en-US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 EVLUATION THE PREVELENCE OF RHD IN SCHOOL CHILDREN FROM PERIODIC SURVEYS OF RANDOM SAMPLES IS BEST INDICATOR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>
                <a:latin typeface="Algerian" pitchFamily="82" charset="0"/>
              </a:rPr>
              <a:t>SO,,,,,,,,,,,,,,</a:t>
            </a:r>
            <a:endParaRPr lang="en-US" sz="4400" dirty="0">
              <a:latin typeface="Algerian" pitchFamily="82" charset="0"/>
            </a:endParaRPr>
          </a:p>
        </p:txBody>
      </p:sp>
      <p:pic>
        <p:nvPicPr>
          <p:cNvPr id="4" name="Content Placeholder 3" descr="sore_throat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609600" y="1676400"/>
            <a:ext cx="6934200" cy="47244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Stop-Strep-Sore-Throat.pn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8915400" cy="6858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RHDchalkboard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9" name="Rectangle 8"/>
          <p:cNvSpPr/>
          <p:nvPr/>
        </p:nvSpPr>
        <p:spPr>
          <a:xfrm>
            <a:off x="5562600" y="1981200"/>
            <a:ext cx="3082895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>
                <a:solidFill>
                  <a:srgbClr val="FFFF00"/>
                </a:solidFill>
                <a:latin typeface="Algerian" pitchFamily="82" charset="0"/>
              </a:rPr>
              <a:t>BY </a:t>
            </a:r>
          </a:p>
          <a:p>
            <a:r>
              <a:rPr lang="en-US" sz="4000" dirty="0" smtClean="0">
                <a:solidFill>
                  <a:srgbClr val="FFFF00"/>
                </a:solidFill>
                <a:latin typeface="Algerian" pitchFamily="82" charset="0"/>
              </a:rPr>
              <a:t>DR.MAZHAR</a:t>
            </a:r>
            <a:endParaRPr lang="en-US" sz="40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lgerian" pitchFamily="82" charset="0"/>
              </a:rPr>
              <a:t>ANY QUESTION??????????????</a:t>
            </a:r>
            <a:endParaRPr lang="en-US" dirty="0">
              <a:latin typeface="Algerian" pitchFamily="82" charset="0"/>
            </a:endParaRPr>
          </a:p>
        </p:txBody>
      </p:sp>
      <p:pic>
        <p:nvPicPr>
          <p:cNvPr id="4" name="Content Placeholder 3" descr="262px-Question_book-new.svg.pn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685800" y="1600200"/>
            <a:ext cx="7772400" cy="48768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 descr="003_prissyheartthanks45554-vi.gif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914400" y="228600"/>
            <a:ext cx="7315200" cy="6400799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b="1" dirty="0" smtClean="0"/>
              <a:t>Rheumatic heart disease</a:t>
            </a:r>
            <a:r>
              <a:rPr lang="en-US" dirty="0" smtClean="0"/>
              <a:t> is the most common form of </a:t>
            </a:r>
            <a:r>
              <a:rPr lang="en-US" b="1" dirty="0" smtClean="0"/>
              <a:t>heart disease</a:t>
            </a:r>
            <a:r>
              <a:rPr lang="en-US" dirty="0" smtClean="0"/>
              <a:t> in children in the world. A case of </a:t>
            </a:r>
            <a:r>
              <a:rPr lang="en-US" b="1" dirty="0" smtClean="0"/>
              <a:t>rheumatic</a:t>
            </a:r>
            <a:r>
              <a:rPr lang="en-US" dirty="0" smtClean="0"/>
              <a:t> fever can cause the </a:t>
            </a:r>
            <a:r>
              <a:rPr lang="en-US" b="1" dirty="0" smtClean="0"/>
              <a:t>heart</a:t>
            </a:r>
            <a:r>
              <a:rPr lang="en-US" dirty="0" smtClean="0"/>
              <a:t> to inflame and leave permanent damage to the </a:t>
            </a:r>
            <a:r>
              <a:rPr lang="en-US" b="1" dirty="0" smtClean="0"/>
              <a:t>heart</a:t>
            </a:r>
            <a:r>
              <a:rPr lang="en-US" dirty="0" smtClean="0"/>
              <a:t>, specifically the </a:t>
            </a:r>
            <a:r>
              <a:rPr lang="en-US" b="1" dirty="0" err="1" smtClean="0"/>
              <a:t>heart</a:t>
            </a:r>
            <a:r>
              <a:rPr lang="en-US" dirty="0" err="1" smtClean="0"/>
              <a:t>valves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4000" dirty="0" smtClean="0">
                <a:latin typeface="Algerian" pitchFamily="82" charset="0"/>
              </a:rPr>
              <a:t>RHEUMATIC HEART DISEASE</a:t>
            </a:r>
            <a:endParaRPr lang="en-US" sz="4000" dirty="0">
              <a:latin typeface="Algerian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1600200"/>
            <a:ext cx="4648200" cy="5257800"/>
          </a:xfrm>
        </p:spPr>
        <p:txBody>
          <a:bodyPr>
            <a:normAutofit/>
          </a:bodyPr>
          <a:lstStyle/>
          <a:p>
            <a:r>
              <a:rPr lang="en-US" dirty="0" smtClean="0"/>
              <a:t>RHEUMATIC FEVER AND RHEUMATIC HEART DISEASE CAN NOT  BE SEPERATED….</a:t>
            </a:r>
          </a:p>
          <a:p>
            <a:r>
              <a:rPr lang="en-US" dirty="0" smtClean="0"/>
              <a:t>RHEUMATIC FEVER IS A FEBRILE DISEASE AFFECTING CONNECTIVE TISSUE PARTICULARLY OF HEART AND JOINTS…. </a:t>
            </a:r>
          </a:p>
          <a:p>
            <a:r>
              <a:rPr lang="en-US" dirty="0" smtClean="0"/>
              <a:t>MAIN ORGANISM INVOLVE IS GROUP A BETA HAEMOLYTIC STREPTOCOCCI….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4000" dirty="0" smtClean="0">
                <a:latin typeface="Algerian" pitchFamily="82" charset="0"/>
              </a:rPr>
              <a:t>RHEUMATIC HEART DISEASE</a:t>
            </a:r>
            <a:endParaRPr lang="en-US" sz="4000" dirty="0">
              <a:latin typeface="Algerian" pitchFamily="82" charset="0"/>
            </a:endParaRPr>
          </a:p>
        </p:txBody>
      </p:sp>
      <p:pic>
        <p:nvPicPr>
          <p:cNvPr id="6" name="Picture 5" descr="rheumatic-fever-and-heart-disease-1-72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24400" y="1447800"/>
            <a:ext cx="4267200" cy="5410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latin typeface="Algerian" pitchFamily="82" charset="0"/>
              </a:rPr>
              <a:t>CONSEQUENCES OF RHD</a:t>
            </a:r>
            <a:endParaRPr lang="en-US" sz="4000" dirty="0"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CONTINOUS  DAMAGE  TO HEART </a:t>
            </a:r>
          </a:p>
          <a:p>
            <a:r>
              <a:rPr lang="en-US" dirty="0" smtClean="0"/>
              <a:t>INCREASING DISABILITIES </a:t>
            </a:r>
          </a:p>
          <a:p>
            <a:r>
              <a:rPr lang="en-US" dirty="0" smtClean="0"/>
              <a:t>REPEATED HOSPITALIZATION</a:t>
            </a:r>
          </a:p>
          <a:p>
            <a:r>
              <a:rPr lang="en-US" dirty="0" smtClean="0"/>
              <a:t>PREMATURE DEATH BY AGE 35</a:t>
            </a:r>
          </a:p>
          <a:p>
            <a:r>
              <a:rPr lang="en-US" sz="5400" dirty="0" smtClean="0"/>
              <a:t>RHD IS MOST PREVENTABLE CHRONIC DISEASE.</a:t>
            </a:r>
            <a:endParaRPr lang="en-US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rheumatic-graph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686800" cy="1143000"/>
          </a:xfrm>
        </p:spPr>
        <p:txBody>
          <a:bodyPr>
            <a:noAutofit/>
          </a:bodyPr>
          <a:lstStyle/>
          <a:p>
            <a:r>
              <a:rPr lang="en-US" sz="4000" dirty="0" smtClean="0">
                <a:latin typeface="Algerian" pitchFamily="82" charset="0"/>
              </a:rPr>
              <a:t>EPIDEMIOLOICAL FACTORS</a:t>
            </a:r>
            <a:endParaRPr lang="en-US" sz="4000" dirty="0"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1143000"/>
            <a:ext cx="8991600" cy="50292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3200" dirty="0" smtClean="0"/>
              <a:t>1)AGENT FACTOR</a:t>
            </a:r>
          </a:p>
          <a:p>
            <a:pPr>
              <a:buNone/>
            </a:pPr>
            <a:r>
              <a:rPr lang="en-US" dirty="0" smtClean="0">
                <a:solidFill>
                  <a:srgbClr val="7030A0"/>
                </a:solidFill>
              </a:rPr>
              <a:t>a)AGENT:</a:t>
            </a:r>
          </a:p>
          <a:p>
            <a:pPr>
              <a:buNone/>
            </a:pPr>
            <a:r>
              <a:rPr lang="en-US" dirty="0" smtClean="0"/>
              <a:t>ONSET OF RF IS PRECEDED BY STREPTOCOCCAL SORE THROAT …..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STRAINS WITH “RHEUMATOGENIC POTENTIEL” ARE MOSTLY INVOLVED….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RECENTLY COXSACKIE B-4 VIRUS HAS BEEN SUGGESTED AS A CAUSATIVE AGENT AND STREPTOCOCCUS ACTING AS A CONDITIONING AGENT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304800" y="5791200"/>
            <a:ext cx="7467600" cy="10668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b) CARRIERS: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CARRIERS ARE FREQUENT 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2)HOST AND ENVIRONMENTAL FACTORS: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solidFill>
                  <a:srgbClr val="7030A0"/>
                </a:solidFill>
              </a:rPr>
              <a:t>a)AGE:</a:t>
            </a:r>
          </a:p>
          <a:p>
            <a:pPr>
              <a:buNone/>
            </a:pPr>
            <a:r>
              <a:rPr lang="en-US" dirty="0" smtClean="0"/>
              <a:t>RF IS TYPICAL DISEASE OF CHILDHOOD AND ADOLESCENCE (5-15YEARS)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>
                <a:solidFill>
                  <a:srgbClr val="7030A0"/>
                </a:solidFill>
              </a:rPr>
              <a:t>b)SEX:</a:t>
            </a:r>
          </a:p>
          <a:p>
            <a:pPr>
              <a:buNone/>
            </a:pPr>
            <a:r>
              <a:rPr lang="en-US" dirty="0" smtClean="0"/>
              <a:t>EFFECTS BOTH EQUALLY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>
                <a:solidFill>
                  <a:srgbClr val="7030A0"/>
                </a:solidFill>
              </a:rPr>
              <a:t>c)SOCIO-ECONOMIC STATUS:</a:t>
            </a:r>
          </a:p>
          <a:p>
            <a:pPr>
              <a:buNone/>
            </a:pPr>
            <a:r>
              <a:rPr lang="en-US" dirty="0" smtClean="0"/>
              <a:t>RF IS A DISEASE OF LOW SOCIO-ECONOMIC STATUS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762000"/>
            <a:ext cx="7467600" cy="4873752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solidFill>
                  <a:srgbClr val="7030A0"/>
                </a:solidFill>
              </a:rPr>
              <a:t>d)IMMUNITY: </a:t>
            </a:r>
          </a:p>
          <a:p>
            <a:pPr>
              <a:buNone/>
            </a:pPr>
            <a:r>
              <a:rPr lang="en-US" dirty="0" smtClean="0"/>
              <a:t>AN IMMUNOLOGICAL BASIS BETWEEN RF AND RHD HAS APPROVED…</a:t>
            </a:r>
            <a:endParaRPr lang="en-US" dirty="0"/>
          </a:p>
        </p:txBody>
      </p:sp>
      <p:pic>
        <p:nvPicPr>
          <p:cNvPr id="8" name="Picture 7" descr="Rheumatic-Heart-Disease-Pathogenesi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057400"/>
            <a:ext cx="8763000" cy="4800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129</TotalTime>
  <Words>379</Words>
  <Application>Microsoft Office PowerPoint</Application>
  <PresentationFormat>On-screen Show (4:3)</PresentationFormat>
  <Paragraphs>81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Oriel</vt:lpstr>
      <vt:lpstr>Slide 1</vt:lpstr>
      <vt:lpstr>Slide 2</vt:lpstr>
      <vt:lpstr>RHEUMATIC HEART DISEASE</vt:lpstr>
      <vt:lpstr>RHEUMATIC HEART DISEASE</vt:lpstr>
      <vt:lpstr>CONSEQUENCES OF RHD</vt:lpstr>
      <vt:lpstr>Slide 6</vt:lpstr>
      <vt:lpstr>EPIDEMIOLOICAL FACTORS</vt:lpstr>
      <vt:lpstr>2)HOST AND ENVIRONMENTAL FACTORS:</vt:lpstr>
      <vt:lpstr>Slide 9</vt:lpstr>
      <vt:lpstr>CLINICAL  FEATURES</vt:lpstr>
      <vt:lpstr>DIAGNOSIS</vt:lpstr>
      <vt:lpstr>DIAGNOSIS OF PRIMARY RF</vt:lpstr>
      <vt:lpstr>DIAGNOSIS OF RECURRENT RF</vt:lpstr>
      <vt:lpstr>PREVENTION</vt:lpstr>
      <vt:lpstr>PRIMARY  PREVENTION </vt:lpstr>
      <vt:lpstr>SECONDARY  PREVENTION </vt:lpstr>
      <vt:lpstr>NON-MEDICAL MEASURES</vt:lpstr>
      <vt:lpstr>SO,,,,,,,,,,,,,,</vt:lpstr>
      <vt:lpstr>Slide 19</vt:lpstr>
      <vt:lpstr>ANY QUESTION??????????????</vt:lpstr>
      <vt:lpstr>Slide 21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dell</dc:creator>
  <cp:lastModifiedBy>dell</cp:lastModifiedBy>
  <cp:revision>15</cp:revision>
  <dcterms:created xsi:type="dcterms:W3CDTF">2015-05-27T19:23:05Z</dcterms:created>
  <dcterms:modified xsi:type="dcterms:W3CDTF">2015-05-27T21:42:35Z</dcterms:modified>
</cp:coreProperties>
</file>