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4" r:id="rId18"/>
    <p:sldId id="287" r:id="rId19"/>
    <p:sldId id="290" r:id="rId20"/>
    <p:sldId id="288" r:id="rId21"/>
    <p:sldId id="289" r:id="rId22"/>
    <p:sldId id="291" r:id="rId23"/>
    <p:sldId id="292" r:id="rId24"/>
    <p:sldId id="293" r:id="rId25"/>
    <p:sldId id="25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8E875-099A-45BF-9873-E9E8DF4CB02C}" type="doc">
      <dgm:prSet loTypeId="urn:microsoft.com/office/officeart/2005/8/layout/hList3" loCatId="list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387E265-FAAD-42A9-99EA-58EC684CDD97}">
      <dgm:prSet phldrT="[Text]"/>
      <dgm:spPr/>
      <dgm:t>
        <a:bodyPr/>
        <a:lstStyle/>
        <a:p>
          <a:pPr algn="ctr"/>
          <a:r>
            <a:rPr lang="en-US" dirty="0" smtClean="0"/>
            <a:t>Identifying Activities</a:t>
          </a:r>
          <a:endParaRPr lang="en-US" dirty="0"/>
        </a:p>
      </dgm:t>
    </dgm:pt>
    <dgm:pt modelId="{7A366D09-1E37-4805-879C-3D7806788BE3}" type="parTrans" cxnId="{C9BCE730-83B2-487B-B455-01C53AE80474}">
      <dgm:prSet/>
      <dgm:spPr/>
      <dgm:t>
        <a:bodyPr/>
        <a:lstStyle/>
        <a:p>
          <a:pPr algn="ctr"/>
          <a:endParaRPr lang="en-US"/>
        </a:p>
      </dgm:t>
    </dgm:pt>
    <dgm:pt modelId="{E03BA7D6-1263-455D-97D7-64FE78A115F5}" type="sibTrans" cxnId="{C9BCE730-83B2-487B-B455-01C53AE80474}">
      <dgm:prSet/>
      <dgm:spPr/>
      <dgm:t>
        <a:bodyPr/>
        <a:lstStyle/>
        <a:p>
          <a:pPr algn="ctr"/>
          <a:endParaRPr lang="en-US"/>
        </a:p>
      </dgm:t>
    </dgm:pt>
    <dgm:pt modelId="{AA410DB3-43D0-461D-BAE5-B59223F2070E}">
      <dgm:prSet phldrT="[Text]"/>
      <dgm:spPr/>
      <dgm:t>
        <a:bodyPr/>
        <a:lstStyle/>
        <a:p>
          <a:pPr algn="ctr"/>
          <a:r>
            <a:rPr lang="en-US" dirty="0" smtClean="0"/>
            <a:t>Activity Based Approach</a:t>
          </a:r>
          <a:endParaRPr lang="en-US" dirty="0"/>
        </a:p>
      </dgm:t>
    </dgm:pt>
    <dgm:pt modelId="{B850E7BA-0C01-4BEF-8EC3-9BD6E00BC8A6}" type="parTrans" cxnId="{B300EBBC-52F0-4664-93B3-210571C94DE4}">
      <dgm:prSet/>
      <dgm:spPr/>
      <dgm:t>
        <a:bodyPr/>
        <a:lstStyle/>
        <a:p>
          <a:pPr algn="ctr"/>
          <a:endParaRPr lang="en-US"/>
        </a:p>
      </dgm:t>
    </dgm:pt>
    <dgm:pt modelId="{C8050FA6-B22C-4CD7-8C5C-E0252FF28457}" type="sibTrans" cxnId="{B300EBBC-52F0-4664-93B3-210571C94DE4}">
      <dgm:prSet/>
      <dgm:spPr/>
      <dgm:t>
        <a:bodyPr/>
        <a:lstStyle/>
        <a:p>
          <a:pPr algn="ctr"/>
          <a:endParaRPr lang="en-US"/>
        </a:p>
      </dgm:t>
    </dgm:pt>
    <dgm:pt modelId="{45D9E1F8-E839-425C-9BED-7216CBC4D06D}">
      <dgm:prSet phldrT="[Text]"/>
      <dgm:spPr/>
      <dgm:t>
        <a:bodyPr/>
        <a:lstStyle/>
        <a:p>
          <a:pPr algn="ctr"/>
          <a:r>
            <a:rPr lang="en-US" dirty="0" smtClean="0"/>
            <a:t>Product Based Approach</a:t>
          </a:r>
          <a:endParaRPr lang="en-US" dirty="0"/>
        </a:p>
      </dgm:t>
    </dgm:pt>
    <dgm:pt modelId="{4DBF8CB3-76C2-42B6-82F5-42C8D7813E11}" type="parTrans" cxnId="{37B97E6A-56B5-4EFC-AD1C-31D5F0166A5C}">
      <dgm:prSet/>
      <dgm:spPr/>
      <dgm:t>
        <a:bodyPr/>
        <a:lstStyle/>
        <a:p>
          <a:pPr algn="ctr"/>
          <a:endParaRPr lang="en-US"/>
        </a:p>
      </dgm:t>
    </dgm:pt>
    <dgm:pt modelId="{5C933B14-B578-493E-9F09-68A258F4D7CF}" type="sibTrans" cxnId="{37B97E6A-56B5-4EFC-AD1C-31D5F0166A5C}">
      <dgm:prSet/>
      <dgm:spPr/>
      <dgm:t>
        <a:bodyPr/>
        <a:lstStyle/>
        <a:p>
          <a:pPr algn="ctr"/>
          <a:endParaRPr lang="en-US"/>
        </a:p>
      </dgm:t>
    </dgm:pt>
    <dgm:pt modelId="{4DFE3422-68B0-4B7C-AD77-96C08B9E7EB1}">
      <dgm:prSet phldrT="[Text]"/>
      <dgm:spPr/>
      <dgm:t>
        <a:bodyPr/>
        <a:lstStyle/>
        <a:p>
          <a:pPr algn="ctr"/>
          <a:r>
            <a:rPr lang="en-US" dirty="0" smtClean="0"/>
            <a:t>Hybrid Approach</a:t>
          </a:r>
          <a:endParaRPr lang="en-US" dirty="0"/>
        </a:p>
      </dgm:t>
    </dgm:pt>
    <dgm:pt modelId="{7B6C67ED-0548-4BAA-BEA4-821BC642A053}" type="parTrans" cxnId="{08A96FF7-5CDF-4C12-90BA-B43117257858}">
      <dgm:prSet/>
      <dgm:spPr/>
      <dgm:t>
        <a:bodyPr/>
        <a:lstStyle/>
        <a:p>
          <a:pPr algn="ctr"/>
          <a:endParaRPr lang="en-US"/>
        </a:p>
      </dgm:t>
    </dgm:pt>
    <dgm:pt modelId="{EAA3CFFA-FF5C-4954-8B08-4D76114EED5E}" type="sibTrans" cxnId="{08A96FF7-5CDF-4C12-90BA-B43117257858}">
      <dgm:prSet/>
      <dgm:spPr/>
      <dgm:t>
        <a:bodyPr/>
        <a:lstStyle/>
        <a:p>
          <a:pPr algn="ctr"/>
          <a:endParaRPr lang="en-US"/>
        </a:p>
      </dgm:t>
    </dgm:pt>
    <dgm:pt modelId="{5DF56865-44F3-4FDC-A2F9-89B0E2E177E0}" type="pres">
      <dgm:prSet presAssocID="{6728E875-099A-45BF-9873-E9E8DF4CB02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5C6C69-885C-4D7C-AFA0-47B59E21CE82}" type="pres">
      <dgm:prSet presAssocID="{D387E265-FAAD-42A9-99EA-58EC684CDD97}" presName="roof" presStyleLbl="dkBgShp" presStyleIdx="0" presStyleCnt="2"/>
      <dgm:spPr/>
      <dgm:t>
        <a:bodyPr/>
        <a:lstStyle/>
        <a:p>
          <a:endParaRPr lang="en-US"/>
        </a:p>
      </dgm:t>
    </dgm:pt>
    <dgm:pt modelId="{C74A31C2-320A-4FD9-BFEF-9D4EA932A2CF}" type="pres">
      <dgm:prSet presAssocID="{D387E265-FAAD-42A9-99EA-58EC684CDD97}" presName="pillars" presStyleCnt="0"/>
      <dgm:spPr/>
    </dgm:pt>
    <dgm:pt modelId="{4ECBB1C4-D641-4CC4-A8A6-6EAA50574AB5}" type="pres">
      <dgm:prSet presAssocID="{D387E265-FAAD-42A9-99EA-58EC684CDD9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3812B-B832-4135-ACDA-97A5F9D44F32}" type="pres">
      <dgm:prSet presAssocID="{45D9E1F8-E839-425C-9BED-7216CBC4D06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48F28-EC50-49ED-B19F-6FDB55A649DC}" type="pres">
      <dgm:prSet presAssocID="{4DFE3422-68B0-4B7C-AD77-96C08B9E7EB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784008-27CA-42EB-8CD1-2E005942E42D}" type="pres">
      <dgm:prSet presAssocID="{D387E265-FAAD-42A9-99EA-58EC684CDD97}" presName="base" presStyleLbl="dkBgShp" presStyleIdx="1" presStyleCnt="2"/>
      <dgm:spPr/>
    </dgm:pt>
  </dgm:ptLst>
  <dgm:cxnLst>
    <dgm:cxn modelId="{4AC305A8-0186-4ADF-AAF1-7B1EBE752FE0}" type="presOf" srcId="{AA410DB3-43D0-461D-BAE5-B59223F2070E}" destId="{4ECBB1C4-D641-4CC4-A8A6-6EAA50574AB5}" srcOrd="0" destOrd="0" presId="urn:microsoft.com/office/officeart/2005/8/layout/hList3"/>
    <dgm:cxn modelId="{BE98D82A-3825-4D93-A851-B1111FD2D76D}" type="presOf" srcId="{45D9E1F8-E839-425C-9BED-7216CBC4D06D}" destId="{4803812B-B832-4135-ACDA-97A5F9D44F32}" srcOrd="0" destOrd="0" presId="urn:microsoft.com/office/officeart/2005/8/layout/hList3"/>
    <dgm:cxn modelId="{D897B8E5-49A0-41CC-BFD6-E93C85152DA3}" type="presOf" srcId="{6728E875-099A-45BF-9873-E9E8DF4CB02C}" destId="{5DF56865-44F3-4FDC-A2F9-89B0E2E177E0}" srcOrd="0" destOrd="0" presId="urn:microsoft.com/office/officeart/2005/8/layout/hList3"/>
    <dgm:cxn modelId="{37B97E6A-56B5-4EFC-AD1C-31D5F0166A5C}" srcId="{D387E265-FAAD-42A9-99EA-58EC684CDD97}" destId="{45D9E1F8-E839-425C-9BED-7216CBC4D06D}" srcOrd="1" destOrd="0" parTransId="{4DBF8CB3-76C2-42B6-82F5-42C8D7813E11}" sibTransId="{5C933B14-B578-493E-9F09-68A258F4D7CF}"/>
    <dgm:cxn modelId="{0B2E9B53-1C51-400B-B82E-C4DB6F31A709}" type="presOf" srcId="{D387E265-FAAD-42A9-99EA-58EC684CDD97}" destId="{C95C6C69-885C-4D7C-AFA0-47B59E21CE82}" srcOrd="0" destOrd="0" presId="urn:microsoft.com/office/officeart/2005/8/layout/hList3"/>
    <dgm:cxn modelId="{B300EBBC-52F0-4664-93B3-210571C94DE4}" srcId="{D387E265-FAAD-42A9-99EA-58EC684CDD97}" destId="{AA410DB3-43D0-461D-BAE5-B59223F2070E}" srcOrd="0" destOrd="0" parTransId="{B850E7BA-0C01-4BEF-8EC3-9BD6E00BC8A6}" sibTransId="{C8050FA6-B22C-4CD7-8C5C-E0252FF28457}"/>
    <dgm:cxn modelId="{C9BCE730-83B2-487B-B455-01C53AE80474}" srcId="{6728E875-099A-45BF-9873-E9E8DF4CB02C}" destId="{D387E265-FAAD-42A9-99EA-58EC684CDD97}" srcOrd="0" destOrd="0" parTransId="{7A366D09-1E37-4805-879C-3D7806788BE3}" sibTransId="{E03BA7D6-1263-455D-97D7-64FE78A115F5}"/>
    <dgm:cxn modelId="{08A96FF7-5CDF-4C12-90BA-B43117257858}" srcId="{D387E265-FAAD-42A9-99EA-58EC684CDD97}" destId="{4DFE3422-68B0-4B7C-AD77-96C08B9E7EB1}" srcOrd="2" destOrd="0" parTransId="{7B6C67ED-0548-4BAA-BEA4-821BC642A053}" sibTransId="{EAA3CFFA-FF5C-4954-8B08-4D76114EED5E}"/>
    <dgm:cxn modelId="{6B158191-38A6-4E02-8F73-CD1C095F95D3}" type="presOf" srcId="{4DFE3422-68B0-4B7C-AD77-96C08B9E7EB1}" destId="{A8948F28-EC50-49ED-B19F-6FDB55A649DC}" srcOrd="0" destOrd="0" presId="urn:microsoft.com/office/officeart/2005/8/layout/hList3"/>
    <dgm:cxn modelId="{2FDD67D8-A3FB-4F49-9785-90DC9A62AAED}" type="presParOf" srcId="{5DF56865-44F3-4FDC-A2F9-89B0E2E177E0}" destId="{C95C6C69-885C-4D7C-AFA0-47B59E21CE82}" srcOrd="0" destOrd="0" presId="urn:microsoft.com/office/officeart/2005/8/layout/hList3"/>
    <dgm:cxn modelId="{D7819E6A-186E-437D-97B9-031A1A5A16C6}" type="presParOf" srcId="{5DF56865-44F3-4FDC-A2F9-89B0E2E177E0}" destId="{C74A31C2-320A-4FD9-BFEF-9D4EA932A2CF}" srcOrd="1" destOrd="0" presId="urn:microsoft.com/office/officeart/2005/8/layout/hList3"/>
    <dgm:cxn modelId="{F8CD6F44-9E8C-405D-A731-A328FA2A9039}" type="presParOf" srcId="{C74A31C2-320A-4FD9-BFEF-9D4EA932A2CF}" destId="{4ECBB1C4-D641-4CC4-A8A6-6EAA50574AB5}" srcOrd="0" destOrd="0" presId="urn:microsoft.com/office/officeart/2005/8/layout/hList3"/>
    <dgm:cxn modelId="{EFF07AE1-0A32-4123-AF0D-0CA43943606A}" type="presParOf" srcId="{C74A31C2-320A-4FD9-BFEF-9D4EA932A2CF}" destId="{4803812B-B832-4135-ACDA-97A5F9D44F32}" srcOrd="1" destOrd="0" presId="urn:microsoft.com/office/officeart/2005/8/layout/hList3"/>
    <dgm:cxn modelId="{F656F81F-02B3-49B2-B50E-22D40EB0B297}" type="presParOf" srcId="{C74A31C2-320A-4FD9-BFEF-9D4EA932A2CF}" destId="{A8948F28-EC50-49ED-B19F-6FDB55A649DC}" srcOrd="2" destOrd="0" presId="urn:microsoft.com/office/officeart/2005/8/layout/hList3"/>
    <dgm:cxn modelId="{10197463-8F61-4638-ACF2-561DD754EAD1}" type="presParOf" srcId="{5DF56865-44F3-4FDC-A2F9-89B0E2E177E0}" destId="{04784008-27CA-42EB-8CD1-2E005942E42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C6C69-885C-4D7C-AFA0-47B59E21CE82}">
      <dsp:nvSpPr>
        <dsp:cNvPr id="0" name=""/>
        <dsp:cNvSpPr/>
      </dsp:nvSpPr>
      <dsp:spPr>
        <a:xfrm>
          <a:off x="0" y="0"/>
          <a:ext cx="7467600" cy="1074419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Identifying Activities</a:t>
          </a:r>
          <a:endParaRPr lang="en-US" sz="4900" kern="1200" dirty="0"/>
        </a:p>
      </dsp:txBody>
      <dsp:txXfrm>
        <a:off x="0" y="0"/>
        <a:ext cx="7467600" cy="1074419"/>
      </dsp:txXfrm>
    </dsp:sp>
    <dsp:sp modelId="{4ECBB1C4-D641-4CC4-A8A6-6EAA50574AB5}">
      <dsp:nvSpPr>
        <dsp:cNvPr id="0" name=""/>
        <dsp:cNvSpPr/>
      </dsp:nvSpPr>
      <dsp:spPr>
        <a:xfrm>
          <a:off x="3646" y="1074419"/>
          <a:ext cx="2486769" cy="225628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Activity Based Approach</a:t>
          </a:r>
          <a:endParaRPr lang="en-US" sz="4300" kern="1200" dirty="0"/>
        </a:p>
      </dsp:txBody>
      <dsp:txXfrm>
        <a:off x="3646" y="1074419"/>
        <a:ext cx="2486769" cy="2256281"/>
      </dsp:txXfrm>
    </dsp:sp>
    <dsp:sp modelId="{4803812B-B832-4135-ACDA-97A5F9D44F32}">
      <dsp:nvSpPr>
        <dsp:cNvPr id="0" name=""/>
        <dsp:cNvSpPr/>
      </dsp:nvSpPr>
      <dsp:spPr>
        <a:xfrm>
          <a:off x="2490415" y="1074419"/>
          <a:ext cx="2486769" cy="225628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Product Based Approach</a:t>
          </a:r>
          <a:endParaRPr lang="en-US" sz="4300" kern="1200" dirty="0"/>
        </a:p>
      </dsp:txBody>
      <dsp:txXfrm>
        <a:off x="2490415" y="1074419"/>
        <a:ext cx="2486769" cy="2256281"/>
      </dsp:txXfrm>
    </dsp:sp>
    <dsp:sp modelId="{A8948F28-EC50-49ED-B19F-6FDB55A649DC}">
      <dsp:nvSpPr>
        <dsp:cNvPr id="0" name=""/>
        <dsp:cNvSpPr/>
      </dsp:nvSpPr>
      <dsp:spPr>
        <a:xfrm>
          <a:off x="4977184" y="1074419"/>
          <a:ext cx="2486769" cy="225628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Hybrid Approach</a:t>
          </a:r>
          <a:endParaRPr lang="en-US" sz="4300" kern="1200" dirty="0"/>
        </a:p>
      </dsp:txBody>
      <dsp:txXfrm>
        <a:off x="4977184" y="1074419"/>
        <a:ext cx="2486769" cy="2256281"/>
      </dsp:txXfrm>
    </dsp:sp>
    <dsp:sp modelId="{04784008-27CA-42EB-8CD1-2E005942E42D}">
      <dsp:nvSpPr>
        <dsp:cNvPr id="0" name=""/>
        <dsp:cNvSpPr/>
      </dsp:nvSpPr>
      <dsp:spPr>
        <a:xfrm>
          <a:off x="0" y="3330701"/>
          <a:ext cx="7467600" cy="250697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8F52B-88CE-432E-800A-12A6C5ADFAD3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AC34-42DF-4080-A4EF-9A0D3199CD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6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4AC34-42DF-4080-A4EF-9A0D3199CD3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i="1" u="sng" dirty="0" smtClean="0"/>
              <a:t>Activity Planning</a:t>
            </a:r>
            <a:endParaRPr lang="en-US" sz="60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Based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Advantages of WBS are</a:t>
            </a:r>
          </a:p>
          <a:p>
            <a:pPr lvl="1" algn="just"/>
            <a:r>
              <a:rPr lang="en-US" dirty="0" smtClean="0"/>
              <a:t>More likely to obtain a task catalogue that is complete and composed of non-overlapping activities.</a:t>
            </a:r>
          </a:p>
          <a:p>
            <a:pPr lvl="1" algn="just"/>
            <a:r>
              <a:rPr lang="en-US" dirty="0" smtClean="0"/>
              <a:t>WBS represents a structure that can be refined as the project proceeds. It can start shallow early in the project and can be developed as information becomes </a:t>
            </a:r>
            <a:r>
              <a:rPr lang="en-US" smtClean="0"/>
              <a:t>available.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Based Approach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" t="31897" r="4542" b="6940"/>
          <a:stretch/>
        </p:blipFill>
        <p:spPr>
          <a:xfrm>
            <a:off x="1143000" y="1828800"/>
            <a:ext cx="6629400" cy="3962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Product Based Approach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consists of producing a product breakdown structure PBS, and a product flow diagram PFD.</a:t>
            </a:r>
          </a:p>
          <a:p>
            <a:pPr algn="just"/>
            <a:r>
              <a:rPr lang="en-US" dirty="0" smtClean="0"/>
              <a:t>Product Breakdown Structure (PBS)</a:t>
            </a:r>
          </a:p>
          <a:p>
            <a:pPr lvl="1" algn="just"/>
            <a:r>
              <a:rPr lang="en-US" dirty="0" smtClean="0"/>
              <a:t>It shows how a system can be broken down into different products.</a:t>
            </a:r>
          </a:p>
          <a:p>
            <a:pPr lvl="1" algn="just"/>
            <a:r>
              <a:rPr lang="en-US" dirty="0" smtClean="0"/>
              <a:t>It is less likely that a product will be left out of a PBS that that an activity might be omitted from an unstructured activity list</a:t>
            </a:r>
            <a:r>
              <a:rPr lang="en-US" dirty="0" smtClean="0"/>
              <a:t>. </a:t>
            </a:r>
            <a:r>
              <a:rPr lang="en-US" smtClean="0"/>
              <a:t>Why?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Product Based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Product Flow Diagram (PFD)</a:t>
            </a:r>
          </a:p>
          <a:p>
            <a:pPr lvl="1" algn="just"/>
            <a:r>
              <a:rPr lang="en-US" dirty="0" smtClean="0"/>
              <a:t>It  indicates for each product, which other products are required as ‘inputs’.</a:t>
            </a:r>
          </a:p>
          <a:p>
            <a:pPr lvl="1" algn="just"/>
            <a:r>
              <a:rPr lang="en-US" dirty="0" smtClean="0"/>
              <a:t>It is easily transformed into an ordered list of activities by identifying the transformations that turn some products into others.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Product Based Approach</a:t>
            </a:r>
            <a:endParaRPr lang="en-US" u="sng" dirty="0"/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rcRect l="426" t="5201"/>
          <a:stretch>
            <a:fillRect/>
          </a:stretch>
        </p:blipFill>
        <p:spPr>
          <a:xfrm>
            <a:off x="1143000" y="1752600"/>
            <a:ext cx="6934200" cy="41148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Product Based Approach</a:t>
            </a:r>
            <a:endParaRPr lang="en-US" u="sng" dirty="0"/>
          </a:p>
        </p:txBody>
      </p:sp>
      <p:pic>
        <p:nvPicPr>
          <p:cNvPr id="4" name="Content Placeholder 3" descr="defdf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1" y="1524000"/>
            <a:ext cx="5486400" cy="4572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Hybrid Approach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is the most commonly used approach.</a:t>
            </a:r>
          </a:p>
          <a:p>
            <a:pPr algn="just"/>
            <a:r>
              <a:rPr lang="en-US" dirty="0" smtClean="0"/>
              <a:t>A mix of the activity-based approach and the product based approach.</a:t>
            </a:r>
          </a:p>
          <a:p>
            <a:pPr algn="just"/>
            <a:r>
              <a:rPr lang="en-US" dirty="0" smtClean="0"/>
              <a:t>The “</a:t>
            </a:r>
            <a:r>
              <a:rPr lang="en-US" i="1" dirty="0" smtClean="0"/>
              <a:t>WBS” in the hybrid approach is based on:</a:t>
            </a:r>
          </a:p>
          <a:p>
            <a:pPr lvl="1" algn="just"/>
            <a:r>
              <a:rPr lang="en-US" dirty="0" smtClean="0"/>
              <a:t>a list of the final deliverables</a:t>
            </a:r>
          </a:p>
          <a:p>
            <a:pPr lvl="1" algn="just"/>
            <a:r>
              <a:rPr lang="en-US" dirty="0" smtClean="0"/>
              <a:t>a set of activities required to produce each of these deliverables.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Hybrid Approach</a:t>
            </a:r>
            <a:endParaRPr lang="en-US" u="sng" dirty="0"/>
          </a:p>
        </p:txBody>
      </p:sp>
      <p:pic>
        <p:nvPicPr>
          <p:cNvPr id="6" name="Content Placeholder 5" descr="activity-planning-5-63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17135" t="13469" r="18399" b="10768"/>
          <a:stretch>
            <a:fillRect/>
          </a:stretch>
        </p:blipFill>
        <p:spPr>
          <a:xfrm>
            <a:off x="838200" y="1143000"/>
            <a:ext cx="7315200" cy="51816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Schedules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Once the project activities have been identified </a:t>
            </a:r>
            <a:r>
              <a:rPr lang="en-US" dirty="0" smtClean="0"/>
              <a:t>they </a:t>
            </a:r>
            <a:r>
              <a:rPr lang="en-US" dirty="0"/>
              <a:t>will need to be sequenced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This can be done by creating a project schedule.</a:t>
            </a:r>
          </a:p>
          <a:p>
            <a:pPr algn="just"/>
            <a:r>
              <a:rPr lang="en-GB" dirty="0" smtClean="0"/>
              <a:t>A project schedule is a project plan, that shows the start and finish date of each activity and resources required.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8398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Project Schedules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Creating a project schedule comprises four steps:</a:t>
            </a:r>
          </a:p>
          <a:p>
            <a:pPr algn="just"/>
            <a:r>
              <a:rPr lang="en-US" b="1" i="1" dirty="0"/>
              <a:t>Step 1:</a:t>
            </a:r>
          </a:p>
          <a:p>
            <a:pPr lvl="1" algn="just"/>
            <a:r>
              <a:rPr lang="en-US" dirty="0"/>
              <a:t>Decide what activities </a:t>
            </a:r>
            <a:r>
              <a:rPr lang="en-US" dirty="0" smtClean="0"/>
              <a:t>need to </a:t>
            </a:r>
            <a:r>
              <a:rPr lang="en-US" dirty="0"/>
              <a:t>be carried out.</a:t>
            </a:r>
          </a:p>
          <a:p>
            <a:pPr lvl="1" algn="just"/>
            <a:r>
              <a:rPr lang="en-US" dirty="0" smtClean="0"/>
              <a:t>Identify the order </a:t>
            </a:r>
            <a:r>
              <a:rPr lang="en-US" dirty="0"/>
              <a:t>they are to be done.</a:t>
            </a:r>
          </a:p>
          <a:p>
            <a:pPr lvl="1" algn="just"/>
            <a:r>
              <a:rPr lang="en-US" dirty="0"/>
              <a:t>Based on </a:t>
            </a:r>
            <a:r>
              <a:rPr lang="en-US" dirty="0" smtClean="0"/>
              <a:t>that, construct </a:t>
            </a:r>
            <a:r>
              <a:rPr lang="en-US" dirty="0"/>
              <a:t>an ideal activity plan.</a:t>
            </a:r>
          </a:p>
          <a:p>
            <a:pPr lvl="1" algn="just"/>
            <a:r>
              <a:rPr lang="en-US" dirty="0"/>
              <a:t>An ideal activity plan is a plan where there are no constraints on the resources.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5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Defining Activities</a:t>
            </a:r>
          </a:p>
          <a:p>
            <a:pPr algn="just"/>
            <a:r>
              <a:rPr lang="en-US" dirty="0" smtClean="0"/>
              <a:t>Approaches for Identifying Activities</a:t>
            </a:r>
          </a:p>
          <a:p>
            <a:pPr algn="just"/>
            <a:r>
              <a:rPr lang="en-US" dirty="0" smtClean="0"/>
              <a:t>Project Schedules</a:t>
            </a:r>
          </a:p>
          <a:p>
            <a:pPr algn="just"/>
            <a:r>
              <a:rPr lang="en-US" dirty="0" smtClean="0"/>
              <a:t>Network Planning Models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Schedules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i="1" dirty="0" smtClean="0"/>
              <a:t>Step 2:</a:t>
            </a:r>
          </a:p>
          <a:p>
            <a:pPr lvl="1" algn="just"/>
            <a:r>
              <a:rPr lang="en-US" dirty="0" smtClean="0"/>
              <a:t>The ideal activity plan is subjected to an activity risk analysis to identify potential problems.</a:t>
            </a:r>
          </a:p>
          <a:p>
            <a:pPr lvl="1" algn="just"/>
            <a:r>
              <a:rPr lang="en-US" dirty="0" smtClean="0"/>
              <a:t>This might suggest alterations to the ideal activity plan</a:t>
            </a:r>
          </a:p>
          <a:p>
            <a:pPr algn="just"/>
            <a:r>
              <a:rPr lang="en-US" b="1" i="1" dirty="0" smtClean="0"/>
              <a:t>Step 3:</a:t>
            </a:r>
          </a:p>
          <a:p>
            <a:pPr lvl="1" algn="just"/>
            <a:r>
              <a:rPr lang="en-US" dirty="0" smtClean="0"/>
              <a:t>Third step is resource allocation.</a:t>
            </a:r>
          </a:p>
          <a:p>
            <a:pPr lvl="1" algn="just"/>
            <a:r>
              <a:rPr lang="en-US" dirty="0" smtClean="0"/>
              <a:t>The availability of resources may place constraints on when certain activities can be carried out.</a:t>
            </a:r>
          </a:p>
          <a:p>
            <a:pPr lvl="1" algn="just"/>
            <a:r>
              <a:rPr lang="en-US" dirty="0" smtClean="0"/>
              <a:t>The ideal plan might need to be adapted accordingly.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Schedules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Step 4:</a:t>
            </a:r>
          </a:p>
          <a:p>
            <a:pPr lvl="1" algn="just"/>
            <a:r>
              <a:rPr lang="en-US" dirty="0" smtClean="0"/>
              <a:t>A Project Schedule is produced and published which contains:</a:t>
            </a:r>
          </a:p>
          <a:p>
            <a:pPr lvl="2" algn="just"/>
            <a:r>
              <a:rPr lang="en-US" dirty="0" smtClean="0"/>
              <a:t>Start date for each activity.</a:t>
            </a:r>
          </a:p>
          <a:p>
            <a:pPr lvl="2" algn="just"/>
            <a:r>
              <a:rPr lang="en-US" dirty="0" smtClean="0"/>
              <a:t>End date for each activity.</a:t>
            </a:r>
          </a:p>
          <a:p>
            <a:pPr lvl="2" algn="just"/>
            <a:r>
              <a:rPr lang="en-US" dirty="0" smtClean="0"/>
              <a:t>Resource requirement statement for each activity.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24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Network Planning Models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Network planning models are the project scheduling techniques that model the project’s activities and their relationships as a precedence network.</a:t>
            </a:r>
          </a:p>
          <a:p>
            <a:pPr algn="just"/>
            <a:r>
              <a:rPr lang="en-GB" dirty="0" smtClean="0"/>
              <a:t>Critical path method (CPM) is the most commonly used technique for creating a precedence network.</a:t>
            </a:r>
          </a:p>
          <a:p>
            <a:pPr algn="just"/>
            <a:r>
              <a:rPr lang="en-GB" dirty="0" smtClean="0"/>
              <a:t>It represents activities as nodes and their relationship as links.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41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Network Planning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There are some rules that should be considered while constructing a precedence network.</a:t>
            </a:r>
          </a:p>
          <a:p>
            <a:pPr lvl="1" algn="just"/>
            <a:r>
              <a:rPr lang="en-GB" dirty="0" smtClean="0"/>
              <a:t>A project network should have only one start node.</a:t>
            </a:r>
          </a:p>
          <a:p>
            <a:pPr lvl="1" algn="just"/>
            <a:r>
              <a:rPr lang="en-GB" dirty="0" smtClean="0"/>
              <a:t>A project network should have only one end node.</a:t>
            </a:r>
          </a:p>
          <a:p>
            <a:pPr lvl="1" algn="just"/>
            <a:r>
              <a:rPr lang="en-GB" dirty="0" smtClean="0"/>
              <a:t>A node should have a duration.</a:t>
            </a:r>
          </a:p>
          <a:p>
            <a:pPr lvl="1" algn="just"/>
            <a:r>
              <a:rPr lang="en-GB" dirty="0" smtClean="0"/>
              <a:t>Links have no duration.</a:t>
            </a:r>
          </a:p>
          <a:p>
            <a:pPr lvl="1" algn="just"/>
            <a:r>
              <a:rPr lang="en-GB" dirty="0" smtClean="0"/>
              <a:t>Precedents are the immediate preceding activities.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25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Network Planning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GB" dirty="0" smtClean="0"/>
              <a:t>Time moves from left to right.</a:t>
            </a:r>
          </a:p>
          <a:p>
            <a:pPr lvl="1" algn="just"/>
            <a:r>
              <a:rPr lang="en-GB" dirty="0" smtClean="0"/>
              <a:t>A network should not contain loops.</a:t>
            </a:r>
          </a:p>
          <a:p>
            <a:pPr lvl="1" algn="just"/>
            <a:r>
              <a:rPr lang="en-GB" dirty="0" smtClean="0"/>
              <a:t>A network should not contain dangles</a:t>
            </a:r>
          </a:p>
          <a:p>
            <a:pPr algn="just"/>
            <a:r>
              <a:rPr lang="en-GB" dirty="0" smtClean="0"/>
              <a:t>Complete process of creating a network will be demonstrated on white board during lecture.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23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[Chapter 6] </a:t>
            </a:r>
            <a:r>
              <a:rPr lang="en-US" dirty="0" smtClean="0"/>
              <a:t>“Software Project Management by Bob Hughes and Mike Cotterell, McGraw-Hill Education; 6th Edition (2009). ISBN-10: 0077122798”</a:t>
            </a:r>
            <a:endParaRPr lang="en-US" b="1" u="sn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 have looked at the methods for forecasting the effort required both for a project as a whole and for individual activities.</a:t>
            </a:r>
          </a:p>
          <a:p>
            <a:pPr algn="just"/>
            <a:r>
              <a:rPr lang="en-US" dirty="0" smtClean="0"/>
              <a:t>A detailed plan, however, must also include a schedule indicating the start and completion times both for project as a whole and for individual activities.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detailed project plan will enable us to</a:t>
            </a:r>
          </a:p>
          <a:p>
            <a:pPr lvl="1" algn="just"/>
            <a:r>
              <a:rPr lang="en-US" dirty="0" smtClean="0"/>
              <a:t>Ensure availability of resources when required.</a:t>
            </a:r>
          </a:p>
          <a:p>
            <a:pPr lvl="1" algn="just"/>
            <a:r>
              <a:rPr lang="en-US" dirty="0" smtClean="0"/>
              <a:t>Produce a detailed schedule showing which staff carry out each activity.</a:t>
            </a:r>
          </a:p>
          <a:p>
            <a:pPr lvl="1" algn="just"/>
            <a:r>
              <a:rPr lang="en-US" dirty="0" smtClean="0"/>
              <a:t>Avoid different activities competing for the same resources at the same time.</a:t>
            </a:r>
          </a:p>
          <a:p>
            <a:pPr lvl="1" algn="just"/>
            <a:r>
              <a:rPr lang="en-US" dirty="0" smtClean="0"/>
              <a:t>Produce a detailed plan against which actual achievement may be measured.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Defining Activities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project is composed of a number of interrelated activities.</a:t>
            </a:r>
          </a:p>
          <a:p>
            <a:pPr algn="just"/>
            <a:r>
              <a:rPr lang="en-US" dirty="0" smtClean="0"/>
              <a:t>An activity:</a:t>
            </a:r>
          </a:p>
          <a:p>
            <a:pPr lvl="1" algn="just"/>
            <a:r>
              <a:rPr lang="en-US" dirty="0"/>
              <a:t>M</a:t>
            </a:r>
            <a:r>
              <a:rPr lang="en-US" dirty="0" smtClean="0"/>
              <a:t>ust have a clearly defined start and a clearly defined end-point.</a:t>
            </a:r>
          </a:p>
          <a:p>
            <a:pPr lvl="1" algn="just"/>
            <a:r>
              <a:rPr lang="en-US" dirty="0" smtClean="0"/>
              <a:t>It should produce a tangible deliverable.</a:t>
            </a:r>
          </a:p>
          <a:p>
            <a:pPr lvl="1" algn="just"/>
            <a:r>
              <a:rPr lang="en-US" dirty="0" smtClean="0"/>
              <a:t>Duration and required resources for an activity must be forecastable.</a:t>
            </a:r>
          </a:p>
          <a:p>
            <a:pPr lvl="1" algn="just"/>
            <a:r>
              <a:rPr lang="en-US" dirty="0" smtClean="0"/>
              <a:t>Some activities may require that other activities be completed before they can begin.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Approaches for Identifying Activities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76400"/>
          <a:ext cx="7467600" cy="3581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/>
              <a:t>Activity Based Approach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activity based approach consists of creating a list of all activities that the project is thought to involve. </a:t>
            </a:r>
          </a:p>
          <a:p>
            <a:pPr algn="just"/>
            <a:r>
              <a:rPr lang="en-US" dirty="0" smtClean="0"/>
              <a:t>This can be done by</a:t>
            </a:r>
          </a:p>
          <a:p>
            <a:pPr lvl="1" algn="just"/>
            <a:r>
              <a:rPr lang="en-US" dirty="0" smtClean="0"/>
              <a:t>Brainstorming session involving the whole project team</a:t>
            </a:r>
          </a:p>
          <a:p>
            <a:pPr lvl="1" algn="just"/>
            <a:r>
              <a:rPr lang="en-US" dirty="0" smtClean="0"/>
              <a:t>The analysis of similar past projects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Based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Previously mentioned ways are prone to the obvious risks of omitting or double counting tasks, therefore a much favored way of generating a task list is to create a work breakdown structure.</a:t>
            </a:r>
          </a:p>
          <a:p>
            <a:pPr algn="just"/>
            <a:r>
              <a:rPr lang="en-US" dirty="0" smtClean="0"/>
              <a:t>In WBS we:</a:t>
            </a:r>
          </a:p>
          <a:p>
            <a:pPr lvl="1" algn="just"/>
            <a:r>
              <a:rPr lang="en-US" dirty="0" smtClean="0"/>
              <a:t>Identify the main (high level) tasks (activities) required to complete a project.</a:t>
            </a:r>
          </a:p>
          <a:p>
            <a:pPr lvl="1" algn="just"/>
            <a:r>
              <a:rPr lang="en-US" dirty="0" smtClean="0"/>
              <a:t>Then break each of these down into a set of lower-level tasks.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Activity Based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When preparing the WBS:</a:t>
            </a:r>
          </a:p>
          <a:p>
            <a:pPr lvl="1" algn="just"/>
            <a:r>
              <a:rPr lang="en-US" dirty="0" smtClean="0"/>
              <a:t>Too great depth should be avoided as it will result in a large number of tasks that will be difficult to manage.</a:t>
            </a:r>
          </a:p>
          <a:p>
            <a:pPr lvl="1" algn="just"/>
            <a:r>
              <a:rPr lang="en-US" dirty="0" smtClean="0"/>
              <a:t>Too shallow structure should be avoided as this will provide insufficient detail for project control.</a:t>
            </a:r>
          </a:p>
          <a:p>
            <a:pPr lvl="1" algn="just"/>
            <a:r>
              <a:rPr lang="en-US" dirty="0" smtClean="0"/>
              <a:t>Each branch should be broken down at least to a level where each leaf may be assigned to an individual or responsible section within the organization.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989</Words>
  <Application>Microsoft Office PowerPoint</Application>
  <PresentationFormat>On-screen Show (4:3)</PresentationFormat>
  <Paragraphs>111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Activity Planning</vt:lpstr>
      <vt:lpstr> Contents </vt:lpstr>
      <vt:lpstr>Introduction</vt:lpstr>
      <vt:lpstr>Introduction</vt:lpstr>
      <vt:lpstr>Defining Activities</vt:lpstr>
      <vt:lpstr>Approaches for Identifying Activities</vt:lpstr>
      <vt:lpstr>Activity Based Approach</vt:lpstr>
      <vt:lpstr>Activity Based Approach</vt:lpstr>
      <vt:lpstr>Activity Based Approach</vt:lpstr>
      <vt:lpstr>Activity Based Approach</vt:lpstr>
      <vt:lpstr>Activity Based Approach</vt:lpstr>
      <vt:lpstr>Product Based Approach</vt:lpstr>
      <vt:lpstr>Product Based Approach</vt:lpstr>
      <vt:lpstr>Product Based Approach</vt:lpstr>
      <vt:lpstr>Product Based Approach</vt:lpstr>
      <vt:lpstr>Hybrid Approach</vt:lpstr>
      <vt:lpstr>Hybrid Approach</vt:lpstr>
      <vt:lpstr>Project Schedules</vt:lpstr>
      <vt:lpstr>Project Schedules</vt:lpstr>
      <vt:lpstr>Project Schedules</vt:lpstr>
      <vt:lpstr>Project Schedules</vt:lpstr>
      <vt:lpstr>Network Planning Models</vt:lpstr>
      <vt:lpstr>Network Planning Models</vt:lpstr>
      <vt:lpstr>Network Planning Models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125</cp:revision>
  <dcterms:created xsi:type="dcterms:W3CDTF">2006-08-16T00:00:00Z</dcterms:created>
  <dcterms:modified xsi:type="dcterms:W3CDTF">2020-02-27T00:57:24Z</dcterms:modified>
</cp:coreProperties>
</file>