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8" r:id="rId20"/>
    <p:sldId id="275" r:id="rId21"/>
    <p:sldId id="276" r:id="rId22"/>
    <p:sldId id="277" r:id="rId23"/>
    <p:sldId id="279" r:id="rId24"/>
    <p:sldId id="272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INTRODUCTION </a:t>
            </a:r>
            <a:r>
              <a:rPr lang="en-US" dirty="0" smtClean="0"/>
              <a:t>TO MOVEMENT</a:t>
            </a:r>
            <a:br>
              <a:rPr lang="en-US" dirty="0" smtClean="0"/>
            </a:br>
            <a:r>
              <a:rPr lang="en-US" dirty="0" smtClean="0"/>
              <a:t>chapter2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3810000"/>
            <a:ext cx="63008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 smtClean="0"/>
              <a:t>Dr. ATIF MALIK</a:t>
            </a:r>
          </a:p>
          <a:p>
            <a:pPr algn="ctr"/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muscle is made up of fibers of considerable motor units</a:t>
            </a:r>
          </a:p>
          <a:p>
            <a:r>
              <a:rPr lang="en-US" dirty="0" smtClean="0"/>
              <a:t>The strength of contraction depends on number of motor units activated at any one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motor units activated is directly proportional to strength of muscle contraction</a:t>
            </a:r>
          </a:p>
          <a:p>
            <a:pPr lvl="1" algn="ctr"/>
            <a:r>
              <a:rPr lang="en-US" dirty="0" smtClean="0"/>
              <a:t>Weak contraction require few motor units to be activated</a:t>
            </a:r>
          </a:p>
          <a:p>
            <a:pPr lvl="1" algn="ctr"/>
            <a:r>
              <a:rPr lang="en-US" dirty="0" smtClean="0"/>
              <a:t>Strong contraction require more motor units activated</a:t>
            </a:r>
          </a:p>
          <a:p>
            <a:pPr lvl="1" algn="ctr"/>
            <a:r>
              <a:rPr lang="en-US" dirty="0" smtClean="0"/>
              <a:t>Maximal contraction is obtained when fibers of its all motor units are contracting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group action of muscles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single muscle can work alone to produce a particular movement or to secure stability</a:t>
            </a:r>
          </a:p>
          <a:p>
            <a:r>
              <a:rPr lang="en-US" dirty="0" smtClean="0"/>
              <a:t>Functionally, muscles work together in groups</a:t>
            </a:r>
          </a:p>
          <a:p>
            <a:r>
              <a:rPr lang="en-US" dirty="0" smtClean="0"/>
              <a:t>Each muscle has some specific part to play</a:t>
            </a:r>
          </a:p>
          <a:p>
            <a:r>
              <a:rPr lang="en-US" dirty="0" smtClean="0"/>
              <a:t>Integrated activity of many groups is required to produce efficient functional movement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Agonist (prime movers)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contract to provide force required to produce movement</a:t>
            </a:r>
            <a:endParaRPr lang="en-US" dirty="0"/>
          </a:p>
        </p:txBody>
      </p:sp>
      <p:pic>
        <p:nvPicPr>
          <p:cNvPr id="5" name="Picture 4" descr="ag_antag_fix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590800"/>
            <a:ext cx="3505200" cy="2838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Antagonist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Their action would oppose the action of agonists</a:t>
            </a:r>
          </a:p>
          <a:p>
            <a:r>
              <a:rPr lang="en-US" dirty="0" smtClean="0"/>
              <a:t>Their activity is inhibited and relax to allow movement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886200"/>
            <a:ext cx="3181350" cy="231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Synergist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48006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Syn</a:t>
            </a:r>
            <a:r>
              <a:rPr lang="en-US" dirty="0" smtClean="0"/>
              <a:t>-</a:t>
            </a:r>
            <a:r>
              <a:rPr lang="en-US" sz="2000" i="1" u="sng" dirty="0" smtClean="0">
                <a:latin typeface="Albertus Medium" pitchFamily="34" charset="0"/>
              </a:rPr>
              <a:t>Greek</a:t>
            </a:r>
            <a:r>
              <a:rPr lang="en-US" dirty="0" smtClean="0"/>
              <a:t>-With</a:t>
            </a:r>
          </a:p>
          <a:p>
            <a:r>
              <a:rPr lang="en-US" dirty="0" smtClean="0"/>
              <a:t>They work with agonists</a:t>
            </a:r>
          </a:p>
          <a:p>
            <a:pPr lvl="1"/>
            <a:r>
              <a:rPr lang="en-US" dirty="0" smtClean="0"/>
              <a:t>Provide suitable background of activity</a:t>
            </a:r>
          </a:p>
          <a:p>
            <a:pPr lvl="1"/>
            <a:r>
              <a:rPr lang="en-US" dirty="0" smtClean="0"/>
              <a:t>Facilitate movement</a:t>
            </a:r>
          </a:p>
          <a:p>
            <a:pPr lvl="1"/>
            <a:r>
              <a:rPr lang="en-US" dirty="0" smtClean="0"/>
              <a:t>Modify direction of movement</a:t>
            </a:r>
          </a:p>
          <a:p>
            <a:pPr lvl="1"/>
            <a:r>
              <a:rPr lang="en-US" dirty="0" smtClean="0"/>
              <a:t>Control joints which are not involved (in case of 2 joint muscle)</a:t>
            </a:r>
          </a:p>
          <a:p>
            <a:endParaRPr lang="en-US" dirty="0"/>
          </a:p>
        </p:txBody>
      </p:sp>
      <p:pic>
        <p:nvPicPr>
          <p:cNvPr id="4" name="Picture 3" descr="ag_antag_fix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743200"/>
            <a:ext cx="2940604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Fixator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927192"/>
          </a:xfrm>
        </p:spPr>
        <p:txBody>
          <a:bodyPr/>
          <a:lstStyle/>
          <a:p>
            <a:r>
              <a:rPr lang="en-US" dirty="0" smtClean="0"/>
              <a:t>Stabilize the bone of origin</a:t>
            </a:r>
          </a:p>
          <a:p>
            <a:pPr lvl="1"/>
            <a:r>
              <a:rPr lang="en-US" dirty="0" smtClean="0"/>
              <a:t>Increase the efficiency of agonist</a:t>
            </a:r>
          </a:p>
          <a:p>
            <a:pPr lvl="1"/>
            <a:r>
              <a:rPr lang="en-US" dirty="0" smtClean="0"/>
              <a:t>Stabilize the body as a whole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movement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and direction of movement are described as pattern of movement</a:t>
            </a:r>
          </a:p>
          <a:p>
            <a:r>
              <a:rPr lang="en-US" dirty="0" smtClean="0"/>
              <a:t>Functional movement require involvement of several joints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Timing of movement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muscle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 excursion </a:t>
            </a:r>
          </a:p>
          <a:p>
            <a:pPr lvl="1"/>
            <a:r>
              <a:rPr lang="en-US" dirty="0" smtClean="0"/>
              <a:t>The amount of shortening or lengthening possible during movement</a:t>
            </a:r>
          </a:p>
          <a:p>
            <a:r>
              <a:rPr lang="en-US" dirty="0" smtClean="0"/>
              <a:t>Muscle excursion is estimated to be 50% of the muscle maximum extended length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419600"/>
            <a:ext cx="2514600" cy="22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movement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of muscular contraction which take place to produce movement</a:t>
            </a:r>
          </a:p>
          <a:p>
            <a:r>
              <a:rPr lang="en-US" dirty="0" smtClean="0"/>
              <a:t>Each contraction is timed, so that it is on its maximum when subsequent force superimposed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timing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waste of energy if timing is too slow or too fast</a:t>
            </a:r>
          </a:p>
          <a:p>
            <a:r>
              <a:rPr lang="en-US" dirty="0" smtClean="0"/>
              <a:t>It accounts for inefficiency of movement for the purpose for which it is designed</a:t>
            </a:r>
          </a:p>
          <a:p>
            <a:r>
              <a:rPr lang="en-US" dirty="0" smtClean="0"/>
              <a:t>E.g. swimming, golf playing, cricket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timing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755992"/>
          </a:xfrm>
        </p:spPr>
        <p:txBody>
          <a:bodyPr/>
          <a:lstStyle/>
          <a:p>
            <a:r>
              <a:rPr lang="en-US" dirty="0" smtClean="0"/>
              <a:t>Good timing proceeds from distal to proximal</a:t>
            </a:r>
          </a:p>
          <a:p>
            <a:pPr lvl="1"/>
            <a:r>
              <a:rPr lang="en-US" dirty="0" smtClean="0"/>
              <a:t>Because distal areas receive most of stimuli and control movement</a:t>
            </a:r>
          </a:p>
          <a:p>
            <a:r>
              <a:rPr lang="en-US" dirty="0" smtClean="0"/>
              <a:t>Smooth and orderly sequence of contraction result in coordinated movement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Rhythm of movement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Rhythm of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beat, recurrence of movement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Rhythm of involuntary muscles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Inspiratory and heart muscles contract rhythmically throughout the life</a:t>
            </a:r>
          </a:p>
          <a:p>
            <a:r>
              <a:rPr lang="en-US" dirty="0" smtClean="0"/>
              <a:t> With period of rest and contraction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Rhythm of skeletal muscles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Skeletal muscles can also contract rhythmically for longer time</a:t>
            </a:r>
          </a:p>
          <a:p>
            <a:r>
              <a:rPr lang="en-US" dirty="0" smtClean="0"/>
              <a:t>Provided their contraction alternate with period of complete rest for</a:t>
            </a:r>
          </a:p>
          <a:p>
            <a:pPr lvl="1"/>
            <a:r>
              <a:rPr lang="en-US" dirty="0" smtClean="0"/>
              <a:t>Replenishment with blood supply bringing oxygen and removing metabolic products</a:t>
            </a:r>
          </a:p>
          <a:p>
            <a:r>
              <a:rPr lang="en-US" dirty="0" smtClean="0"/>
              <a:t>Rhythm of work and rest reduce fatigue</a:t>
            </a:r>
          </a:p>
          <a:p>
            <a:r>
              <a:rPr lang="en-US" dirty="0" smtClean="0"/>
              <a:t>Hiker walker walk rhythmically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rhythm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individual has its own rhythm</a:t>
            </a:r>
          </a:p>
          <a:p>
            <a:r>
              <a:rPr lang="en-US" dirty="0" smtClean="0"/>
              <a:t>Varied with age</a:t>
            </a:r>
          </a:p>
          <a:p>
            <a:r>
              <a:rPr lang="en-US" dirty="0" smtClean="0"/>
              <a:t>Children has quicker rhythm</a:t>
            </a:r>
          </a:p>
          <a:p>
            <a:r>
              <a:rPr lang="en-US" dirty="0" smtClean="0"/>
              <a:t>And elderly has slower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rhythm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Rhythmical movement taken too slowly or too quickly results in</a:t>
            </a:r>
          </a:p>
          <a:p>
            <a:pPr lvl="1"/>
            <a:r>
              <a:rPr lang="en-US" dirty="0" smtClean="0"/>
              <a:t>Faulty timing</a:t>
            </a:r>
          </a:p>
          <a:p>
            <a:pPr lvl="1"/>
            <a:r>
              <a:rPr lang="en-US" dirty="0" smtClean="0"/>
              <a:t>Loss of efficiency</a:t>
            </a:r>
          </a:p>
          <a:p>
            <a:pPr lvl="1"/>
            <a:r>
              <a:rPr lang="en-US" dirty="0" smtClean="0"/>
              <a:t>Increase in muscle work</a:t>
            </a:r>
          </a:p>
          <a:p>
            <a:pPr lvl="1"/>
            <a:r>
              <a:rPr lang="en-US" dirty="0" smtClean="0"/>
              <a:t>Diminution of range of movement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Nervous control of movement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amount of lengthening possible</a:t>
            </a:r>
          </a:p>
          <a:p>
            <a:r>
              <a:rPr lang="en-US" dirty="0" smtClean="0"/>
              <a:t>Any excursion which falls short of this is called Inner, Outer or Middle 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unit of NM system</a:t>
            </a:r>
          </a:p>
          <a:p>
            <a:r>
              <a:rPr lang="en-US" dirty="0" smtClean="0"/>
              <a:t>Motor unit is activated by stimulation of its cell: A.H.C</a:t>
            </a:r>
          </a:p>
          <a:p>
            <a:r>
              <a:rPr lang="en-US" dirty="0" smtClean="0"/>
              <a:t>A.H.C are stimulated by the impulses which reach them from many sources from CNS</a:t>
            </a:r>
          </a:p>
          <a:p>
            <a:r>
              <a:rPr lang="en-US" dirty="0" smtClean="0"/>
              <a:t>Some of these are excitatory and other are inhibitory</a:t>
            </a:r>
          </a:p>
          <a:p>
            <a:r>
              <a:rPr lang="en-US" dirty="0" smtClean="0"/>
              <a:t>Dominance of one result in consequent results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 of movement is planned</a:t>
            </a:r>
          </a:p>
          <a:p>
            <a:r>
              <a:rPr lang="en-US" dirty="0" smtClean="0"/>
              <a:t>Voluntary movement Is performed in response to conscious effort</a:t>
            </a:r>
          </a:p>
          <a:p>
            <a:r>
              <a:rPr lang="en-US" dirty="0" smtClean="0"/>
              <a:t>Reflex movement is performed in response to demand made by sensory stimulation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inner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 nearest to the point at which the muscle is in its shortest position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Outer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 nearest to the point at which the muscle is most fully extended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 is neither fully shortened nor fully extended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Strength of muscle contraction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 ability to generate tension (intramuscular tension)</a:t>
            </a:r>
          </a:p>
          <a:p>
            <a:r>
              <a:rPr lang="en-US" dirty="0" smtClean="0"/>
              <a:t>Varies in proportion to tension exerted by forces oppose its action</a:t>
            </a:r>
          </a:p>
          <a:p>
            <a:r>
              <a:rPr lang="en-US" dirty="0" smtClean="0"/>
              <a:t>Strength is made possible by system of motor units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3088"/>
            <a:ext cx="8229600" cy="896112"/>
          </a:xfrm>
        </p:spPr>
        <p:txBody>
          <a:bodyPr/>
          <a:lstStyle/>
          <a:p>
            <a:r>
              <a:rPr lang="en-US" dirty="0" smtClean="0"/>
              <a:t>Motor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4648200" cy="4572000"/>
          </a:xfrm>
        </p:spPr>
        <p:txBody>
          <a:bodyPr/>
          <a:lstStyle/>
          <a:p>
            <a:pPr algn="just"/>
            <a:r>
              <a:rPr lang="en-US" dirty="0" smtClean="0"/>
              <a:t>Consist of a single neuron, and group of muscle fibers it supplies</a:t>
            </a:r>
          </a:p>
          <a:p>
            <a:pPr algn="just"/>
            <a:r>
              <a:rPr lang="en-US" dirty="0" smtClean="0"/>
              <a:t>When the unit is activated by stimulation of its cell (anterior horn cell) all its fibers contract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7290" y="1219200"/>
            <a:ext cx="384585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686</Words>
  <Application>Microsoft Office PowerPoint</Application>
  <PresentationFormat>On-screen Show (4:3)</PresentationFormat>
  <Paragraphs>98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Albertus Medium</vt:lpstr>
      <vt:lpstr>Calibri</vt:lpstr>
      <vt:lpstr>Constantia</vt:lpstr>
      <vt:lpstr>Wingdings 2</vt:lpstr>
      <vt:lpstr>Flow</vt:lpstr>
      <vt:lpstr>AN INTRODUCTION TO MOVEMENT chapter2</vt:lpstr>
      <vt:lpstr>Range of muscle work </vt:lpstr>
      <vt:lpstr>Full range</vt:lpstr>
      <vt:lpstr>The inner range</vt:lpstr>
      <vt:lpstr>The Outer range</vt:lpstr>
      <vt:lpstr>Middle range</vt:lpstr>
      <vt:lpstr>The Strength of muscle contraction</vt:lpstr>
      <vt:lpstr>PowerPoint Presentation</vt:lpstr>
      <vt:lpstr>Motor unit</vt:lpstr>
      <vt:lpstr>PowerPoint Presentation</vt:lpstr>
      <vt:lpstr>PowerPoint Presentation</vt:lpstr>
      <vt:lpstr>The group action of muscles</vt:lpstr>
      <vt:lpstr>PowerPoint Presentation</vt:lpstr>
      <vt:lpstr>Agonist (prime movers)</vt:lpstr>
      <vt:lpstr>Antagonist </vt:lpstr>
      <vt:lpstr>Synergist </vt:lpstr>
      <vt:lpstr>Fixator </vt:lpstr>
      <vt:lpstr>Pattern of movement </vt:lpstr>
      <vt:lpstr>Timing of movement </vt:lpstr>
      <vt:lpstr>Timing of movement </vt:lpstr>
      <vt:lpstr>Poor timing </vt:lpstr>
      <vt:lpstr>Good timing </vt:lpstr>
      <vt:lpstr>Rhythm of movement</vt:lpstr>
      <vt:lpstr>Rhythm of movement</vt:lpstr>
      <vt:lpstr>Rhythm of involuntary muscles</vt:lpstr>
      <vt:lpstr>Rhythm of skeletal muscles</vt:lpstr>
      <vt:lpstr>Natural rhythm </vt:lpstr>
      <vt:lpstr>Poor rhythm </vt:lpstr>
      <vt:lpstr>Nervous control of movement </vt:lpstr>
      <vt:lpstr>Motor unit</vt:lpstr>
      <vt:lpstr>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Riphah</dc:creator>
  <cp:lastModifiedBy>DELL</cp:lastModifiedBy>
  <cp:revision>113</cp:revision>
  <dcterms:created xsi:type="dcterms:W3CDTF">2006-08-16T00:00:00Z</dcterms:created>
  <dcterms:modified xsi:type="dcterms:W3CDTF">2016-01-11T06:29:22Z</dcterms:modified>
</cp:coreProperties>
</file>