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026556-B5FD-4E64-B2EC-6C5F32098E55}"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26556-B5FD-4E64-B2EC-6C5F32098E55}"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26556-B5FD-4E64-B2EC-6C5F32098E55}"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026556-B5FD-4E64-B2EC-6C5F32098E55}"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026556-B5FD-4E64-B2EC-6C5F32098E55}" type="datetimeFigureOut">
              <a:rPr lang="en-US" smtClean="0"/>
              <a:t>2/13/2019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026556-B5FD-4E64-B2EC-6C5F32098E55}" type="datetimeFigureOut">
              <a:rPr lang="en-US" smtClean="0"/>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026556-B5FD-4E64-B2EC-6C5F32098E55}" type="datetimeFigureOut">
              <a:rPr lang="en-US" smtClean="0"/>
              <a:t>2/13/2019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026556-B5FD-4E64-B2EC-6C5F32098E55}" type="datetimeFigureOut">
              <a:rPr lang="en-US" smtClean="0"/>
              <a:t>2/13/2019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026556-B5FD-4E64-B2EC-6C5F32098E55}" type="datetimeFigureOut">
              <a:rPr lang="en-US" smtClean="0"/>
              <a:t>2/13/2019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26556-B5FD-4E64-B2EC-6C5F32098E55}" type="datetimeFigureOut">
              <a:rPr lang="en-US" smtClean="0"/>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026556-B5FD-4E64-B2EC-6C5F32098E55}" type="datetimeFigureOut">
              <a:rPr lang="en-US" smtClean="0"/>
              <a:t>2/13/2019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293255-0E22-43A1-9EE7-B60D5E6A183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26556-B5FD-4E64-B2EC-6C5F32098E55}" type="datetimeFigureOut">
              <a:rPr lang="en-US" smtClean="0"/>
              <a:t>2/13/2019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293255-0E22-43A1-9EE7-B60D5E6A183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i="1" dirty="0" smtClean="0"/>
              <a:t>Top-10-functional-foods-for-your-health</a:t>
            </a:r>
            <a:endParaRPr lang="en-US" b="1" i="1"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 </a:t>
            </a:r>
            <a:r>
              <a:rPr lang="en-US" b="1" dirty="0" err="1" smtClean="0"/>
              <a:t>Probiotics</a:t>
            </a:r>
            <a:r>
              <a:rPr lang="en-US" b="1" dirty="0" smtClean="0"/>
              <a:t>.</a:t>
            </a:r>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t>Functional </a:t>
            </a:r>
            <a:r>
              <a:rPr lang="en-US" dirty="0"/>
              <a:t>Components: “Good for you” bacteria, typically lactobacillus. </a:t>
            </a:r>
            <a:endParaRPr lang="en-US" dirty="0" smtClean="0"/>
          </a:p>
          <a:p>
            <a:pPr algn="just"/>
            <a:r>
              <a:rPr lang="en-US" dirty="0" smtClean="0"/>
              <a:t>What </a:t>
            </a:r>
            <a:r>
              <a:rPr lang="en-US" dirty="0"/>
              <a:t>they do: Support gastrointestinal (GI) health, may boost immunity. </a:t>
            </a:r>
            <a:endParaRPr lang="en-US" dirty="0" smtClean="0"/>
          </a:p>
          <a:p>
            <a:pPr algn="just"/>
            <a:r>
              <a:rPr lang="en-US" dirty="0" smtClean="0"/>
              <a:t>Foods</a:t>
            </a:r>
            <a:r>
              <a:rPr lang="en-US" dirty="0"/>
              <a:t>: Yogurts supplemented with </a:t>
            </a:r>
            <a:r>
              <a:rPr lang="en-US" dirty="0" err="1"/>
              <a:t>probiotics</a:t>
            </a:r>
            <a:r>
              <a:rPr lang="en-US" dirty="0"/>
              <a:t> (look for a variety of live active cultures), fermented vegetables, and fermented soy products (i.e. </a:t>
            </a:r>
            <a:r>
              <a:rPr lang="en-US" dirty="0" err="1"/>
              <a:t>tempeh</a:t>
            </a:r>
            <a:r>
              <a:rPr lang="en-US" dirty="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8. Nuts.</a:t>
            </a:r>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t>Functional </a:t>
            </a:r>
            <a:r>
              <a:rPr lang="en-US" dirty="0"/>
              <a:t>Components: Monounsaturated fatty acids (healthy fats), vitamin E (antioxidant). </a:t>
            </a:r>
            <a:endParaRPr lang="en-US" dirty="0" smtClean="0"/>
          </a:p>
          <a:p>
            <a:pPr algn="just"/>
            <a:r>
              <a:rPr lang="en-US" dirty="0" smtClean="0"/>
              <a:t>What </a:t>
            </a:r>
            <a:r>
              <a:rPr lang="en-US" dirty="0"/>
              <a:t>they do: May reduce the risk of coronary heart disease. </a:t>
            </a:r>
            <a:endParaRPr lang="en-US" dirty="0" smtClean="0"/>
          </a:p>
          <a:p>
            <a:pPr algn="just"/>
            <a:r>
              <a:rPr lang="en-US" dirty="0" smtClean="0"/>
              <a:t>Foods</a:t>
            </a:r>
            <a:r>
              <a:rPr lang="en-US" dirty="0"/>
              <a:t>: Walnuts, almonds, pecans, pistachios, peanuts, cashews, hazelnuts, chestnuts, and brazil nuts.</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9. Grape Juice or Red Wine</a:t>
            </a:r>
            <a:endParaRPr lang="en-US" dirty="0"/>
          </a:p>
        </p:txBody>
      </p:sp>
      <p:sp>
        <p:nvSpPr>
          <p:cNvPr id="3" name="Content Placeholder 2"/>
          <p:cNvSpPr>
            <a:spLocks noGrp="1"/>
          </p:cNvSpPr>
          <p:nvPr>
            <p:ph idx="1"/>
          </p:nvPr>
        </p:nvSpPr>
        <p:spPr/>
        <p:txBody>
          <a:bodyPr/>
          <a:lstStyle/>
          <a:p>
            <a:pPr algn="just"/>
            <a:r>
              <a:rPr lang="en-US" dirty="0" smtClean="0"/>
              <a:t>Functional </a:t>
            </a:r>
            <a:r>
              <a:rPr lang="en-US" dirty="0"/>
              <a:t>Component: </a:t>
            </a:r>
            <a:r>
              <a:rPr lang="en-US" dirty="0" err="1"/>
              <a:t>Resveratrol</a:t>
            </a:r>
            <a:r>
              <a:rPr lang="en-US" dirty="0"/>
              <a:t>. </a:t>
            </a:r>
            <a:endParaRPr lang="en-US" dirty="0" smtClean="0"/>
          </a:p>
          <a:p>
            <a:pPr algn="just"/>
            <a:r>
              <a:rPr lang="en-US" dirty="0" smtClean="0"/>
              <a:t>What </a:t>
            </a:r>
            <a:r>
              <a:rPr lang="en-US" dirty="0"/>
              <a:t>they do: Exhibit heart-healthy effects. </a:t>
            </a:r>
            <a:endParaRPr lang="en-US" dirty="0" smtClean="0"/>
          </a:p>
          <a:p>
            <a:pPr algn="just"/>
            <a:r>
              <a:rPr lang="en-US" dirty="0" smtClean="0"/>
              <a:t>Foods</a:t>
            </a:r>
            <a:r>
              <a:rPr lang="en-US" dirty="0"/>
              <a:t>: 100% juice grape juice or grape juice mixtures (i.e. Grape-Apple 100% juice mixtures); any variety of red wine.</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10. Leafy Greens.</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smtClean="0"/>
              <a:t>Functional </a:t>
            </a:r>
            <a:r>
              <a:rPr lang="en-US" dirty="0"/>
              <a:t>Components: </a:t>
            </a:r>
            <a:r>
              <a:rPr lang="en-US" dirty="0" err="1"/>
              <a:t>Phytochemicals</a:t>
            </a:r>
            <a:r>
              <a:rPr lang="en-US" dirty="0"/>
              <a:t> such as </a:t>
            </a:r>
            <a:r>
              <a:rPr lang="en-US" dirty="0" err="1"/>
              <a:t>carotenoids</a:t>
            </a:r>
            <a:r>
              <a:rPr lang="en-US" dirty="0"/>
              <a:t>, </a:t>
            </a:r>
            <a:r>
              <a:rPr lang="en-US" dirty="0" err="1"/>
              <a:t>sulforaphanes</a:t>
            </a:r>
            <a:r>
              <a:rPr lang="en-US" dirty="0"/>
              <a:t>, </a:t>
            </a:r>
            <a:r>
              <a:rPr lang="en-US" dirty="0" err="1"/>
              <a:t>apigenin</a:t>
            </a:r>
            <a:r>
              <a:rPr lang="en-US" dirty="0"/>
              <a:t>, and </a:t>
            </a:r>
            <a:r>
              <a:rPr lang="en-US" dirty="0" err="1"/>
              <a:t>lutein</a:t>
            </a:r>
            <a:r>
              <a:rPr lang="en-US" dirty="0"/>
              <a:t>/</a:t>
            </a:r>
            <a:r>
              <a:rPr lang="en-US" dirty="0" err="1"/>
              <a:t>zeaxanthin</a:t>
            </a:r>
            <a:r>
              <a:rPr lang="en-US" dirty="0"/>
              <a:t>. </a:t>
            </a:r>
            <a:endParaRPr lang="en-US" dirty="0" smtClean="0"/>
          </a:p>
          <a:p>
            <a:pPr algn="just"/>
            <a:r>
              <a:rPr lang="en-US" dirty="0" smtClean="0"/>
              <a:t>What </a:t>
            </a:r>
            <a:r>
              <a:rPr lang="en-US" dirty="0"/>
              <a:t>they do: </a:t>
            </a:r>
            <a:r>
              <a:rPr lang="en-US" dirty="0" err="1"/>
              <a:t>Carotenoids</a:t>
            </a:r>
            <a:r>
              <a:rPr lang="en-US" dirty="0"/>
              <a:t> block carcinogens from entering cells (cancer protective), </a:t>
            </a:r>
            <a:r>
              <a:rPr lang="en-US" dirty="0" err="1"/>
              <a:t>sulforaphanes</a:t>
            </a:r>
            <a:r>
              <a:rPr lang="en-US" dirty="0"/>
              <a:t> and </a:t>
            </a:r>
            <a:r>
              <a:rPr lang="en-US" dirty="0" err="1"/>
              <a:t>apigenin</a:t>
            </a:r>
            <a:r>
              <a:rPr lang="en-US" dirty="0"/>
              <a:t> provide heart protection, </a:t>
            </a:r>
            <a:r>
              <a:rPr lang="en-US" dirty="0" err="1"/>
              <a:t>lutein</a:t>
            </a:r>
            <a:r>
              <a:rPr lang="en-US" dirty="0"/>
              <a:t> reduces blindness in the elderly, and </a:t>
            </a:r>
            <a:r>
              <a:rPr lang="en-US" dirty="0" err="1"/>
              <a:t>zeaxanthin</a:t>
            </a:r>
            <a:r>
              <a:rPr lang="en-US" dirty="0"/>
              <a:t> enhances immune function. </a:t>
            </a:r>
            <a:endParaRPr lang="en-US" dirty="0" smtClean="0"/>
          </a:p>
          <a:p>
            <a:pPr algn="just"/>
            <a:r>
              <a:rPr lang="en-US" dirty="0" smtClean="0"/>
              <a:t>Foods</a:t>
            </a:r>
            <a:r>
              <a:rPr lang="en-US" dirty="0"/>
              <a:t>: Spinach, kale, collard greens, broccoli, broccoli </a:t>
            </a:r>
            <a:r>
              <a:rPr lang="en-US" dirty="0" err="1"/>
              <a:t>rabe</a:t>
            </a:r>
            <a:r>
              <a:rPr lang="en-US" dirty="0"/>
              <a:t>, broccoli sprouts, arugula and other leafy greens.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77500" lnSpcReduction="20000"/>
          </a:bodyPr>
          <a:lstStyle/>
          <a:p>
            <a:pPr algn="just"/>
            <a:r>
              <a:rPr lang="en-US" dirty="0"/>
              <a:t>You may have heard of “functional foods”, also termed </a:t>
            </a:r>
            <a:r>
              <a:rPr lang="en-US" dirty="0" err="1"/>
              <a:t>nutraceuticals</a:t>
            </a:r>
            <a:r>
              <a:rPr lang="en-US" dirty="0"/>
              <a:t>, and perhaps you’re wondering if all the hype is true. </a:t>
            </a:r>
            <a:endParaRPr lang="en-US" dirty="0" smtClean="0"/>
          </a:p>
          <a:p>
            <a:pPr algn="just"/>
            <a:r>
              <a:rPr lang="en-US" dirty="0" smtClean="0"/>
              <a:t>Whole </a:t>
            </a:r>
            <a:r>
              <a:rPr lang="en-US" dirty="0"/>
              <a:t>foods and packaged foods alike are now marketed to benefit everything from your intestines to your heart to your memory. </a:t>
            </a:r>
            <a:endParaRPr lang="en-US" dirty="0" smtClean="0"/>
          </a:p>
          <a:p>
            <a:pPr algn="just"/>
            <a:r>
              <a:rPr lang="en-US" dirty="0" smtClean="0"/>
              <a:t>Functional </a:t>
            </a:r>
            <a:r>
              <a:rPr lang="en-US" dirty="0"/>
              <a:t>foods are foods that have health benefits beyond normal nutrition. </a:t>
            </a:r>
            <a:endParaRPr lang="en-US" dirty="0" smtClean="0"/>
          </a:p>
          <a:p>
            <a:pPr algn="just"/>
            <a:r>
              <a:rPr lang="en-US" dirty="0" smtClean="0"/>
              <a:t>Functional </a:t>
            </a:r>
            <a:r>
              <a:rPr lang="en-US" dirty="0"/>
              <a:t>foods range from cereals and bars enriched with folic acid to your average tomato or cup of green tea, while </a:t>
            </a:r>
            <a:r>
              <a:rPr lang="en-US" dirty="0" err="1"/>
              <a:t>nutraceuticals</a:t>
            </a:r>
            <a:r>
              <a:rPr lang="en-US" dirty="0"/>
              <a:t> are more commonly sold in pill form</a:t>
            </a:r>
            <a:r>
              <a:rPr lang="en-US" dirty="0" smtClean="0"/>
              <a:t>.</a:t>
            </a:r>
          </a:p>
          <a:p>
            <a:pPr algn="just"/>
            <a:r>
              <a:rPr lang="en-US" dirty="0" smtClean="0"/>
              <a:t>Often</a:t>
            </a:r>
            <a:r>
              <a:rPr lang="en-US" dirty="0"/>
              <a:t>, a food is termed functional because it contains a high amount of </a:t>
            </a:r>
            <a:r>
              <a:rPr lang="en-US" dirty="0" err="1"/>
              <a:t>phytochemicals</a:t>
            </a:r>
            <a:r>
              <a:rPr lang="en-US" dirty="0"/>
              <a:t>. </a:t>
            </a:r>
            <a:endParaRPr lang="en-US" dirty="0" smtClean="0"/>
          </a:p>
          <a:p>
            <a:pPr algn="just"/>
            <a:r>
              <a:rPr lang="en-US" dirty="0" smtClean="0"/>
              <a:t>These </a:t>
            </a:r>
            <a:r>
              <a:rPr lang="en-US" dirty="0"/>
              <a:t>natural, active plant chemicals have been found to boost health. </a:t>
            </a:r>
            <a:endParaRPr lang="en-US" dirty="0" smtClean="0"/>
          </a:p>
          <a:p>
            <a:pPr algn="just"/>
            <a:r>
              <a:rPr lang="en-US" dirty="0" err="1" smtClean="0"/>
              <a:t>Phytochemcials</a:t>
            </a:r>
            <a:r>
              <a:rPr lang="en-US" dirty="0" smtClean="0"/>
              <a:t> </a:t>
            </a:r>
            <a:r>
              <a:rPr lang="en-US" dirty="0"/>
              <a:t>are plentiful in fruits, vegetables, whole grains, soy foods, and many herbs and spices (parsley, chives, garlic and ginger).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85000" lnSpcReduction="10000"/>
          </a:bodyPr>
          <a:lstStyle/>
          <a:p>
            <a:pPr algn="just"/>
            <a:r>
              <a:rPr lang="en-US" dirty="0" smtClean="0"/>
              <a:t>The presence of antioxidants in a food is another reason it can be termed “functional”. </a:t>
            </a:r>
          </a:p>
          <a:p>
            <a:pPr algn="just"/>
            <a:r>
              <a:rPr lang="en-US" dirty="0" smtClean="0"/>
              <a:t>Antioxidants, such as vitamins A, C, E, and the mineral selenium, work to destroy harmful particles in the blood that can lead to heart problems and other complications. </a:t>
            </a:r>
          </a:p>
          <a:p>
            <a:pPr algn="just"/>
            <a:r>
              <a:rPr lang="en-US" dirty="0" smtClean="0"/>
              <a:t>Examples of foods with antioxidants include tea (</a:t>
            </a:r>
            <a:r>
              <a:rPr lang="en-US" dirty="0" err="1" smtClean="0"/>
              <a:t>catechins</a:t>
            </a:r>
            <a:r>
              <a:rPr lang="en-US" dirty="0" smtClean="0"/>
              <a:t>), wine or grape juice (</a:t>
            </a:r>
            <a:r>
              <a:rPr lang="en-US" dirty="0" err="1" smtClean="0"/>
              <a:t>resveratrol</a:t>
            </a:r>
            <a:r>
              <a:rPr lang="en-US" dirty="0" smtClean="0"/>
              <a:t>), berries (</a:t>
            </a:r>
            <a:r>
              <a:rPr lang="en-US" dirty="0" err="1" smtClean="0"/>
              <a:t>flavonoids</a:t>
            </a:r>
            <a:r>
              <a:rPr lang="en-US" dirty="0" smtClean="0"/>
              <a:t> such as </a:t>
            </a:r>
            <a:r>
              <a:rPr lang="en-US" dirty="0" err="1" smtClean="0"/>
              <a:t>quercetin</a:t>
            </a:r>
            <a:r>
              <a:rPr lang="en-US" dirty="0" smtClean="0"/>
              <a:t>) and citrus foods (</a:t>
            </a:r>
            <a:r>
              <a:rPr lang="en-US" dirty="0" err="1" smtClean="0"/>
              <a:t>flavonoids</a:t>
            </a:r>
            <a:r>
              <a:rPr lang="en-US" dirty="0" smtClean="0"/>
              <a:t>/</a:t>
            </a:r>
            <a:r>
              <a:rPr lang="en-US" dirty="0" err="1" smtClean="0"/>
              <a:t>limonoids</a:t>
            </a:r>
            <a:r>
              <a:rPr lang="en-US" dirty="0" smtClean="0"/>
              <a:t>).</a:t>
            </a:r>
          </a:p>
          <a:p>
            <a:pPr algn="just"/>
            <a:r>
              <a:rPr lang="en-US" dirty="0" smtClean="0"/>
              <a:t>Below is a list of the top 10 healthful functional foods. </a:t>
            </a:r>
          </a:p>
          <a:p>
            <a:pPr algn="just"/>
            <a:r>
              <a:rPr lang="en-US" dirty="0" smtClean="0"/>
              <a:t>This January, treat yourself to at least one food from the list below each day, and rotate your choices through the categories for optimal nutrition and healthy eating all year long.</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1. Omega-3 </a:t>
            </a:r>
            <a:r>
              <a:rPr lang="en-US" b="1" dirty="0"/>
              <a:t>enriched eggs.</a:t>
            </a:r>
            <a:r>
              <a:rPr lang="en-US" dirty="0"/>
              <a:t> </a:t>
            </a:r>
          </a:p>
        </p:txBody>
      </p:sp>
      <p:sp>
        <p:nvSpPr>
          <p:cNvPr id="3" name="Content Placeholder 2"/>
          <p:cNvSpPr>
            <a:spLocks noGrp="1"/>
          </p:cNvSpPr>
          <p:nvPr>
            <p:ph idx="1"/>
          </p:nvPr>
        </p:nvSpPr>
        <p:spPr>
          <a:xfrm>
            <a:off x="457200" y="1371600"/>
            <a:ext cx="8229600" cy="5181600"/>
          </a:xfrm>
        </p:spPr>
        <p:txBody>
          <a:bodyPr>
            <a:noAutofit/>
          </a:bodyPr>
          <a:lstStyle/>
          <a:p>
            <a:r>
              <a:rPr lang="en-US" sz="2400" dirty="0"/>
              <a:t>Functional Components: Omega-3 fatty acids (DHA); The fatty acid profile of the egg yolks is altered by changing the feed the hens receive. </a:t>
            </a:r>
            <a:endParaRPr lang="en-US" sz="2400" dirty="0" smtClean="0"/>
          </a:p>
          <a:p>
            <a:r>
              <a:rPr lang="en-US" sz="2400" dirty="0" smtClean="0"/>
              <a:t>Hens </a:t>
            </a:r>
            <a:r>
              <a:rPr lang="en-US" sz="2400" dirty="0"/>
              <a:t>receive feed rich in omega-3s, typically from flaxseed, fish oil or sea algae. </a:t>
            </a:r>
            <a:endParaRPr lang="en-US" sz="2400" dirty="0" smtClean="0"/>
          </a:p>
          <a:p>
            <a:r>
              <a:rPr lang="en-US" sz="2400" dirty="0" smtClean="0"/>
              <a:t>The </a:t>
            </a:r>
            <a:r>
              <a:rPr lang="en-US" sz="2400" dirty="0"/>
              <a:t>subsequent eggs the hens lay, contain increased amounts of omega-3s, and decreased amounts of saturated fats. </a:t>
            </a:r>
            <a:endParaRPr lang="en-US" sz="2400" dirty="0" smtClean="0"/>
          </a:p>
          <a:p>
            <a:r>
              <a:rPr lang="en-US" sz="2400" dirty="0" smtClean="0"/>
              <a:t>What </a:t>
            </a:r>
            <a:r>
              <a:rPr lang="en-US" sz="2400" dirty="0"/>
              <a:t>they do: May lower triglycerides, cholesterol, and reduce the risk for coronary heart disease. </a:t>
            </a:r>
            <a:endParaRPr lang="en-US" sz="2400" dirty="0" smtClean="0"/>
          </a:p>
          <a:p>
            <a:r>
              <a:rPr lang="en-US" sz="2400" dirty="0" smtClean="0"/>
              <a:t>Foods</a:t>
            </a:r>
            <a:r>
              <a:rPr lang="en-US" sz="2400" dirty="0"/>
              <a:t>: Whole eggs in the carton, labeled “DHA/Omega-3-enriched”. </a:t>
            </a:r>
            <a:endParaRPr lang="en-US" sz="2400" dirty="0" smtClean="0"/>
          </a:p>
          <a:p>
            <a:r>
              <a:rPr lang="en-US" sz="2400" dirty="0" smtClean="0"/>
              <a:t>Depending </a:t>
            </a:r>
            <a:r>
              <a:rPr lang="en-US" sz="2400" dirty="0"/>
              <a:t>on the brand, omega-3 eggs can contain up to 350 mg omega-3s per egg, compared with 60 mg in a regular egg.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Oats</a:t>
            </a:r>
            <a:endParaRPr lang="en-US" dirty="0"/>
          </a:p>
        </p:txBody>
      </p:sp>
      <p:sp>
        <p:nvSpPr>
          <p:cNvPr id="3" name="Content Placeholder 2"/>
          <p:cNvSpPr>
            <a:spLocks noGrp="1"/>
          </p:cNvSpPr>
          <p:nvPr>
            <p:ph idx="1"/>
          </p:nvPr>
        </p:nvSpPr>
        <p:spPr/>
        <p:txBody>
          <a:bodyPr/>
          <a:lstStyle/>
          <a:p>
            <a:pPr algn="just"/>
            <a:r>
              <a:rPr lang="en-US" dirty="0"/>
              <a:t>Functional Components: ß-</a:t>
            </a:r>
            <a:r>
              <a:rPr lang="en-US" dirty="0" err="1"/>
              <a:t>glucan</a:t>
            </a:r>
            <a:r>
              <a:rPr lang="en-US" dirty="0"/>
              <a:t> and </a:t>
            </a:r>
            <a:r>
              <a:rPr lang="en-US" dirty="0" err="1"/>
              <a:t>phytochemicals</a:t>
            </a:r>
            <a:r>
              <a:rPr lang="en-US" dirty="0"/>
              <a:t> called </a:t>
            </a:r>
            <a:r>
              <a:rPr lang="en-US" dirty="0" err="1"/>
              <a:t>saponins</a:t>
            </a:r>
            <a:r>
              <a:rPr lang="en-US" dirty="0"/>
              <a:t>. </a:t>
            </a:r>
            <a:endParaRPr lang="en-US" dirty="0" smtClean="0"/>
          </a:p>
          <a:p>
            <a:pPr algn="just"/>
            <a:r>
              <a:rPr lang="en-US" dirty="0" smtClean="0"/>
              <a:t>What </a:t>
            </a:r>
            <a:r>
              <a:rPr lang="en-US" dirty="0"/>
              <a:t>they do: Reduce total and LDL cholesterol, may help lower blood pressure. Foods: Whole oats, oatmeal, </a:t>
            </a:r>
            <a:r>
              <a:rPr lang="en-US" dirty="0" err="1"/>
              <a:t>lowfat</a:t>
            </a:r>
            <a:r>
              <a:rPr lang="en-US" dirty="0"/>
              <a:t> granola, whole-oat bread, other whole-oat products.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Fatty fish.</a:t>
            </a:r>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t>Functional </a:t>
            </a:r>
            <a:r>
              <a:rPr lang="en-US" dirty="0"/>
              <a:t>Components: Omega-3 fatty acids (DHA and EPA). What they do: Reduce triglycerides, reduce coronary heart disease. </a:t>
            </a:r>
            <a:endParaRPr lang="en-US" dirty="0" smtClean="0"/>
          </a:p>
          <a:p>
            <a:pPr algn="just"/>
            <a:r>
              <a:rPr lang="en-US" dirty="0" smtClean="0"/>
              <a:t>Foods</a:t>
            </a:r>
            <a:r>
              <a:rPr lang="en-US" dirty="0"/>
              <a:t>: Salmon, Tuna, Striped Bass, Halibut, Sardines, Trout, Flounder.</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Fortified margarines.</a:t>
            </a:r>
            <a:endParaRPr lang="en-US" dirty="0"/>
          </a:p>
        </p:txBody>
      </p:sp>
      <p:sp>
        <p:nvSpPr>
          <p:cNvPr id="3" name="Content Placeholder 2"/>
          <p:cNvSpPr>
            <a:spLocks noGrp="1"/>
          </p:cNvSpPr>
          <p:nvPr>
            <p:ph idx="1"/>
          </p:nvPr>
        </p:nvSpPr>
        <p:spPr/>
        <p:txBody>
          <a:bodyPr/>
          <a:lstStyle/>
          <a:p>
            <a:pPr algn="just"/>
            <a:r>
              <a:rPr lang="en-US" dirty="0"/>
              <a:t> Functional Components: Plant Sterol and </a:t>
            </a:r>
            <a:r>
              <a:rPr lang="en-US" dirty="0" err="1"/>
              <a:t>stanol</a:t>
            </a:r>
            <a:r>
              <a:rPr lang="en-US" dirty="0"/>
              <a:t> esters. What they do: Reduce total and LDL cholesterol for those persons with elevated cholesterol. </a:t>
            </a:r>
            <a:endParaRPr lang="en-US" dirty="0" smtClean="0"/>
          </a:p>
          <a:p>
            <a:pPr algn="just"/>
            <a:r>
              <a:rPr lang="en-US" dirty="0" smtClean="0"/>
              <a:t>Foods</a:t>
            </a:r>
            <a:r>
              <a:rPr lang="en-US" dirty="0"/>
              <a:t>: Fortified margarines such as </a:t>
            </a:r>
            <a:r>
              <a:rPr lang="en-US" dirty="0" err="1"/>
              <a:t>Benecol</a:t>
            </a:r>
            <a:r>
              <a:rPr lang="en-US" dirty="0"/>
              <a:t>, Take Control, and </a:t>
            </a:r>
            <a:r>
              <a:rPr lang="en-US" dirty="0" err="1"/>
              <a:t>SmartBalance</a:t>
            </a:r>
            <a:r>
              <a:rPr lang="en-US" dirty="0"/>
              <a:t>. </a:t>
            </a:r>
            <a:endParaRPr lang="en-US" dirty="0" smtClean="0"/>
          </a:p>
          <a:p>
            <a:pPr algn="just"/>
            <a:r>
              <a:rPr lang="en-US" dirty="0" smtClean="0"/>
              <a:t>Replace </a:t>
            </a:r>
            <a:r>
              <a:rPr lang="en-US" dirty="0"/>
              <a:t>your normal serving of margarine or butter with fortified margarines.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Soy-</a:t>
            </a:r>
            <a:r>
              <a:rPr lang="en-US" dirty="0" smtClean="0"/>
              <a:t> </a:t>
            </a:r>
            <a:endParaRPr lang="en-US" dirty="0"/>
          </a:p>
        </p:txBody>
      </p:sp>
      <p:sp>
        <p:nvSpPr>
          <p:cNvPr id="3" name="Content Placeholder 2"/>
          <p:cNvSpPr>
            <a:spLocks noGrp="1"/>
          </p:cNvSpPr>
          <p:nvPr>
            <p:ph idx="1"/>
          </p:nvPr>
        </p:nvSpPr>
        <p:spPr/>
        <p:txBody>
          <a:bodyPr/>
          <a:lstStyle/>
          <a:p>
            <a:pPr algn="just"/>
            <a:r>
              <a:rPr lang="en-US" dirty="0" smtClean="0"/>
              <a:t>Functional </a:t>
            </a:r>
            <a:r>
              <a:rPr lang="en-US" dirty="0"/>
              <a:t>Components: </a:t>
            </a:r>
            <a:r>
              <a:rPr lang="en-US" dirty="0" err="1"/>
              <a:t>Phytochemicals</a:t>
            </a:r>
            <a:r>
              <a:rPr lang="en-US" dirty="0"/>
              <a:t> such as </a:t>
            </a:r>
            <a:r>
              <a:rPr lang="en-US" dirty="0" err="1"/>
              <a:t>isoflavones</a:t>
            </a:r>
            <a:r>
              <a:rPr lang="en-US" dirty="0"/>
              <a:t> and </a:t>
            </a:r>
            <a:r>
              <a:rPr lang="en-US" dirty="0" err="1"/>
              <a:t>genistein</a:t>
            </a:r>
            <a:r>
              <a:rPr lang="en-US" dirty="0"/>
              <a:t>, and soy protein. </a:t>
            </a:r>
            <a:endParaRPr lang="en-US" dirty="0" smtClean="0"/>
          </a:p>
          <a:p>
            <a:pPr algn="just"/>
            <a:r>
              <a:rPr lang="en-US" dirty="0" smtClean="0"/>
              <a:t>What </a:t>
            </a:r>
            <a:r>
              <a:rPr lang="en-US" dirty="0"/>
              <a:t>they do: May reduce total and LDL cholesterol. Foods: </a:t>
            </a:r>
            <a:r>
              <a:rPr lang="en-US" dirty="0" err="1"/>
              <a:t>Edamame</a:t>
            </a:r>
            <a:r>
              <a:rPr lang="en-US" dirty="0"/>
              <a:t>, tofu, </a:t>
            </a:r>
            <a:r>
              <a:rPr lang="en-US" dirty="0" err="1"/>
              <a:t>tempeh</a:t>
            </a:r>
            <a:r>
              <a:rPr lang="en-US" dirty="0"/>
              <a:t>, </a:t>
            </a:r>
            <a:r>
              <a:rPr lang="en-US" dirty="0" err="1"/>
              <a:t>miso</a:t>
            </a:r>
            <a:r>
              <a:rPr lang="en-US" dirty="0"/>
              <a:t>, </a:t>
            </a:r>
            <a:r>
              <a:rPr lang="en-US" dirty="0" err="1"/>
              <a:t>soynuts</a:t>
            </a:r>
            <a:r>
              <a:rPr lang="en-US" dirty="0"/>
              <a: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 Tomatoes and tomato products</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Functional </a:t>
            </a:r>
            <a:r>
              <a:rPr lang="en-US" dirty="0"/>
              <a:t>Component: The </a:t>
            </a:r>
            <a:r>
              <a:rPr lang="en-US" dirty="0" err="1"/>
              <a:t>phytochemical</a:t>
            </a:r>
            <a:r>
              <a:rPr lang="en-US" dirty="0"/>
              <a:t> </a:t>
            </a:r>
            <a:r>
              <a:rPr lang="en-US" dirty="0" err="1"/>
              <a:t>lycopene</a:t>
            </a:r>
            <a:r>
              <a:rPr lang="en-US" dirty="0"/>
              <a:t>. </a:t>
            </a:r>
            <a:endParaRPr lang="en-US" dirty="0" smtClean="0"/>
          </a:p>
          <a:p>
            <a:pPr algn="just"/>
            <a:r>
              <a:rPr lang="en-US" dirty="0" smtClean="0"/>
              <a:t>What </a:t>
            </a:r>
            <a:r>
              <a:rPr lang="en-US" dirty="0"/>
              <a:t>they do: The strongest evidence exists for </a:t>
            </a:r>
            <a:r>
              <a:rPr lang="en-US" dirty="0" err="1"/>
              <a:t>lycopene’s</a:t>
            </a:r>
            <a:r>
              <a:rPr lang="en-US" dirty="0"/>
              <a:t> role in the reduction of prostate cancer, but it also may reduce the risk of certain other cancers, and heart disease. </a:t>
            </a:r>
            <a:endParaRPr lang="en-US" dirty="0" smtClean="0"/>
          </a:p>
          <a:p>
            <a:pPr algn="just"/>
            <a:r>
              <a:rPr lang="en-US" dirty="0" smtClean="0"/>
              <a:t>Foods</a:t>
            </a:r>
            <a:r>
              <a:rPr lang="en-US" dirty="0"/>
              <a:t>: Whole fresh or canned tomatoes, crushed tomatoes, diced tomatoes, tomato paste, tomato soup (low-salt), salsa, gazpacho.</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846</Words>
  <Application>Microsoft Office PowerPoint</Application>
  <PresentationFormat>On-screen Show (4:3)</PresentationFormat>
  <Paragraphs>53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Top-10-functional-foods-for-your-health</vt:lpstr>
      <vt:lpstr>Slide 2</vt:lpstr>
      <vt:lpstr>Slide 3</vt:lpstr>
      <vt:lpstr>1. Omega-3 enriched eggs. </vt:lpstr>
      <vt:lpstr>2. Oats</vt:lpstr>
      <vt:lpstr>3. Fatty fish. </vt:lpstr>
      <vt:lpstr>4. Fortified margarines.</vt:lpstr>
      <vt:lpstr>5. Soy- </vt:lpstr>
      <vt:lpstr>6. Tomatoes and tomato products</vt:lpstr>
      <vt:lpstr>7. Probiotics. </vt:lpstr>
      <vt:lpstr>8. Nuts. </vt:lpstr>
      <vt:lpstr>9. Grape Juice or Red Wine</vt:lpstr>
      <vt:lpstr>10. Leafy Greens.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Top-10-functional-foods-for-your-health</dc:title>
  <dc:creator>Afzal</dc:creator>
  <cp:lastModifiedBy>Afzal</cp:lastModifiedBy>
  <cp:revision>27</cp:revision>
  <dcterms:created xsi:type="dcterms:W3CDTF">2019-02-13T04:31:31Z</dcterms:created>
  <dcterms:modified xsi:type="dcterms:W3CDTF">2019-02-13T05:33:40Z</dcterms:modified>
</cp:coreProperties>
</file>