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0" r:id="rId3"/>
    <p:sldId id="260" r:id="rId4"/>
    <p:sldId id="261" r:id="rId5"/>
    <p:sldId id="262" r:id="rId6"/>
    <p:sldId id="264" r:id="rId7"/>
    <p:sldId id="265" r:id="rId8"/>
    <p:sldId id="268" r:id="rId9"/>
    <p:sldId id="266" r:id="rId10"/>
    <p:sldId id="267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9" r:id="rId20"/>
    <p:sldId id="27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90" d="100"/>
          <a:sy n="90" d="100"/>
        </p:scale>
        <p:origin x="-18" y="-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12700">
              <a:lnSpc>
                <a:spcPts val="765"/>
              </a:lnSpc>
            </a:pPr>
            <a:r>
              <a:rPr lang="en-US" smtClean="0"/>
              <a:t>J.A.</a:t>
            </a:r>
            <a:r>
              <a:rPr lang="en-US" spc="-65" smtClean="0"/>
              <a:t> </a:t>
            </a:r>
            <a:r>
              <a:rPr lang="en-US" smtClean="0"/>
              <a:t>Miller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38100">
              <a:lnSpc>
                <a:spcPts val="765"/>
              </a:lnSpc>
            </a:pPr>
            <a:fld id="{81D60167-4931-47E6-BA6A-407CBD079E47}" type="slidenum">
              <a:rPr lang="en-US" smtClean="0"/>
              <a:pPr marL="38100">
                <a:lnSpc>
                  <a:spcPts val="765"/>
                </a:lnSpc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8268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765"/>
              </a:lnSpc>
            </a:pPr>
            <a:r>
              <a:rPr lang="en-US" smtClean="0"/>
              <a:t>J.A.</a:t>
            </a:r>
            <a:r>
              <a:rPr lang="en-US" spc="-65" smtClean="0"/>
              <a:t> </a:t>
            </a:r>
            <a:r>
              <a:rPr lang="en-US" smtClean="0"/>
              <a:t>Miller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765"/>
              </a:lnSpc>
            </a:pPr>
            <a:fld id="{81D60167-4931-47E6-BA6A-407CBD079E47}" type="slidenum">
              <a:rPr lang="en-US" smtClean="0"/>
              <a:pPr marL="38100">
                <a:lnSpc>
                  <a:spcPts val="765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377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765"/>
              </a:lnSpc>
            </a:pPr>
            <a:r>
              <a:rPr lang="en-US" smtClean="0"/>
              <a:t>J.A.</a:t>
            </a:r>
            <a:r>
              <a:rPr lang="en-US" spc="-65" smtClean="0"/>
              <a:t> </a:t>
            </a:r>
            <a:r>
              <a:rPr lang="en-US" smtClean="0"/>
              <a:t>Miller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765"/>
              </a:lnSpc>
            </a:pPr>
            <a:fld id="{81D60167-4931-47E6-BA6A-407CBD079E47}" type="slidenum">
              <a:rPr lang="en-US" smtClean="0"/>
              <a:pPr marL="38100">
                <a:lnSpc>
                  <a:spcPts val="765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972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765"/>
              </a:lnSpc>
            </a:pPr>
            <a:r>
              <a:rPr lang="en-US" smtClean="0"/>
              <a:t>J.A.</a:t>
            </a:r>
            <a:r>
              <a:rPr lang="en-US" spc="-65" smtClean="0"/>
              <a:t> </a:t>
            </a:r>
            <a:r>
              <a:rPr lang="en-US" smtClean="0"/>
              <a:t>Miller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765"/>
              </a:lnSpc>
            </a:pPr>
            <a:fld id="{81D60167-4931-47E6-BA6A-407CBD079E47}" type="slidenum">
              <a:rPr lang="en-US" smtClean="0"/>
              <a:pPr marL="38100">
                <a:lnSpc>
                  <a:spcPts val="765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010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765"/>
              </a:lnSpc>
            </a:pPr>
            <a:r>
              <a:rPr lang="en-US" smtClean="0"/>
              <a:t>J.A.</a:t>
            </a:r>
            <a:r>
              <a:rPr lang="en-US" spc="-65" smtClean="0"/>
              <a:t> </a:t>
            </a:r>
            <a:r>
              <a:rPr lang="en-US" smtClean="0"/>
              <a:t>Miller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765"/>
              </a:lnSpc>
            </a:pPr>
            <a:fld id="{81D60167-4931-47E6-BA6A-407CBD079E47}" type="slidenum">
              <a:rPr lang="en-US" smtClean="0"/>
              <a:pPr marL="38100">
                <a:lnSpc>
                  <a:spcPts val="765"/>
                </a:lnSpc>
              </a:pPr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2880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765"/>
              </a:lnSpc>
            </a:pPr>
            <a:r>
              <a:rPr lang="en-US" smtClean="0"/>
              <a:t>J.A.</a:t>
            </a:r>
            <a:r>
              <a:rPr lang="en-US" spc="-65" smtClean="0"/>
              <a:t> </a:t>
            </a:r>
            <a:r>
              <a:rPr lang="en-US" smtClean="0"/>
              <a:t>Miller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765"/>
              </a:lnSpc>
            </a:pPr>
            <a:fld id="{81D60167-4931-47E6-BA6A-407CBD079E47}" type="slidenum">
              <a:rPr lang="en-US" smtClean="0"/>
              <a:pPr marL="38100">
                <a:lnSpc>
                  <a:spcPts val="765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827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765"/>
              </a:lnSpc>
            </a:pPr>
            <a:r>
              <a:rPr lang="en-US" smtClean="0"/>
              <a:t>J.A.</a:t>
            </a:r>
            <a:r>
              <a:rPr lang="en-US" spc="-65" smtClean="0"/>
              <a:t> </a:t>
            </a:r>
            <a:r>
              <a:rPr lang="en-US" smtClean="0"/>
              <a:t>Miller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765"/>
              </a:lnSpc>
            </a:pPr>
            <a:fld id="{81D60167-4931-47E6-BA6A-407CBD079E47}" type="slidenum">
              <a:rPr lang="en-US" smtClean="0"/>
              <a:pPr marL="38100">
                <a:lnSpc>
                  <a:spcPts val="765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35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765"/>
              </a:lnSpc>
            </a:pPr>
            <a:r>
              <a:rPr lang="en-US" smtClean="0"/>
              <a:t>J.A.</a:t>
            </a:r>
            <a:r>
              <a:rPr lang="en-US" spc="-65" smtClean="0"/>
              <a:t> </a:t>
            </a:r>
            <a:r>
              <a:rPr lang="en-US" smtClean="0"/>
              <a:t>Miller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765"/>
              </a:lnSpc>
            </a:pPr>
            <a:fld id="{81D60167-4931-47E6-BA6A-407CBD079E47}" type="slidenum">
              <a:rPr lang="en-US" smtClean="0"/>
              <a:pPr marL="38100">
                <a:lnSpc>
                  <a:spcPts val="765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232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765"/>
              </a:lnSpc>
            </a:pPr>
            <a:r>
              <a:rPr lang="en-US" smtClean="0"/>
              <a:t>J.A.</a:t>
            </a:r>
            <a:r>
              <a:rPr lang="en-US" spc="-65" smtClean="0"/>
              <a:t> </a:t>
            </a:r>
            <a:r>
              <a:rPr lang="en-US" smtClean="0"/>
              <a:t>Miller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765"/>
              </a:lnSpc>
            </a:pPr>
            <a:fld id="{81D60167-4931-47E6-BA6A-407CBD079E47}" type="slidenum">
              <a:rPr lang="en-US" smtClean="0"/>
              <a:pPr marL="38100">
                <a:lnSpc>
                  <a:spcPts val="765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97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765"/>
              </a:lnSpc>
            </a:pPr>
            <a:r>
              <a:rPr lang="en-US" smtClean="0"/>
              <a:t>J.A.</a:t>
            </a:r>
            <a:r>
              <a:rPr lang="en-US" spc="-65" smtClean="0"/>
              <a:t> </a:t>
            </a:r>
            <a:r>
              <a:rPr lang="en-US" smtClean="0"/>
              <a:t>Miller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765"/>
              </a:lnSpc>
            </a:pPr>
            <a:fld id="{81D60167-4931-47E6-BA6A-407CBD079E47}" type="slidenum">
              <a:rPr lang="en-US" smtClean="0"/>
              <a:pPr marL="38100">
                <a:lnSpc>
                  <a:spcPts val="765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533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765"/>
              </a:lnSpc>
            </a:pPr>
            <a:r>
              <a:rPr lang="en-US" smtClean="0"/>
              <a:t>J.A.</a:t>
            </a:r>
            <a:r>
              <a:rPr lang="en-US" spc="-65" smtClean="0"/>
              <a:t> </a:t>
            </a:r>
            <a:r>
              <a:rPr lang="en-US" smtClean="0"/>
              <a:t>Miller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765"/>
              </a:lnSpc>
            </a:pPr>
            <a:fld id="{81D60167-4931-47E6-BA6A-407CBD079E47}" type="slidenum">
              <a:rPr lang="en-US" smtClean="0"/>
              <a:pPr marL="38100">
                <a:lnSpc>
                  <a:spcPts val="765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279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45E4F4C6-5940-4399-B7EE-99184CFC972F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7A69F0CA-F0AF-4245-A7C6-610A1A2A0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549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Technology Management Tools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34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17040" y="820675"/>
            <a:ext cx="326771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800" spc="-5" dirty="0"/>
              <a:t>Roadmapping</a:t>
            </a:r>
            <a:r>
              <a:rPr sz="2800" spc="-85" dirty="0"/>
              <a:t> </a:t>
            </a:r>
            <a:r>
              <a:rPr sz="2800" spc="-5" dirty="0"/>
              <a:t>Process</a:t>
            </a:r>
            <a:endParaRPr sz="2800"/>
          </a:p>
        </p:txBody>
      </p:sp>
      <p:sp>
        <p:nvSpPr>
          <p:cNvPr id="158" name="object 15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65"/>
              </a:lnSpc>
            </a:pPr>
            <a:r>
              <a:rPr dirty="0"/>
              <a:t>J.A.</a:t>
            </a:r>
            <a:r>
              <a:rPr spc="-65" dirty="0"/>
              <a:t> </a:t>
            </a:r>
            <a:r>
              <a:rPr dirty="0"/>
              <a:t>Miller</a:t>
            </a:r>
          </a:p>
        </p:txBody>
      </p:sp>
      <p:sp>
        <p:nvSpPr>
          <p:cNvPr id="159" name="object 15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765"/>
              </a:lnSpc>
            </a:pPr>
            <a:fld id="{81D60167-4931-47E6-BA6A-407CBD079E47}" type="slidenum">
              <a:rPr dirty="0"/>
              <a:pPr marL="38100">
                <a:lnSpc>
                  <a:spcPts val="765"/>
                </a:lnSpc>
              </a:pPr>
              <a:t>10</a:t>
            </a:fld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2049705" y="2596920"/>
            <a:ext cx="1759609" cy="766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70735" y="2617851"/>
            <a:ext cx="1671320" cy="678180"/>
          </a:xfrm>
          <a:custGeom>
            <a:avLst/>
            <a:gdLst/>
            <a:ahLst/>
            <a:cxnLst/>
            <a:rect l="l" t="t" r="r" b="b"/>
            <a:pathLst>
              <a:path w="1671320" h="678179">
                <a:moveTo>
                  <a:pt x="1558036" y="0"/>
                </a:moveTo>
                <a:lnTo>
                  <a:pt x="113030" y="0"/>
                </a:lnTo>
                <a:lnTo>
                  <a:pt x="69035" y="8874"/>
                </a:lnTo>
                <a:lnTo>
                  <a:pt x="33107" y="33083"/>
                </a:lnTo>
                <a:lnTo>
                  <a:pt x="8883" y="69008"/>
                </a:lnTo>
                <a:lnTo>
                  <a:pt x="0" y="113029"/>
                </a:lnTo>
                <a:lnTo>
                  <a:pt x="0" y="565150"/>
                </a:lnTo>
                <a:lnTo>
                  <a:pt x="8883" y="609171"/>
                </a:lnTo>
                <a:lnTo>
                  <a:pt x="33107" y="645096"/>
                </a:lnTo>
                <a:lnTo>
                  <a:pt x="69035" y="669305"/>
                </a:lnTo>
                <a:lnTo>
                  <a:pt x="113030" y="678179"/>
                </a:lnTo>
                <a:lnTo>
                  <a:pt x="1558036" y="678179"/>
                </a:lnTo>
                <a:lnTo>
                  <a:pt x="1602057" y="669305"/>
                </a:lnTo>
                <a:lnTo>
                  <a:pt x="1637982" y="645096"/>
                </a:lnTo>
                <a:lnTo>
                  <a:pt x="1662191" y="609171"/>
                </a:lnTo>
                <a:lnTo>
                  <a:pt x="1671065" y="565150"/>
                </a:lnTo>
                <a:lnTo>
                  <a:pt x="1671065" y="113029"/>
                </a:lnTo>
                <a:lnTo>
                  <a:pt x="1662191" y="69008"/>
                </a:lnTo>
                <a:lnTo>
                  <a:pt x="1637982" y="33083"/>
                </a:lnTo>
                <a:lnTo>
                  <a:pt x="1602057" y="8874"/>
                </a:lnTo>
                <a:lnTo>
                  <a:pt x="1558036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70735" y="2617851"/>
            <a:ext cx="1671320" cy="678180"/>
          </a:xfrm>
          <a:custGeom>
            <a:avLst/>
            <a:gdLst/>
            <a:ahLst/>
            <a:cxnLst/>
            <a:rect l="l" t="t" r="r" b="b"/>
            <a:pathLst>
              <a:path w="1671320" h="678179">
                <a:moveTo>
                  <a:pt x="0" y="113029"/>
                </a:moveTo>
                <a:lnTo>
                  <a:pt x="8883" y="69008"/>
                </a:lnTo>
                <a:lnTo>
                  <a:pt x="33107" y="33083"/>
                </a:lnTo>
                <a:lnTo>
                  <a:pt x="69035" y="8874"/>
                </a:lnTo>
                <a:lnTo>
                  <a:pt x="113030" y="0"/>
                </a:lnTo>
                <a:lnTo>
                  <a:pt x="1558036" y="0"/>
                </a:lnTo>
                <a:lnTo>
                  <a:pt x="1602057" y="8874"/>
                </a:lnTo>
                <a:lnTo>
                  <a:pt x="1637982" y="33083"/>
                </a:lnTo>
                <a:lnTo>
                  <a:pt x="1662191" y="69008"/>
                </a:lnTo>
                <a:lnTo>
                  <a:pt x="1671065" y="113029"/>
                </a:lnTo>
                <a:lnTo>
                  <a:pt x="1671065" y="565150"/>
                </a:lnTo>
                <a:lnTo>
                  <a:pt x="1662191" y="609171"/>
                </a:lnTo>
                <a:lnTo>
                  <a:pt x="1637982" y="645096"/>
                </a:lnTo>
                <a:lnTo>
                  <a:pt x="1602057" y="669305"/>
                </a:lnTo>
                <a:lnTo>
                  <a:pt x="1558036" y="678179"/>
                </a:lnTo>
                <a:lnTo>
                  <a:pt x="113030" y="678179"/>
                </a:lnTo>
                <a:lnTo>
                  <a:pt x="69035" y="669305"/>
                </a:lnTo>
                <a:lnTo>
                  <a:pt x="33107" y="645096"/>
                </a:lnTo>
                <a:lnTo>
                  <a:pt x="8883" y="609171"/>
                </a:lnTo>
                <a:lnTo>
                  <a:pt x="0" y="565150"/>
                </a:lnTo>
                <a:lnTo>
                  <a:pt x="0" y="113029"/>
                </a:lnTo>
                <a:close/>
              </a:path>
            </a:pathLst>
          </a:custGeom>
          <a:ln w="190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11583" y="3635500"/>
            <a:ext cx="1760359" cy="7658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32608" y="3656458"/>
            <a:ext cx="1671955" cy="677545"/>
          </a:xfrm>
          <a:custGeom>
            <a:avLst/>
            <a:gdLst/>
            <a:ahLst/>
            <a:cxnLst/>
            <a:rect l="l" t="t" r="r" b="b"/>
            <a:pathLst>
              <a:path w="1671954" h="677545">
                <a:moveTo>
                  <a:pt x="1558925" y="0"/>
                </a:moveTo>
                <a:lnTo>
                  <a:pt x="112903" y="0"/>
                </a:lnTo>
                <a:lnTo>
                  <a:pt x="68955" y="8872"/>
                </a:lnTo>
                <a:lnTo>
                  <a:pt x="33067" y="33067"/>
                </a:lnTo>
                <a:lnTo>
                  <a:pt x="8872" y="68955"/>
                </a:lnTo>
                <a:lnTo>
                  <a:pt x="0" y="112903"/>
                </a:lnTo>
                <a:lnTo>
                  <a:pt x="0" y="564515"/>
                </a:lnTo>
                <a:lnTo>
                  <a:pt x="8872" y="608462"/>
                </a:lnTo>
                <a:lnTo>
                  <a:pt x="33067" y="644350"/>
                </a:lnTo>
                <a:lnTo>
                  <a:pt x="68955" y="668545"/>
                </a:lnTo>
                <a:lnTo>
                  <a:pt x="112903" y="677418"/>
                </a:lnTo>
                <a:lnTo>
                  <a:pt x="1558925" y="677418"/>
                </a:lnTo>
                <a:lnTo>
                  <a:pt x="1602872" y="668545"/>
                </a:lnTo>
                <a:lnTo>
                  <a:pt x="1638760" y="644350"/>
                </a:lnTo>
                <a:lnTo>
                  <a:pt x="1662955" y="608462"/>
                </a:lnTo>
                <a:lnTo>
                  <a:pt x="1671828" y="564515"/>
                </a:lnTo>
                <a:lnTo>
                  <a:pt x="1671828" y="112903"/>
                </a:lnTo>
                <a:lnTo>
                  <a:pt x="1662955" y="68955"/>
                </a:lnTo>
                <a:lnTo>
                  <a:pt x="1638760" y="33067"/>
                </a:lnTo>
                <a:lnTo>
                  <a:pt x="1602872" y="8872"/>
                </a:lnTo>
                <a:lnTo>
                  <a:pt x="1558925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32608" y="3656458"/>
            <a:ext cx="1671955" cy="677545"/>
          </a:xfrm>
          <a:custGeom>
            <a:avLst/>
            <a:gdLst/>
            <a:ahLst/>
            <a:cxnLst/>
            <a:rect l="l" t="t" r="r" b="b"/>
            <a:pathLst>
              <a:path w="1671954" h="677545">
                <a:moveTo>
                  <a:pt x="0" y="112903"/>
                </a:moveTo>
                <a:lnTo>
                  <a:pt x="8872" y="68955"/>
                </a:lnTo>
                <a:lnTo>
                  <a:pt x="33067" y="33067"/>
                </a:lnTo>
                <a:lnTo>
                  <a:pt x="68955" y="8872"/>
                </a:lnTo>
                <a:lnTo>
                  <a:pt x="112903" y="0"/>
                </a:lnTo>
                <a:lnTo>
                  <a:pt x="1558925" y="0"/>
                </a:lnTo>
                <a:lnTo>
                  <a:pt x="1602872" y="8872"/>
                </a:lnTo>
                <a:lnTo>
                  <a:pt x="1638760" y="33067"/>
                </a:lnTo>
                <a:lnTo>
                  <a:pt x="1662955" y="68955"/>
                </a:lnTo>
                <a:lnTo>
                  <a:pt x="1671828" y="112903"/>
                </a:lnTo>
                <a:lnTo>
                  <a:pt x="1671828" y="564515"/>
                </a:lnTo>
                <a:lnTo>
                  <a:pt x="1662955" y="608462"/>
                </a:lnTo>
                <a:lnTo>
                  <a:pt x="1638760" y="644350"/>
                </a:lnTo>
                <a:lnTo>
                  <a:pt x="1602872" y="668545"/>
                </a:lnTo>
                <a:lnTo>
                  <a:pt x="1558925" y="677418"/>
                </a:lnTo>
                <a:lnTo>
                  <a:pt x="112903" y="677418"/>
                </a:lnTo>
                <a:lnTo>
                  <a:pt x="68955" y="668545"/>
                </a:lnTo>
                <a:lnTo>
                  <a:pt x="33067" y="644350"/>
                </a:lnTo>
                <a:lnTo>
                  <a:pt x="8872" y="608462"/>
                </a:lnTo>
                <a:lnTo>
                  <a:pt x="0" y="564515"/>
                </a:lnTo>
                <a:lnTo>
                  <a:pt x="0" y="112903"/>
                </a:lnTo>
                <a:close/>
              </a:path>
            </a:pathLst>
          </a:custGeom>
          <a:ln w="190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813811" y="3811015"/>
            <a:ext cx="70802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0170" marR="5080" indent="-78105">
              <a:spcBef>
                <a:spcPts val="95"/>
              </a:spcBef>
            </a:pPr>
            <a:r>
              <a:rPr sz="1100" b="1" spc="-5" dirty="0">
                <a:latin typeface="Arial"/>
                <a:cs typeface="Arial"/>
              </a:rPr>
              <a:t>Workshop  Markets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91735" y="3811015"/>
            <a:ext cx="487045" cy="181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tabLst>
                <a:tab pos="473709" algn="l"/>
              </a:tabLst>
            </a:pPr>
            <a:r>
              <a:rPr sz="1100" b="1" u="heavy" spc="-5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	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741801" y="2955036"/>
            <a:ext cx="490220" cy="701675"/>
          </a:xfrm>
          <a:custGeom>
            <a:avLst/>
            <a:gdLst/>
            <a:ahLst/>
            <a:cxnLst/>
            <a:rect l="l" t="t" r="r" b="b"/>
            <a:pathLst>
              <a:path w="490219" h="701675">
                <a:moveTo>
                  <a:pt x="362712" y="574293"/>
                </a:moveTo>
                <a:lnTo>
                  <a:pt x="426212" y="701294"/>
                </a:lnTo>
                <a:lnTo>
                  <a:pt x="464312" y="625093"/>
                </a:lnTo>
                <a:lnTo>
                  <a:pt x="416687" y="625093"/>
                </a:lnTo>
                <a:lnTo>
                  <a:pt x="416687" y="617473"/>
                </a:lnTo>
                <a:lnTo>
                  <a:pt x="362712" y="574293"/>
                </a:lnTo>
                <a:close/>
              </a:path>
              <a:path w="490219" h="701675">
                <a:moveTo>
                  <a:pt x="416687" y="617473"/>
                </a:moveTo>
                <a:lnTo>
                  <a:pt x="416687" y="625093"/>
                </a:lnTo>
                <a:lnTo>
                  <a:pt x="426212" y="625093"/>
                </a:lnTo>
                <a:lnTo>
                  <a:pt x="416687" y="617473"/>
                </a:lnTo>
                <a:close/>
              </a:path>
              <a:path w="490219" h="701675">
                <a:moveTo>
                  <a:pt x="416687" y="9525"/>
                </a:moveTo>
                <a:lnTo>
                  <a:pt x="416687" y="617473"/>
                </a:lnTo>
                <a:lnTo>
                  <a:pt x="426212" y="625093"/>
                </a:lnTo>
                <a:lnTo>
                  <a:pt x="435737" y="617473"/>
                </a:lnTo>
                <a:lnTo>
                  <a:pt x="435737" y="19050"/>
                </a:lnTo>
                <a:lnTo>
                  <a:pt x="426212" y="19050"/>
                </a:lnTo>
                <a:lnTo>
                  <a:pt x="416687" y="9525"/>
                </a:lnTo>
                <a:close/>
              </a:path>
              <a:path w="490219" h="701675">
                <a:moveTo>
                  <a:pt x="435737" y="617473"/>
                </a:moveTo>
                <a:lnTo>
                  <a:pt x="426212" y="625093"/>
                </a:lnTo>
                <a:lnTo>
                  <a:pt x="435737" y="625093"/>
                </a:lnTo>
                <a:lnTo>
                  <a:pt x="435737" y="617473"/>
                </a:lnTo>
                <a:close/>
              </a:path>
              <a:path w="490219" h="701675">
                <a:moveTo>
                  <a:pt x="489712" y="574293"/>
                </a:moveTo>
                <a:lnTo>
                  <a:pt x="435737" y="617473"/>
                </a:lnTo>
                <a:lnTo>
                  <a:pt x="435737" y="625093"/>
                </a:lnTo>
                <a:lnTo>
                  <a:pt x="464312" y="625093"/>
                </a:lnTo>
                <a:lnTo>
                  <a:pt x="489712" y="574293"/>
                </a:lnTo>
                <a:close/>
              </a:path>
              <a:path w="490219" h="701675">
                <a:moveTo>
                  <a:pt x="435737" y="0"/>
                </a:moveTo>
                <a:lnTo>
                  <a:pt x="0" y="0"/>
                </a:lnTo>
                <a:lnTo>
                  <a:pt x="0" y="19050"/>
                </a:lnTo>
                <a:lnTo>
                  <a:pt x="416687" y="19050"/>
                </a:lnTo>
                <a:lnTo>
                  <a:pt x="416687" y="9525"/>
                </a:lnTo>
                <a:lnTo>
                  <a:pt x="435737" y="9525"/>
                </a:lnTo>
                <a:lnTo>
                  <a:pt x="435737" y="0"/>
                </a:lnTo>
                <a:close/>
              </a:path>
              <a:path w="490219" h="701675">
                <a:moveTo>
                  <a:pt x="435737" y="9525"/>
                </a:moveTo>
                <a:lnTo>
                  <a:pt x="416687" y="9525"/>
                </a:lnTo>
                <a:lnTo>
                  <a:pt x="426212" y="19050"/>
                </a:lnTo>
                <a:lnTo>
                  <a:pt x="435737" y="19050"/>
                </a:lnTo>
                <a:lnTo>
                  <a:pt x="435737" y="952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7180326" y="2744724"/>
          <a:ext cx="3007990" cy="13159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0220"/>
                <a:gridCol w="251460"/>
                <a:gridCol w="252094"/>
                <a:gridCol w="252094"/>
                <a:gridCol w="250825"/>
                <a:gridCol w="252094"/>
                <a:gridCol w="251460"/>
                <a:gridCol w="252094"/>
                <a:gridCol w="252094"/>
                <a:gridCol w="250825"/>
                <a:gridCol w="252730"/>
              </a:tblGrid>
              <a:tr h="1200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500" b="1" spc="-1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2009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500" b="1" spc="-1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2010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500" b="1" spc="-1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2011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500" b="1" spc="-1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2012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500" b="1" spc="-1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2013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500" b="1" spc="-1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2014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500" b="1" spc="-1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2015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500" b="1" spc="-1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2016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500" b="1" spc="-1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2017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500" b="1" spc="-1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2018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77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500" b="1" spc="-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Product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C5C9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C5C9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C5C9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C5C9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C5C9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C5C9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C5C9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C5C9E0"/>
                    </a:solidFill>
                  </a:tcPr>
                </a:tc>
              </a:tr>
              <a:tr h="119633">
                <a:tc>
                  <a:txBody>
                    <a:bodyPr/>
                    <a:lstStyle/>
                    <a:p>
                      <a:pPr marL="125730" marR="104139" indent="-14604">
                        <a:lnSpc>
                          <a:spcPct val="54300"/>
                        </a:lnSpc>
                        <a:spcBef>
                          <a:spcPts val="75"/>
                        </a:spcBef>
                      </a:pPr>
                      <a:r>
                        <a:rPr sz="500" b="1" spc="-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500" b="1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egment  </a:t>
                      </a:r>
                      <a:r>
                        <a:rPr sz="500" b="1" spc="-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Product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C5C9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C5C9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C5C9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C5C9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C5C9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C5C9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C5C9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C5C9E0"/>
                    </a:solidFill>
                  </a:tcPr>
                </a:tc>
              </a:tr>
              <a:tr h="120396">
                <a:tc>
                  <a:txBody>
                    <a:bodyPr/>
                    <a:lstStyle/>
                    <a:p>
                      <a:pPr marL="107950" marR="60325" indent="-40005">
                        <a:lnSpc>
                          <a:spcPct val="57699"/>
                        </a:lnSpc>
                        <a:spcBef>
                          <a:spcPts val="40"/>
                        </a:spcBef>
                      </a:pPr>
                      <a:r>
                        <a:rPr sz="750" b="1" spc="-7" baseline="-38888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T </a:t>
                      </a:r>
                      <a:r>
                        <a:rPr sz="500" b="1" spc="-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Market</a:t>
                      </a:r>
                      <a:r>
                        <a:rPr sz="750" b="1" spc="-7" baseline="-38888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gy </a:t>
                      </a:r>
                      <a:r>
                        <a:rPr sz="500" b="1" spc="-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echnolo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C5C9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C5C9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C5C9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C5C9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C5C9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C5C9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C5C9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C5C9E0"/>
                    </a:solidFill>
                  </a:tcPr>
                </a:tc>
              </a:tr>
              <a:tr h="1196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500" b="1" spc="-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Environment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C5C9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C5C9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C5C9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C5C9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C5C9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C5C9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C5C9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C5C9E0"/>
                    </a:solidFill>
                  </a:tcPr>
                </a:tc>
              </a:tr>
              <a:tr h="12039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500" b="1" spc="-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Social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C5C9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C5C9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C5C9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C5C9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C5C9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C5C9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C5C9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C5C9E0"/>
                    </a:solidFill>
                  </a:tcPr>
                </a:tc>
              </a:tr>
              <a:tr h="117348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500" b="1" spc="-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Political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C5C9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C5C9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C5C9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C5C9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C5C9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C5C9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C5C9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C5C9E0"/>
                    </a:solidFill>
                  </a:tcPr>
                </a:tc>
              </a:tr>
              <a:tr h="1203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500" b="1" spc="-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Economic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C5C9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C5C9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C5C9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C5C9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C5C9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C5C9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C5C9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C5C9E0"/>
                    </a:solidFill>
                  </a:tcPr>
                </a:tc>
              </a:tr>
              <a:tr h="12039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500" b="1" spc="-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Competition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C5C9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C5C9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C5C9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C5C9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C5C9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C5C9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C5C9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C5C9E0"/>
                    </a:solidFill>
                  </a:tcPr>
                </a:tc>
              </a:tr>
              <a:tr h="119634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500" b="1" spc="-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Diversification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C5C9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C5C9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C5C9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C5C9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C5C9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C5C9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C5C9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C5C9E0"/>
                    </a:solidFill>
                  </a:tcPr>
                </a:tc>
              </a:tr>
              <a:tr h="1203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object 13"/>
          <p:cNvSpPr/>
          <p:nvPr/>
        </p:nvSpPr>
        <p:spPr>
          <a:xfrm>
            <a:off x="8051672" y="2924175"/>
            <a:ext cx="57150" cy="36830"/>
          </a:xfrm>
          <a:custGeom>
            <a:avLst/>
            <a:gdLst/>
            <a:ahLst/>
            <a:cxnLst/>
            <a:rect l="l" t="t" r="r" b="b"/>
            <a:pathLst>
              <a:path w="57150" h="36830">
                <a:moveTo>
                  <a:pt x="57150" y="0"/>
                </a:moveTo>
                <a:lnTo>
                  <a:pt x="0" y="0"/>
                </a:lnTo>
                <a:lnTo>
                  <a:pt x="28575" y="36575"/>
                </a:lnTo>
                <a:lnTo>
                  <a:pt x="57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051672" y="2924175"/>
            <a:ext cx="57150" cy="36830"/>
          </a:xfrm>
          <a:custGeom>
            <a:avLst/>
            <a:gdLst/>
            <a:ahLst/>
            <a:cxnLst/>
            <a:rect l="l" t="t" r="r" b="b"/>
            <a:pathLst>
              <a:path w="57150" h="36830">
                <a:moveTo>
                  <a:pt x="0" y="0"/>
                </a:moveTo>
                <a:lnTo>
                  <a:pt x="28575" y="36575"/>
                </a:lnTo>
                <a:lnTo>
                  <a:pt x="57150" y="0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221598" y="2924175"/>
            <a:ext cx="57150" cy="36830"/>
          </a:xfrm>
          <a:custGeom>
            <a:avLst/>
            <a:gdLst/>
            <a:ahLst/>
            <a:cxnLst/>
            <a:rect l="l" t="t" r="r" b="b"/>
            <a:pathLst>
              <a:path w="57150" h="36830">
                <a:moveTo>
                  <a:pt x="57150" y="0"/>
                </a:moveTo>
                <a:lnTo>
                  <a:pt x="0" y="0"/>
                </a:lnTo>
                <a:lnTo>
                  <a:pt x="28575" y="36575"/>
                </a:lnTo>
                <a:lnTo>
                  <a:pt x="57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21598" y="2924175"/>
            <a:ext cx="57150" cy="36830"/>
          </a:xfrm>
          <a:custGeom>
            <a:avLst/>
            <a:gdLst/>
            <a:ahLst/>
            <a:cxnLst/>
            <a:rect l="l" t="t" r="r" b="b"/>
            <a:pathLst>
              <a:path w="57150" h="36830">
                <a:moveTo>
                  <a:pt x="0" y="0"/>
                </a:moveTo>
                <a:lnTo>
                  <a:pt x="28575" y="36575"/>
                </a:lnTo>
                <a:lnTo>
                  <a:pt x="57150" y="0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370951" y="2924175"/>
            <a:ext cx="57150" cy="36830"/>
          </a:xfrm>
          <a:custGeom>
            <a:avLst/>
            <a:gdLst/>
            <a:ahLst/>
            <a:cxnLst/>
            <a:rect l="l" t="t" r="r" b="b"/>
            <a:pathLst>
              <a:path w="57150" h="36830">
                <a:moveTo>
                  <a:pt x="57150" y="0"/>
                </a:moveTo>
                <a:lnTo>
                  <a:pt x="0" y="0"/>
                </a:lnTo>
                <a:lnTo>
                  <a:pt x="28575" y="36575"/>
                </a:lnTo>
                <a:lnTo>
                  <a:pt x="57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370951" y="2924175"/>
            <a:ext cx="57150" cy="36830"/>
          </a:xfrm>
          <a:custGeom>
            <a:avLst/>
            <a:gdLst/>
            <a:ahLst/>
            <a:cxnLst/>
            <a:rect l="l" t="t" r="r" b="b"/>
            <a:pathLst>
              <a:path w="57150" h="36830">
                <a:moveTo>
                  <a:pt x="0" y="0"/>
                </a:moveTo>
                <a:lnTo>
                  <a:pt x="28575" y="36575"/>
                </a:lnTo>
                <a:lnTo>
                  <a:pt x="57150" y="0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697848" y="2924175"/>
            <a:ext cx="57150" cy="36830"/>
          </a:xfrm>
          <a:custGeom>
            <a:avLst/>
            <a:gdLst/>
            <a:ahLst/>
            <a:cxnLst/>
            <a:rect l="l" t="t" r="r" b="b"/>
            <a:pathLst>
              <a:path w="57150" h="36830">
                <a:moveTo>
                  <a:pt x="57150" y="0"/>
                </a:moveTo>
                <a:lnTo>
                  <a:pt x="0" y="0"/>
                </a:lnTo>
                <a:lnTo>
                  <a:pt x="28575" y="36575"/>
                </a:lnTo>
                <a:lnTo>
                  <a:pt x="57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697848" y="2924175"/>
            <a:ext cx="57150" cy="36830"/>
          </a:xfrm>
          <a:custGeom>
            <a:avLst/>
            <a:gdLst/>
            <a:ahLst/>
            <a:cxnLst/>
            <a:rect l="l" t="t" r="r" b="b"/>
            <a:pathLst>
              <a:path w="57150" h="36830">
                <a:moveTo>
                  <a:pt x="0" y="0"/>
                </a:moveTo>
                <a:lnTo>
                  <a:pt x="28575" y="36575"/>
                </a:lnTo>
                <a:lnTo>
                  <a:pt x="57150" y="0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540621" y="2924175"/>
            <a:ext cx="56515" cy="36830"/>
          </a:xfrm>
          <a:custGeom>
            <a:avLst/>
            <a:gdLst/>
            <a:ahLst/>
            <a:cxnLst/>
            <a:rect l="l" t="t" r="r" b="b"/>
            <a:pathLst>
              <a:path w="56515" h="36830">
                <a:moveTo>
                  <a:pt x="56387" y="0"/>
                </a:moveTo>
                <a:lnTo>
                  <a:pt x="0" y="0"/>
                </a:lnTo>
                <a:lnTo>
                  <a:pt x="28194" y="36575"/>
                </a:lnTo>
                <a:lnTo>
                  <a:pt x="563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540621" y="2924175"/>
            <a:ext cx="56515" cy="36830"/>
          </a:xfrm>
          <a:custGeom>
            <a:avLst/>
            <a:gdLst/>
            <a:ahLst/>
            <a:cxnLst/>
            <a:rect l="l" t="t" r="r" b="b"/>
            <a:pathLst>
              <a:path w="56515" h="36830">
                <a:moveTo>
                  <a:pt x="0" y="0"/>
                </a:moveTo>
                <a:lnTo>
                  <a:pt x="28194" y="36575"/>
                </a:lnTo>
                <a:lnTo>
                  <a:pt x="56387" y="0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245983" y="3056763"/>
            <a:ext cx="56515" cy="36830"/>
          </a:xfrm>
          <a:custGeom>
            <a:avLst/>
            <a:gdLst/>
            <a:ahLst/>
            <a:cxnLst/>
            <a:rect l="l" t="t" r="r" b="b"/>
            <a:pathLst>
              <a:path w="56515" h="36830">
                <a:moveTo>
                  <a:pt x="56388" y="0"/>
                </a:moveTo>
                <a:lnTo>
                  <a:pt x="0" y="0"/>
                </a:lnTo>
                <a:lnTo>
                  <a:pt x="28194" y="36575"/>
                </a:lnTo>
                <a:lnTo>
                  <a:pt x="563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245983" y="3056763"/>
            <a:ext cx="56515" cy="36830"/>
          </a:xfrm>
          <a:custGeom>
            <a:avLst/>
            <a:gdLst/>
            <a:ahLst/>
            <a:cxnLst/>
            <a:rect l="l" t="t" r="r" b="b"/>
            <a:pathLst>
              <a:path w="56515" h="36830">
                <a:moveTo>
                  <a:pt x="0" y="0"/>
                </a:moveTo>
                <a:lnTo>
                  <a:pt x="28194" y="36575"/>
                </a:lnTo>
                <a:lnTo>
                  <a:pt x="56388" y="0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415146" y="3056763"/>
            <a:ext cx="57150" cy="36830"/>
          </a:xfrm>
          <a:custGeom>
            <a:avLst/>
            <a:gdLst/>
            <a:ahLst/>
            <a:cxnLst/>
            <a:rect l="l" t="t" r="r" b="b"/>
            <a:pathLst>
              <a:path w="57150" h="36830">
                <a:moveTo>
                  <a:pt x="57150" y="0"/>
                </a:moveTo>
                <a:lnTo>
                  <a:pt x="0" y="0"/>
                </a:lnTo>
                <a:lnTo>
                  <a:pt x="28575" y="36575"/>
                </a:lnTo>
                <a:lnTo>
                  <a:pt x="57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415146" y="3056763"/>
            <a:ext cx="57150" cy="36830"/>
          </a:xfrm>
          <a:custGeom>
            <a:avLst/>
            <a:gdLst/>
            <a:ahLst/>
            <a:cxnLst/>
            <a:rect l="l" t="t" r="r" b="b"/>
            <a:pathLst>
              <a:path w="57150" h="36830">
                <a:moveTo>
                  <a:pt x="0" y="0"/>
                </a:moveTo>
                <a:lnTo>
                  <a:pt x="28575" y="36575"/>
                </a:lnTo>
                <a:lnTo>
                  <a:pt x="57150" y="0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565260" y="3056763"/>
            <a:ext cx="57150" cy="36830"/>
          </a:xfrm>
          <a:custGeom>
            <a:avLst/>
            <a:gdLst/>
            <a:ahLst/>
            <a:cxnLst/>
            <a:rect l="l" t="t" r="r" b="b"/>
            <a:pathLst>
              <a:path w="57150" h="36830">
                <a:moveTo>
                  <a:pt x="57150" y="0"/>
                </a:moveTo>
                <a:lnTo>
                  <a:pt x="0" y="0"/>
                </a:lnTo>
                <a:lnTo>
                  <a:pt x="28575" y="36575"/>
                </a:lnTo>
                <a:lnTo>
                  <a:pt x="57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565260" y="3056763"/>
            <a:ext cx="57150" cy="36830"/>
          </a:xfrm>
          <a:custGeom>
            <a:avLst/>
            <a:gdLst/>
            <a:ahLst/>
            <a:cxnLst/>
            <a:rect l="l" t="t" r="r" b="b"/>
            <a:pathLst>
              <a:path w="57150" h="36830">
                <a:moveTo>
                  <a:pt x="0" y="0"/>
                </a:moveTo>
                <a:lnTo>
                  <a:pt x="28575" y="36575"/>
                </a:lnTo>
                <a:lnTo>
                  <a:pt x="57150" y="0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891396" y="3056763"/>
            <a:ext cx="57150" cy="36830"/>
          </a:xfrm>
          <a:custGeom>
            <a:avLst/>
            <a:gdLst/>
            <a:ahLst/>
            <a:cxnLst/>
            <a:rect l="l" t="t" r="r" b="b"/>
            <a:pathLst>
              <a:path w="57150" h="36830">
                <a:moveTo>
                  <a:pt x="57150" y="0"/>
                </a:moveTo>
                <a:lnTo>
                  <a:pt x="0" y="0"/>
                </a:lnTo>
                <a:lnTo>
                  <a:pt x="28575" y="36575"/>
                </a:lnTo>
                <a:lnTo>
                  <a:pt x="57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891396" y="3056763"/>
            <a:ext cx="57150" cy="36830"/>
          </a:xfrm>
          <a:custGeom>
            <a:avLst/>
            <a:gdLst/>
            <a:ahLst/>
            <a:cxnLst/>
            <a:rect l="l" t="t" r="r" b="b"/>
            <a:pathLst>
              <a:path w="57150" h="36830">
                <a:moveTo>
                  <a:pt x="0" y="0"/>
                </a:moveTo>
                <a:lnTo>
                  <a:pt x="28575" y="36575"/>
                </a:lnTo>
                <a:lnTo>
                  <a:pt x="57150" y="0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734168" y="3056763"/>
            <a:ext cx="57150" cy="36830"/>
          </a:xfrm>
          <a:custGeom>
            <a:avLst/>
            <a:gdLst/>
            <a:ahLst/>
            <a:cxnLst/>
            <a:rect l="l" t="t" r="r" b="b"/>
            <a:pathLst>
              <a:path w="57150" h="36830">
                <a:moveTo>
                  <a:pt x="57150" y="0"/>
                </a:moveTo>
                <a:lnTo>
                  <a:pt x="0" y="0"/>
                </a:lnTo>
                <a:lnTo>
                  <a:pt x="28575" y="36575"/>
                </a:lnTo>
                <a:lnTo>
                  <a:pt x="57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734168" y="3056763"/>
            <a:ext cx="57150" cy="36830"/>
          </a:xfrm>
          <a:custGeom>
            <a:avLst/>
            <a:gdLst/>
            <a:ahLst/>
            <a:cxnLst/>
            <a:rect l="l" t="t" r="r" b="b"/>
            <a:pathLst>
              <a:path w="57150" h="36830">
                <a:moveTo>
                  <a:pt x="0" y="0"/>
                </a:moveTo>
                <a:lnTo>
                  <a:pt x="28575" y="36575"/>
                </a:lnTo>
                <a:lnTo>
                  <a:pt x="57150" y="0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852029" y="3169539"/>
            <a:ext cx="57150" cy="36830"/>
          </a:xfrm>
          <a:custGeom>
            <a:avLst/>
            <a:gdLst/>
            <a:ahLst/>
            <a:cxnLst/>
            <a:rect l="l" t="t" r="r" b="b"/>
            <a:pathLst>
              <a:path w="57150" h="36830">
                <a:moveTo>
                  <a:pt x="57150" y="0"/>
                </a:moveTo>
                <a:lnTo>
                  <a:pt x="0" y="0"/>
                </a:lnTo>
                <a:lnTo>
                  <a:pt x="28575" y="36575"/>
                </a:lnTo>
                <a:lnTo>
                  <a:pt x="57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852029" y="3169539"/>
            <a:ext cx="57150" cy="36830"/>
          </a:xfrm>
          <a:custGeom>
            <a:avLst/>
            <a:gdLst/>
            <a:ahLst/>
            <a:cxnLst/>
            <a:rect l="l" t="t" r="r" b="b"/>
            <a:pathLst>
              <a:path w="57150" h="36830">
                <a:moveTo>
                  <a:pt x="0" y="0"/>
                </a:moveTo>
                <a:lnTo>
                  <a:pt x="28575" y="36575"/>
                </a:lnTo>
                <a:lnTo>
                  <a:pt x="57150" y="0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021955" y="3169539"/>
            <a:ext cx="57150" cy="36830"/>
          </a:xfrm>
          <a:custGeom>
            <a:avLst/>
            <a:gdLst/>
            <a:ahLst/>
            <a:cxnLst/>
            <a:rect l="l" t="t" r="r" b="b"/>
            <a:pathLst>
              <a:path w="57150" h="36830">
                <a:moveTo>
                  <a:pt x="57150" y="0"/>
                </a:moveTo>
                <a:lnTo>
                  <a:pt x="0" y="0"/>
                </a:lnTo>
                <a:lnTo>
                  <a:pt x="28575" y="36575"/>
                </a:lnTo>
                <a:lnTo>
                  <a:pt x="57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021955" y="3169539"/>
            <a:ext cx="57150" cy="36830"/>
          </a:xfrm>
          <a:custGeom>
            <a:avLst/>
            <a:gdLst/>
            <a:ahLst/>
            <a:cxnLst/>
            <a:rect l="l" t="t" r="r" b="b"/>
            <a:pathLst>
              <a:path w="57150" h="36830">
                <a:moveTo>
                  <a:pt x="0" y="0"/>
                </a:moveTo>
                <a:lnTo>
                  <a:pt x="28575" y="36575"/>
                </a:lnTo>
                <a:lnTo>
                  <a:pt x="57150" y="0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498205" y="3169539"/>
            <a:ext cx="57150" cy="36830"/>
          </a:xfrm>
          <a:custGeom>
            <a:avLst/>
            <a:gdLst/>
            <a:ahLst/>
            <a:cxnLst/>
            <a:rect l="l" t="t" r="r" b="b"/>
            <a:pathLst>
              <a:path w="57150" h="36830">
                <a:moveTo>
                  <a:pt x="57150" y="0"/>
                </a:moveTo>
                <a:lnTo>
                  <a:pt x="0" y="0"/>
                </a:lnTo>
                <a:lnTo>
                  <a:pt x="28575" y="36575"/>
                </a:lnTo>
                <a:lnTo>
                  <a:pt x="57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498205" y="3169539"/>
            <a:ext cx="57150" cy="36830"/>
          </a:xfrm>
          <a:custGeom>
            <a:avLst/>
            <a:gdLst/>
            <a:ahLst/>
            <a:cxnLst/>
            <a:rect l="l" t="t" r="r" b="b"/>
            <a:pathLst>
              <a:path w="57150" h="36830">
                <a:moveTo>
                  <a:pt x="0" y="0"/>
                </a:moveTo>
                <a:lnTo>
                  <a:pt x="28575" y="36575"/>
                </a:lnTo>
                <a:lnTo>
                  <a:pt x="57150" y="0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340978" y="3169539"/>
            <a:ext cx="56515" cy="36830"/>
          </a:xfrm>
          <a:custGeom>
            <a:avLst/>
            <a:gdLst/>
            <a:ahLst/>
            <a:cxnLst/>
            <a:rect l="l" t="t" r="r" b="b"/>
            <a:pathLst>
              <a:path w="56515" h="36830">
                <a:moveTo>
                  <a:pt x="56388" y="0"/>
                </a:moveTo>
                <a:lnTo>
                  <a:pt x="0" y="0"/>
                </a:lnTo>
                <a:lnTo>
                  <a:pt x="28194" y="36575"/>
                </a:lnTo>
                <a:lnTo>
                  <a:pt x="563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340978" y="3169539"/>
            <a:ext cx="56515" cy="36830"/>
          </a:xfrm>
          <a:custGeom>
            <a:avLst/>
            <a:gdLst/>
            <a:ahLst/>
            <a:cxnLst/>
            <a:rect l="l" t="t" r="r" b="b"/>
            <a:pathLst>
              <a:path w="56515" h="36830">
                <a:moveTo>
                  <a:pt x="0" y="0"/>
                </a:moveTo>
                <a:lnTo>
                  <a:pt x="28194" y="36575"/>
                </a:lnTo>
                <a:lnTo>
                  <a:pt x="56388" y="0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917560" y="3294507"/>
            <a:ext cx="57150" cy="36830"/>
          </a:xfrm>
          <a:custGeom>
            <a:avLst/>
            <a:gdLst/>
            <a:ahLst/>
            <a:cxnLst/>
            <a:rect l="l" t="t" r="r" b="b"/>
            <a:pathLst>
              <a:path w="57150" h="36829">
                <a:moveTo>
                  <a:pt x="57150" y="0"/>
                </a:moveTo>
                <a:lnTo>
                  <a:pt x="0" y="0"/>
                </a:lnTo>
                <a:lnTo>
                  <a:pt x="28575" y="36575"/>
                </a:lnTo>
                <a:lnTo>
                  <a:pt x="57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917560" y="3294507"/>
            <a:ext cx="57150" cy="36830"/>
          </a:xfrm>
          <a:custGeom>
            <a:avLst/>
            <a:gdLst/>
            <a:ahLst/>
            <a:cxnLst/>
            <a:rect l="l" t="t" r="r" b="b"/>
            <a:pathLst>
              <a:path w="57150" h="36829">
                <a:moveTo>
                  <a:pt x="0" y="0"/>
                </a:moveTo>
                <a:lnTo>
                  <a:pt x="28575" y="36575"/>
                </a:lnTo>
                <a:lnTo>
                  <a:pt x="57150" y="0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087486" y="3294507"/>
            <a:ext cx="57150" cy="36830"/>
          </a:xfrm>
          <a:custGeom>
            <a:avLst/>
            <a:gdLst/>
            <a:ahLst/>
            <a:cxnLst/>
            <a:rect l="l" t="t" r="r" b="b"/>
            <a:pathLst>
              <a:path w="57150" h="36829">
                <a:moveTo>
                  <a:pt x="57150" y="0"/>
                </a:moveTo>
                <a:lnTo>
                  <a:pt x="0" y="0"/>
                </a:lnTo>
                <a:lnTo>
                  <a:pt x="28575" y="36575"/>
                </a:lnTo>
                <a:lnTo>
                  <a:pt x="57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087486" y="3294507"/>
            <a:ext cx="57150" cy="36830"/>
          </a:xfrm>
          <a:custGeom>
            <a:avLst/>
            <a:gdLst/>
            <a:ahLst/>
            <a:cxnLst/>
            <a:rect l="l" t="t" r="r" b="b"/>
            <a:pathLst>
              <a:path w="57150" h="36829">
                <a:moveTo>
                  <a:pt x="0" y="0"/>
                </a:moveTo>
                <a:lnTo>
                  <a:pt x="28575" y="36575"/>
                </a:lnTo>
                <a:lnTo>
                  <a:pt x="57150" y="0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236839" y="3294507"/>
            <a:ext cx="57150" cy="36830"/>
          </a:xfrm>
          <a:custGeom>
            <a:avLst/>
            <a:gdLst/>
            <a:ahLst/>
            <a:cxnLst/>
            <a:rect l="l" t="t" r="r" b="b"/>
            <a:pathLst>
              <a:path w="57150" h="36829">
                <a:moveTo>
                  <a:pt x="57150" y="0"/>
                </a:moveTo>
                <a:lnTo>
                  <a:pt x="0" y="0"/>
                </a:lnTo>
                <a:lnTo>
                  <a:pt x="28575" y="36575"/>
                </a:lnTo>
                <a:lnTo>
                  <a:pt x="57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236839" y="3294507"/>
            <a:ext cx="57150" cy="36830"/>
          </a:xfrm>
          <a:custGeom>
            <a:avLst/>
            <a:gdLst/>
            <a:ahLst/>
            <a:cxnLst/>
            <a:rect l="l" t="t" r="r" b="b"/>
            <a:pathLst>
              <a:path w="57150" h="36829">
                <a:moveTo>
                  <a:pt x="0" y="0"/>
                </a:moveTo>
                <a:lnTo>
                  <a:pt x="28575" y="36575"/>
                </a:lnTo>
                <a:lnTo>
                  <a:pt x="57150" y="0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563736" y="3294507"/>
            <a:ext cx="57150" cy="36830"/>
          </a:xfrm>
          <a:custGeom>
            <a:avLst/>
            <a:gdLst/>
            <a:ahLst/>
            <a:cxnLst/>
            <a:rect l="l" t="t" r="r" b="b"/>
            <a:pathLst>
              <a:path w="57150" h="36829">
                <a:moveTo>
                  <a:pt x="57150" y="0"/>
                </a:moveTo>
                <a:lnTo>
                  <a:pt x="0" y="0"/>
                </a:lnTo>
                <a:lnTo>
                  <a:pt x="28575" y="36575"/>
                </a:lnTo>
                <a:lnTo>
                  <a:pt x="57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563736" y="3294507"/>
            <a:ext cx="57150" cy="36830"/>
          </a:xfrm>
          <a:custGeom>
            <a:avLst/>
            <a:gdLst/>
            <a:ahLst/>
            <a:cxnLst/>
            <a:rect l="l" t="t" r="r" b="b"/>
            <a:pathLst>
              <a:path w="57150" h="36829">
                <a:moveTo>
                  <a:pt x="0" y="0"/>
                </a:moveTo>
                <a:lnTo>
                  <a:pt x="28575" y="36575"/>
                </a:lnTo>
                <a:lnTo>
                  <a:pt x="57150" y="0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406508" y="3294507"/>
            <a:ext cx="57150" cy="36830"/>
          </a:xfrm>
          <a:custGeom>
            <a:avLst/>
            <a:gdLst/>
            <a:ahLst/>
            <a:cxnLst/>
            <a:rect l="l" t="t" r="r" b="b"/>
            <a:pathLst>
              <a:path w="57150" h="36829">
                <a:moveTo>
                  <a:pt x="57150" y="0"/>
                </a:moveTo>
                <a:lnTo>
                  <a:pt x="0" y="0"/>
                </a:lnTo>
                <a:lnTo>
                  <a:pt x="28575" y="36575"/>
                </a:lnTo>
                <a:lnTo>
                  <a:pt x="57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9406508" y="3294507"/>
            <a:ext cx="57150" cy="36830"/>
          </a:xfrm>
          <a:custGeom>
            <a:avLst/>
            <a:gdLst/>
            <a:ahLst/>
            <a:cxnLst/>
            <a:rect l="l" t="t" r="r" b="b"/>
            <a:pathLst>
              <a:path w="57150" h="36829">
                <a:moveTo>
                  <a:pt x="0" y="0"/>
                </a:moveTo>
                <a:lnTo>
                  <a:pt x="28575" y="36575"/>
                </a:lnTo>
                <a:lnTo>
                  <a:pt x="57150" y="0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037194" y="3414903"/>
            <a:ext cx="57150" cy="36830"/>
          </a:xfrm>
          <a:custGeom>
            <a:avLst/>
            <a:gdLst/>
            <a:ahLst/>
            <a:cxnLst/>
            <a:rect l="l" t="t" r="r" b="b"/>
            <a:pathLst>
              <a:path w="57150" h="36829">
                <a:moveTo>
                  <a:pt x="57150" y="0"/>
                </a:moveTo>
                <a:lnTo>
                  <a:pt x="0" y="0"/>
                </a:lnTo>
                <a:lnTo>
                  <a:pt x="28575" y="36575"/>
                </a:lnTo>
                <a:lnTo>
                  <a:pt x="57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037194" y="3414903"/>
            <a:ext cx="57150" cy="36830"/>
          </a:xfrm>
          <a:custGeom>
            <a:avLst/>
            <a:gdLst/>
            <a:ahLst/>
            <a:cxnLst/>
            <a:rect l="l" t="t" r="r" b="b"/>
            <a:pathLst>
              <a:path w="57150" h="36829">
                <a:moveTo>
                  <a:pt x="0" y="0"/>
                </a:moveTo>
                <a:lnTo>
                  <a:pt x="28575" y="36575"/>
                </a:lnTo>
                <a:lnTo>
                  <a:pt x="57150" y="0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207120" y="3414903"/>
            <a:ext cx="57150" cy="36830"/>
          </a:xfrm>
          <a:custGeom>
            <a:avLst/>
            <a:gdLst/>
            <a:ahLst/>
            <a:cxnLst/>
            <a:rect l="l" t="t" r="r" b="b"/>
            <a:pathLst>
              <a:path w="57150" h="36829">
                <a:moveTo>
                  <a:pt x="57150" y="0"/>
                </a:moveTo>
                <a:lnTo>
                  <a:pt x="0" y="0"/>
                </a:lnTo>
                <a:lnTo>
                  <a:pt x="28575" y="36575"/>
                </a:lnTo>
                <a:lnTo>
                  <a:pt x="57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207120" y="3414903"/>
            <a:ext cx="57150" cy="36830"/>
          </a:xfrm>
          <a:custGeom>
            <a:avLst/>
            <a:gdLst/>
            <a:ahLst/>
            <a:cxnLst/>
            <a:rect l="l" t="t" r="r" b="b"/>
            <a:pathLst>
              <a:path w="57150" h="36829">
                <a:moveTo>
                  <a:pt x="0" y="0"/>
                </a:moveTo>
                <a:lnTo>
                  <a:pt x="28575" y="36575"/>
                </a:lnTo>
                <a:lnTo>
                  <a:pt x="57150" y="0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357235" y="3414903"/>
            <a:ext cx="56515" cy="36830"/>
          </a:xfrm>
          <a:custGeom>
            <a:avLst/>
            <a:gdLst/>
            <a:ahLst/>
            <a:cxnLst/>
            <a:rect l="l" t="t" r="r" b="b"/>
            <a:pathLst>
              <a:path w="56515" h="36829">
                <a:moveTo>
                  <a:pt x="56388" y="0"/>
                </a:moveTo>
                <a:lnTo>
                  <a:pt x="0" y="0"/>
                </a:lnTo>
                <a:lnTo>
                  <a:pt x="28194" y="36575"/>
                </a:lnTo>
                <a:lnTo>
                  <a:pt x="563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357235" y="3414903"/>
            <a:ext cx="56515" cy="36830"/>
          </a:xfrm>
          <a:custGeom>
            <a:avLst/>
            <a:gdLst/>
            <a:ahLst/>
            <a:cxnLst/>
            <a:rect l="l" t="t" r="r" b="b"/>
            <a:pathLst>
              <a:path w="56515" h="36829">
                <a:moveTo>
                  <a:pt x="0" y="0"/>
                </a:moveTo>
                <a:lnTo>
                  <a:pt x="28194" y="36575"/>
                </a:lnTo>
                <a:lnTo>
                  <a:pt x="56388" y="0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683370" y="3414903"/>
            <a:ext cx="57150" cy="36830"/>
          </a:xfrm>
          <a:custGeom>
            <a:avLst/>
            <a:gdLst/>
            <a:ahLst/>
            <a:cxnLst/>
            <a:rect l="l" t="t" r="r" b="b"/>
            <a:pathLst>
              <a:path w="57150" h="36829">
                <a:moveTo>
                  <a:pt x="57150" y="0"/>
                </a:moveTo>
                <a:lnTo>
                  <a:pt x="0" y="0"/>
                </a:lnTo>
                <a:lnTo>
                  <a:pt x="28575" y="36575"/>
                </a:lnTo>
                <a:lnTo>
                  <a:pt x="57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683370" y="3414903"/>
            <a:ext cx="57150" cy="36830"/>
          </a:xfrm>
          <a:custGeom>
            <a:avLst/>
            <a:gdLst/>
            <a:ahLst/>
            <a:cxnLst/>
            <a:rect l="l" t="t" r="r" b="b"/>
            <a:pathLst>
              <a:path w="57150" h="36829">
                <a:moveTo>
                  <a:pt x="0" y="0"/>
                </a:moveTo>
                <a:lnTo>
                  <a:pt x="28575" y="36575"/>
                </a:lnTo>
                <a:lnTo>
                  <a:pt x="57150" y="0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9526143" y="3414903"/>
            <a:ext cx="57150" cy="36830"/>
          </a:xfrm>
          <a:custGeom>
            <a:avLst/>
            <a:gdLst/>
            <a:ahLst/>
            <a:cxnLst/>
            <a:rect l="l" t="t" r="r" b="b"/>
            <a:pathLst>
              <a:path w="57150" h="36829">
                <a:moveTo>
                  <a:pt x="57150" y="0"/>
                </a:moveTo>
                <a:lnTo>
                  <a:pt x="0" y="0"/>
                </a:lnTo>
                <a:lnTo>
                  <a:pt x="28575" y="36575"/>
                </a:lnTo>
                <a:lnTo>
                  <a:pt x="57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9526143" y="3414903"/>
            <a:ext cx="57150" cy="36830"/>
          </a:xfrm>
          <a:custGeom>
            <a:avLst/>
            <a:gdLst/>
            <a:ahLst/>
            <a:cxnLst/>
            <a:rect l="l" t="t" r="r" b="b"/>
            <a:pathLst>
              <a:path w="57150" h="36829">
                <a:moveTo>
                  <a:pt x="0" y="0"/>
                </a:moveTo>
                <a:lnTo>
                  <a:pt x="28575" y="36575"/>
                </a:lnTo>
                <a:lnTo>
                  <a:pt x="57150" y="0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871841" y="3524630"/>
            <a:ext cx="57150" cy="36830"/>
          </a:xfrm>
          <a:custGeom>
            <a:avLst/>
            <a:gdLst/>
            <a:ahLst/>
            <a:cxnLst/>
            <a:rect l="l" t="t" r="r" b="b"/>
            <a:pathLst>
              <a:path w="57150" h="36829">
                <a:moveTo>
                  <a:pt x="57150" y="0"/>
                </a:moveTo>
                <a:lnTo>
                  <a:pt x="0" y="0"/>
                </a:lnTo>
                <a:lnTo>
                  <a:pt x="28575" y="36576"/>
                </a:lnTo>
                <a:lnTo>
                  <a:pt x="57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871841" y="3524630"/>
            <a:ext cx="57150" cy="36830"/>
          </a:xfrm>
          <a:custGeom>
            <a:avLst/>
            <a:gdLst/>
            <a:ahLst/>
            <a:cxnLst/>
            <a:rect l="l" t="t" r="r" b="b"/>
            <a:pathLst>
              <a:path w="57150" h="36829">
                <a:moveTo>
                  <a:pt x="0" y="0"/>
                </a:moveTo>
                <a:lnTo>
                  <a:pt x="28575" y="36576"/>
                </a:lnTo>
                <a:lnTo>
                  <a:pt x="57150" y="0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041767" y="3524630"/>
            <a:ext cx="57150" cy="36830"/>
          </a:xfrm>
          <a:custGeom>
            <a:avLst/>
            <a:gdLst/>
            <a:ahLst/>
            <a:cxnLst/>
            <a:rect l="l" t="t" r="r" b="b"/>
            <a:pathLst>
              <a:path w="57150" h="36829">
                <a:moveTo>
                  <a:pt x="57150" y="0"/>
                </a:moveTo>
                <a:lnTo>
                  <a:pt x="0" y="0"/>
                </a:lnTo>
                <a:lnTo>
                  <a:pt x="28575" y="36576"/>
                </a:lnTo>
                <a:lnTo>
                  <a:pt x="57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041767" y="3524630"/>
            <a:ext cx="57150" cy="36830"/>
          </a:xfrm>
          <a:custGeom>
            <a:avLst/>
            <a:gdLst/>
            <a:ahLst/>
            <a:cxnLst/>
            <a:rect l="l" t="t" r="r" b="b"/>
            <a:pathLst>
              <a:path w="57150" h="36829">
                <a:moveTo>
                  <a:pt x="0" y="0"/>
                </a:moveTo>
                <a:lnTo>
                  <a:pt x="28575" y="36576"/>
                </a:lnTo>
                <a:lnTo>
                  <a:pt x="57150" y="0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191882" y="3524630"/>
            <a:ext cx="56515" cy="36830"/>
          </a:xfrm>
          <a:custGeom>
            <a:avLst/>
            <a:gdLst/>
            <a:ahLst/>
            <a:cxnLst/>
            <a:rect l="l" t="t" r="r" b="b"/>
            <a:pathLst>
              <a:path w="56515" h="36829">
                <a:moveTo>
                  <a:pt x="56388" y="0"/>
                </a:moveTo>
                <a:lnTo>
                  <a:pt x="0" y="0"/>
                </a:lnTo>
                <a:lnTo>
                  <a:pt x="28194" y="36576"/>
                </a:lnTo>
                <a:lnTo>
                  <a:pt x="563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191882" y="3524630"/>
            <a:ext cx="56515" cy="36830"/>
          </a:xfrm>
          <a:custGeom>
            <a:avLst/>
            <a:gdLst/>
            <a:ahLst/>
            <a:cxnLst/>
            <a:rect l="l" t="t" r="r" b="b"/>
            <a:pathLst>
              <a:path w="56515" h="36829">
                <a:moveTo>
                  <a:pt x="0" y="0"/>
                </a:moveTo>
                <a:lnTo>
                  <a:pt x="28194" y="36576"/>
                </a:lnTo>
                <a:lnTo>
                  <a:pt x="56388" y="0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518017" y="3524630"/>
            <a:ext cx="57150" cy="36830"/>
          </a:xfrm>
          <a:custGeom>
            <a:avLst/>
            <a:gdLst/>
            <a:ahLst/>
            <a:cxnLst/>
            <a:rect l="l" t="t" r="r" b="b"/>
            <a:pathLst>
              <a:path w="57150" h="36829">
                <a:moveTo>
                  <a:pt x="57150" y="0"/>
                </a:moveTo>
                <a:lnTo>
                  <a:pt x="0" y="0"/>
                </a:lnTo>
                <a:lnTo>
                  <a:pt x="28575" y="36576"/>
                </a:lnTo>
                <a:lnTo>
                  <a:pt x="57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518017" y="3524630"/>
            <a:ext cx="57150" cy="36830"/>
          </a:xfrm>
          <a:custGeom>
            <a:avLst/>
            <a:gdLst/>
            <a:ahLst/>
            <a:cxnLst/>
            <a:rect l="l" t="t" r="r" b="b"/>
            <a:pathLst>
              <a:path w="57150" h="36829">
                <a:moveTo>
                  <a:pt x="0" y="0"/>
                </a:moveTo>
                <a:lnTo>
                  <a:pt x="28575" y="36576"/>
                </a:lnTo>
                <a:lnTo>
                  <a:pt x="57150" y="0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9360789" y="3524630"/>
            <a:ext cx="57150" cy="36830"/>
          </a:xfrm>
          <a:custGeom>
            <a:avLst/>
            <a:gdLst/>
            <a:ahLst/>
            <a:cxnLst/>
            <a:rect l="l" t="t" r="r" b="b"/>
            <a:pathLst>
              <a:path w="57150" h="36829">
                <a:moveTo>
                  <a:pt x="57150" y="0"/>
                </a:moveTo>
                <a:lnTo>
                  <a:pt x="0" y="0"/>
                </a:lnTo>
                <a:lnTo>
                  <a:pt x="28575" y="36576"/>
                </a:lnTo>
                <a:lnTo>
                  <a:pt x="57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9360789" y="3524630"/>
            <a:ext cx="57150" cy="36830"/>
          </a:xfrm>
          <a:custGeom>
            <a:avLst/>
            <a:gdLst/>
            <a:ahLst/>
            <a:cxnLst/>
            <a:rect l="l" t="t" r="r" b="b"/>
            <a:pathLst>
              <a:path w="57150" h="36829">
                <a:moveTo>
                  <a:pt x="0" y="0"/>
                </a:moveTo>
                <a:lnTo>
                  <a:pt x="28575" y="36576"/>
                </a:lnTo>
                <a:lnTo>
                  <a:pt x="57150" y="0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588120" y="3769995"/>
            <a:ext cx="57150" cy="36830"/>
          </a:xfrm>
          <a:custGeom>
            <a:avLst/>
            <a:gdLst/>
            <a:ahLst/>
            <a:cxnLst/>
            <a:rect l="l" t="t" r="r" b="b"/>
            <a:pathLst>
              <a:path w="57150" h="36829">
                <a:moveTo>
                  <a:pt x="57150" y="0"/>
                </a:moveTo>
                <a:lnTo>
                  <a:pt x="0" y="0"/>
                </a:lnTo>
                <a:lnTo>
                  <a:pt x="28575" y="36575"/>
                </a:lnTo>
                <a:lnTo>
                  <a:pt x="57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588120" y="3769995"/>
            <a:ext cx="57150" cy="36830"/>
          </a:xfrm>
          <a:custGeom>
            <a:avLst/>
            <a:gdLst/>
            <a:ahLst/>
            <a:cxnLst/>
            <a:rect l="l" t="t" r="r" b="b"/>
            <a:pathLst>
              <a:path w="57150" h="36829">
                <a:moveTo>
                  <a:pt x="0" y="0"/>
                </a:moveTo>
                <a:lnTo>
                  <a:pt x="28575" y="36575"/>
                </a:lnTo>
                <a:lnTo>
                  <a:pt x="57150" y="0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757284" y="3769995"/>
            <a:ext cx="57150" cy="36830"/>
          </a:xfrm>
          <a:custGeom>
            <a:avLst/>
            <a:gdLst/>
            <a:ahLst/>
            <a:cxnLst/>
            <a:rect l="l" t="t" r="r" b="b"/>
            <a:pathLst>
              <a:path w="57150" h="36829">
                <a:moveTo>
                  <a:pt x="57150" y="0"/>
                </a:moveTo>
                <a:lnTo>
                  <a:pt x="0" y="0"/>
                </a:lnTo>
                <a:lnTo>
                  <a:pt x="28575" y="36575"/>
                </a:lnTo>
                <a:lnTo>
                  <a:pt x="57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757284" y="3769995"/>
            <a:ext cx="57150" cy="36830"/>
          </a:xfrm>
          <a:custGeom>
            <a:avLst/>
            <a:gdLst/>
            <a:ahLst/>
            <a:cxnLst/>
            <a:rect l="l" t="t" r="r" b="b"/>
            <a:pathLst>
              <a:path w="57150" h="36829">
                <a:moveTo>
                  <a:pt x="0" y="0"/>
                </a:moveTo>
                <a:lnTo>
                  <a:pt x="28575" y="36575"/>
                </a:lnTo>
                <a:lnTo>
                  <a:pt x="57150" y="0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907398" y="3769995"/>
            <a:ext cx="57150" cy="36830"/>
          </a:xfrm>
          <a:custGeom>
            <a:avLst/>
            <a:gdLst/>
            <a:ahLst/>
            <a:cxnLst/>
            <a:rect l="l" t="t" r="r" b="b"/>
            <a:pathLst>
              <a:path w="57150" h="36829">
                <a:moveTo>
                  <a:pt x="57150" y="0"/>
                </a:moveTo>
                <a:lnTo>
                  <a:pt x="0" y="0"/>
                </a:lnTo>
                <a:lnTo>
                  <a:pt x="28575" y="36575"/>
                </a:lnTo>
                <a:lnTo>
                  <a:pt x="57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907398" y="3769995"/>
            <a:ext cx="57150" cy="36830"/>
          </a:xfrm>
          <a:custGeom>
            <a:avLst/>
            <a:gdLst/>
            <a:ahLst/>
            <a:cxnLst/>
            <a:rect l="l" t="t" r="r" b="b"/>
            <a:pathLst>
              <a:path w="57150" h="36829">
                <a:moveTo>
                  <a:pt x="0" y="0"/>
                </a:moveTo>
                <a:lnTo>
                  <a:pt x="28575" y="36575"/>
                </a:lnTo>
                <a:lnTo>
                  <a:pt x="57150" y="0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9233534" y="3769995"/>
            <a:ext cx="57150" cy="36830"/>
          </a:xfrm>
          <a:custGeom>
            <a:avLst/>
            <a:gdLst/>
            <a:ahLst/>
            <a:cxnLst/>
            <a:rect l="l" t="t" r="r" b="b"/>
            <a:pathLst>
              <a:path w="57150" h="36829">
                <a:moveTo>
                  <a:pt x="57150" y="0"/>
                </a:moveTo>
                <a:lnTo>
                  <a:pt x="0" y="0"/>
                </a:lnTo>
                <a:lnTo>
                  <a:pt x="28575" y="36575"/>
                </a:lnTo>
                <a:lnTo>
                  <a:pt x="57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9233534" y="3769995"/>
            <a:ext cx="57150" cy="36830"/>
          </a:xfrm>
          <a:custGeom>
            <a:avLst/>
            <a:gdLst/>
            <a:ahLst/>
            <a:cxnLst/>
            <a:rect l="l" t="t" r="r" b="b"/>
            <a:pathLst>
              <a:path w="57150" h="36829">
                <a:moveTo>
                  <a:pt x="0" y="0"/>
                </a:moveTo>
                <a:lnTo>
                  <a:pt x="28575" y="36575"/>
                </a:lnTo>
                <a:lnTo>
                  <a:pt x="57150" y="0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0076306" y="3769995"/>
            <a:ext cx="57150" cy="36830"/>
          </a:xfrm>
          <a:custGeom>
            <a:avLst/>
            <a:gdLst/>
            <a:ahLst/>
            <a:cxnLst/>
            <a:rect l="l" t="t" r="r" b="b"/>
            <a:pathLst>
              <a:path w="57150" h="36829">
                <a:moveTo>
                  <a:pt x="57150" y="0"/>
                </a:moveTo>
                <a:lnTo>
                  <a:pt x="0" y="0"/>
                </a:lnTo>
                <a:lnTo>
                  <a:pt x="28575" y="36575"/>
                </a:lnTo>
                <a:lnTo>
                  <a:pt x="57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0076306" y="3769995"/>
            <a:ext cx="57150" cy="36830"/>
          </a:xfrm>
          <a:custGeom>
            <a:avLst/>
            <a:gdLst/>
            <a:ahLst/>
            <a:cxnLst/>
            <a:rect l="l" t="t" r="r" b="b"/>
            <a:pathLst>
              <a:path w="57150" h="36829">
                <a:moveTo>
                  <a:pt x="0" y="0"/>
                </a:moveTo>
                <a:lnTo>
                  <a:pt x="28575" y="36575"/>
                </a:lnTo>
                <a:lnTo>
                  <a:pt x="57150" y="0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823834" y="3888105"/>
            <a:ext cx="57150" cy="36195"/>
          </a:xfrm>
          <a:custGeom>
            <a:avLst/>
            <a:gdLst/>
            <a:ahLst/>
            <a:cxnLst/>
            <a:rect l="l" t="t" r="r" b="b"/>
            <a:pathLst>
              <a:path w="57150" h="36195">
                <a:moveTo>
                  <a:pt x="57150" y="0"/>
                </a:moveTo>
                <a:lnTo>
                  <a:pt x="0" y="0"/>
                </a:lnTo>
                <a:lnTo>
                  <a:pt x="28575" y="35814"/>
                </a:lnTo>
                <a:lnTo>
                  <a:pt x="57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823834" y="3888105"/>
            <a:ext cx="57150" cy="36195"/>
          </a:xfrm>
          <a:custGeom>
            <a:avLst/>
            <a:gdLst/>
            <a:ahLst/>
            <a:cxnLst/>
            <a:rect l="l" t="t" r="r" b="b"/>
            <a:pathLst>
              <a:path w="57150" h="36195">
                <a:moveTo>
                  <a:pt x="0" y="0"/>
                </a:moveTo>
                <a:lnTo>
                  <a:pt x="28575" y="35814"/>
                </a:lnTo>
                <a:lnTo>
                  <a:pt x="57150" y="0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992998" y="3888105"/>
            <a:ext cx="57150" cy="36195"/>
          </a:xfrm>
          <a:custGeom>
            <a:avLst/>
            <a:gdLst/>
            <a:ahLst/>
            <a:cxnLst/>
            <a:rect l="l" t="t" r="r" b="b"/>
            <a:pathLst>
              <a:path w="57150" h="36195">
                <a:moveTo>
                  <a:pt x="57150" y="0"/>
                </a:moveTo>
                <a:lnTo>
                  <a:pt x="0" y="0"/>
                </a:lnTo>
                <a:lnTo>
                  <a:pt x="28575" y="35814"/>
                </a:lnTo>
                <a:lnTo>
                  <a:pt x="57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992998" y="3888105"/>
            <a:ext cx="57150" cy="36195"/>
          </a:xfrm>
          <a:custGeom>
            <a:avLst/>
            <a:gdLst/>
            <a:ahLst/>
            <a:cxnLst/>
            <a:rect l="l" t="t" r="r" b="b"/>
            <a:pathLst>
              <a:path w="57150" h="36195">
                <a:moveTo>
                  <a:pt x="0" y="0"/>
                </a:moveTo>
                <a:lnTo>
                  <a:pt x="28575" y="35814"/>
                </a:lnTo>
                <a:lnTo>
                  <a:pt x="57150" y="0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143113" y="3888105"/>
            <a:ext cx="57150" cy="36195"/>
          </a:xfrm>
          <a:custGeom>
            <a:avLst/>
            <a:gdLst/>
            <a:ahLst/>
            <a:cxnLst/>
            <a:rect l="l" t="t" r="r" b="b"/>
            <a:pathLst>
              <a:path w="57150" h="36195">
                <a:moveTo>
                  <a:pt x="57150" y="0"/>
                </a:moveTo>
                <a:lnTo>
                  <a:pt x="0" y="0"/>
                </a:lnTo>
                <a:lnTo>
                  <a:pt x="28575" y="35814"/>
                </a:lnTo>
                <a:lnTo>
                  <a:pt x="57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143113" y="3888105"/>
            <a:ext cx="57150" cy="36195"/>
          </a:xfrm>
          <a:custGeom>
            <a:avLst/>
            <a:gdLst/>
            <a:ahLst/>
            <a:cxnLst/>
            <a:rect l="l" t="t" r="r" b="b"/>
            <a:pathLst>
              <a:path w="57150" h="36195">
                <a:moveTo>
                  <a:pt x="0" y="0"/>
                </a:moveTo>
                <a:lnTo>
                  <a:pt x="28575" y="35814"/>
                </a:lnTo>
                <a:lnTo>
                  <a:pt x="57150" y="0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469248" y="3888105"/>
            <a:ext cx="57150" cy="36195"/>
          </a:xfrm>
          <a:custGeom>
            <a:avLst/>
            <a:gdLst/>
            <a:ahLst/>
            <a:cxnLst/>
            <a:rect l="l" t="t" r="r" b="b"/>
            <a:pathLst>
              <a:path w="57150" h="36195">
                <a:moveTo>
                  <a:pt x="57150" y="0"/>
                </a:moveTo>
                <a:lnTo>
                  <a:pt x="0" y="0"/>
                </a:lnTo>
                <a:lnTo>
                  <a:pt x="28575" y="35814"/>
                </a:lnTo>
                <a:lnTo>
                  <a:pt x="57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469248" y="3888105"/>
            <a:ext cx="57150" cy="36195"/>
          </a:xfrm>
          <a:custGeom>
            <a:avLst/>
            <a:gdLst/>
            <a:ahLst/>
            <a:cxnLst/>
            <a:rect l="l" t="t" r="r" b="b"/>
            <a:pathLst>
              <a:path w="57150" h="36195">
                <a:moveTo>
                  <a:pt x="0" y="0"/>
                </a:moveTo>
                <a:lnTo>
                  <a:pt x="28575" y="35814"/>
                </a:lnTo>
                <a:lnTo>
                  <a:pt x="57150" y="0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9979532" y="3888105"/>
            <a:ext cx="57150" cy="36195"/>
          </a:xfrm>
          <a:custGeom>
            <a:avLst/>
            <a:gdLst/>
            <a:ahLst/>
            <a:cxnLst/>
            <a:rect l="l" t="t" r="r" b="b"/>
            <a:pathLst>
              <a:path w="57150" h="36195">
                <a:moveTo>
                  <a:pt x="57150" y="0"/>
                </a:moveTo>
                <a:lnTo>
                  <a:pt x="0" y="0"/>
                </a:lnTo>
                <a:lnTo>
                  <a:pt x="28575" y="35814"/>
                </a:lnTo>
                <a:lnTo>
                  <a:pt x="57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9979532" y="3888105"/>
            <a:ext cx="57150" cy="36195"/>
          </a:xfrm>
          <a:custGeom>
            <a:avLst/>
            <a:gdLst/>
            <a:ahLst/>
            <a:cxnLst/>
            <a:rect l="l" t="t" r="r" b="b"/>
            <a:pathLst>
              <a:path w="57150" h="36195">
                <a:moveTo>
                  <a:pt x="0" y="0"/>
                </a:moveTo>
                <a:lnTo>
                  <a:pt x="28575" y="35814"/>
                </a:lnTo>
                <a:lnTo>
                  <a:pt x="57150" y="0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812910" y="3892677"/>
            <a:ext cx="57150" cy="36830"/>
          </a:xfrm>
          <a:custGeom>
            <a:avLst/>
            <a:gdLst/>
            <a:ahLst/>
            <a:cxnLst/>
            <a:rect l="l" t="t" r="r" b="b"/>
            <a:pathLst>
              <a:path w="57150" h="36829">
                <a:moveTo>
                  <a:pt x="57150" y="0"/>
                </a:moveTo>
                <a:lnTo>
                  <a:pt x="0" y="0"/>
                </a:lnTo>
                <a:lnTo>
                  <a:pt x="28575" y="36575"/>
                </a:lnTo>
                <a:lnTo>
                  <a:pt x="57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812910" y="3892677"/>
            <a:ext cx="57150" cy="36830"/>
          </a:xfrm>
          <a:custGeom>
            <a:avLst/>
            <a:gdLst/>
            <a:ahLst/>
            <a:cxnLst/>
            <a:rect l="l" t="t" r="r" b="b"/>
            <a:pathLst>
              <a:path w="57150" h="36829">
                <a:moveTo>
                  <a:pt x="0" y="0"/>
                </a:moveTo>
                <a:lnTo>
                  <a:pt x="28575" y="36575"/>
                </a:lnTo>
                <a:lnTo>
                  <a:pt x="57150" y="0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982836" y="3892677"/>
            <a:ext cx="57150" cy="36830"/>
          </a:xfrm>
          <a:custGeom>
            <a:avLst/>
            <a:gdLst/>
            <a:ahLst/>
            <a:cxnLst/>
            <a:rect l="l" t="t" r="r" b="b"/>
            <a:pathLst>
              <a:path w="57150" h="36829">
                <a:moveTo>
                  <a:pt x="57150" y="0"/>
                </a:moveTo>
                <a:lnTo>
                  <a:pt x="0" y="0"/>
                </a:lnTo>
                <a:lnTo>
                  <a:pt x="28575" y="36575"/>
                </a:lnTo>
                <a:lnTo>
                  <a:pt x="57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982836" y="3892677"/>
            <a:ext cx="57150" cy="36830"/>
          </a:xfrm>
          <a:custGeom>
            <a:avLst/>
            <a:gdLst/>
            <a:ahLst/>
            <a:cxnLst/>
            <a:rect l="l" t="t" r="r" b="b"/>
            <a:pathLst>
              <a:path w="57150" h="36829">
                <a:moveTo>
                  <a:pt x="0" y="0"/>
                </a:moveTo>
                <a:lnTo>
                  <a:pt x="28575" y="36575"/>
                </a:lnTo>
                <a:lnTo>
                  <a:pt x="57150" y="0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9459086" y="3892677"/>
            <a:ext cx="57150" cy="36830"/>
          </a:xfrm>
          <a:custGeom>
            <a:avLst/>
            <a:gdLst/>
            <a:ahLst/>
            <a:cxnLst/>
            <a:rect l="l" t="t" r="r" b="b"/>
            <a:pathLst>
              <a:path w="57150" h="36829">
                <a:moveTo>
                  <a:pt x="57150" y="0"/>
                </a:moveTo>
                <a:lnTo>
                  <a:pt x="0" y="0"/>
                </a:lnTo>
                <a:lnTo>
                  <a:pt x="28575" y="36575"/>
                </a:lnTo>
                <a:lnTo>
                  <a:pt x="57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9459086" y="3892677"/>
            <a:ext cx="57150" cy="36830"/>
          </a:xfrm>
          <a:custGeom>
            <a:avLst/>
            <a:gdLst/>
            <a:ahLst/>
            <a:cxnLst/>
            <a:rect l="l" t="t" r="r" b="b"/>
            <a:pathLst>
              <a:path w="57150" h="36829">
                <a:moveTo>
                  <a:pt x="0" y="0"/>
                </a:moveTo>
                <a:lnTo>
                  <a:pt x="28575" y="36575"/>
                </a:lnTo>
                <a:lnTo>
                  <a:pt x="57150" y="0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855077" y="3772280"/>
            <a:ext cx="57150" cy="36830"/>
          </a:xfrm>
          <a:custGeom>
            <a:avLst/>
            <a:gdLst/>
            <a:ahLst/>
            <a:cxnLst/>
            <a:rect l="l" t="t" r="r" b="b"/>
            <a:pathLst>
              <a:path w="57150" h="36829">
                <a:moveTo>
                  <a:pt x="57150" y="0"/>
                </a:moveTo>
                <a:lnTo>
                  <a:pt x="0" y="0"/>
                </a:lnTo>
                <a:lnTo>
                  <a:pt x="28575" y="36576"/>
                </a:lnTo>
                <a:lnTo>
                  <a:pt x="57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855077" y="3772280"/>
            <a:ext cx="57150" cy="36830"/>
          </a:xfrm>
          <a:custGeom>
            <a:avLst/>
            <a:gdLst/>
            <a:ahLst/>
            <a:cxnLst/>
            <a:rect l="l" t="t" r="r" b="b"/>
            <a:pathLst>
              <a:path w="57150" h="36829">
                <a:moveTo>
                  <a:pt x="0" y="0"/>
                </a:moveTo>
                <a:lnTo>
                  <a:pt x="28575" y="36576"/>
                </a:lnTo>
                <a:lnTo>
                  <a:pt x="57150" y="0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8025004" y="3772280"/>
            <a:ext cx="56515" cy="36830"/>
          </a:xfrm>
          <a:custGeom>
            <a:avLst/>
            <a:gdLst/>
            <a:ahLst/>
            <a:cxnLst/>
            <a:rect l="l" t="t" r="r" b="b"/>
            <a:pathLst>
              <a:path w="56515" h="36829">
                <a:moveTo>
                  <a:pt x="56388" y="0"/>
                </a:moveTo>
                <a:lnTo>
                  <a:pt x="0" y="0"/>
                </a:lnTo>
                <a:lnTo>
                  <a:pt x="28194" y="36576"/>
                </a:lnTo>
                <a:lnTo>
                  <a:pt x="563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8025004" y="3772280"/>
            <a:ext cx="56515" cy="36830"/>
          </a:xfrm>
          <a:custGeom>
            <a:avLst/>
            <a:gdLst/>
            <a:ahLst/>
            <a:cxnLst/>
            <a:rect l="l" t="t" r="r" b="b"/>
            <a:pathLst>
              <a:path w="56515" h="36829">
                <a:moveTo>
                  <a:pt x="0" y="0"/>
                </a:moveTo>
                <a:lnTo>
                  <a:pt x="28194" y="36576"/>
                </a:lnTo>
                <a:lnTo>
                  <a:pt x="56388" y="0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8501254" y="3772280"/>
            <a:ext cx="56515" cy="36830"/>
          </a:xfrm>
          <a:custGeom>
            <a:avLst/>
            <a:gdLst/>
            <a:ahLst/>
            <a:cxnLst/>
            <a:rect l="l" t="t" r="r" b="b"/>
            <a:pathLst>
              <a:path w="56515" h="36829">
                <a:moveTo>
                  <a:pt x="56388" y="0"/>
                </a:moveTo>
                <a:lnTo>
                  <a:pt x="0" y="0"/>
                </a:lnTo>
                <a:lnTo>
                  <a:pt x="28194" y="36576"/>
                </a:lnTo>
                <a:lnTo>
                  <a:pt x="563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8501254" y="3772280"/>
            <a:ext cx="56515" cy="36830"/>
          </a:xfrm>
          <a:custGeom>
            <a:avLst/>
            <a:gdLst/>
            <a:ahLst/>
            <a:cxnLst/>
            <a:rect l="l" t="t" r="r" b="b"/>
            <a:pathLst>
              <a:path w="56515" h="36829">
                <a:moveTo>
                  <a:pt x="0" y="0"/>
                </a:moveTo>
                <a:lnTo>
                  <a:pt x="28194" y="36576"/>
                </a:lnTo>
                <a:lnTo>
                  <a:pt x="56388" y="0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846694" y="3652647"/>
            <a:ext cx="57150" cy="36195"/>
          </a:xfrm>
          <a:custGeom>
            <a:avLst/>
            <a:gdLst/>
            <a:ahLst/>
            <a:cxnLst/>
            <a:rect l="l" t="t" r="r" b="b"/>
            <a:pathLst>
              <a:path w="57150" h="36195">
                <a:moveTo>
                  <a:pt x="57150" y="0"/>
                </a:moveTo>
                <a:lnTo>
                  <a:pt x="0" y="0"/>
                </a:lnTo>
                <a:lnTo>
                  <a:pt x="28575" y="35813"/>
                </a:lnTo>
                <a:lnTo>
                  <a:pt x="57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846694" y="3652647"/>
            <a:ext cx="57150" cy="36195"/>
          </a:xfrm>
          <a:custGeom>
            <a:avLst/>
            <a:gdLst/>
            <a:ahLst/>
            <a:cxnLst/>
            <a:rect l="l" t="t" r="r" b="b"/>
            <a:pathLst>
              <a:path w="57150" h="36195">
                <a:moveTo>
                  <a:pt x="0" y="0"/>
                </a:moveTo>
                <a:lnTo>
                  <a:pt x="28575" y="35813"/>
                </a:lnTo>
                <a:lnTo>
                  <a:pt x="57150" y="0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8015858" y="3652647"/>
            <a:ext cx="57150" cy="36195"/>
          </a:xfrm>
          <a:custGeom>
            <a:avLst/>
            <a:gdLst/>
            <a:ahLst/>
            <a:cxnLst/>
            <a:rect l="l" t="t" r="r" b="b"/>
            <a:pathLst>
              <a:path w="57150" h="36195">
                <a:moveTo>
                  <a:pt x="57150" y="0"/>
                </a:moveTo>
                <a:lnTo>
                  <a:pt x="0" y="0"/>
                </a:lnTo>
                <a:lnTo>
                  <a:pt x="28575" y="35813"/>
                </a:lnTo>
                <a:lnTo>
                  <a:pt x="57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015858" y="3652647"/>
            <a:ext cx="57150" cy="36195"/>
          </a:xfrm>
          <a:custGeom>
            <a:avLst/>
            <a:gdLst/>
            <a:ahLst/>
            <a:cxnLst/>
            <a:rect l="l" t="t" r="r" b="b"/>
            <a:pathLst>
              <a:path w="57150" h="36195">
                <a:moveTo>
                  <a:pt x="0" y="0"/>
                </a:moveTo>
                <a:lnTo>
                  <a:pt x="28575" y="35813"/>
                </a:lnTo>
                <a:lnTo>
                  <a:pt x="57150" y="0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492108" y="3652647"/>
            <a:ext cx="57150" cy="36195"/>
          </a:xfrm>
          <a:custGeom>
            <a:avLst/>
            <a:gdLst/>
            <a:ahLst/>
            <a:cxnLst/>
            <a:rect l="l" t="t" r="r" b="b"/>
            <a:pathLst>
              <a:path w="57150" h="36195">
                <a:moveTo>
                  <a:pt x="57150" y="0"/>
                </a:moveTo>
                <a:lnTo>
                  <a:pt x="0" y="0"/>
                </a:lnTo>
                <a:lnTo>
                  <a:pt x="28575" y="35813"/>
                </a:lnTo>
                <a:lnTo>
                  <a:pt x="57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8492108" y="3652647"/>
            <a:ext cx="57150" cy="36195"/>
          </a:xfrm>
          <a:custGeom>
            <a:avLst/>
            <a:gdLst/>
            <a:ahLst/>
            <a:cxnLst/>
            <a:rect l="l" t="t" r="r" b="b"/>
            <a:pathLst>
              <a:path w="57150" h="36195">
                <a:moveTo>
                  <a:pt x="0" y="0"/>
                </a:moveTo>
                <a:lnTo>
                  <a:pt x="28575" y="35813"/>
                </a:lnTo>
                <a:lnTo>
                  <a:pt x="57150" y="0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8137017" y="3652647"/>
            <a:ext cx="57150" cy="36195"/>
          </a:xfrm>
          <a:custGeom>
            <a:avLst/>
            <a:gdLst/>
            <a:ahLst/>
            <a:cxnLst/>
            <a:rect l="l" t="t" r="r" b="b"/>
            <a:pathLst>
              <a:path w="57150" h="36195">
                <a:moveTo>
                  <a:pt x="57150" y="0"/>
                </a:moveTo>
                <a:lnTo>
                  <a:pt x="0" y="0"/>
                </a:lnTo>
                <a:lnTo>
                  <a:pt x="28575" y="35813"/>
                </a:lnTo>
                <a:lnTo>
                  <a:pt x="57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137017" y="3652647"/>
            <a:ext cx="57150" cy="36195"/>
          </a:xfrm>
          <a:custGeom>
            <a:avLst/>
            <a:gdLst/>
            <a:ahLst/>
            <a:cxnLst/>
            <a:rect l="l" t="t" r="r" b="b"/>
            <a:pathLst>
              <a:path w="57150" h="36195">
                <a:moveTo>
                  <a:pt x="0" y="0"/>
                </a:moveTo>
                <a:lnTo>
                  <a:pt x="28575" y="35813"/>
                </a:lnTo>
                <a:lnTo>
                  <a:pt x="57150" y="0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8306943" y="3652647"/>
            <a:ext cx="57150" cy="36195"/>
          </a:xfrm>
          <a:custGeom>
            <a:avLst/>
            <a:gdLst/>
            <a:ahLst/>
            <a:cxnLst/>
            <a:rect l="l" t="t" r="r" b="b"/>
            <a:pathLst>
              <a:path w="57150" h="36195">
                <a:moveTo>
                  <a:pt x="57150" y="0"/>
                </a:moveTo>
                <a:lnTo>
                  <a:pt x="0" y="0"/>
                </a:lnTo>
                <a:lnTo>
                  <a:pt x="28575" y="35813"/>
                </a:lnTo>
                <a:lnTo>
                  <a:pt x="57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8306943" y="3652647"/>
            <a:ext cx="57150" cy="36195"/>
          </a:xfrm>
          <a:custGeom>
            <a:avLst/>
            <a:gdLst/>
            <a:ahLst/>
            <a:cxnLst/>
            <a:rect l="l" t="t" r="r" b="b"/>
            <a:pathLst>
              <a:path w="57150" h="36195">
                <a:moveTo>
                  <a:pt x="0" y="0"/>
                </a:moveTo>
                <a:lnTo>
                  <a:pt x="28575" y="35813"/>
                </a:lnTo>
                <a:lnTo>
                  <a:pt x="57150" y="0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8783193" y="3652647"/>
            <a:ext cx="57150" cy="36195"/>
          </a:xfrm>
          <a:custGeom>
            <a:avLst/>
            <a:gdLst/>
            <a:ahLst/>
            <a:cxnLst/>
            <a:rect l="l" t="t" r="r" b="b"/>
            <a:pathLst>
              <a:path w="57150" h="36195">
                <a:moveTo>
                  <a:pt x="57150" y="0"/>
                </a:moveTo>
                <a:lnTo>
                  <a:pt x="0" y="0"/>
                </a:lnTo>
                <a:lnTo>
                  <a:pt x="28575" y="35813"/>
                </a:lnTo>
                <a:lnTo>
                  <a:pt x="57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8783193" y="3652647"/>
            <a:ext cx="57150" cy="36195"/>
          </a:xfrm>
          <a:custGeom>
            <a:avLst/>
            <a:gdLst/>
            <a:ahLst/>
            <a:cxnLst/>
            <a:rect l="l" t="t" r="r" b="b"/>
            <a:pathLst>
              <a:path w="57150" h="36195">
                <a:moveTo>
                  <a:pt x="0" y="0"/>
                </a:moveTo>
                <a:lnTo>
                  <a:pt x="28575" y="35813"/>
                </a:lnTo>
                <a:lnTo>
                  <a:pt x="57150" y="0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9848468" y="3171825"/>
            <a:ext cx="57150" cy="36830"/>
          </a:xfrm>
          <a:custGeom>
            <a:avLst/>
            <a:gdLst/>
            <a:ahLst/>
            <a:cxnLst/>
            <a:rect l="l" t="t" r="r" b="b"/>
            <a:pathLst>
              <a:path w="57150" h="36830">
                <a:moveTo>
                  <a:pt x="57150" y="0"/>
                </a:moveTo>
                <a:lnTo>
                  <a:pt x="0" y="0"/>
                </a:lnTo>
                <a:lnTo>
                  <a:pt x="28575" y="36575"/>
                </a:lnTo>
                <a:lnTo>
                  <a:pt x="57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9848468" y="3171825"/>
            <a:ext cx="57150" cy="36830"/>
          </a:xfrm>
          <a:custGeom>
            <a:avLst/>
            <a:gdLst/>
            <a:ahLst/>
            <a:cxnLst/>
            <a:rect l="l" t="t" r="r" b="b"/>
            <a:pathLst>
              <a:path w="57150" h="36830">
                <a:moveTo>
                  <a:pt x="0" y="0"/>
                </a:moveTo>
                <a:lnTo>
                  <a:pt x="28575" y="36575"/>
                </a:lnTo>
                <a:lnTo>
                  <a:pt x="57150" y="0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0017632" y="3171825"/>
            <a:ext cx="57150" cy="36830"/>
          </a:xfrm>
          <a:custGeom>
            <a:avLst/>
            <a:gdLst/>
            <a:ahLst/>
            <a:cxnLst/>
            <a:rect l="l" t="t" r="r" b="b"/>
            <a:pathLst>
              <a:path w="57150" h="36830">
                <a:moveTo>
                  <a:pt x="57150" y="0"/>
                </a:moveTo>
                <a:lnTo>
                  <a:pt x="0" y="0"/>
                </a:lnTo>
                <a:lnTo>
                  <a:pt x="28575" y="36575"/>
                </a:lnTo>
                <a:lnTo>
                  <a:pt x="57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0017632" y="3171825"/>
            <a:ext cx="57150" cy="36830"/>
          </a:xfrm>
          <a:custGeom>
            <a:avLst/>
            <a:gdLst/>
            <a:ahLst/>
            <a:cxnLst/>
            <a:rect l="l" t="t" r="r" b="b"/>
            <a:pathLst>
              <a:path w="57150" h="36830">
                <a:moveTo>
                  <a:pt x="0" y="0"/>
                </a:moveTo>
                <a:lnTo>
                  <a:pt x="28575" y="36575"/>
                </a:lnTo>
                <a:lnTo>
                  <a:pt x="57150" y="0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 txBox="1"/>
          <p:nvPr/>
        </p:nvSpPr>
        <p:spPr>
          <a:xfrm>
            <a:off x="2174240" y="1531803"/>
            <a:ext cx="6506209" cy="160147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>
              <a:spcBef>
                <a:spcPts val="800"/>
              </a:spcBef>
            </a:pPr>
            <a:r>
              <a:rPr sz="1600" b="1" spc="-5" dirty="0">
                <a:latin typeface="Calibri"/>
                <a:cs typeface="Calibri"/>
              </a:rPr>
              <a:t>Sequence </a:t>
            </a:r>
            <a:r>
              <a:rPr sz="1600" b="1" dirty="0">
                <a:latin typeface="Calibri"/>
                <a:cs typeface="Calibri"/>
              </a:rPr>
              <a:t>of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workshops</a:t>
            </a:r>
            <a:endParaRPr sz="1600">
              <a:latin typeface="Calibri"/>
              <a:cs typeface="Calibri"/>
            </a:endParaRPr>
          </a:p>
          <a:p>
            <a:pPr marL="298450" indent="-286385">
              <a:spcBef>
                <a:spcPts val="605"/>
              </a:spcBef>
              <a:buFont typeface="Arial"/>
              <a:buChar char="–"/>
              <a:tabLst>
                <a:tab pos="298450" algn="l"/>
                <a:tab pos="299085" algn="l"/>
              </a:tabLst>
            </a:pPr>
            <a:r>
              <a:rPr sz="1400" spc="-5" dirty="0">
                <a:latin typeface="Calibri"/>
                <a:cs typeface="Calibri"/>
              </a:rPr>
              <a:t>Regular </a:t>
            </a:r>
            <a:r>
              <a:rPr sz="1400" spc="-10" dirty="0">
                <a:latin typeface="Calibri"/>
                <a:cs typeface="Calibri"/>
              </a:rPr>
              <a:t>workshop </a:t>
            </a:r>
            <a:r>
              <a:rPr sz="1400" spc="-5" dirty="0">
                <a:latin typeface="Calibri"/>
                <a:cs typeface="Calibri"/>
              </a:rPr>
              <a:t>and </a:t>
            </a:r>
            <a:r>
              <a:rPr sz="1400" spc="-10" dirty="0">
                <a:latin typeface="Calibri"/>
                <a:cs typeface="Calibri"/>
              </a:rPr>
              <a:t>review</a:t>
            </a:r>
            <a:r>
              <a:rPr sz="1400" spc="5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processes</a:t>
            </a:r>
            <a:endParaRPr sz="1400">
              <a:latin typeface="Calibri"/>
              <a:cs typeface="Calibri"/>
            </a:endParaRPr>
          </a:p>
          <a:p>
            <a:pPr marL="298450" indent="-286385">
              <a:spcBef>
                <a:spcPts val="600"/>
              </a:spcBef>
              <a:buFont typeface="Arial"/>
              <a:buChar char="–"/>
              <a:tabLst>
                <a:tab pos="298450" algn="l"/>
                <a:tab pos="299085" algn="l"/>
              </a:tabLst>
            </a:pPr>
            <a:r>
              <a:rPr sz="1400" spc="-10" dirty="0">
                <a:latin typeface="Calibri"/>
                <a:cs typeface="Calibri"/>
              </a:rPr>
              <a:t>Roadmaps are </a:t>
            </a:r>
            <a:r>
              <a:rPr sz="1400" spc="-5" dirty="0">
                <a:latin typeface="Calibri"/>
                <a:cs typeface="Calibri"/>
              </a:rPr>
              <a:t>built up and maintained as </a:t>
            </a:r>
            <a:r>
              <a:rPr sz="1400" spc="-10" dirty="0">
                <a:latin typeface="Calibri"/>
                <a:cs typeface="Calibri"/>
              </a:rPr>
              <a:t>live</a:t>
            </a:r>
            <a:r>
              <a:rPr sz="1400" spc="9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documents</a:t>
            </a:r>
            <a:endParaRPr sz="1400">
              <a:latin typeface="Calibri"/>
              <a:cs typeface="Calibri"/>
            </a:endParaRPr>
          </a:p>
          <a:p>
            <a:pPr marL="5107305">
              <a:spcBef>
                <a:spcPts val="785"/>
              </a:spcBef>
            </a:pPr>
            <a:r>
              <a:rPr sz="1000" spc="-5" dirty="0">
                <a:latin typeface="Arial"/>
                <a:cs typeface="Arial"/>
              </a:rPr>
              <a:t>Consolidated</a:t>
            </a:r>
            <a:r>
              <a:rPr sz="1000" spc="-6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Roadmaps</a:t>
            </a:r>
            <a:endParaRPr sz="1000">
              <a:latin typeface="Arial"/>
              <a:cs typeface="Arial"/>
            </a:endParaRPr>
          </a:p>
          <a:p>
            <a:pPr marL="122555" marR="5156835" indent="267335">
              <a:spcBef>
                <a:spcPts val="595"/>
              </a:spcBef>
            </a:pPr>
            <a:r>
              <a:rPr sz="1100" b="1" spc="-5" dirty="0">
                <a:latin typeface="Arial"/>
                <a:cs typeface="Arial"/>
              </a:rPr>
              <a:t>Workshop  Business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Strategy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4573455" y="4673370"/>
            <a:ext cx="1760359" cy="7665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594479" y="4694301"/>
            <a:ext cx="1671955" cy="678180"/>
          </a:xfrm>
          <a:custGeom>
            <a:avLst/>
            <a:gdLst/>
            <a:ahLst/>
            <a:cxnLst/>
            <a:rect l="l" t="t" r="r" b="b"/>
            <a:pathLst>
              <a:path w="1671954" h="678179">
                <a:moveTo>
                  <a:pt x="1558798" y="0"/>
                </a:moveTo>
                <a:lnTo>
                  <a:pt x="113030" y="0"/>
                </a:lnTo>
                <a:lnTo>
                  <a:pt x="69008" y="8874"/>
                </a:lnTo>
                <a:lnTo>
                  <a:pt x="33083" y="33083"/>
                </a:lnTo>
                <a:lnTo>
                  <a:pt x="8874" y="69008"/>
                </a:lnTo>
                <a:lnTo>
                  <a:pt x="0" y="113030"/>
                </a:lnTo>
                <a:lnTo>
                  <a:pt x="0" y="565150"/>
                </a:lnTo>
                <a:lnTo>
                  <a:pt x="8874" y="609171"/>
                </a:lnTo>
                <a:lnTo>
                  <a:pt x="33083" y="645096"/>
                </a:lnTo>
                <a:lnTo>
                  <a:pt x="69008" y="669305"/>
                </a:lnTo>
                <a:lnTo>
                  <a:pt x="113030" y="678180"/>
                </a:lnTo>
                <a:lnTo>
                  <a:pt x="1558798" y="678180"/>
                </a:lnTo>
                <a:lnTo>
                  <a:pt x="1602819" y="669305"/>
                </a:lnTo>
                <a:lnTo>
                  <a:pt x="1638744" y="645096"/>
                </a:lnTo>
                <a:lnTo>
                  <a:pt x="1662953" y="609171"/>
                </a:lnTo>
                <a:lnTo>
                  <a:pt x="1671828" y="565150"/>
                </a:lnTo>
                <a:lnTo>
                  <a:pt x="1671828" y="113030"/>
                </a:lnTo>
                <a:lnTo>
                  <a:pt x="1662953" y="69008"/>
                </a:lnTo>
                <a:lnTo>
                  <a:pt x="1638744" y="33083"/>
                </a:lnTo>
                <a:lnTo>
                  <a:pt x="1602819" y="8874"/>
                </a:lnTo>
                <a:lnTo>
                  <a:pt x="155879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594479" y="4694301"/>
            <a:ext cx="1671955" cy="678180"/>
          </a:xfrm>
          <a:custGeom>
            <a:avLst/>
            <a:gdLst/>
            <a:ahLst/>
            <a:cxnLst/>
            <a:rect l="l" t="t" r="r" b="b"/>
            <a:pathLst>
              <a:path w="1671954" h="678179">
                <a:moveTo>
                  <a:pt x="0" y="113030"/>
                </a:moveTo>
                <a:lnTo>
                  <a:pt x="8874" y="69008"/>
                </a:lnTo>
                <a:lnTo>
                  <a:pt x="33083" y="33083"/>
                </a:lnTo>
                <a:lnTo>
                  <a:pt x="69008" y="8874"/>
                </a:lnTo>
                <a:lnTo>
                  <a:pt x="113030" y="0"/>
                </a:lnTo>
                <a:lnTo>
                  <a:pt x="1558798" y="0"/>
                </a:lnTo>
                <a:lnTo>
                  <a:pt x="1602819" y="8874"/>
                </a:lnTo>
                <a:lnTo>
                  <a:pt x="1638744" y="33083"/>
                </a:lnTo>
                <a:lnTo>
                  <a:pt x="1662953" y="69008"/>
                </a:lnTo>
                <a:lnTo>
                  <a:pt x="1671828" y="113030"/>
                </a:lnTo>
                <a:lnTo>
                  <a:pt x="1671828" y="565150"/>
                </a:lnTo>
                <a:lnTo>
                  <a:pt x="1662953" y="609171"/>
                </a:lnTo>
                <a:lnTo>
                  <a:pt x="1638744" y="645096"/>
                </a:lnTo>
                <a:lnTo>
                  <a:pt x="1602819" y="669305"/>
                </a:lnTo>
                <a:lnTo>
                  <a:pt x="1558798" y="678180"/>
                </a:lnTo>
                <a:lnTo>
                  <a:pt x="113030" y="678180"/>
                </a:lnTo>
                <a:lnTo>
                  <a:pt x="69008" y="669305"/>
                </a:lnTo>
                <a:lnTo>
                  <a:pt x="33083" y="645096"/>
                </a:lnTo>
                <a:lnTo>
                  <a:pt x="8874" y="609171"/>
                </a:lnTo>
                <a:lnTo>
                  <a:pt x="0" y="565150"/>
                </a:lnTo>
                <a:lnTo>
                  <a:pt x="0" y="113030"/>
                </a:lnTo>
                <a:close/>
              </a:path>
            </a:pathLst>
          </a:custGeom>
          <a:ln w="190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 txBox="1"/>
          <p:nvPr/>
        </p:nvSpPr>
        <p:spPr>
          <a:xfrm>
            <a:off x="5076191" y="4849367"/>
            <a:ext cx="70802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1435" marR="5080" indent="-39370">
              <a:spcBef>
                <a:spcPts val="95"/>
              </a:spcBef>
            </a:pPr>
            <a:r>
              <a:rPr sz="1100" b="1" spc="-5" dirty="0">
                <a:latin typeface="Arial"/>
                <a:cs typeface="Arial"/>
              </a:rPr>
              <a:t>Workshop  Products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4979670" y="3967695"/>
            <a:ext cx="532574" cy="79861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260591" y="4074033"/>
            <a:ext cx="685800" cy="595630"/>
          </a:xfrm>
          <a:custGeom>
            <a:avLst/>
            <a:gdLst/>
            <a:ahLst/>
            <a:cxnLst/>
            <a:rect l="l" t="t" r="r" b="b"/>
            <a:pathLst>
              <a:path w="685800" h="595629">
                <a:moveTo>
                  <a:pt x="623669" y="45110"/>
                </a:moveTo>
                <a:lnTo>
                  <a:pt x="0" y="585724"/>
                </a:lnTo>
                <a:lnTo>
                  <a:pt x="8382" y="595376"/>
                </a:lnTo>
                <a:lnTo>
                  <a:pt x="631973" y="54704"/>
                </a:lnTo>
                <a:lnTo>
                  <a:pt x="623669" y="45110"/>
                </a:lnTo>
                <a:close/>
              </a:path>
              <a:path w="685800" h="595629">
                <a:moveTo>
                  <a:pt x="670152" y="36830"/>
                </a:moveTo>
                <a:lnTo>
                  <a:pt x="633222" y="36830"/>
                </a:lnTo>
                <a:lnTo>
                  <a:pt x="641604" y="46355"/>
                </a:lnTo>
                <a:lnTo>
                  <a:pt x="631973" y="54704"/>
                </a:lnTo>
                <a:lnTo>
                  <a:pt x="652780" y="78740"/>
                </a:lnTo>
                <a:lnTo>
                  <a:pt x="670152" y="36830"/>
                </a:lnTo>
                <a:close/>
              </a:path>
              <a:path w="685800" h="595629">
                <a:moveTo>
                  <a:pt x="633222" y="36830"/>
                </a:moveTo>
                <a:lnTo>
                  <a:pt x="623669" y="45110"/>
                </a:lnTo>
                <a:lnTo>
                  <a:pt x="631973" y="54704"/>
                </a:lnTo>
                <a:lnTo>
                  <a:pt x="641604" y="46355"/>
                </a:lnTo>
                <a:lnTo>
                  <a:pt x="633222" y="36830"/>
                </a:lnTo>
                <a:close/>
              </a:path>
              <a:path w="685800" h="595629">
                <a:moveTo>
                  <a:pt x="685419" y="0"/>
                </a:moveTo>
                <a:lnTo>
                  <a:pt x="602869" y="21082"/>
                </a:lnTo>
                <a:lnTo>
                  <a:pt x="623669" y="45110"/>
                </a:lnTo>
                <a:lnTo>
                  <a:pt x="633222" y="36830"/>
                </a:lnTo>
                <a:lnTo>
                  <a:pt x="670152" y="36830"/>
                </a:lnTo>
                <a:lnTo>
                  <a:pt x="6854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231254" y="4251579"/>
            <a:ext cx="627380" cy="269875"/>
          </a:xfrm>
          <a:custGeom>
            <a:avLst/>
            <a:gdLst/>
            <a:ahLst/>
            <a:cxnLst/>
            <a:rect l="l" t="t" r="r" b="b"/>
            <a:pathLst>
              <a:path w="627379" h="269875">
                <a:moveTo>
                  <a:pt x="627126" y="0"/>
                </a:moveTo>
                <a:lnTo>
                  <a:pt x="0" y="0"/>
                </a:lnTo>
                <a:lnTo>
                  <a:pt x="0" y="269748"/>
                </a:lnTo>
                <a:lnTo>
                  <a:pt x="627126" y="269748"/>
                </a:lnTo>
                <a:lnTo>
                  <a:pt x="6271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 txBox="1"/>
          <p:nvPr/>
        </p:nvSpPr>
        <p:spPr>
          <a:xfrm>
            <a:off x="6231254" y="4251578"/>
            <a:ext cx="627380" cy="216726"/>
          </a:xfrm>
          <a:prstGeom prst="rect">
            <a:avLst/>
          </a:prstGeom>
          <a:ln w="9905">
            <a:solidFill>
              <a:srgbClr val="0000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95885">
              <a:spcBef>
                <a:spcPts val="370"/>
              </a:spcBef>
            </a:pPr>
            <a:r>
              <a:rPr sz="1100" b="1" spc="-5" dirty="0">
                <a:latin typeface="Arial"/>
                <a:cs typeface="Arial"/>
              </a:rPr>
              <a:t>record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8" name="object 128"/>
          <p:cNvSpPr/>
          <p:nvPr/>
        </p:nvSpPr>
        <p:spPr>
          <a:xfrm>
            <a:off x="7016877" y="2495423"/>
            <a:ext cx="3303904" cy="2299970"/>
          </a:xfrm>
          <a:custGeom>
            <a:avLst/>
            <a:gdLst/>
            <a:ahLst/>
            <a:cxnLst/>
            <a:rect l="l" t="t" r="r" b="b"/>
            <a:pathLst>
              <a:path w="3303904" h="2299970">
                <a:moveTo>
                  <a:pt x="0" y="0"/>
                </a:moveTo>
                <a:lnTo>
                  <a:pt x="3303524" y="0"/>
                </a:lnTo>
                <a:lnTo>
                  <a:pt x="3303524" y="1845309"/>
                </a:lnTo>
                <a:lnTo>
                  <a:pt x="3242355" y="1845639"/>
                </a:lnTo>
                <a:lnTo>
                  <a:pt x="3182696" y="1846613"/>
                </a:lnTo>
                <a:lnTo>
                  <a:pt x="3124508" y="1848211"/>
                </a:lnTo>
                <a:lnTo>
                  <a:pt x="3067753" y="1850413"/>
                </a:lnTo>
                <a:lnTo>
                  <a:pt x="3012391" y="1853197"/>
                </a:lnTo>
                <a:lnTo>
                  <a:pt x="2958383" y="1856543"/>
                </a:lnTo>
                <a:lnTo>
                  <a:pt x="2905692" y="1860429"/>
                </a:lnTo>
                <a:lnTo>
                  <a:pt x="2854279" y="1864836"/>
                </a:lnTo>
                <a:lnTo>
                  <a:pt x="2804104" y="1869742"/>
                </a:lnTo>
                <a:lnTo>
                  <a:pt x="2755129" y="1875126"/>
                </a:lnTo>
                <a:lnTo>
                  <a:pt x="2707315" y="1880969"/>
                </a:lnTo>
                <a:lnTo>
                  <a:pt x="2660624" y="1887247"/>
                </a:lnTo>
                <a:lnTo>
                  <a:pt x="2615016" y="1893942"/>
                </a:lnTo>
                <a:lnTo>
                  <a:pt x="2570454" y="1901033"/>
                </a:lnTo>
                <a:lnTo>
                  <a:pt x="2526899" y="1908497"/>
                </a:lnTo>
                <a:lnTo>
                  <a:pt x="2484311" y="1916316"/>
                </a:lnTo>
                <a:lnTo>
                  <a:pt x="2442651" y="1924467"/>
                </a:lnTo>
                <a:lnTo>
                  <a:pt x="2401883" y="1932930"/>
                </a:lnTo>
                <a:lnTo>
                  <a:pt x="2361966" y="1941685"/>
                </a:lnTo>
                <a:lnTo>
                  <a:pt x="2322861" y="1950710"/>
                </a:lnTo>
                <a:lnTo>
                  <a:pt x="2284531" y="1959984"/>
                </a:lnTo>
                <a:lnTo>
                  <a:pt x="2246936" y="1969488"/>
                </a:lnTo>
                <a:lnTo>
                  <a:pt x="2210038" y="1979199"/>
                </a:lnTo>
                <a:lnTo>
                  <a:pt x="2138178" y="1999163"/>
                </a:lnTo>
                <a:lnTo>
                  <a:pt x="2068639" y="2019709"/>
                </a:lnTo>
                <a:lnTo>
                  <a:pt x="2001113" y="2040672"/>
                </a:lnTo>
                <a:lnTo>
                  <a:pt x="1935290" y="2061884"/>
                </a:lnTo>
                <a:lnTo>
                  <a:pt x="1870861" y="2083180"/>
                </a:lnTo>
                <a:lnTo>
                  <a:pt x="1807514" y="2104392"/>
                </a:lnTo>
                <a:lnTo>
                  <a:pt x="1776151" y="2114915"/>
                </a:lnTo>
                <a:lnTo>
                  <a:pt x="1744942" y="2125355"/>
                </a:lnTo>
                <a:lnTo>
                  <a:pt x="1682834" y="2145902"/>
                </a:lnTo>
                <a:lnTo>
                  <a:pt x="1620880" y="2165866"/>
                </a:lnTo>
                <a:lnTo>
                  <a:pt x="1558770" y="2185082"/>
                </a:lnTo>
                <a:lnTo>
                  <a:pt x="1496196" y="2203383"/>
                </a:lnTo>
                <a:lnTo>
                  <a:pt x="1432847" y="2220602"/>
                </a:lnTo>
                <a:lnTo>
                  <a:pt x="1368413" y="2236573"/>
                </a:lnTo>
                <a:lnTo>
                  <a:pt x="1302586" y="2251130"/>
                </a:lnTo>
                <a:lnTo>
                  <a:pt x="1235054" y="2264106"/>
                </a:lnTo>
                <a:lnTo>
                  <a:pt x="1165509" y="2275334"/>
                </a:lnTo>
                <a:lnTo>
                  <a:pt x="1093641" y="2284649"/>
                </a:lnTo>
                <a:lnTo>
                  <a:pt x="1019139" y="2291884"/>
                </a:lnTo>
                <a:lnTo>
                  <a:pt x="980805" y="2294669"/>
                </a:lnTo>
                <a:lnTo>
                  <a:pt x="941695" y="2296872"/>
                </a:lnTo>
                <a:lnTo>
                  <a:pt x="901773" y="2298472"/>
                </a:lnTo>
                <a:lnTo>
                  <a:pt x="860999" y="2299448"/>
                </a:lnTo>
                <a:lnTo>
                  <a:pt x="819334" y="2299778"/>
                </a:lnTo>
                <a:lnTo>
                  <a:pt x="776741" y="2299444"/>
                </a:lnTo>
                <a:lnTo>
                  <a:pt x="733179" y="2298423"/>
                </a:lnTo>
                <a:lnTo>
                  <a:pt x="688610" y="2296694"/>
                </a:lnTo>
                <a:lnTo>
                  <a:pt x="642996" y="2294238"/>
                </a:lnTo>
                <a:lnTo>
                  <a:pt x="596299" y="2291032"/>
                </a:lnTo>
                <a:lnTo>
                  <a:pt x="548478" y="2287057"/>
                </a:lnTo>
                <a:lnTo>
                  <a:pt x="499496" y="2282292"/>
                </a:lnTo>
                <a:lnTo>
                  <a:pt x="449313" y="2276715"/>
                </a:lnTo>
                <a:lnTo>
                  <a:pt x="397892" y="2270307"/>
                </a:lnTo>
                <a:lnTo>
                  <a:pt x="345193" y="2263045"/>
                </a:lnTo>
                <a:lnTo>
                  <a:pt x="291177" y="2254910"/>
                </a:lnTo>
                <a:lnTo>
                  <a:pt x="235807" y="2245880"/>
                </a:lnTo>
                <a:lnTo>
                  <a:pt x="179042" y="2235936"/>
                </a:lnTo>
                <a:lnTo>
                  <a:pt x="120846" y="2225055"/>
                </a:lnTo>
                <a:lnTo>
                  <a:pt x="61177" y="2213217"/>
                </a:lnTo>
                <a:lnTo>
                  <a:pt x="0" y="2200402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289039" y="2256155"/>
            <a:ext cx="3281045" cy="1870075"/>
          </a:xfrm>
          <a:custGeom>
            <a:avLst/>
            <a:gdLst/>
            <a:ahLst/>
            <a:cxnLst/>
            <a:rect l="l" t="t" r="r" b="b"/>
            <a:pathLst>
              <a:path w="3281045" h="1870075">
                <a:moveTo>
                  <a:pt x="0" y="239268"/>
                </a:moveTo>
                <a:lnTo>
                  <a:pt x="0" y="0"/>
                </a:lnTo>
                <a:lnTo>
                  <a:pt x="3281044" y="0"/>
                </a:lnTo>
                <a:lnTo>
                  <a:pt x="3281044" y="1856994"/>
                </a:lnTo>
                <a:lnTo>
                  <a:pt x="3189418" y="1858998"/>
                </a:lnTo>
                <a:lnTo>
                  <a:pt x="3109436" y="1863407"/>
                </a:lnTo>
                <a:lnTo>
                  <a:pt x="3052837" y="1867816"/>
                </a:lnTo>
                <a:lnTo>
                  <a:pt x="3031363" y="1869821"/>
                </a:lnTo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544815" y="2022730"/>
            <a:ext cx="3309620" cy="1861185"/>
          </a:xfrm>
          <a:custGeom>
            <a:avLst/>
            <a:gdLst/>
            <a:ahLst/>
            <a:cxnLst/>
            <a:rect l="l" t="t" r="r" b="b"/>
            <a:pathLst>
              <a:path w="3309620" h="1861185">
                <a:moveTo>
                  <a:pt x="0" y="233425"/>
                </a:moveTo>
                <a:lnTo>
                  <a:pt x="0" y="0"/>
                </a:lnTo>
                <a:lnTo>
                  <a:pt x="3309492" y="0"/>
                </a:lnTo>
                <a:lnTo>
                  <a:pt x="3309492" y="1851152"/>
                </a:lnTo>
                <a:lnTo>
                  <a:pt x="3205128" y="1852660"/>
                </a:lnTo>
                <a:lnTo>
                  <a:pt x="3114087" y="1855978"/>
                </a:lnTo>
                <a:lnTo>
                  <a:pt x="3049692" y="1859295"/>
                </a:lnTo>
                <a:lnTo>
                  <a:pt x="3025266" y="1860804"/>
                </a:lnTo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012690" y="3359150"/>
            <a:ext cx="1910714" cy="290830"/>
          </a:xfrm>
          <a:custGeom>
            <a:avLst/>
            <a:gdLst/>
            <a:ahLst/>
            <a:cxnLst/>
            <a:rect l="l" t="t" r="r" b="b"/>
            <a:pathLst>
              <a:path w="1910714" h="290829">
                <a:moveTo>
                  <a:pt x="1834047" y="31420"/>
                </a:moveTo>
                <a:lnTo>
                  <a:pt x="0" y="278002"/>
                </a:lnTo>
                <a:lnTo>
                  <a:pt x="1777" y="290702"/>
                </a:lnTo>
                <a:lnTo>
                  <a:pt x="1835740" y="43988"/>
                </a:lnTo>
                <a:lnTo>
                  <a:pt x="1834047" y="31420"/>
                </a:lnTo>
                <a:close/>
              </a:path>
              <a:path w="1910714" h="290829">
                <a:moveTo>
                  <a:pt x="1907282" y="29717"/>
                </a:moveTo>
                <a:lnTo>
                  <a:pt x="1846707" y="29717"/>
                </a:lnTo>
                <a:lnTo>
                  <a:pt x="1848358" y="42290"/>
                </a:lnTo>
                <a:lnTo>
                  <a:pt x="1835740" y="43988"/>
                </a:lnTo>
                <a:lnTo>
                  <a:pt x="1839976" y="75437"/>
                </a:lnTo>
                <a:lnTo>
                  <a:pt x="1907282" y="29717"/>
                </a:lnTo>
                <a:close/>
              </a:path>
              <a:path w="1910714" h="290829">
                <a:moveTo>
                  <a:pt x="1846707" y="29717"/>
                </a:moveTo>
                <a:lnTo>
                  <a:pt x="1834047" y="31420"/>
                </a:lnTo>
                <a:lnTo>
                  <a:pt x="1835740" y="43988"/>
                </a:lnTo>
                <a:lnTo>
                  <a:pt x="1848358" y="42290"/>
                </a:lnTo>
                <a:lnTo>
                  <a:pt x="1846707" y="29717"/>
                </a:lnTo>
                <a:close/>
              </a:path>
              <a:path w="1910714" h="290829">
                <a:moveTo>
                  <a:pt x="1829815" y="0"/>
                </a:moveTo>
                <a:lnTo>
                  <a:pt x="1834047" y="31420"/>
                </a:lnTo>
                <a:lnTo>
                  <a:pt x="1846707" y="29717"/>
                </a:lnTo>
                <a:lnTo>
                  <a:pt x="1907282" y="29717"/>
                </a:lnTo>
                <a:lnTo>
                  <a:pt x="1910461" y="27559"/>
                </a:lnTo>
                <a:lnTo>
                  <a:pt x="18298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617083" y="3401948"/>
            <a:ext cx="627380" cy="270510"/>
          </a:xfrm>
          <a:custGeom>
            <a:avLst/>
            <a:gdLst/>
            <a:ahLst/>
            <a:cxnLst/>
            <a:rect l="l" t="t" r="r" b="b"/>
            <a:pathLst>
              <a:path w="627379" h="270510">
                <a:moveTo>
                  <a:pt x="627126" y="0"/>
                </a:moveTo>
                <a:lnTo>
                  <a:pt x="0" y="0"/>
                </a:lnTo>
                <a:lnTo>
                  <a:pt x="0" y="270509"/>
                </a:lnTo>
                <a:lnTo>
                  <a:pt x="627126" y="270509"/>
                </a:lnTo>
                <a:lnTo>
                  <a:pt x="6271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 txBox="1"/>
          <p:nvPr/>
        </p:nvSpPr>
        <p:spPr>
          <a:xfrm>
            <a:off x="5617083" y="3401948"/>
            <a:ext cx="627380" cy="211596"/>
          </a:xfrm>
          <a:prstGeom prst="rect">
            <a:avLst/>
          </a:prstGeom>
          <a:ln w="9905">
            <a:solidFill>
              <a:srgbClr val="00000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90805">
              <a:spcBef>
                <a:spcPts val="330"/>
              </a:spcBef>
            </a:pPr>
            <a:r>
              <a:rPr sz="1100" b="1" spc="-5" dirty="0">
                <a:latin typeface="Arial"/>
                <a:cs typeface="Arial"/>
              </a:rPr>
              <a:t>record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3467481" y="4900803"/>
            <a:ext cx="708025" cy="626454"/>
          </a:xfrm>
          <a:prstGeom prst="rect">
            <a:avLst/>
          </a:prstGeom>
          <a:ln w="9905">
            <a:solidFill>
              <a:srgbClr val="000000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93980" marR="124460" algn="ctr">
              <a:spcBef>
                <a:spcPts val="325"/>
              </a:spcBef>
            </a:pPr>
            <a:r>
              <a:rPr sz="1100" b="1" spc="-5" dirty="0">
                <a:latin typeface="Arial"/>
                <a:cs typeface="Arial"/>
              </a:rPr>
              <a:t>Review  </a:t>
            </a:r>
            <a:r>
              <a:rPr sz="900" b="1" spc="-10" dirty="0">
                <a:latin typeface="Arial"/>
                <a:cs typeface="Arial"/>
              </a:rPr>
              <a:t>via  </a:t>
            </a:r>
            <a:r>
              <a:rPr sz="900" b="1" dirty="0">
                <a:latin typeface="Arial"/>
                <a:cs typeface="Arial"/>
              </a:rPr>
              <a:t>de</a:t>
            </a:r>
            <a:r>
              <a:rPr sz="900" b="1" spc="-5" dirty="0">
                <a:latin typeface="Arial"/>
                <a:cs typeface="Arial"/>
              </a:rPr>
              <a:t>c</a:t>
            </a:r>
            <a:r>
              <a:rPr sz="900" b="1" dirty="0">
                <a:latin typeface="Arial"/>
                <a:cs typeface="Arial"/>
              </a:rPr>
              <a:t>ision  </a:t>
            </a:r>
            <a:r>
              <a:rPr sz="900" b="1" spc="-5" dirty="0">
                <a:latin typeface="Arial"/>
                <a:cs typeface="Arial"/>
              </a:rPr>
              <a:t>criteria</a:t>
            </a:r>
            <a:endParaRPr sz="900">
              <a:latin typeface="Arial"/>
              <a:cs typeface="Arial"/>
            </a:endParaRPr>
          </a:p>
        </p:txBody>
      </p:sp>
      <p:sp>
        <p:nvSpPr>
          <p:cNvPr id="135" name="object 135"/>
          <p:cNvSpPr/>
          <p:nvPr/>
        </p:nvSpPr>
        <p:spPr>
          <a:xfrm>
            <a:off x="3815461" y="4341496"/>
            <a:ext cx="391795" cy="559435"/>
          </a:xfrm>
          <a:custGeom>
            <a:avLst/>
            <a:gdLst/>
            <a:ahLst/>
            <a:cxnLst/>
            <a:rect l="l" t="t" r="r" b="b"/>
            <a:pathLst>
              <a:path w="391794" h="559435">
                <a:moveTo>
                  <a:pt x="346837" y="273176"/>
                </a:moveTo>
                <a:lnTo>
                  <a:pt x="0" y="273176"/>
                </a:lnTo>
                <a:lnTo>
                  <a:pt x="0" y="559180"/>
                </a:lnTo>
                <a:lnTo>
                  <a:pt x="12700" y="559180"/>
                </a:lnTo>
                <a:lnTo>
                  <a:pt x="12700" y="285876"/>
                </a:lnTo>
                <a:lnTo>
                  <a:pt x="6350" y="285876"/>
                </a:lnTo>
                <a:lnTo>
                  <a:pt x="12700" y="279526"/>
                </a:lnTo>
                <a:lnTo>
                  <a:pt x="346837" y="279526"/>
                </a:lnTo>
                <a:lnTo>
                  <a:pt x="346837" y="273176"/>
                </a:lnTo>
                <a:close/>
              </a:path>
              <a:path w="391794" h="559435">
                <a:moveTo>
                  <a:pt x="12700" y="279526"/>
                </a:moveTo>
                <a:lnTo>
                  <a:pt x="6350" y="285876"/>
                </a:lnTo>
                <a:lnTo>
                  <a:pt x="12700" y="285876"/>
                </a:lnTo>
                <a:lnTo>
                  <a:pt x="12700" y="279526"/>
                </a:lnTo>
                <a:close/>
              </a:path>
              <a:path w="391794" h="559435">
                <a:moveTo>
                  <a:pt x="359537" y="273176"/>
                </a:moveTo>
                <a:lnTo>
                  <a:pt x="353187" y="273176"/>
                </a:lnTo>
                <a:lnTo>
                  <a:pt x="346837" y="279526"/>
                </a:lnTo>
                <a:lnTo>
                  <a:pt x="12700" y="279526"/>
                </a:lnTo>
                <a:lnTo>
                  <a:pt x="12700" y="285876"/>
                </a:lnTo>
                <a:lnTo>
                  <a:pt x="359537" y="285876"/>
                </a:lnTo>
                <a:lnTo>
                  <a:pt x="359537" y="273176"/>
                </a:lnTo>
                <a:close/>
              </a:path>
              <a:path w="391794" h="559435">
                <a:moveTo>
                  <a:pt x="359537" y="63499"/>
                </a:moveTo>
                <a:lnTo>
                  <a:pt x="346837" y="63499"/>
                </a:lnTo>
                <a:lnTo>
                  <a:pt x="346837" y="279526"/>
                </a:lnTo>
                <a:lnTo>
                  <a:pt x="353187" y="273176"/>
                </a:lnTo>
                <a:lnTo>
                  <a:pt x="359537" y="273176"/>
                </a:lnTo>
                <a:lnTo>
                  <a:pt x="359537" y="63499"/>
                </a:lnTo>
                <a:close/>
              </a:path>
              <a:path w="391794" h="559435">
                <a:moveTo>
                  <a:pt x="353187" y="0"/>
                </a:moveTo>
                <a:lnTo>
                  <a:pt x="315087" y="76199"/>
                </a:lnTo>
                <a:lnTo>
                  <a:pt x="346837" y="76199"/>
                </a:lnTo>
                <a:lnTo>
                  <a:pt x="346837" y="63499"/>
                </a:lnTo>
                <a:lnTo>
                  <a:pt x="384937" y="63499"/>
                </a:lnTo>
                <a:lnTo>
                  <a:pt x="353187" y="0"/>
                </a:lnTo>
                <a:close/>
              </a:path>
              <a:path w="391794" h="559435">
                <a:moveTo>
                  <a:pt x="384937" y="63499"/>
                </a:moveTo>
                <a:lnTo>
                  <a:pt x="359537" y="63499"/>
                </a:lnTo>
                <a:lnTo>
                  <a:pt x="359537" y="76199"/>
                </a:lnTo>
                <a:lnTo>
                  <a:pt x="391287" y="76199"/>
                </a:lnTo>
                <a:lnTo>
                  <a:pt x="384937" y="634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4175379" y="5034661"/>
            <a:ext cx="419100" cy="244475"/>
          </a:xfrm>
          <a:custGeom>
            <a:avLst/>
            <a:gdLst/>
            <a:ahLst/>
            <a:cxnLst/>
            <a:rect l="l" t="t" r="r" b="b"/>
            <a:pathLst>
              <a:path w="419100" h="244475">
                <a:moveTo>
                  <a:pt x="76200" y="167894"/>
                </a:moveTo>
                <a:lnTo>
                  <a:pt x="0" y="205994"/>
                </a:lnTo>
                <a:lnTo>
                  <a:pt x="76200" y="244094"/>
                </a:lnTo>
                <a:lnTo>
                  <a:pt x="76200" y="212344"/>
                </a:lnTo>
                <a:lnTo>
                  <a:pt x="63500" y="212344"/>
                </a:lnTo>
                <a:lnTo>
                  <a:pt x="63500" y="199644"/>
                </a:lnTo>
                <a:lnTo>
                  <a:pt x="76200" y="199644"/>
                </a:lnTo>
                <a:lnTo>
                  <a:pt x="76200" y="167894"/>
                </a:lnTo>
                <a:close/>
              </a:path>
              <a:path w="419100" h="244475">
                <a:moveTo>
                  <a:pt x="76200" y="199644"/>
                </a:moveTo>
                <a:lnTo>
                  <a:pt x="63500" y="199644"/>
                </a:lnTo>
                <a:lnTo>
                  <a:pt x="63500" y="212344"/>
                </a:lnTo>
                <a:lnTo>
                  <a:pt x="76200" y="212344"/>
                </a:lnTo>
                <a:lnTo>
                  <a:pt x="76200" y="199644"/>
                </a:lnTo>
                <a:close/>
              </a:path>
              <a:path w="419100" h="244475">
                <a:moveTo>
                  <a:pt x="203200" y="199644"/>
                </a:moveTo>
                <a:lnTo>
                  <a:pt x="76200" y="199644"/>
                </a:lnTo>
                <a:lnTo>
                  <a:pt x="76200" y="212344"/>
                </a:lnTo>
                <a:lnTo>
                  <a:pt x="215900" y="212344"/>
                </a:lnTo>
                <a:lnTo>
                  <a:pt x="215900" y="205994"/>
                </a:lnTo>
                <a:lnTo>
                  <a:pt x="203200" y="205994"/>
                </a:lnTo>
                <a:lnTo>
                  <a:pt x="203200" y="199644"/>
                </a:lnTo>
                <a:close/>
              </a:path>
              <a:path w="419100" h="244475">
                <a:moveTo>
                  <a:pt x="419099" y="0"/>
                </a:moveTo>
                <a:lnTo>
                  <a:pt x="203200" y="0"/>
                </a:lnTo>
                <a:lnTo>
                  <a:pt x="203200" y="205994"/>
                </a:lnTo>
                <a:lnTo>
                  <a:pt x="209550" y="199644"/>
                </a:lnTo>
                <a:lnTo>
                  <a:pt x="215900" y="199644"/>
                </a:lnTo>
                <a:lnTo>
                  <a:pt x="215900" y="12700"/>
                </a:lnTo>
                <a:lnTo>
                  <a:pt x="209550" y="12700"/>
                </a:lnTo>
                <a:lnTo>
                  <a:pt x="215900" y="6350"/>
                </a:lnTo>
                <a:lnTo>
                  <a:pt x="419099" y="6350"/>
                </a:lnTo>
                <a:lnTo>
                  <a:pt x="419099" y="0"/>
                </a:lnTo>
                <a:close/>
              </a:path>
              <a:path w="419100" h="244475">
                <a:moveTo>
                  <a:pt x="215900" y="199644"/>
                </a:moveTo>
                <a:lnTo>
                  <a:pt x="209550" y="199644"/>
                </a:lnTo>
                <a:lnTo>
                  <a:pt x="203200" y="205994"/>
                </a:lnTo>
                <a:lnTo>
                  <a:pt x="215900" y="205994"/>
                </a:lnTo>
                <a:lnTo>
                  <a:pt x="215900" y="199644"/>
                </a:lnTo>
                <a:close/>
              </a:path>
              <a:path w="419100" h="244475">
                <a:moveTo>
                  <a:pt x="215900" y="6350"/>
                </a:moveTo>
                <a:lnTo>
                  <a:pt x="209550" y="12700"/>
                </a:lnTo>
                <a:lnTo>
                  <a:pt x="215900" y="12700"/>
                </a:lnTo>
                <a:lnTo>
                  <a:pt x="215900" y="6350"/>
                </a:lnTo>
                <a:close/>
              </a:path>
              <a:path w="419100" h="244475">
                <a:moveTo>
                  <a:pt x="419099" y="6350"/>
                </a:moveTo>
                <a:lnTo>
                  <a:pt x="215900" y="6350"/>
                </a:lnTo>
                <a:lnTo>
                  <a:pt x="215900" y="12700"/>
                </a:lnTo>
                <a:lnTo>
                  <a:pt x="419099" y="12700"/>
                </a:lnTo>
                <a:lnTo>
                  <a:pt x="419099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3086481" y="5403597"/>
            <a:ext cx="325755" cy="197485"/>
          </a:xfrm>
          <a:custGeom>
            <a:avLst/>
            <a:gdLst/>
            <a:ahLst/>
            <a:cxnLst/>
            <a:rect l="l" t="t" r="r" b="b"/>
            <a:pathLst>
              <a:path w="325755" h="197485">
                <a:moveTo>
                  <a:pt x="45974" y="125729"/>
                </a:moveTo>
                <a:lnTo>
                  <a:pt x="0" y="197484"/>
                </a:lnTo>
                <a:lnTo>
                  <a:pt x="84962" y="191211"/>
                </a:lnTo>
                <a:lnTo>
                  <a:pt x="72591" y="170433"/>
                </a:lnTo>
                <a:lnTo>
                  <a:pt x="57785" y="170433"/>
                </a:lnTo>
                <a:lnTo>
                  <a:pt x="51307" y="159511"/>
                </a:lnTo>
                <a:lnTo>
                  <a:pt x="62218" y="153011"/>
                </a:lnTo>
                <a:lnTo>
                  <a:pt x="45974" y="125729"/>
                </a:lnTo>
                <a:close/>
              </a:path>
              <a:path w="325755" h="197485">
                <a:moveTo>
                  <a:pt x="62218" y="153011"/>
                </a:moveTo>
                <a:lnTo>
                  <a:pt x="51307" y="159511"/>
                </a:lnTo>
                <a:lnTo>
                  <a:pt x="57785" y="170433"/>
                </a:lnTo>
                <a:lnTo>
                  <a:pt x="68715" y="163924"/>
                </a:lnTo>
                <a:lnTo>
                  <a:pt x="62218" y="153011"/>
                </a:lnTo>
                <a:close/>
              </a:path>
              <a:path w="325755" h="197485">
                <a:moveTo>
                  <a:pt x="68715" y="163924"/>
                </a:moveTo>
                <a:lnTo>
                  <a:pt x="57785" y="170433"/>
                </a:lnTo>
                <a:lnTo>
                  <a:pt x="72591" y="170433"/>
                </a:lnTo>
                <a:lnTo>
                  <a:pt x="68715" y="163924"/>
                </a:lnTo>
                <a:close/>
              </a:path>
              <a:path w="325755" h="197485">
                <a:moveTo>
                  <a:pt x="319024" y="0"/>
                </a:moveTo>
                <a:lnTo>
                  <a:pt x="62218" y="153011"/>
                </a:lnTo>
                <a:lnTo>
                  <a:pt x="68715" y="163924"/>
                </a:lnTo>
                <a:lnTo>
                  <a:pt x="325627" y="10921"/>
                </a:lnTo>
                <a:lnTo>
                  <a:pt x="3190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 txBox="1"/>
          <p:nvPr/>
        </p:nvSpPr>
        <p:spPr>
          <a:xfrm>
            <a:off x="2100453" y="3861434"/>
            <a:ext cx="668655" cy="626454"/>
          </a:xfrm>
          <a:prstGeom prst="rect">
            <a:avLst/>
          </a:prstGeom>
          <a:ln w="9905">
            <a:solidFill>
              <a:srgbClr val="000000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86360" marR="86360" indent="5715" algn="ctr">
              <a:spcBef>
                <a:spcPts val="325"/>
              </a:spcBef>
            </a:pPr>
            <a:r>
              <a:rPr sz="1100" b="1" spc="-5" dirty="0">
                <a:latin typeface="Arial"/>
                <a:cs typeface="Arial"/>
              </a:rPr>
              <a:t>Review  </a:t>
            </a:r>
            <a:r>
              <a:rPr sz="900" b="1" spc="-10" dirty="0">
                <a:latin typeface="Arial"/>
                <a:cs typeface="Arial"/>
              </a:rPr>
              <a:t>via  </a:t>
            </a:r>
            <a:r>
              <a:rPr sz="900" b="1" spc="-5" dirty="0">
                <a:latin typeface="Arial"/>
                <a:cs typeface="Arial"/>
              </a:rPr>
              <a:t>decision  criteria</a:t>
            </a:r>
            <a:endParaRPr sz="900">
              <a:latin typeface="Arial"/>
              <a:cs typeface="Arial"/>
            </a:endParaRPr>
          </a:p>
        </p:txBody>
      </p:sp>
      <p:sp>
        <p:nvSpPr>
          <p:cNvPr id="139" name="object 139"/>
          <p:cNvSpPr/>
          <p:nvPr/>
        </p:nvSpPr>
        <p:spPr>
          <a:xfrm>
            <a:off x="2428622" y="3303651"/>
            <a:ext cx="516255" cy="557530"/>
          </a:xfrm>
          <a:custGeom>
            <a:avLst/>
            <a:gdLst/>
            <a:ahLst/>
            <a:cxnLst/>
            <a:rect l="l" t="t" r="r" b="b"/>
            <a:pathLst>
              <a:path w="516255" h="557529">
                <a:moveTo>
                  <a:pt x="471423" y="272414"/>
                </a:moveTo>
                <a:lnTo>
                  <a:pt x="0" y="272414"/>
                </a:lnTo>
                <a:lnTo>
                  <a:pt x="0" y="557530"/>
                </a:lnTo>
                <a:lnTo>
                  <a:pt x="12700" y="557530"/>
                </a:lnTo>
                <a:lnTo>
                  <a:pt x="12700" y="285114"/>
                </a:lnTo>
                <a:lnTo>
                  <a:pt x="6350" y="285114"/>
                </a:lnTo>
                <a:lnTo>
                  <a:pt x="12700" y="278764"/>
                </a:lnTo>
                <a:lnTo>
                  <a:pt x="471423" y="278764"/>
                </a:lnTo>
                <a:lnTo>
                  <a:pt x="471423" y="272414"/>
                </a:lnTo>
                <a:close/>
              </a:path>
              <a:path w="516255" h="557529">
                <a:moveTo>
                  <a:pt x="12700" y="278764"/>
                </a:moveTo>
                <a:lnTo>
                  <a:pt x="6350" y="285114"/>
                </a:lnTo>
                <a:lnTo>
                  <a:pt x="12700" y="285114"/>
                </a:lnTo>
                <a:lnTo>
                  <a:pt x="12700" y="278764"/>
                </a:lnTo>
                <a:close/>
              </a:path>
              <a:path w="516255" h="557529">
                <a:moveTo>
                  <a:pt x="484123" y="272414"/>
                </a:moveTo>
                <a:lnTo>
                  <a:pt x="477773" y="272414"/>
                </a:lnTo>
                <a:lnTo>
                  <a:pt x="471423" y="278764"/>
                </a:lnTo>
                <a:lnTo>
                  <a:pt x="12700" y="278764"/>
                </a:lnTo>
                <a:lnTo>
                  <a:pt x="12700" y="285114"/>
                </a:lnTo>
                <a:lnTo>
                  <a:pt x="484123" y="285114"/>
                </a:lnTo>
                <a:lnTo>
                  <a:pt x="484123" y="272414"/>
                </a:lnTo>
                <a:close/>
              </a:path>
              <a:path w="516255" h="557529">
                <a:moveTo>
                  <a:pt x="484123" y="63500"/>
                </a:moveTo>
                <a:lnTo>
                  <a:pt x="471423" y="63500"/>
                </a:lnTo>
                <a:lnTo>
                  <a:pt x="471423" y="278764"/>
                </a:lnTo>
                <a:lnTo>
                  <a:pt x="477773" y="272414"/>
                </a:lnTo>
                <a:lnTo>
                  <a:pt x="484123" y="272414"/>
                </a:lnTo>
                <a:lnTo>
                  <a:pt x="484123" y="63500"/>
                </a:lnTo>
                <a:close/>
              </a:path>
              <a:path w="516255" h="557529">
                <a:moveTo>
                  <a:pt x="477773" y="0"/>
                </a:moveTo>
                <a:lnTo>
                  <a:pt x="439673" y="76200"/>
                </a:lnTo>
                <a:lnTo>
                  <a:pt x="471423" y="76200"/>
                </a:lnTo>
                <a:lnTo>
                  <a:pt x="471423" y="63500"/>
                </a:lnTo>
                <a:lnTo>
                  <a:pt x="509523" y="63500"/>
                </a:lnTo>
                <a:lnTo>
                  <a:pt x="477773" y="0"/>
                </a:lnTo>
                <a:close/>
              </a:path>
              <a:path w="516255" h="557529">
                <a:moveTo>
                  <a:pt x="509523" y="63500"/>
                </a:moveTo>
                <a:lnTo>
                  <a:pt x="484123" y="63500"/>
                </a:lnTo>
                <a:lnTo>
                  <a:pt x="484123" y="76200"/>
                </a:lnTo>
                <a:lnTo>
                  <a:pt x="515873" y="76200"/>
                </a:lnTo>
                <a:lnTo>
                  <a:pt x="509523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2768726" y="3996054"/>
            <a:ext cx="563880" cy="242570"/>
          </a:xfrm>
          <a:custGeom>
            <a:avLst/>
            <a:gdLst/>
            <a:ahLst/>
            <a:cxnLst/>
            <a:rect l="l" t="t" r="r" b="b"/>
            <a:pathLst>
              <a:path w="563880" h="242570">
                <a:moveTo>
                  <a:pt x="76200" y="166243"/>
                </a:moveTo>
                <a:lnTo>
                  <a:pt x="0" y="204343"/>
                </a:lnTo>
                <a:lnTo>
                  <a:pt x="76200" y="242443"/>
                </a:lnTo>
                <a:lnTo>
                  <a:pt x="76200" y="210693"/>
                </a:lnTo>
                <a:lnTo>
                  <a:pt x="63500" y="210693"/>
                </a:lnTo>
                <a:lnTo>
                  <a:pt x="63500" y="197993"/>
                </a:lnTo>
                <a:lnTo>
                  <a:pt x="76200" y="197993"/>
                </a:lnTo>
                <a:lnTo>
                  <a:pt x="76200" y="166243"/>
                </a:lnTo>
                <a:close/>
              </a:path>
              <a:path w="563880" h="242570">
                <a:moveTo>
                  <a:pt x="76200" y="197993"/>
                </a:moveTo>
                <a:lnTo>
                  <a:pt x="63500" y="197993"/>
                </a:lnTo>
                <a:lnTo>
                  <a:pt x="63500" y="210693"/>
                </a:lnTo>
                <a:lnTo>
                  <a:pt x="76200" y="210693"/>
                </a:lnTo>
                <a:lnTo>
                  <a:pt x="76200" y="197993"/>
                </a:lnTo>
                <a:close/>
              </a:path>
              <a:path w="563880" h="242570">
                <a:moveTo>
                  <a:pt x="275463" y="197993"/>
                </a:moveTo>
                <a:lnTo>
                  <a:pt x="76200" y="197993"/>
                </a:lnTo>
                <a:lnTo>
                  <a:pt x="76200" y="210693"/>
                </a:lnTo>
                <a:lnTo>
                  <a:pt x="288163" y="210693"/>
                </a:lnTo>
                <a:lnTo>
                  <a:pt x="288163" y="204343"/>
                </a:lnTo>
                <a:lnTo>
                  <a:pt x="275463" y="204343"/>
                </a:lnTo>
                <a:lnTo>
                  <a:pt x="275463" y="197993"/>
                </a:lnTo>
                <a:close/>
              </a:path>
              <a:path w="563880" h="242570">
                <a:moveTo>
                  <a:pt x="563626" y="0"/>
                </a:moveTo>
                <a:lnTo>
                  <a:pt x="275463" y="0"/>
                </a:lnTo>
                <a:lnTo>
                  <a:pt x="275463" y="204343"/>
                </a:lnTo>
                <a:lnTo>
                  <a:pt x="281813" y="197993"/>
                </a:lnTo>
                <a:lnTo>
                  <a:pt x="288163" y="197993"/>
                </a:lnTo>
                <a:lnTo>
                  <a:pt x="288163" y="12700"/>
                </a:lnTo>
                <a:lnTo>
                  <a:pt x="281813" y="12700"/>
                </a:lnTo>
                <a:lnTo>
                  <a:pt x="288163" y="6350"/>
                </a:lnTo>
                <a:lnTo>
                  <a:pt x="563626" y="6350"/>
                </a:lnTo>
                <a:lnTo>
                  <a:pt x="563626" y="0"/>
                </a:lnTo>
                <a:close/>
              </a:path>
              <a:path w="563880" h="242570">
                <a:moveTo>
                  <a:pt x="288163" y="197993"/>
                </a:moveTo>
                <a:lnTo>
                  <a:pt x="281813" y="197993"/>
                </a:lnTo>
                <a:lnTo>
                  <a:pt x="275463" y="204343"/>
                </a:lnTo>
                <a:lnTo>
                  <a:pt x="288163" y="204343"/>
                </a:lnTo>
                <a:lnTo>
                  <a:pt x="288163" y="197993"/>
                </a:lnTo>
                <a:close/>
              </a:path>
              <a:path w="563880" h="242570">
                <a:moveTo>
                  <a:pt x="288163" y="6350"/>
                </a:moveTo>
                <a:lnTo>
                  <a:pt x="281813" y="12700"/>
                </a:lnTo>
                <a:lnTo>
                  <a:pt x="288163" y="12700"/>
                </a:lnTo>
                <a:lnTo>
                  <a:pt x="288163" y="6350"/>
                </a:lnTo>
                <a:close/>
              </a:path>
              <a:path w="563880" h="242570">
                <a:moveTo>
                  <a:pt x="563626" y="6350"/>
                </a:moveTo>
                <a:lnTo>
                  <a:pt x="288163" y="6350"/>
                </a:lnTo>
                <a:lnTo>
                  <a:pt x="288163" y="12700"/>
                </a:lnTo>
                <a:lnTo>
                  <a:pt x="563626" y="12700"/>
                </a:lnTo>
                <a:lnTo>
                  <a:pt x="563626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2008530" y="5678343"/>
            <a:ext cx="1388569" cy="8726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2065782" y="5689091"/>
            <a:ext cx="1273302" cy="89310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 txBox="1"/>
          <p:nvPr/>
        </p:nvSpPr>
        <p:spPr>
          <a:xfrm>
            <a:off x="2029586" y="5699378"/>
            <a:ext cx="1300480" cy="730328"/>
          </a:xfrm>
          <a:prstGeom prst="rect">
            <a:avLst/>
          </a:prstGeom>
          <a:solidFill>
            <a:srgbClr val="D9D9D9"/>
          </a:solidFill>
          <a:ln w="19050">
            <a:solidFill>
              <a:srgbClr val="FF0000"/>
            </a:solidFill>
          </a:ln>
        </p:spPr>
        <p:txBody>
          <a:bodyPr vert="horz" wrap="square" lIns="0" tIns="52705" rIns="0" bIns="0" rtlCol="0">
            <a:spAutoFit/>
          </a:bodyPr>
          <a:lstStyle/>
          <a:p>
            <a:pPr marL="144780" marR="139065" algn="ctr">
              <a:spcBef>
                <a:spcPts val="415"/>
              </a:spcBef>
            </a:pPr>
            <a:r>
              <a:rPr sz="1100" b="1" spc="-5" dirty="0">
                <a:latin typeface="Arial"/>
                <a:cs typeface="Arial"/>
              </a:rPr>
              <a:t>Track</a:t>
            </a:r>
            <a:r>
              <a:rPr sz="1100" b="1" spc="-5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progress  via</a:t>
            </a:r>
            <a:endParaRPr sz="1100">
              <a:latin typeface="Arial"/>
              <a:cs typeface="Arial"/>
            </a:endParaRPr>
          </a:p>
          <a:p>
            <a:pPr marL="245745" marR="239395" algn="ctr"/>
            <a:r>
              <a:rPr sz="1100" b="1" spc="-5" dirty="0">
                <a:latin typeface="Arial"/>
                <a:cs typeface="Arial"/>
              </a:rPr>
              <a:t>Program  Stage</a:t>
            </a:r>
            <a:r>
              <a:rPr sz="1100" b="1" spc="-6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Gates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4" name="object 144"/>
          <p:cNvSpPr/>
          <p:nvPr/>
        </p:nvSpPr>
        <p:spPr>
          <a:xfrm>
            <a:off x="2362580" y="4572380"/>
            <a:ext cx="76200" cy="1014730"/>
          </a:xfrm>
          <a:custGeom>
            <a:avLst/>
            <a:gdLst/>
            <a:ahLst/>
            <a:cxnLst/>
            <a:rect l="l" t="t" r="r" b="b"/>
            <a:pathLst>
              <a:path w="76200" h="1014729">
                <a:moveTo>
                  <a:pt x="31750" y="938022"/>
                </a:moveTo>
                <a:lnTo>
                  <a:pt x="0" y="938022"/>
                </a:lnTo>
                <a:lnTo>
                  <a:pt x="38100" y="1014222"/>
                </a:lnTo>
                <a:lnTo>
                  <a:pt x="69850" y="950722"/>
                </a:lnTo>
                <a:lnTo>
                  <a:pt x="31750" y="950722"/>
                </a:lnTo>
                <a:lnTo>
                  <a:pt x="31750" y="938022"/>
                </a:lnTo>
                <a:close/>
              </a:path>
              <a:path w="76200" h="1014729">
                <a:moveTo>
                  <a:pt x="44450" y="0"/>
                </a:moveTo>
                <a:lnTo>
                  <a:pt x="31750" y="0"/>
                </a:lnTo>
                <a:lnTo>
                  <a:pt x="31750" y="950722"/>
                </a:lnTo>
                <a:lnTo>
                  <a:pt x="44450" y="950722"/>
                </a:lnTo>
                <a:lnTo>
                  <a:pt x="44450" y="0"/>
                </a:lnTo>
                <a:close/>
              </a:path>
              <a:path w="76200" h="1014729">
                <a:moveTo>
                  <a:pt x="76200" y="938022"/>
                </a:moveTo>
                <a:lnTo>
                  <a:pt x="44450" y="938022"/>
                </a:lnTo>
                <a:lnTo>
                  <a:pt x="44450" y="950722"/>
                </a:lnTo>
                <a:lnTo>
                  <a:pt x="69850" y="950722"/>
                </a:lnTo>
                <a:lnTo>
                  <a:pt x="76200" y="938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5813229" y="5711911"/>
            <a:ext cx="1760359" cy="7658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5834254" y="5732908"/>
            <a:ext cx="1671955" cy="677545"/>
          </a:xfrm>
          <a:custGeom>
            <a:avLst/>
            <a:gdLst/>
            <a:ahLst/>
            <a:cxnLst/>
            <a:rect l="l" t="t" r="r" b="b"/>
            <a:pathLst>
              <a:path w="1671954" h="677545">
                <a:moveTo>
                  <a:pt x="1558925" y="0"/>
                </a:moveTo>
                <a:lnTo>
                  <a:pt x="112902" y="0"/>
                </a:lnTo>
                <a:lnTo>
                  <a:pt x="68955" y="8872"/>
                </a:lnTo>
                <a:lnTo>
                  <a:pt x="33067" y="33067"/>
                </a:lnTo>
                <a:lnTo>
                  <a:pt x="8872" y="68955"/>
                </a:lnTo>
                <a:lnTo>
                  <a:pt x="0" y="112903"/>
                </a:lnTo>
                <a:lnTo>
                  <a:pt x="0" y="564515"/>
                </a:lnTo>
                <a:lnTo>
                  <a:pt x="8872" y="608462"/>
                </a:lnTo>
                <a:lnTo>
                  <a:pt x="33067" y="644350"/>
                </a:lnTo>
                <a:lnTo>
                  <a:pt x="68955" y="668545"/>
                </a:lnTo>
                <a:lnTo>
                  <a:pt x="112902" y="677418"/>
                </a:lnTo>
                <a:lnTo>
                  <a:pt x="1558925" y="677418"/>
                </a:lnTo>
                <a:lnTo>
                  <a:pt x="1602872" y="668545"/>
                </a:lnTo>
                <a:lnTo>
                  <a:pt x="1638760" y="644350"/>
                </a:lnTo>
                <a:lnTo>
                  <a:pt x="1662955" y="608462"/>
                </a:lnTo>
                <a:lnTo>
                  <a:pt x="1671827" y="564515"/>
                </a:lnTo>
                <a:lnTo>
                  <a:pt x="1671827" y="112903"/>
                </a:lnTo>
                <a:lnTo>
                  <a:pt x="1662955" y="68955"/>
                </a:lnTo>
                <a:lnTo>
                  <a:pt x="1638760" y="33067"/>
                </a:lnTo>
                <a:lnTo>
                  <a:pt x="1602872" y="8872"/>
                </a:lnTo>
                <a:lnTo>
                  <a:pt x="1558925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5834254" y="5732908"/>
            <a:ext cx="1671955" cy="677545"/>
          </a:xfrm>
          <a:custGeom>
            <a:avLst/>
            <a:gdLst/>
            <a:ahLst/>
            <a:cxnLst/>
            <a:rect l="l" t="t" r="r" b="b"/>
            <a:pathLst>
              <a:path w="1671954" h="677545">
                <a:moveTo>
                  <a:pt x="0" y="112903"/>
                </a:moveTo>
                <a:lnTo>
                  <a:pt x="8872" y="68955"/>
                </a:lnTo>
                <a:lnTo>
                  <a:pt x="33067" y="33067"/>
                </a:lnTo>
                <a:lnTo>
                  <a:pt x="68955" y="8872"/>
                </a:lnTo>
                <a:lnTo>
                  <a:pt x="112902" y="0"/>
                </a:lnTo>
                <a:lnTo>
                  <a:pt x="1558925" y="0"/>
                </a:lnTo>
                <a:lnTo>
                  <a:pt x="1602872" y="8872"/>
                </a:lnTo>
                <a:lnTo>
                  <a:pt x="1638760" y="33067"/>
                </a:lnTo>
                <a:lnTo>
                  <a:pt x="1662955" y="68955"/>
                </a:lnTo>
                <a:lnTo>
                  <a:pt x="1671827" y="112903"/>
                </a:lnTo>
                <a:lnTo>
                  <a:pt x="1671827" y="564515"/>
                </a:lnTo>
                <a:lnTo>
                  <a:pt x="1662955" y="608462"/>
                </a:lnTo>
                <a:lnTo>
                  <a:pt x="1638760" y="644350"/>
                </a:lnTo>
                <a:lnTo>
                  <a:pt x="1602872" y="668545"/>
                </a:lnTo>
                <a:lnTo>
                  <a:pt x="1558925" y="677418"/>
                </a:lnTo>
                <a:lnTo>
                  <a:pt x="112902" y="677418"/>
                </a:lnTo>
                <a:lnTo>
                  <a:pt x="68955" y="668545"/>
                </a:lnTo>
                <a:lnTo>
                  <a:pt x="33067" y="644350"/>
                </a:lnTo>
                <a:lnTo>
                  <a:pt x="8872" y="608462"/>
                </a:lnTo>
                <a:lnTo>
                  <a:pt x="0" y="564515"/>
                </a:lnTo>
                <a:lnTo>
                  <a:pt x="0" y="112903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 txBox="1"/>
          <p:nvPr/>
        </p:nvSpPr>
        <p:spPr>
          <a:xfrm>
            <a:off x="6206998" y="5887720"/>
            <a:ext cx="92646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08585">
              <a:spcBef>
                <a:spcPts val="95"/>
              </a:spcBef>
            </a:pPr>
            <a:r>
              <a:rPr sz="1100" b="1" spc="-5" dirty="0">
                <a:latin typeface="Arial"/>
                <a:cs typeface="Arial"/>
              </a:rPr>
              <a:t>Workshop  Technologies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9" name="object 149"/>
          <p:cNvSpPr/>
          <p:nvPr/>
        </p:nvSpPr>
        <p:spPr>
          <a:xfrm>
            <a:off x="6266308" y="5031486"/>
            <a:ext cx="467995" cy="701675"/>
          </a:xfrm>
          <a:custGeom>
            <a:avLst/>
            <a:gdLst/>
            <a:ahLst/>
            <a:cxnLst/>
            <a:rect l="l" t="t" r="r" b="b"/>
            <a:pathLst>
              <a:path w="467995" h="701675">
                <a:moveTo>
                  <a:pt x="340487" y="574255"/>
                </a:moveTo>
                <a:lnTo>
                  <a:pt x="403987" y="701255"/>
                </a:lnTo>
                <a:lnTo>
                  <a:pt x="442087" y="625055"/>
                </a:lnTo>
                <a:lnTo>
                  <a:pt x="394462" y="625055"/>
                </a:lnTo>
                <a:lnTo>
                  <a:pt x="394462" y="617435"/>
                </a:lnTo>
                <a:lnTo>
                  <a:pt x="340487" y="574255"/>
                </a:lnTo>
                <a:close/>
              </a:path>
              <a:path w="467995" h="701675">
                <a:moveTo>
                  <a:pt x="394462" y="617435"/>
                </a:moveTo>
                <a:lnTo>
                  <a:pt x="394462" y="625055"/>
                </a:lnTo>
                <a:lnTo>
                  <a:pt x="403987" y="625055"/>
                </a:lnTo>
                <a:lnTo>
                  <a:pt x="394462" y="617435"/>
                </a:lnTo>
                <a:close/>
              </a:path>
              <a:path w="467995" h="701675">
                <a:moveTo>
                  <a:pt x="394462" y="9525"/>
                </a:moveTo>
                <a:lnTo>
                  <a:pt x="394462" y="617435"/>
                </a:lnTo>
                <a:lnTo>
                  <a:pt x="403987" y="625055"/>
                </a:lnTo>
                <a:lnTo>
                  <a:pt x="413512" y="617435"/>
                </a:lnTo>
                <a:lnTo>
                  <a:pt x="413512" y="19050"/>
                </a:lnTo>
                <a:lnTo>
                  <a:pt x="403987" y="19050"/>
                </a:lnTo>
                <a:lnTo>
                  <a:pt x="394462" y="9525"/>
                </a:lnTo>
                <a:close/>
              </a:path>
              <a:path w="467995" h="701675">
                <a:moveTo>
                  <a:pt x="413512" y="617435"/>
                </a:moveTo>
                <a:lnTo>
                  <a:pt x="403987" y="625055"/>
                </a:lnTo>
                <a:lnTo>
                  <a:pt x="413512" y="625055"/>
                </a:lnTo>
                <a:lnTo>
                  <a:pt x="413512" y="617435"/>
                </a:lnTo>
                <a:close/>
              </a:path>
              <a:path w="467995" h="701675">
                <a:moveTo>
                  <a:pt x="467487" y="574255"/>
                </a:moveTo>
                <a:lnTo>
                  <a:pt x="413512" y="617435"/>
                </a:lnTo>
                <a:lnTo>
                  <a:pt x="413512" y="625055"/>
                </a:lnTo>
                <a:lnTo>
                  <a:pt x="442087" y="625055"/>
                </a:lnTo>
                <a:lnTo>
                  <a:pt x="467487" y="574255"/>
                </a:lnTo>
                <a:close/>
              </a:path>
              <a:path w="467995" h="701675">
                <a:moveTo>
                  <a:pt x="413512" y="0"/>
                </a:moveTo>
                <a:lnTo>
                  <a:pt x="0" y="0"/>
                </a:lnTo>
                <a:lnTo>
                  <a:pt x="0" y="19050"/>
                </a:lnTo>
                <a:lnTo>
                  <a:pt x="394462" y="19050"/>
                </a:lnTo>
                <a:lnTo>
                  <a:pt x="394462" y="9525"/>
                </a:lnTo>
                <a:lnTo>
                  <a:pt x="413512" y="9525"/>
                </a:lnTo>
                <a:lnTo>
                  <a:pt x="413512" y="0"/>
                </a:lnTo>
                <a:close/>
              </a:path>
              <a:path w="467995" h="701675">
                <a:moveTo>
                  <a:pt x="413512" y="9525"/>
                </a:moveTo>
                <a:lnTo>
                  <a:pt x="394462" y="9525"/>
                </a:lnTo>
                <a:lnTo>
                  <a:pt x="403987" y="19050"/>
                </a:lnTo>
                <a:lnTo>
                  <a:pt x="413512" y="19050"/>
                </a:lnTo>
                <a:lnTo>
                  <a:pt x="413512" y="952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7460234" y="4800981"/>
            <a:ext cx="170180" cy="888365"/>
          </a:xfrm>
          <a:custGeom>
            <a:avLst/>
            <a:gdLst/>
            <a:ahLst/>
            <a:cxnLst/>
            <a:rect l="l" t="t" r="r" b="b"/>
            <a:pathLst>
              <a:path w="170179" h="888364">
                <a:moveTo>
                  <a:pt x="126180" y="74346"/>
                </a:moveTo>
                <a:lnTo>
                  <a:pt x="0" y="885990"/>
                </a:lnTo>
                <a:lnTo>
                  <a:pt x="12445" y="887945"/>
                </a:lnTo>
                <a:lnTo>
                  <a:pt x="138763" y="76298"/>
                </a:lnTo>
                <a:lnTo>
                  <a:pt x="126180" y="74346"/>
                </a:lnTo>
                <a:close/>
              </a:path>
              <a:path w="170179" h="888364">
                <a:moveTo>
                  <a:pt x="163849" y="61722"/>
                </a:moveTo>
                <a:lnTo>
                  <a:pt x="128142" y="61722"/>
                </a:lnTo>
                <a:lnTo>
                  <a:pt x="140715" y="63754"/>
                </a:lnTo>
                <a:lnTo>
                  <a:pt x="138763" y="76298"/>
                </a:lnTo>
                <a:lnTo>
                  <a:pt x="170052" y="81153"/>
                </a:lnTo>
                <a:lnTo>
                  <a:pt x="163849" y="61722"/>
                </a:lnTo>
                <a:close/>
              </a:path>
              <a:path w="170179" h="888364">
                <a:moveTo>
                  <a:pt x="128142" y="61722"/>
                </a:moveTo>
                <a:lnTo>
                  <a:pt x="126180" y="74346"/>
                </a:lnTo>
                <a:lnTo>
                  <a:pt x="138763" y="76298"/>
                </a:lnTo>
                <a:lnTo>
                  <a:pt x="140715" y="63754"/>
                </a:lnTo>
                <a:lnTo>
                  <a:pt x="128142" y="61722"/>
                </a:lnTo>
                <a:close/>
              </a:path>
              <a:path w="170179" h="888364">
                <a:moveTo>
                  <a:pt x="144144" y="0"/>
                </a:moveTo>
                <a:lnTo>
                  <a:pt x="94741" y="69469"/>
                </a:lnTo>
                <a:lnTo>
                  <a:pt x="126180" y="74346"/>
                </a:lnTo>
                <a:lnTo>
                  <a:pt x="128142" y="61722"/>
                </a:lnTo>
                <a:lnTo>
                  <a:pt x="163849" y="61722"/>
                </a:lnTo>
                <a:lnTo>
                  <a:pt x="1441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 txBox="1"/>
          <p:nvPr/>
        </p:nvSpPr>
        <p:spPr>
          <a:xfrm>
            <a:off x="4427601" y="5942457"/>
            <a:ext cx="669290" cy="626454"/>
          </a:xfrm>
          <a:prstGeom prst="rect">
            <a:avLst/>
          </a:prstGeom>
          <a:ln w="9905">
            <a:solidFill>
              <a:srgbClr val="000000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86995" marR="86995" indent="5715" algn="ctr">
              <a:spcBef>
                <a:spcPts val="325"/>
              </a:spcBef>
            </a:pPr>
            <a:r>
              <a:rPr sz="1100" b="1" spc="-5" dirty="0">
                <a:latin typeface="Arial"/>
                <a:cs typeface="Arial"/>
              </a:rPr>
              <a:t>Review  </a:t>
            </a:r>
            <a:r>
              <a:rPr sz="900" b="1" spc="-10" dirty="0">
                <a:latin typeface="Arial"/>
                <a:cs typeface="Arial"/>
              </a:rPr>
              <a:t>via  </a:t>
            </a:r>
            <a:r>
              <a:rPr sz="900" b="1" spc="-5" dirty="0">
                <a:latin typeface="Arial"/>
                <a:cs typeface="Arial"/>
              </a:rPr>
              <a:t>decision  criteria</a:t>
            </a:r>
            <a:endParaRPr sz="900">
              <a:latin typeface="Arial"/>
              <a:cs typeface="Arial"/>
            </a:endParaRPr>
          </a:p>
        </p:txBody>
      </p:sp>
      <p:sp>
        <p:nvSpPr>
          <p:cNvPr id="152" name="object 152"/>
          <p:cNvSpPr/>
          <p:nvPr/>
        </p:nvSpPr>
        <p:spPr>
          <a:xfrm>
            <a:off x="4755770" y="5380101"/>
            <a:ext cx="713105" cy="562610"/>
          </a:xfrm>
          <a:custGeom>
            <a:avLst/>
            <a:gdLst/>
            <a:ahLst/>
            <a:cxnLst/>
            <a:rect l="l" t="t" r="r" b="b"/>
            <a:pathLst>
              <a:path w="713104" h="562610">
                <a:moveTo>
                  <a:pt x="668273" y="274828"/>
                </a:moveTo>
                <a:lnTo>
                  <a:pt x="0" y="274828"/>
                </a:lnTo>
                <a:lnTo>
                  <a:pt x="0" y="562356"/>
                </a:lnTo>
                <a:lnTo>
                  <a:pt x="12700" y="562356"/>
                </a:lnTo>
                <a:lnTo>
                  <a:pt x="12700" y="287528"/>
                </a:lnTo>
                <a:lnTo>
                  <a:pt x="6350" y="287528"/>
                </a:lnTo>
                <a:lnTo>
                  <a:pt x="12700" y="281178"/>
                </a:lnTo>
                <a:lnTo>
                  <a:pt x="668273" y="281178"/>
                </a:lnTo>
                <a:lnTo>
                  <a:pt x="668273" y="274828"/>
                </a:lnTo>
                <a:close/>
              </a:path>
              <a:path w="713104" h="562610">
                <a:moveTo>
                  <a:pt x="12700" y="281178"/>
                </a:moveTo>
                <a:lnTo>
                  <a:pt x="6350" y="287528"/>
                </a:lnTo>
                <a:lnTo>
                  <a:pt x="12700" y="287528"/>
                </a:lnTo>
                <a:lnTo>
                  <a:pt x="12700" y="281178"/>
                </a:lnTo>
                <a:close/>
              </a:path>
              <a:path w="713104" h="562610">
                <a:moveTo>
                  <a:pt x="680973" y="274828"/>
                </a:moveTo>
                <a:lnTo>
                  <a:pt x="674623" y="274828"/>
                </a:lnTo>
                <a:lnTo>
                  <a:pt x="668273" y="281178"/>
                </a:lnTo>
                <a:lnTo>
                  <a:pt x="12700" y="281178"/>
                </a:lnTo>
                <a:lnTo>
                  <a:pt x="12700" y="287528"/>
                </a:lnTo>
                <a:lnTo>
                  <a:pt x="680973" y="287528"/>
                </a:lnTo>
                <a:lnTo>
                  <a:pt x="680973" y="274828"/>
                </a:lnTo>
                <a:close/>
              </a:path>
              <a:path w="713104" h="562610">
                <a:moveTo>
                  <a:pt x="680973" y="63500"/>
                </a:moveTo>
                <a:lnTo>
                  <a:pt x="668273" y="63500"/>
                </a:lnTo>
                <a:lnTo>
                  <a:pt x="668273" y="281178"/>
                </a:lnTo>
                <a:lnTo>
                  <a:pt x="674623" y="274828"/>
                </a:lnTo>
                <a:lnTo>
                  <a:pt x="680973" y="274828"/>
                </a:lnTo>
                <a:lnTo>
                  <a:pt x="680973" y="63500"/>
                </a:lnTo>
                <a:close/>
              </a:path>
              <a:path w="713104" h="562610">
                <a:moveTo>
                  <a:pt x="674623" y="0"/>
                </a:moveTo>
                <a:lnTo>
                  <a:pt x="636523" y="76200"/>
                </a:lnTo>
                <a:lnTo>
                  <a:pt x="668273" y="76200"/>
                </a:lnTo>
                <a:lnTo>
                  <a:pt x="668273" y="63500"/>
                </a:lnTo>
                <a:lnTo>
                  <a:pt x="706373" y="63500"/>
                </a:lnTo>
                <a:lnTo>
                  <a:pt x="674623" y="0"/>
                </a:lnTo>
                <a:close/>
              </a:path>
              <a:path w="713104" h="562610">
                <a:moveTo>
                  <a:pt x="706373" y="63500"/>
                </a:moveTo>
                <a:lnTo>
                  <a:pt x="680973" y="63500"/>
                </a:lnTo>
                <a:lnTo>
                  <a:pt x="680973" y="76200"/>
                </a:lnTo>
                <a:lnTo>
                  <a:pt x="712723" y="76200"/>
                </a:lnTo>
                <a:lnTo>
                  <a:pt x="706373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5096636" y="6066409"/>
            <a:ext cx="728980" cy="254000"/>
          </a:xfrm>
          <a:custGeom>
            <a:avLst/>
            <a:gdLst/>
            <a:ahLst/>
            <a:cxnLst/>
            <a:rect l="l" t="t" r="r" b="b"/>
            <a:pathLst>
              <a:path w="728979" h="254000">
                <a:moveTo>
                  <a:pt x="76200" y="177799"/>
                </a:moveTo>
                <a:lnTo>
                  <a:pt x="0" y="215899"/>
                </a:lnTo>
                <a:lnTo>
                  <a:pt x="76200" y="253999"/>
                </a:lnTo>
                <a:lnTo>
                  <a:pt x="76200" y="222249"/>
                </a:lnTo>
                <a:lnTo>
                  <a:pt x="63500" y="222249"/>
                </a:lnTo>
                <a:lnTo>
                  <a:pt x="63500" y="209549"/>
                </a:lnTo>
                <a:lnTo>
                  <a:pt x="76200" y="209549"/>
                </a:lnTo>
                <a:lnTo>
                  <a:pt x="76200" y="177799"/>
                </a:lnTo>
                <a:close/>
              </a:path>
              <a:path w="728979" h="254000">
                <a:moveTo>
                  <a:pt x="76200" y="209549"/>
                </a:moveTo>
                <a:lnTo>
                  <a:pt x="63500" y="209549"/>
                </a:lnTo>
                <a:lnTo>
                  <a:pt x="63500" y="222249"/>
                </a:lnTo>
                <a:lnTo>
                  <a:pt x="76200" y="222249"/>
                </a:lnTo>
                <a:lnTo>
                  <a:pt x="76200" y="209549"/>
                </a:lnTo>
                <a:close/>
              </a:path>
              <a:path w="728979" h="254000">
                <a:moveTo>
                  <a:pt x="363600" y="209549"/>
                </a:moveTo>
                <a:lnTo>
                  <a:pt x="76200" y="209549"/>
                </a:lnTo>
                <a:lnTo>
                  <a:pt x="76200" y="222249"/>
                </a:lnTo>
                <a:lnTo>
                  <a:pt x="376300" y="222249"/>
                </a:lnTo>
                <a:lnTo>
                  <a:pt x="376300" y="215899"/>
                </a:lnTo>
                <a:lnTo>
                  <a:pt x="363600" y="215899"/>
                </a:lnTo>
                <a:lnTo>
                  <a:pt x="363600" y="209549"/>
                </a:lnTo>
                <a:close/>
              </a:path>
              <a:path w="728979" h="254000">
                <a:moveTo>
                  <a:pt x="728726" y="0"/>
                </a:moveTo>
                <a:lnTo>
                  <a:pt x="363600" y="0"/>
                </a:lnTo>
                <a:lnTo>
                  <a:pt x="363600" y="215899"/>
                </a:lnTo>
                <a:lnTo>
                  <a:pt x="369950" y="209549"/>
                </a:lnTo>
                <a:lnTo>
                  <a:pt x="376300" y="209549"/>
                </a:lnTo>
                <a:lnTo>
                  <a:pt x="376300" y="12699"/>
                </a:lnTo>
                <a:lnTo>
                  <a:pt x="369950" y="12699"/>
                </a:lnTo>
                <a:lnTo>
                  <a:pt x="376300" y="6349"/>
                </a:lnTo>
                <a:lnTo>
                  <a:pt x="728726" y="6349"/>
                </a:lnTo>
                <a:lnTo>
                  <a:pt x="728726" y="0"/>
                </a:lnTo>
                <a:close/>
              </a:path>
              <a:path w="728979" h="254000">
                <a:moveTo>
                  <a:pt x="376300" y="209549"/>
                </a:moveTo>
                <a:lnTo>
                  <a:pt x="369950" y="209549"/>
                </a:lnTo>
                <a:lnTo>
                  <a:pt x="363600" y="215899"/>
                </a:lnTo>
                <a:lnTo>
                  <a:pt x="376300" y="215899"/>
                </a:lnTo>
                <a:lnTo>
                  <a:pt x="376300" y="209549"/>
                </a:lnTo>
                <a:close/>
              </a:path>
              <a:path w="728979" h="254000">
                <a:moveTo>
                  <a:pt x="376300" y="6349"/>
                </a:moveTo>
                <a:lnTo>
                  <a:pt x="369950" y="12699"/>
                </a:lnTo>
                <a:lnTo>
                  <a:pt x="376300" y="12699"/>
                </a:lnTo>
                <a:lnTo>
                  <a:pt x="376300" y="6349"/>
                </a:lnTo>
                <a:close/>
              </a:path>
              <a:path w="728979" h="254000">
                <a:moveTo>
                  <a:pt x="728726" y="6349"/>
                </a:moveTo>
                <a:lnTo>
                  <a:pt x="376300" y="6349"/>
                </a:lnTo>
                <a:lnTo>
                  <a:pt x="376300" y="12699"/>
                </a:lnTo>
                <a:lnTo>
                  <a:pt x="728726" y="12699"/>
                </a:lnTo>
                <a:lnTo>
                  <a:pt x="728726" y="63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7201280" y="5221605"/>
            <a:ext cx="627380" cy="269875"/>
          </a:xfrm>
          <a:custGeom>
            <a:avLst/>
            <a:gdLst/>
            <a:ahLst/>
            <a:cxnLst/>
            <a:rect l="l" t="t" r="r" b="b"/>
            <a:pathLst>
              <a:path w="627379" h="269875">
                <a:moveTo>
                  <a:pt x="627126" y="0"/>
                </a:moveTo>
                <a:lnTo>
                  <a:pt x="0" y="0"/>
                </a:lnTo>
                <a:lnTo>
                  <a:pt x="0" y="269748"/>
                </a:lnTo>
                <a:lnTo>
                  <a:pt x="627126" y="269748"/>
                </a:lnTo>
                <a:lnTo>
                  <a:pt x="6271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 txBox="1"/>
          <p:nvPr/>
        </p:nvSpPr>
        <p:spPr>
          <a:xfrm>
            <a:off x="7201280" y="5221604"/>
            <a:ext cx="627380" cy="211596"/>
          </a:xfrm>
          <a:prstGeom prst="rect">
            <a:avLst/>
          </a:prstGeom>
          <a:ln w="9905">
            <a:solidFill>
              <a:srgbClr val="00000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91440">
              <a:spcBef>
                <a:spcPts val="330"/>
              </a:spcBef>
            </a:pPr>
            <a:r>
              <a:rPr sz="1100" b="1" spc="-5" dirty="0">
                <a:latin typeface="Arial"/>
                <a:cs typeface="Arial"/>
              </a:rPr>
              <a:t>record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6" name="object 156"/>
          <p:cNvSpPr/>
          <p:nvPr/>
        </p:nvSpPr>
        <p:spPr>
          <a:xfrm>
            <a:off x="3432429" y="6263259"/>
            <a:ext cx="843280" cy="76200"/>
          </a:xfrm>
          <a:custGeom>
            <a:avLst/>
            <a:gdLst/>
            <a:ahLst/>
            <a:cxnLst/>
            <a:rect l="l" t="t" r="r" b="b"/>
            <a:pathLst>
              <a:path w="843280" h="76200">
                <a:moveTo>
                  <a:pt x="76200" y="0"/>
                </a:moveTo>
                <a:lnTo>
                  <a:pt x="0" y="38099"/>
                </a:lnTo>
                <a:lnTo>
                  <a:pt x="76200" y="76199"/>
                </a:lnTo>
                <a:lnTo>
                  <a:pt x="76200" y="44449"/>
                </a:lnTo>
                <a:lnTo>
                  <a:pt x="63500" y="44449"/>
                </a:lnTo>
                <a:lnTo>
                  <a:pt x="63500" y="31749"/>
                </a:lnTo>
                <a:lnTo>
                  <a:pt x="76200" y="31749"/>
                </a:lnTo>
                <a:lnTo>
                  <a:pt x="76200" y="0"/>
                </a:lnTo>
                <a:close/>
              </a:path>
              <a:path w="843280" h="76200">
                <a:moveTo>
                  <a:pt x="76200" y="31749"/>
                </a:moveTo>
                <a:lnTo>
                  <a:pt x="63500" y="31749"/>
                </a:lnTo>
                <a:lnTo>
                  <a:pt x="63500" y="44449"/>
                </a:lnTo>
                <a:lnTo>
                  <a:pt x="76200" y="44449"/>
                </a:lnTo>
                <a:lnTo>
                  <a:pt x="76200" y="31749"/>
                </a:lnTo>
                <a:close/>
              </a:path>
              <a:path w="843280" h="76200">
                <a:moveTo>
                  <a:pt x="842771" y="31749"/>
                </a:moveTo>
                <a:lnTo>
                  <a:pt x="76200" y="31749"/>
                </a:lnTo>
                <a:lnTo>
                  <a:pt x="76200" y="44449"/>
                </a:lnTo>
                <a:lnTo>
                  <a:pt x="842771" y="44449"/>
                </a:lnTo>
                <a:lnTo>
                  <a:pt x="842771" y="317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 txBox="1"/>
          <p:nvPr/>
        </p:nvSpPr>
        <p:spPr>
          <a:xfrm>
            <a:off x="1717040" y="6574218"/>
            <a:ext cx="417830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65"/>
              </a:lnSpc>
            </a:pPr>
            <a:r>
              <a:rPr sz="700" spc="-5" dirty="0">
                <a:solidFill>
                  <a:srgbClr val="888888"/>
                </a:solidFill>
                <a:latin typeface="Calibri"/>
                <a:cs typeface="Calibri"/>
              </a:rPr>
              <a:t>25</a:t>
            </a:r>
            <a:r>
              <a:rPr sz="700" dirty="0">
                <a:solidFill>
                  <a:srgbClr val="888888"/>
                </a:solidFill>
                <a:latin typeface="Calibri"/>
                <a:cs typeface="Calibri"/>
              </a:rPr>
              <a:t>-</a:t>
            </a:r>
            <a:r>
              <a:rPr sz="700" spc="-5" dirty="0">
                <a:solidFill>
                  <a:srgbClr val="888888"/>
                </a:solidFill>
                <a:latin typeface="Calibri"/>
                <a:cs typeface="Calibri"/>
              </a:rPr>
              <a:t>Ma</a:t>
            </a:r>
            <a:r>
              <a:rPr sz="700" dirty="0">
                <a:solidFill>
                  <a:srgbClr val="888888"/>
                </a:solidFill>
                <a:latin typeface="Calibri"/>
                <a:cs typeface="Calibri"/>
              </a:rPr>
              <a:t>y-</a:t>
            </a:r>
            <a:r>
              <a:rPr sz="700" spc="-10" dirty="0">
                <a:solidFill>
                  <a:srgbClr val="888888"/>
                </a:solidFill>
                <a:latin typeface="Calibri"/>
                <a:cs typeface="Calibri"/>
              </a:rPr>
              <a:t>16</a:t>
            </a:r>
            <a:endParaRPr sz="7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338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54574" y="2606814"/>
            <a:ext cx="5371351" cy="35363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17041" y="820675"/>
            <a:ext cx="264477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800" spc="-10" dirty="0"/>
              <a:t>Defining </a:t>
            </a:r>
            <a:r>
              <a:rPr sz="2800" dirty="0"/>
              <a:t>a</a:t>
            </a:r>
            <a:r>
              <a:rPr sz="2800" spc="-60" dirty="0"/>
              <a:t> </a:t>
            </a:r>
            <a:r>
              <a:rPr sz="2800" spc="-5" dirty="0"/>
              <a:t>Project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1717041" y="1542797"/>
            <a:ext cx="6576695" cy="353123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55600" indent="-342900">
              <a:spcBef>
                <a:spcPts val="7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>
                <a:latin typeface="Calibri"/>
                <a:cs typeface="Calibri"/>
              </a:rPr>
              <a:t>Aim &amp;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Objectives</a:t>
            </a:r>
            <a:endParaRPr>
              <a:latin typeface="Calibri"/>
              <a:cs typeface="Calibri"/>
            </a:endParaRPr>
          </a:p>
          <a:p>
            <a:pPr marL="355600" indent="-342900"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10" dirty="0">
                <a:latin typeface="Calibri"/>
                <a:cs typeface="Calibri"/>
              </a:rPr>
              <a:t>Expected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Outcomes</a:t>
            </a:r>
            <a:endParaRPr>
              <a:latin typeface="Calibri"/>
              <a:cs typeface="Calibri"/>
            </a:endParaRPr>
          </a:p>
          <a:p>
            <a:pPr marL="355600" indent="-342900"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15" dirty="0">
                <a:solidFill>
                  <a:srgbClr val="0000FF"/>
                </a:solidFill>
                <a:latin typeface="Calibri"/>
                <a:cs typeface="Calibri"/>
              </a:rPr>
              <a:t>Strategy </a:t>
            </a:r>
            <a:r>
              <a:rPr dirty="0">
                <a:solidFill>
                  <a:srgbClr val="0000FF"/>
                </a:solidFill>
                <a:latin typeface="Calibri"/>
                <a:cs typeface="Calibri"/>
              </a:rPr>
              <a:t>&amp; </a:t>
            </a:r>
            <a:r>
              <a:rPr spc="-10" dirty="0">
                <a:solidFill>
                  <a:srgbClr val="0000FF"/>
                </a:solidFill>
                <a:latin typeface="Calibri"/>
                <a:cs typeface="Calibri"/>
              </a:rPr>
              <a:t>Scope </a:t>
            </a:r>
            <a:r>
              <a:rPr spc="-5" dirty="0">
                <a:solidFill>
                  <a:srgbClr val="0000FF"/>
                </a:solidFill>
                <a:latin typeface="Calibri"/>
                <a:cs typeface="Calibri"/>
              </a:rPr>
              <a:t>(time </a:t>
            </a:r>
            <a:r>
              <a:rPr spc="-10" dirty="0">
                <a:solidFill>
                  <a:srgbClr val="0000FF"/>
                </a:solidFill>
                <a:latin typeface="Calibri"/>
                <a:cs typeface="Calibri"/>
              </a:rPr>
              <a:t>+budget +resources </a:t>
            </a:r>
            <a:r>
              <a:rPr dirty="0">
                <a:solidFill>
                  <a:srgbClr val="0000FF"/>
                </a:solidFill>
                <a:latin typeface="Calibri"/>
                <a:cs typeface="Calibri"/>
              </a:rPr>
              <a:t>→ </a:t>
            </a:r>
            <a:r>
              <a:rPr spc="-10" dirty="0">
                <a:solidFill>
                  <a:srgbClr val="0000FF"/>
                </a:solidFill>
                <a:latin typeface="Calibri"/>
                <a:cs typeface="Calibri"/>
              </a:rPr>
              <a:t>expected</a:t>
            </a:r>
            <a:r>
              <a:rPr spc="1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000FF"/>
                </a:solidFill>
                <a:latin typeface="Calibri"/>
                <a:cs typeface="Calibri"/>
              </a:rPr>
              <a:t>outcomes)</a:t>
            </a:r>
            <a:endParaRPr>
              <a:latin typeface="Calibri"/>
              <a:cs typeface="Calibri"/>
            </a:endParaRPr>
          </a:p>
          <a:p>
            <a:pPr marL="355600" indent="-342900"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25" dirty="0">
                <a:latin typeface="Calibri"/>
                <a:cs typeface="Calibri"/>
              </a:rPr>
              <a:t>Work </a:t>
            </a:r>
            <a:r>
              <a:rPr spc="-15" dirty="0">
                <a:latin typeface="Calibri"/>
                <a:cs typeface="Calibri"/>
              </a:rPr>
              <a:t>Breakdown </a:t>
            </a:r>
            <a:r>
              <a:rPr spc="-10" dirty="0">
                <a:latin typeface="Calibri"/>
                <a:cs typeface="Calibri"/>
              </a:rPr>
              <a:t>Structure </a:t>
            </a:r>
            <a:r>
              <a:rPr dirty="0">
                <a:latin typeface="Calibri"/>
                <a:cs typeface="Calibri"/>
              </a:rPr>
              <a:t>(e.g. </a:t>
            </a:r>
            <a:r>
              <a:rPr spc="-10" dirty="0">
                <a:latin typeface="Calibri"/>
                <a:cs typeface="Calibri"/>
              </a:rPr>
              <a:t>Pert</a:t>
            </a:r>
            <a:r>
              <a:rPr spc="5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Chart)</a:t>
            </a:r>
            <a:endParaRPr>
              <a:latin typeface="Calibri"/>
              <a:cs typeface="Calibri"/>
            </a:endParaRPr>
          </a:p>
          <a:p>
            <a:pPr marL="355600" indent="-342900"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>
                <a:solidFill>
                  <a:srgbClr val="0000FF"/>
                </a:solidFill>
                <a:latin typeface="Calibri"/>
                <a:cs typeface="Calibri"/>
              </a:rPr>
              <a:t>RASIC </a:t>
            </a:r>
            <a:r>
              <a:rPr spc="-5" dirty="0">
                <a:solidFill>
                  <a:srgbClr val="0000FF"/>
                </a:solidFill>
                <a:latin typeface="Calibri"/>
                <a:cs typeface="Calibri"/>
              </a:rPr>
              <a:t>Chart (Responsible, </a:t>
            </a:r>
            <a:r>
              <a:rPr spc="-10" dirty="0">
                <a:solidFill>
                  <a:srgbClr val="0000FF"/>
                </a:solidFill>
                <a:latin typeface="Calibri"/>
                <a:cs typeface="Calibri"/>
              </a:rPr>
              <a:t>Approvals, </a:t>
            </a:r>
            <a:r>
              <a:rPr spc="-5" dirty="0">
                <a:solidFill>
                  <a:srgbClr val="0000FF"/>
                </a:solidFill>
                <a:latin typeface="Calibri"/>
                <a:cs typeface="Calibri"/>
              </a:rPr>
              <a:t>Support, </a:t>
            </a:r>
            <a:r>
              <a:rPr spc="-10" dirty="0">
                <a:solidFill>
                  <a:srgbClr val="0000FF"/>
                </a:solidFill>
                <a:latin typeface="Calibri"/>
                <a:cs typeface="Calibri"/>
              </a:rPr>
              <a:t>Inform,</a:t>
            </a:r>
            <a:r>
              <a:rPr spc="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0000FF"/>
                </a:solidFill>
                <a:latin typeface="Calibri"/>
                <a:cs typeface="Calibri"/>
              </a:rPr>
              <a:t>Consult)</a:t>
            </a:r>
            <a:endParaRPr>
              <a:latin typeface="Calibri"/>
              <a:cs typeface="Calibri"/>
            </a:endParaRPr>
          </a:p>
          <a:p>
            <a:pPr marL="355600" indent="-342900"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10" dirty="0">
                <a:solidFill>
                  <a:srgbClr val="0000FF"/>
                </a:solidFill>
                <a:latin typeface="Calibri"/>
                <a:cs typeface="Calibri"/>
              </a:rPr>
              <a:t>Milestones, Deliverables, Critical </a:t>
            </a:r>
            <a:r>
              <a:rPr spc="-15" dirty="0">
                <a:solidFill>
                  <a:srgbClr val="0000FF"/>
                </a:solidFill>
                <a:latin typeface="Calibri"/>
                <a:cs typeface="Calibri"/>
              </a:rPr>
              <a:t>Path </a:t>
            </a:r>
            <a:r>
              <a:rPr dirty="0">
                <a:solidFill>
                  <a:srgbClr val="0000FF"/>
                </a:solidFill>
                <a:latin typeface="Calibri"/>
                <a:cs typeface="Calibri"/>
              </a:rPr>
              <a:t>and </a:t>
            </a:r>
            <a:r>
              <a:rPr spc="-5" dirty="0">
                <a:solidFill>
                  <a:srgbClr val="0000FF"/>
                </a:solidFill>
                <a:latin typeface="Calibri"/>
                <a:cs typeface="Calibri"/>
              </a:rPr>
              <a:t>Timing (</a:t>
            </a:r>
            <a:r>
              <a:rPr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Gantt</a:t>
            </a:r>
            <a:r>
              <a:rPr i="1" u="heavy" spc="10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Chart</a:t>
            </a:r>
            <a:r>
              <a:rPr spc="-5" dirty="0">
                <a:solidFill>
                  <a:srgbClr val="0000FF"/>
                </a:solidFill>
                <a:latin typeface="Calibri"/>
                <a:cs typeface="Calibri"/>
              </a:rPr>
              <a:t>)</a:t>
            </a:r>
            <a:endParaRPr>
              <a:latin typeface="Calibri"/>
              <a:cs typeface="Calibri"/>
            </a:endParaRPr>
          </a:p>
          <a:p>
            <a:pPr marL="355600" indent="-342900"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>
                <a:latin typeface="Calibri"/>
                <a:cs typeface="Calibri"/>
              </a:rPr>
              <a:t>Managing </a:t>
            </a:r>
            <a:r>
              <a:rPr spc="-10" dirty="0">
                <a:latin typeface="Calibri"/>
                <a:cs typeface="Calibri"/>
              </a:rPr>
              <a:t>Resources</a:t>
            </a:r>
            <a:endParaRPr>
              <a:latin typeface="Calibri"/>
              <a:cs typeface="Calibri"/>
            </a:endParaRPr>
          </a:p>
          <a:p>
            <a:pPr marL="355600" indent="-342900"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5" dirty="0">
                <a:latin typeface="Calibri"/>
                <a:cs typeface="Calibri"/>
              </a:rPr>
              <a:t>Budget </a:t>
            </a:r>
            <a:r>
              <a:rPr dirty="0">
                <a:latin typeface="Calibri"/>
                <a:cs typeface="Calibri"/>
              </a:rPr>
              <a:t>– </a:t>
            </a:r>
            <a:r>
              <a:rPr i="1" dirty="0">
                <a:latin typeface="Calibri"/>
                <a:cs typeface="Calibri"/>
              </a:rPr>
              <a:t>track </a:t>
            </a:r>
            <a:r>
              <a:rPr i="1" spc="-15" dirty="0">
                <a:latin typeface="Calibri"/>
                <a:cs typeface="Calibri"/>
              </a:rPr>
              <a:t>cost </a:t>
            </a:r>
            <a:r>
              <a:rPr i="1" spc="-5" dirty="0">
                <a:latin typeface="Calibri"/>
                <a:cs typeface="Calibri"/>
              </a:rPr>
              <a:t>and measure </a:t>
            </a:r>
            <a:r>
              <a:rPr i="1" spc="-10" dirty="0">
                <a:latin typeface="Calibri"/>
                <a:cs typeface="Calibri"/>
              </a:rPr>
              <a:t>Earned</a:t>
            </a:r>
            <a:r>
              <a:rPr i="1" spc="40" dirty="0">
                <a:latin typeface="Calibri"/>
                <a:cs typeface="Calibri"/>
              </a:rPr>
              <a:t> </a:t>
            </a:r>
            <a:r>
              <a:rPr i="1" spc="-25" dirty="0">
                <a:latin typeface="Calibri"/>
                <a:cs typeface="Calibri"/>
              </a:rPr>
              <a:t>Value</a:t>
            </a:r>
            <a:endParaRPr>
              <a:latin typeface="Calibri"/>
              <a:cs typeface="Calibri"/>
            </a:endParaRPr>
          </a:p>
          <a:p>
            <a:pPr marL="355600" indent="-342900"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5" dirty="0">
                <a:latin typeface="Calibri"/>
                <a:cs typeface="Calibri"/>
              </a:rPr>
              <a:t>Monitoring </a:t>
            </a:r>
            <a:r>
              <a:rPr dirty="0">
                <a:latin typeface="Calibri"/>
                <a:cs typeface="Calibri"/>
              </a:rPr>
              <a:t>– </a:t>
            </a:r>
            <a:r>
              <a:rPr i="1" dirty="0">
                <a:latin typeface="Calibri"/>
                <a:cs typeface="Calibri"/>
              </a:rPr>
              <a:t>respond </a:t>
            </a:r>
            <a:r>
              <a:rPr i="1" spc="-5" dirty="0">
                <a:latin typeface="Calibri"/>
                <a:cs typeface="Calibri"/>
              </a:rPr>
              <a:t>as</a:t>
            </a:r>
            <a:r>
              <a:rPr i="1" spc="25" dirty="0">
                <a:latin typeface="Calibri"/>
                <a:cs typeface="Calibri"/>
              </a:rPr>
              <a:t> </a:t>
            </a:r>
            <a:r>
              <a:rPr i="1" spc="-10" dirty="0">
                <a:latin typeface="Calibri"/>
                <a:cs typeface="Calibri"/>
              </a:rPr>
              <a:t>needed</a:t>
            </a:r>
            <a:endParaRPr>
              <a:latin typeface="Calibri"/>
              <a:cs typeface="Calibri"/>
            </a:endParaRPr>
          </a:p>
          <a:p>
            <a:pPr marL="355600" indent="-342900"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5" dirty="0">
                <a:latin typeface="Calibri"/>
                <a:cs typeface="Calibri"/>
              </a:rPr>
              <a:t>Reporting</a:t>
            </a:r>
            <a:endParaRPr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542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17040" y="820675"/>
            <a:ext cx="343662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800" spc="-5" dirty="0"/>
              <a:t>The </a:t>
            </a:r>
            <a:r>
              <a:rPr sz="2800" spc="-15" dirty="0"/>
              <a:t>Stage </a:t>
            </a:r>
            <a:r>
              <a:rPr sz="2800" spc="-20" dirty="0"/>
              <a:t>Gate</a:t>
            </a:r>
            <a:r>
              <a:rPr sz="2800" spc="-30" dirty="0"/>
              <a:t> </a:t>
            </a:r>
            <a:r>
              <a:rPr sz="2800" spc="-5" dirty="0"/>
              <a:t>Process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1717040" y="1542797"/>
            <a:ext cx="8829040" cy="371411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55600" indent="-342900">
              <a:spcBef>
                <a:spcPts val="7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5" dirty="0">
                <a:latin typeface="Calibri"/>
                <a:cs typeface="Calibri"/>
              </a:rPr>
              <a:t>Preceding </a:t>
            </a:r>
            <a:r>
              <a:rPr dirty="0">
                <a:latin typeface="Calibri"/>
                <a:cs typeface="Calibri"/>
              </a:rPr>
              <a:t>each </a:t>
            </a:r>
            <a:r>
              <a:rPr spc="-15" dirty="0">
                <a:latin typeface="Calibri"/>
                <a:cs typeface="Calibri"/>
              </a:rPr>
              <a:t>stage </a:t>
            </a:r>
            <a:r>
              <a:rPr dirty="0">
                <a:latin typeface="Calibri"/>
                <a:cs typeface="Calibri"/>
              </a:rPr>
              <a:t>is a </a:t>
            </a:r>
            <a:r>
              <a:rPr spc="-10" dirty="0">
                <a:latin typeface="Calibri"/>
                <a:cs typeface="Calibri"/>
              </a:rPr>
              <a:t>point </a:t>
            </a:r>
            <a:r>
              <a:rPr spc="-5" dirty="0">
                <a:latin typeface="Calibri"/>
                <a:cs typeface="Calibri"/>
              </a:rPr>
              <a:t>or </a:t>
            </a:r>
            <a:r>
              <a:rPr spc="-25" dirty="0">
                <a:latin typeface="Calibri"/>
                <a:cs typeface="Calibri"/>
              </a:rPr>
              <a:t>gate </a:t>
            </a:r>
            <a:r>
              <a:rPr spc="-10" dirty="0">
                <a:latin typeface="Calibri"/>
                <a:cs typeface="Calibri"/>
              </a:rPr>
              <a:t>review </a:t>
            </a:r>
            <a:r>
              <a:rPr dirty="0">
                <a:latin typeface="Calibri"/>
                <a:cs typeface="Calibri"/>
              </a:rPr>
              <a:t>which </a:t>
            </a:r>
            <a:r>
              <a:rPr spc="-5" dirty="0">
                <a:latin typeface="Calibri"/>
                <a:cs typeface="Calibri"/>
              </a:rPr>
              <a:t>serves </a:t>
            </a:r>
            <a:r>
              <a:rPr dirty="0">
                <a:latin typeface="Calibri"/>
                <a:cs typeface="Calibri"/>
              </a:rPr>
              <a:t>as a </a:t>
            </a:r>
            <a:r>
              <a:rPr dirty="0">
                <a:solidFill>
                  <a:srgbClr val="0000FF"/>
                </a:solidFill>
                <a:latin typeface="Calibri"/>
                <a:cs typeface="Calibri"/>
              </a:rPr>
              <a:t>Go/Kill and </a:t>
            </a:r>
            <a:r>
              <a:rPr spc="-5" dirty="0">
                <a:solidFill>
                  <a:srgbClr val="0000FF"/>
                </a:solidFill>
                <a:latin typeface="Calibri"/>
                <a:cs typeface="Calibri"/>
              </a:rPr>
              <a:t>decision</a:t>
            </a:r>
            <a:r>
              <a:rPr spc="204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000FF"/>
                </a:solidFill>
                <a:latin typeface="Calibri"/>
                <a:cs typeface="Calibri"/>
              </a:rPr>
              <a:t>point</a:t>
            </a:r>
            <a:r>
              <a:rPr spc="-10" dirty="0">
                <a:latin typeface="Calibri"/>
                <a:cs typeface="Calibri"/>
              </a:rPr>
              <a:t>.</a:t>
            </a:r>
            <a:endParaRPr dirty="0">
              <a:latin typeface="Calibri"/>
              <a:cs typeface="Calibri"/>
            </a:endParaRPr>
          </a:p>
          <a:p>
            <a:pPr marL="355600" marR="5080" indent="-342900"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15" dirty="0">
                <a:latin typeface="Calibri"/>
                <a:cs typeface="Calibri"/>
              </a:rPr>
              <a:t>Gate reviews </a:t>
            </a:r>
            <a:r>
              <a:rPr spc="-10" dirty="0">
                <a:latin typeface="Calibri"/>
                <a:cs typeface="Calibri"/>
              </a:rPr>
              <a:t>are </a:t>
            </a:r>
            <a:r>
              <a:rPr spc="-5" dirty="0">
                <a:latin typeface="Calibri"/>
                <a:cs typeface="Calibri"/>
              </a:rPr>
              <a:t>where </a:t>
            </a:r>
            <a:r>
              <a:rPr spc="-5" dirty="0">
                <a:latin typeface="Calibri"/>
                <a:cs typeface="Calibri"/>
              </a:rPr>
              <a:t>average </a:t>
            </a:r>
            <a:r>
              <a:rPr spc="-10" dirty="0">
                <a:latin typeface="Calibri"/>
                <a:cs typeface="Calibri"/>
              </a:rPr>
              <a:t>projects are </a:t>
            </a:r>
            <a:r>
              <a:rPr spc="-5" dirty="0" smtClean="0">
                <a:latin typeface="Calibri"/>
                <a:cs typeface="Calibri"/>
              </a:rPr>
              <a:t>discarded </a:t>
            </a:r>
            <a:r>
              <a:rPr spc="-5" dirty="0">
                <a:latin typeface="Calibri"/>
                <a:cs typeface="Calibri"/>
              </a:rPr>
              <a:t>out so that resources can be </a:t>
            </a:r>
            <a:r>
              <a:rPr spc="-10" dirty="0">
                <a:latin typeface="Calibri"/>
                <a:cs typeface="Calibri"/>
              </a:rPr>
              <a:t>allocated  </a:t>
            </a:r>
            <a:r>
              <a:rPr spc="-15" dirty="0">
                <a:latin typeface="Calibri"/>
                <a:cs typeface="Calibri"/>
              </a:rPr>
              <a:t>to </a:t>
            </a:r>
            <a:r>
              <a:rPr dirty="0">
                <a:latin typeface="Calibri"/>
                <a:cs typeface="Calibri"/>
              </a:rPr>
              <a:t>the </a:t>
            </a:r>
            <a:r>
              <a:rPr spc="-10" dirty="0">
                <a:latin typeface="Calibri"/>
                <a:cs typeface="Calibri"/>
              </a:rPr>
              <a:t>best</a:t>
            </a:r>
            <a:r>
              <a:rPr spc="2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projects.</a:t>
            </a:r>
            <a:endParaRPr dirty="0">
              <a:latin typeface="Calibri"/>
              <a:cs typeface="Calibri"/>
            </a:endParaRPr>
          </a:p>
          <a:p>
            <a:pPr marL="755650" lvl="1" indent="-286385">
              <a:spcBef>
                <a:spcPts val="610"/>
              </a:spcBef>
              <a:buFont typeface="Arial"/>
              <a:buChar char="–"/>
              <a:tabLst>
                <a:tab pos="755650" algn="l"/>
                <a:tab pos="756285" algn="l"/>
              </a:tabLst>
            </a:pPr>
            <a:r>
              <a:rPr sz="1600" spc="-15" dirty="0">
                <a:latin typeface="Calibri"/>
                <a:cs typeface="Calibri"/>
              </a:rPr>
              <a:t>Ideally, </a:t>
            </a:r>
            <a:r>
              <a:rPr sz="1600" spc="-10" dirty="0">
                <a:latin typeface="Calibri"/>
                <a:cs typeface="Calibri"/>
              </a:rPr>
              <a:t>troubled projects are brought to review </a:t>
            </a:r>
            <a:r>
              <a:rPr sz="1600" spc="-15" dirty="0">
                <a:latin typeface="Calibri"/>
                <a:cs typeface="Calibri"/>
              </a:rPr>
              <a:t>before </a:t>
            </a:r>
            <a:r>
              <a:rPr sz="1600" spc="-5" dirty="0">
                <a:latin typeface="Calibri"/>
                <a:cs typeface="Calibri"/>
              </a:rPr>
              <a:t>they </a:t>
            </a:r>
            <a:r>
              <a:rPr sz="1600" spc="-10" dirty="0">
                <a:latin typeface="Calibri"/>
                <a:cs typeface="Calibri"/>
              </a:rPr>
              <a:t>are </a:t>
            </a:r>
            <a:r>
              <a:rPr sz="1600" dirty="0">
                <a:latin typeface="Calibri"/>
                <a:cs typeface="Calibri"/>
              </a:rPr>
              <a:t>in</a:t>
            </a:r>
            <a:r>
              <a:rPr sz="1600" spc="1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crisis</a:t>
            </a:r>
            <a:endParaRPr sz="1600" dirty="0">
              <a:latin typeface="Calibri"/>
              <a:cs typeface="Calibri"/>
            </a:endParaRPr>
          </a:p>
          <a:p>
            <a:pPr marL="755650" lvl="1" indent="-286385">
              <a:spcBef>
                <a:spcPts val="600"/>
              </a:spcBef>
              <a:buFont typeface="Arial"/>
              <a:buChar char="–"/>
              <a:tabLst>
                <a:tab pos="755650" algn="l"/>
                <a:tab pos="756285" algn="l"/>
              </a:tabLst>
            </a:pPr>
            <a:r>
              <a:rPr sz="1600" spc="-10" dirty="0">
                <a:latin typeface="Calibri"/>
                <a:cs typeface="Calibri"/>
              </a:rPr>
              <a:t>Problems are analyzed </a:t>
            </a:r>
            <a:r>
              <a:rPr sz="1600" dirty="0">
                <a:latin typeface="Calibri"/>
                <a:cs typeface="Calibri"/>
              </a:rPr>
              <a:t>and </a:t>
            </a:r>
            <a:r>
              <a:rPr sz="1600" spc="-10" dirty="0">
                <a:latin typeface="Calibri"/>
                <a:cs typeface="Calibri"/>
              </a:rPr>
              <a:t>corrective </a:t>
            </a:r>
            <a:r>
              <a:rPr sz="1600" dirty="0">
                <a:latin typeface="Calibri"/>
                <a:cs typeface="Calibri"/>
              </a:rPr>
              <a:t>actions </a:t>
            </a:r>
            <a:r>
              <a:rPr sz="1600" spc="-10" dirty="0">
                <a:latin typeface="Calibri"/>
                <a:cs typeface="Calibri"/>
              </a:rPr>
              <a:t>are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issued</a:t>
            </a:r>
          </a:p>
          <a:p>
            <a:pPr marL="755650" marR="228600" lvl="1" indent="-286385">
              <a:spcBef>
                <a:spcPts val="600"/>
              </a:spcBef>
              <a:buFont typeface="Arial"/>
              <a:buChar char="–"/>
              <a:tabLst>
                <a:tab pos="755650" algn="l"/>
                <a:tab pos="756285" algn="l"/>
              </a:tabLst>
            </a:pPr>
            <a:r>
              <a:rPr sz="1600" dirty="0">
                <a:latin typeface="Calibri"/>
                <a:cs typeface="Calibri"/>
              </a:rPr>
              <a:t>Being </a:t>
            </a:r>
            <a:r>
              <a:rPr sz="1600" spc="-10" dirty="0">
                <a:latin typeface="Calibri"/>
                <a:cs typeface="Calibri"/>
              </a:rPr>
              <a:t>too hasty </a:t>
            </a:r>
            <a:r>
              <a:rPr sz="1600" spc="-5" dirty="0">
                <a:latin typeface="Calibri"/>
                <a:cs typeface="Calibri"/>
              </a:rPr>
              <a:t>in killing </a:t>
            </a:r>
            <a:r>
              <a:rPr sz="1600" dirty="0">
                <a:latin typeface="Calibri"/>
                <a:cs typeface="Calibri"/>
              </a:rPr>
              <a:t>a </a:t>
            </a:r>
            <a:r>
              <a:rPr sz="1600" spc="-10" dirty="0">
                <a:latin typeface="Calibri"/>
                <a:cs typeface="Calibri"/>
              </a:rPr>
              <a:t>project </a:t>
            </a:r>
            <a:r>
              <a:rPr sz="1600" spc="-15" dirty="0">
                <a:latin typeface="Calibri"/>
                <a:cs typeface="Calibri"/>
              </a:rPr>
              <a:t>for </a:t>
            </a:r>
            <a:r>
              <a:rPr sz="1600" spc="-10" dirty="0">
                <a:latin typeface="Calibri"/>
                <a:cs typeface="Calibri"/>
              </a:rPr>
              <a:t>purely </a:t>
            </a:r>
            <a:r>
              <a:rPr sz="1600" spc="-5" dirty="0">
                <a:latin typeface="Calibri"/>
                <a:cs typeface="Calibri"/>
              </a:rPr>
              <a:t>financial reasons can </a:t>
            </a:r>
            <a:r>
              <a:rPr sz="1600" dirty="0">
                <a:latin typeface="Calibri"/>
                <a:cs typeface="Calibri"/>
              </a:rPr>
              <a:t>wipe </a:t>
            </a:r>
            <a:r>
              <a:rPr sz="1600" spc="-5" dirty="0">
                <a:latin typeface="Calibri"/>
                <a:cs typeface="Calibri"/>
              </a:rPr>
              <a:t>out potentially </a:t>
            </a:r>
            <a:r>
              <a:rPr sz="1600" spc="-10" dirty="0">
                <a:latin typeface="Calibri"/>
                <a:cs typeface="Calibri"/>
              </a:rPr>
              <a:t>profitable  </a:t>
            </a:r>
            <a:r>
              <a:rPr sz="1600" spc="-5" dirty="0">
                <a:latin typeface="Calibri"/>
                <a:cs typeface="Calibri"/>
              </a:rPr>
              <a:t>business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opportunities</a:t>
            </a:r>
            <a:endParaRPr sz="1600" dirty="0">
              <a:latin typeface="Calibri"/>
              <a:cs typeface="Calibri"/>
            </a:endParaRPr>
          </a:p>
          <a:p>
            <a:pPr marL="755650" marR="57785" lvl="1" indent="-286385">
              <a:spcBef>
                <a:spcPts val="600"/>
              </a:spcBef>
              <a:buFont typeface="Arial"/>
              <a:buChar char="–"/>
              <a:tabLst>
                <a:tab pos="755650" algn="l"/>
                <a:tab pos="756285" algn="l"/>
              </a:tabLst>
            </a:pPr>
            <a:r>
              <a:rPr sz="1600" spc="-10" dirty="0">
                <a:latin typeface="Calibri"/>
                <a:cs typeface="Calibri"/>
              </a:rPr>
              <a:t>Recovery versus </a:t>
            </a:r>
            <a:r>
              <a:rPr sz="1600" spc="-5" dirty="0">
                <a:latin typeface="Calibri"/>
                <a:cs typeface="Calibri"/>
              </a:rPr>
              <a:t>write </a:t>
            </a:r>
            <a:r>
              <a:rPr sz="1600" spc="-10" dirty="0">
                <a:latin typeface="Calibri"/>
                <a:cs typeface="Calibri"/>
              </a:rPr>
              <a:t>off </a:t>
            </a:r>
            <a:r>
              <a:rPr sz="1600" spc="-5" dirty="0">
                <a:latin typeface="Calibri"/>
                <a:cs typeface="Calibri"/>
              </a:rPr>
              <a:t>of </a:t>
            </a:r>
            <a:r>
              <a:rPr sz="1600" dirty="0">
                <a:latin typeface="Calibri"/>
                <a:cs typeface="Calibri"/>
              </a:rPr>
              <a:t>a </a:t>
            </a:r>
            <a:r>
              <a:rPr sz="1600" spc="-5" dirty="0">
                <a:latin typeface="Calibri"/>
                <a:cs typeface="Calibri"/>
              </a:rPr>
              <a:t>bad </a:t>
            </a:r>
            <a:r>
              <a:rPr sz="1600" spc="-10" dirty="0">
                <a:latin typeface="Calibri"/>
                <a:cs typeface="Calibri"/>
              </a:rPr>
              <a:t>investment </a:t>
            </a:r>
            <a:r>
              <a:rPr sz="1600" spc="-5" dirty="0">
                <a:latin typeface="Calibri"/>
                <a:cs typeface="Calibri"/>
              </a:rPr>
              <a:t>or </a:t>
            </a:r>
            <a:r>
              <a:rPr sz="1600" spc="-10" dirty="0">
                <a:latin typeface="Calibri"/>
                <a:cs typeface="Calibri"/>
              </a:rPr>
              <a:t>overspend requires </a:t>
            </a:r>
            <a:r>
              <a:rPr sz="1600" dirty="0">
                <a:latin typeface="Calibri"/>
                <a:cs typeface="Calibri"/>
              </a:rPr>
              <a:t>a </a:t>
            </a:r>
            <a:r>
              <a:rPr sz="1600" spc="-10" dirty="0">
                <a:latin typeface="Calibri"/>
                <a:cs typeface="Calibri"/>
              </a:rPr>
              <a:t>judgment </a:t>
            </a:r>
            <a:r>
              <a:rPr sz="1600" spc="-5" dirty="0">
                <a:latin typeface="Calibri"/>
                <a:cs typeface="Calibri"/>
              </a:rPr>
              <a:t>on whether </a:t>
            </a:r>
            <a:r>
              <a:rPr sz="1600" dirty="0">
                <a:latin typeface="Calibri"/>
                <a:cs typeface="Calibri"/>
              </a:rPr>
              <a:t>a  </a:t>
            </a:r>
            <a:r>
              <a:rPr sz="1600" spc="-5" dirty="0">
                <a:latin typeface="Calibri"/>
                <a:cs typeface="Calibri"/>
              </a:rPr>
              <a:t>saleable </a:t>
            </a:r>
            <a:r>
              <a:rPr sz="1600" spc="-10" dirty="0">
                <a:latin typeface="Calibri"/>
                <a:cs typeface="Calibri"/>
              </a:rPr>
              <a:t>product </a:t>
            </a:r>
            <a:r>
              <a:rPr sz="1600" spc="-5" dirty="0">
                <a:latin typeface="Calibri"/>
                <a:cs typeface="Calibri"/>
              </a:rPr>
              <a:t>is achievable. </a:t>
            </a:r>
            <a:r>
              <a:rPr sz="1600" dirty="0">
                <a:latin typeface="Calibri"/>
                <a:cs typeface="Calibri"/>
              </a:rPr>
              <a:t>i.e. it </a:t>
            </a:r>
            <a:r>
              <a:rPr sz="1600" spc="-10" dirty="0">
                <a:latin typeface="Calibri"/>
                <a:cs typeface="Calibri"/>
              </a:rPr>
              <a:t>may </a:t>
            </a:r>
            <a:r>
              <a:rPr sz="1600" spc="-5" dirty="0">
                <a:latin typeface="Calibri"/>
                <a:cs typeface="Calibri"/>
              </a:rPr>
              <a:t>be </a:t>
            </a:r>
            <a:r>
              <a:rPr sz="1600" spc="-15" dirty="0">
                <a:latin typeface="Calibri"/>
                <a:cs typeface="Calibri"/>
              </a:rPr>
              <a:t>better to </a:t>
            </a:r>
            <a:r>
              <a:rPr sz="1600" dirty="0">
                <a:latin typeface="Calibri"/>
                <a:cs typeface="Calibri"/>
              </a:rPr>
              <a:t>accept a </a:t>
            </a:r>
            <a:r>
              <a:rPr sz="1600" spc="-10" dirty="0">
                <a:latin typeface="Calibri"/>
                <a:cs typeface="Calibri"/>
              </a:rPr>
              <a:t>break even </a:t>
            </a:r>
            <a:r>
              <a:rPr sz="1600" dirty="0">
                <a:latin typeface="Calibri"/>
                <a:cs typeface="Calibri"/>
              </a:rPr>
              <a:t>or </a:t>
            </a:r>
            <a:r>
              <a:rPr sz="1600" spc="-5" dirty="0">
                <a:latin typeface="Calibri"/>
                <a:cs typeface="Calibri"/>
              </a:rPr>
              <a:t>minor </a:t>
            </a:r>
            <a:r>
              <a:rPr sz="1600" dirty="0">
                <a:latin typeface="Calibri"/>
                <a:cs typeface="Calibri"/>
              </a:rPr>
              <a:t>loss with </a:t>
            </a:r>
            <a:r>
              <a:rPr sz="1600" spc="-10" dirty="0">
                <a:latin typeface="Calibri"/>
                <a:cs typeface="Calibri"/>
              </a:rPr>
              <a:t>ROI  </a:t>
            </a:r>
            <a:r>
              <a:rPr sz="1600" dirty="0">
                <a:latin typeface="Calibri"/>
                <a:cs typeface="Calibri"/>
              </a:rPr>
              <a:t>than </a:t>
            </a:r>
            <a:r>
              <a:rPr sz="1600" spc="-10" dirty="0">
                <a:latin typeface="Calibri"/>
                <a:cs typeface="Calibri"/>
              </a:rPr>
              <a:t>get </a:t>
            </a:r>
            <a:r>
              <a:rPr sz="1600" spc="-5" dirty="0">
                <a:latin typeface="Calibri"/>
                <a:cs typeface="Calibri"/>
              </a:rPr>
              <a:t>nothing </a:t>
            </a:r>
            <a:r>
              <a:rPr sz="1600" spc="-10" dirty="0">
                <a:latin typeface="Calibri"/>
                <a:cs typeface="Calibri"/>
              </a:rPr>
              <a:t>from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10" dirty="0">
                <a:latin typeface="Calibri"/>
                <a:cs typeface="Calibri"/>
              </a:rPr>
              <a:t> investment.</a:t>
            </a:r>
            <a:endParaRPr sz="1600" dirty="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buFont typeface="Arial"/>
              <a:buChar char="–"/>
            </a:pPr>
            <a:endParaRPr sz="1600" dirty="0">
              <a:latin typeface="Calibri"/>
              <a:cs typeface="Calibri"/>
            </a:endParaRPr>
          </a:p>
          <a:p>
            <a:pPr marL="355600" indent="-342900">
              <a:spcBef>
                <a:spcPts val="13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>
                <a:solidFill>
                  <a:srgbClr val="0000FF"/>
                </a:solidFill>
                <a:latin typeface="Calibri"/>
                <a:cs typeface="Calibri"/>
              </a:rPr>
              <a:t>Quality </a:t>
            </a:r>
            <a:r>
              <a:rPr spc="-5" dirty="0">
                <a:solidFill>
                  <a:srgbClr val="0000FF"/>
                </a:solidFill>
                <a:latin typeface="Calibri"/>
                <a:cs typeface="Calibri"/>
              </a:rPr>
              <a:t>of </a:t>
            </a:r>
            <a:r>
              <a:rPr spc="-10" dirty="0">
                <a:solidFill>
                  <a:srgbClr val="0000FF"/>
                </a:solidFill>
                <a:latin typeface="Calibri"/>
                <a:cs typeface="Calibri"/>
              </a:rPr>
              <a:t>execution</a:t>
            </a:r>
            <a:r>
              <a:rPr spc="-10" dirty="0">
                <a:latin typeface="Calibri"/>
                <a:cs typeface="Calibri"/>
              </a:rPr>
              <a:t>, </a:t>
            </a:r>
            <a:r>
              <a:rPr spc="-5" dirty="0">
                <a:latin typeface="Calibri"/>
                <a:cs typeface="Calibri"/>
              </a:rPr>
              <a:t>business </a:t>
            </a:r>
            <a:r>
              <a:rPr spc="-10" dirty="0">
                <a:latin typeface="Calibri"/>
                <a:cs typeface="Calibri"/>
              </a:rPr>
              <a:t>rationale, </a:t>
            </a:r>
            <a:r>
              <a:rPr spc="-5" dirty="0">
                <a:latin typeface="Calibri"/>
                <a:cs typeface="Calibri"/>
              </a:rPr>
              <a:t>quality of </a:t>
            </a:r>
            <a:r>
              <a:rPr dirty="0">
                <a:latin typeface="Calibri"/>
                <a:cs typeface="Calibri"/>
              </a:rPr>
              <a:t>action</a:t>
            </a:r>
            <a:r>
              <a:rPr spc="6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plan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90188" y="5701284"/>
            <a:ext cx="1107440" cy="642620"/>
          </a:xfrm>
          <a:custGeom>
            <a:avLst/>
            <a:gdLst/>
            <a:ahLst/>
            <a:cxnLst/>
            <a:rect l="l" t="t" r="r" b="b"/>
            <a:pathLst>
              <a:path w="1107439" h="642620">
                <a:moveTo>
                  <a:pt x="553593" y="0"/>
                </a:moveTo>
                <a:lnTo>
                  <a:pt x="493281" y="1884"/>
                </a:lnTo>
                <a:lnTo>
                  <a:pt x="434849" y="7408"/>
                </a:lnTo>
                <a:lnTo>
                  <a:pt x="378634" y="16374"/>
                </a:lnTo>
                <a:lnTo>
                  <a:pt x="324974" y="28587"/>
                </a:lnTo>
                <a:lnTo>
                  <a:pt x="274207" y="43851"/>
                </a:lnTo>
                <a:lnTo>
                  <a:pt x="226670" y="61970"/>
                </a:lnTo>
                <a:lnTo>
                  <a:pt x="182702" y="82748"/>
                </a:lnTo>
                <a:lnTo>
                  <a:pt x="142642" y="105989"/>
                </a:lnTo>
                <a:lnTo>
                  <a:pt x="106826" y="131498"/>
                </a:lnTo>
                <a:lnTo>
                  <a:pt x="75593" y="159077"/>
                </a:lnTo>
                <a:lnTo>
                  <a:pt x="49280" y="188531"/>
                </a:lnTo>
                <a:lnTo>
                  <a:pt x="12770" y="252282"/>
                </a:lnTo>
                <a:lnTo>
                  <a:pt x="0" y="321182"/>
                </a:lnTo>
                <a:lnTo>
                  <a:pt x="3249" y="356178"/>
                </a:lnTo>
                <a:lnTo>
                  <a:pt x="28227" y="422700"/>
                </a:lnTo>
                <a:lnTo>
                  <a:pt x="75593" y="483288"/>
                </a:lnTo>
                <a:lnTo>
                  <a:pt x="106826" y="510867"/>
                </a:lnTo>
                <a:lnTo>
                  <a:pt x="142642" y="536376"/>
                </a:lnTo>
                <a:lnTo>
                  <a:pt x="182702" y="559617"/>
                </a:lnTo>
                <a:lnTo>
                  <a:pt x="226670" y="580395"/>
                </a:lnTo>
                <a:lnTo>
                  <a:pt x="274207" y="598514"/>
                </a:lnTo>
                <a:lnTo>
                  <a:pt x="324974" y="613778"/>
                </a:lnTo>
                <a:lnTo>
                  <a:pt x="378634" y="625991"/>
                </a:lnTo>
                <a:lnTo>
                  <a:pt x="434849" y="634957"/>
                </a:lnTo>
                <a:lnTo>
                  <a:pt x="493281" y="640481"/>
                </a:lnTo>
                <a:lnTo>
                  <a:pt x="553593" y="642365"/>
                </a:lnTo>
                <a:lnTo>
                  <a:pt x="613904" y="640481"/>
                </a:lnTo>
                <a:lnTo>
                  <a:pt x="672336" y="634957"/>
                </a:lnTo>
                <a:lnTo>
                  <a:pt x="728551" y="625991"/>
                </a:lnTo>
                <a:lnTo>
                  <a:pt x="782211" y="613778"/>
                </a:lnTo>
                <a:lnTo>
                  <a:pt x="832978" y="598514"/>
                </a:lnTo>
                <a:lnTo>
                  <a:pt x="880515" y="580395"/>
                </a:lnTo>
                <a:lnTo>
                  <a:pt x="924483" y="559617"/>
                </a:lnTo>
                <a:lnTo>
                  <a:pt x="964543" y="536376"/>
                </a:lnTo>
                <a:lnTo>
                  <a:pt x="1000359" y="510867"/>
                </a:lnTo>
                <a:lnTo>
                  <a:pt x="1031592" y="483288"/>
                </a:lnTo>
                <a:lnTo>
                  <a:pt x="1057905" y="453834"/>
                </a:lnTo>
                <a:lnTo>
                  <a:pt x="1094415" y="390083"/>
                </a:lnTo>
                <a:lnTo>
                  <a:pt x="1107186" y="321182"/>
                </a:lnTo>
                <a:lnTo>
                  <a:pt x="1103936" y="286187"/>
                </a:lnTo>
                <a:lnTo>
                  <a:pt x="1078958" y="219665"/>
                </a:lnTo>
                <a:lnTo>
                  <a:pt x="1031592" y="159077"/>
                </a:lnTo>
                <a:lnTo>
                  <a:pt x="1000359" y="131498"/>
                </a:lnTo>
                <a:lnTo>
                  <a:pt x="964543" y="105989"/>
                </a:lnTo>
                <a:lnTo>
                  <a:pt x="924483" y="82748"/>
                </a:lnTo>
                <a:lnTo>
                  <a:pt x="880515" y="61970"/>
                </a:lnTo>
                <a:lnTo>
                  <a:pt x="832978" y="43851"/>
                </a:lnTo>
                <a:lnTo>
                  <a:pt x="782211" y="28587"/>
                </a:lnTo>
                <a:lnTo>
                  <a:pt x="728551" y="16374"/>
                </a:lnTo>
                <a:lnTo>
                  <a:pt x="672336" y="7408"/>
                </a:lnTo>
                <a:lnTo>
                  <a:pt x="613904" y="1884"/>
                </a:lnTo>
                <a:lnTo>
                  <a:pt x="553593" y="0"/>
                </a:lnTo>
                <a:close/>
              </a:path>
            </a:pathLst>
          </a:custGeom>
          <a:solidFill>
            <a:srgbClr val="1C1C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90188" y="5701284"/>
            <a:ext cx="1107440" cy="642620"/>
          </a:xfrm>
          <a:custGeom>
            <a:avLst/>
            <a:gdLst/>
            <a:ahLst/>
            <a:cxnLst/>
            <a:rect l="l" t="t" r="r" b="b"/>
            <a:pathLst>
              <a:path w="1107439" h="642620">
                <a:moveTo>
                  <a:pt x="0" y="321182"/>
                </a:moveTo>
                <a:lnTo>
                  <a:pt x="12770" y="252282"/>
                </a:lnTo>
                <a:lnTo>
                  <a:pt x="49280" y="188531"/>
                </a:lnTo>
                <a:lnTo>
                  <a:pt x="75593" y="159077"/>
                </a:lnTo>
                <a:lnTo>
                  <a:pt x="106826" y="131498"/>
                </a:lnTo>
                <a:lnTo>
                  <a:pt x="142642" y="105989"/>
                </a:lnTo>
                <a:lnTo>
                  <a:pt x="182702" y="82748"/>
                </a:lnTo>
                <a:lnTo>
                  <a:pt x="226670" y="61970"/>
                </a:lnTo>
                <a:lnTo>
                  <a:pt x="274207" y="43851"/>
                </a:lnTo>
                <a:lnTo>
                  <a:pt x="324974" y="28587"/>
                </a:lnTo>
                <a:lnTo>
                  <a:pt x="378634" y="16374"/>
                </a:lnTo>
                <a:lnTo>
                  <a:pt x="434849" y="7408"/>
                </a:lnTo>
                <a:lnTo>
                  <a:pt x="493281" y="1884"/>
                </a:lnTo>
                <a:lnTo>
                  <a:pt x="553593" y="0"/>
                </a:lnTo>
                <a:lnTo>
                  <a:pt x="613904" y="1884"/>
                </a:lnTo>
                <a:lnTo>
                  <a:pt x="672336" y="7408"/>
                </a:lnTo>
                <a:lnTo>
                  <a:pt x="728551" y="16374"/>
                </a:lnTo>
                <a:lnTo>
                  <a:pt x="782211" y="28587"/>
                </a:lnTo>
                <a:lnTo>
                  <a:pt x="832978" y="43851"/>
                </a:lnTo>
                <a:lnTo>
                  <a:pt x="880515" y="61970"/>
                </a:lnTo>
                <a:lnTo>
                  <a:pt x="924483" y="82748"/>
                </a:lnTo>
                <a:lnTo>
                  <a:pt x="964543" y="105989"/>
                </a:lnTo>
                <a:lnTo>
                  <a:pt x="1000359" y="131498"/>
                </a:lnTo>
                <a:lnTo>
                  <a:pt x="1031592" y="159077"/>
                </a:lnTo>
                <a:lnTo>
                  <a:pt x="1057905" y="188531"/>
                </a:lnTo>
                <a:lnTo>
                  <a:pt x="1094415" y="252282"/>
                </a:lnTo>
                <a:lnTo>
                  <a:pt x="1107186" y="321182"/>
                </a:lnTo>
                <a:lnTo>
                  <a:pt x="1103936" y="356178"/>
                </a:lnTo>
                <a:lnTo>
                  <a:pt x="1078958" y="422700"/>
                </a:lnTo>
                <a:lnTo>
                  <a:pt x="1031592" y="483288"/>
                </a:lnTo>
                <a:lnTo>
                  <a:pt x="1000359" y="510867"/>
                </a:lnTo>
                <a:lnTo>
                  <a:pt x="964543" y="536376"/>
                </a:lnTo>
                <a:lnTo>
                  <a:pt x="924483" y="559617"/>
                </a:lnTo>
                <a:lnTo>
                  <a:pt x="880515" y="580395"/>
                </a:lnTo>
                <a:lnTo>
                  <a:pt x="832978" y="598514"/>
                </a:lnTo>
                <a:lnTo>
                  <a:pt x="782211" y="613778"/>
                </a:lnTo>
                <a:lnTo>
                  <a:pt x="728551" y="625991"/>
                </a:lnTo>
                <a:lnTo>
                  <a:pt x="672336" y="634957"/>
                </a:lnTo>
                <a:lnTo>
                  <a:pt x="613904" y="640481"/>
                </a:lnTo>
                <a:lnTo>
                  <a:pt x="553593" y="642365"/>
                </a:lnTo>
                <a:lnTo>
                  <a:pt x="493281" y="640481"/>
                </a:lnTo>
                <a:lnTo>
                  <a:pt x="434849" y="634957"/>
                </a:lnTo>
                <a:lnTo>
                  <a:pt x="378634" y="625991"/>
                </a:lnTo>
                <a:lnTo>
                  <a:pt x="324974" y="613778"/>
                </a:lnTo>
                <a:lnTo>
                  <a:pt x="274207" y="598514"/>
                </a:lnTo>
                <a:lnTo>
                  <a:pt x="226670" y="580395"/>
                </a:lnTo>
                <a:lnTo>
                  <a:pt x="182702" y="559617"/>
                </a:lnTo>
                <a:lnTo>
                  <a:pt x="142642" y="536376"/>
                </a:lnTo>
                <a:lnTo>
                  <a:pt x="106826" y="510867"/>
                </a:lnTo>
                <a:lnTo>
                  <a:pt x="75593" y="483288"/>
                </a:lnTo>
                <a:lnTo>
                  <a:pt x="49280" y="453834"/>
                </a:lnTo>
                <a:lnTo>
                  <a:pt x="12770" y="390083"/>
                </a:lnTo>
                <a:lnTo>
                  <a:pt x="0" y="321182"/>
                </a:lnTo>
                <a:close/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897884" y="5892038"/>
            <a:ext cx="892175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deliverables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312664" y="5592317"/>
            <a:ext cx="1662430" cy="859790"/>
          </a:xfrm>
          <a:custGeom>
            <a:avLst/>
            <a:gdLst/>
            <a:ahLst/>
            <a:cxnLst/>
            <a:rect l="l" t="t" r="r" b="b"/>
            <a:pathLst>
              <a:path w="1662429" h="859789">
                <a:moveTo>
                  <a:pt x="830961" y="0"/>
                </a:moveTo>
                <a:lnTo>
                  <a:pt x="0" y="429767"/>
                </a:lnTo>
                <a:lnTo>
                  <a:pt x="830961" y="859535"/>
                </a:lnTo>
                <a:lnTo>
                  <a:pt x="1661922" y="429767"/>
                </a:lnTo>
                <a:lnTo>
                  <a:pt x="830961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12664" y="5592317"/>
            <a:ext cx="1662430" cy="859790"/>
          </a:xfrm>
          <a:custGeom>
            <a:avLst/>
            <a:gdLst/>
            <a:ahLst/>
            <a:cxnLst/>
            <a:rect l="l" t="t" r="r" b="b"/>
            <a:pathLst>
              <a:path w="1662429" h="859789">
                <a:moveTo>
                  <a:pt x="0" y="429767"/>
                </a:moveTo>
                <a:lnTo>
                  <a:pt x="830961" y="0"/>
                </a:lnTo>
                <a:lnTo>
                  <a:pt x="1661922" y="429767"/>
                </a:lnTo>
                <a:lnTo>
                  <a:pt x="830961" y="859535"/>
                </a:lnTo>
                <a:lnTo>
                  <a:pt x="0" y="429767"/>
                </a:lnTo>
                <a:close/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838698" y="5875021"/>
            <a:ext cx="61150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600" dirty="0">
                <a:latin typeface="Calibri"/>
                <a:cs typeface="Calibri"/>
              </a:rPr>
              <a:t>cri</a:t>
            </a:r>
            <a:r>
              <a:rPr sz="1600" spc="-25" dirty="0">
                <a:latin typeface="Calibri"/>
                <a:cs typeface="Calibri"/>
              </a:rPr>
              <a:t>t</a:t>
            </a:r>
            <a:r>
              <a:rPr sz="1600" dirty="0">
                <a:latin typeface="Calibri"/>
                <a:cs typeface="Calibri"/>
              </a:rPr>
              <a:t>eria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414259" y="5700521"/>
            <a:ext cx="1107440" cy="642620"/>
          </a:xfrm>
          <a:custGeom>
            <a:avLst/>
            <a:gdLst/>
            <a:ahLst/>
            <a:cxnLst/>
            <a:rect l="l" t="t" r="r" b="b"/>
            <a:pathLst>
              <a:path w="1107440" h="642620">
                <a:moveTo>
                  <a:pt x="553592" y="0"/>
                </a:moveTo>
                <a:lnTo>
                  <a:pt x="493281" y="1884"/>
                </a:lnTo>
                <a:lnTo>
                  <a:pt x="434849" y="7408"/>
                </a:lnTo>
                <a:lnTo>
                  <a:pt x="378634" y="16374"/>
                </a:lnTo>
                <a:lnTo>
                  <a:pt x="324974" y="28587"/>
                </a:lnTo>
                <a:lnTo>
                  <a:pt x="274207" y="43851"/>
                </a:lnTo>
                <a:lnTo>
                  <a:pt x="226670" y="61970"/>
                </a:lnTo>
                <a:lnTo>
                  <a:pt x="182702" y="82748"/>
                </a:lnTo>
                <a:lnTo>
                  <a:pt x="142642" y="105989"/>
                </a:lnTo>
                <a:lnTo>
                  <a:pt x="106826" y="131498"/>
                </a:lnTo>
                <a:lnTo>
                  <a:pt x="75593" y="159077"/>
                </a:lnTo>
                <a:lnTo>
                  <a:pt x="49280" y="188531"/>
                </a:lnTo>
                <a:lnTo>
                  <a:pt x="12770" y="252282"/>
                </a:lnTo>
                <a:lnTo>
                  <a:pt x="0" y="321182"/>
                </a:lnTo>
                <a:lnTo>
                  <a:pt x="3249" y="356178"/>
                </a:lnTo>
                <a:lnTo>
                  <a:pt x="28227" y="422700"/>
                </a:lnTo>
                <a:lnTo>
                  <a:pt x="75593" y="483288"/>
                </a:lnTo>
                <a:lnTo>
                  <a:pt x="106826" y="510867"/>
                </a:lnTo>
                <a:lnTo>
                  <a:pt x="142642" y="536376"/>
                </a:lnTo>
                <a:lnTo>
                  <a:pt x="182702" y="559617"/>
                </a:lnTo>
                <a:lnTo>
                  <a:pt x="226670" y="580395"/>
                </a:lnTo>
                <a:lnTo>
                  <a:pt x="274207" y="598514"/>
                </a:lnTo>
                <a:lnTo>
                  <a:pt x="324974" y="613778"/>
                </a:lnTo>
                <a:lnTo>
                  <a:pt x="378634" y="625991"/>
                </a:lnTo>
                <a:lnTo>
                  <a:pt x="434849" y="634957"/>
                </a:lnTo>
                <a:lnTo>
                  <a:pt x="493281" y="640481"/>
                </a:lnTo>
                <a:lnTo>
                  <a:pt x="553592" y="642365"/>
                </a:lnTo>
                <a:lnTo>
                  <a:pt x="613904" y="640481"/>
                </a:lnTo>
                <a:lnTo>
                  <a:pt x="672336" y="634957"/>
                </a:lnTo>
                <a:lnTo>
                  <a:pt x="728551" y="625991"/>
                </a:lnTo>
                <a:lnTo>
                  <a:pt x="782211" y="613778"/>
                </a:lnTo>
                <a:lnTo>
                  <a:pt x="832978" y="598514"/>
                </a:lnTo>
                <a:lnTo>
                  <a:pt x="880515" y="580395"/>
                </a:lnTo>
                <a:lnTo>
                  <a:pt x="924483" y="559617"/>
                </a:lnTo>
                <a:lnTo>
                  <a:pt x="964543" y="536376"/>
                </a:lnTo>
                <a:lnTo>
                  <a:pt x="1000359" y="510867"/>
                </a:lnTo>
                <a:lnTo>
                  <a:pt x="1031592" y="483288"/>
                </a:lnTo>
                <a:lnTo>
                  <a:pt x="1057905" y="453834"/>
                </a:lnTo>
                <a:lnTo>
                  <a:pt x="1094415" y="390083"/>
                </a:lnTo>
                <a:lnTo>
                  <a:pt x="1107186" y="321182"/>
                </a:lnTo>
                <a:lnTo>
                  <a:pt x="1103936" y="286187"/>
                </a:lnTo>
                <a:lnTo>
                  <a:pt x="1078958" y="219665"/>
                </a:lnTo>
                <a:lnTo>
                  <a:pt x="1031592" y="159077"/>
                </a:lnTo>
                <a:lnTo>
                  <a:pt x="1000359" y="131498"/>
                </a:lnTo>
                <a:lnTo>
                  <a:pt x="964543" y="105989"/>
                </a:lnTo>
                <a:lnTo>
                  <a:pt x="924483" y="82748"/>
                </a:lnTo>
                <a:lnTo>
                  <a:pt x="880515" y="61970"/>
                </a:lnTo>
                <a:lnTo>
                  <a:pt x="832978" y="43851"/>
                </a:lnTo>
                <a:lnTo>
                  <a:pt x="782211" y="28587"/>
                </a:lnTo>
                <a:lnTo>
                  <a:pt x="728551" y="16374"/>
                </a:lnTo>
                <a:lnTo>
                  <a:pt x="672336" y="7408"/>
                </a:lnTo>
                <a:lnTo>
                  <a:pt x="613904" y="1884"/>
                </a:lnTo>
                <a:lnTo>
                  <a:pt x="553592" y="0"/>
                </a:lnTo>
                <a:close/>
              </a:path>
            </a:pathLst>
          </a:custGeom>
          <a:solidFill>
            <a:srgbClr val="1C1C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414259" y="5700521"/>
            <a:ext cx="1107440" cy="642620"/>
          </a:xfrm>
          <a:custGeom>
            <a:avLst/>
            <a:gdLst/>
            <a:ahLst/>
            <a:cxnLst/>
            <a:rect l="l" t="t" r="r" b="b"/>
            <a:pathLst>
              <a:path w="1107440" h="642620">
                <a:moveTo>
                  <a:pt x="0" y="321182"/>
                </a:moveTo>
                <a:lnTo>
                  <a:pt x="12770" y="252282"/>
                </a:lnTo>
                <a:lnTo>
                  <a:pt x="49280" y="188531"/>
                </a:lnTo>
                <a:lnTo>
                  <a:pt x="75593" y="159077"/>
                </a:lnTo>
                <a:lnTo>
                  <a:pt x="106826" y="131498"/>
                </a:lnTo>
                <a:lnTo>
                  <a:pt x="142642" y="105989"/>
                </a:lnTo>
                <a:lnTo>
                  <a:pt x="182702" y="82748"/>
                </a:lnTo>
                <a:lnTo>
                  <a:pt x="226670" y="61970"/>
                </a:lnTo>
                <a:lnTo>
                  <a:pt x="274207" y="43851"/>
                </a:lnTo>
                <a:lnTo>
                  <a:pt x="324974" y="28587"/>
                </a:lnTo>
                <a:lnTo>
                  <a:pt x="378634" y="16374"/>
                </a:lnTo>
                <a:lnTo>
                  <a:pt x="434849" y="7408"/>
                </a:lnTo>
                <a:lnTo>
                  <a:pt x="493281" y="1884"/>
                </a:lnTo>
                <a:lnTo>
                  <a:pt x="553592" y="0"/>
                </a:lnTo>
                <a:lnTo>
                  <a:pt x="613904" y="1884"/>
                </a:lnTo>
                <a:lnTo>
                  <a:pt x="672336" y="7408"/>
                </a:lnTo>
                <a:lnTo>
                  <a:pt x="728551" y="16374"/>
                </a:lnTo>
                <a:lnTo>
                  <a:pt x="782211" y="28587"/>
                </a:lnTo>
                <a:lnTo>
                  <a:pt x="832978" y="43851"/>
                </a:lnTo>
                <a:lnTo>
                  <a:pt x="880515" y="61970"/>
                </a:lnTo>
                <a:lnTo>
                  <a:pt x="924483" y="82748"/>
                </a:lnTo>
                <a:lnTo>
                  <a:pt x="964543" y="105989"/>
                </a:lnTo>
                <a:lnTo>
                  <a:pt x="1000359" y="131498"/>
                </a:lnTo>
                <a:lnTo>
                  <a:pt x="1031592" y="159077"/>
                </a:lnTo>
                <a:lnTo>
                  <a:pt x="1057905" y="188531"/>
                </a:lnTo>
                <a:lnTo>
                  <a:pt x="1094415" y="252282"/>
                </a:lnTo>
                <a:lnTo>
                  <a:pt x="1107186" y="321182"/>
                </a:lnTo>
                <a:lnTo>
                  <a:pt x="1103936" y="356178"/>
                </a:lnTo>
                <a:lnTo>
                  <a:pt x="1078958" y="422700"/>
                </a:lnTo>
                <a:lnTo>
                  <a:pt x="1031592" y="483288"/>
                </a:lnTo>
                <a:lnTo>
                  <a:pt x="1000359" y="510867"/>
                </a:lnTo>
                <a:lnTo>
                  <a:pt x="964543" y="536376"/>
                </a:lnTo>
                <a:lnTo>
                  <a:pt x="924483" y="559617"/>
                </a:lnTo>
                <a:lnTo>
                  <a:pt x="880515" y="580395"/>
                </a:lnTo>
                <a:lnTo>
                  <a:pt x="832978" y="598514"/>
                </a:lnTo>
                <a:lnTo>
                  <a:pt x="782211" y="613778"/>
                </a:lnTo>
                <a:lnTo>
                  <a:pt x="728551" y="625991"/>
                </a:lnTo>
                <a:lnTo>
                  <a:pt x="672336" y="634957"/>
                </a:lnTo>
                <a:lnTo>
                  <a:pt x="613904" y="640481"/>
                </a:lnTo>
                <a:lnTo>
                  <a:pt x="553592" y="642365"/>
                </a:lnTo>
                <a:lnTo>
                  <a:pt x="493281" y="640481"/>
                </a:lnTo>
                <a:lnTo>
                  <a:pt x="434849" y="634957"/>
                </a:lnTo>
                <a:lnTo>
                  <a:pt x="378634" y="625991"/>
                </a:lnTo>
                <a:lnTo>
                  <a:pt x="324974" y="613778"/>
                </a:lnTo>
                <a:lnTo>
                  <a:pt x="274207" y="598514"/>
                </a:lnTo>
                <a:lnTo>
                  <a:pt x="226670" y="580395"/>
                </a:lnTo>
                <a:lnTo>
                  <a:pt x="182702" y="559617"/>
                </a:lnTo>
                <a:lnTo>
                  <a:pt x="142642" y="536376"/>
                </a:lnTo>
                <a:lnTo>
                  <a:pt x="106826" y="510867"/>
                </a:lnTo>
                <a:lnTo>
                  <a:pt x="75593" y="483288"/>
                </a:lnTo>
                <a:lnTo>
                  <a:pt x="49280" y="453834"/>
                </a:lnTo>
                <a:lnTo>
                  <a:pt x="12770" y="390083"/>
                </a:lnTo>
                <a:lnTo>
                  <a:pt x="0" y="321182"/>
                </a:lnTo>
                <a:close/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674865" y="5891276"/>
            <a:ext cx="587375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outputs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910328" y="5950038"/>
            <a:ext cx="389890" cy="144780"/>
          </a:xfrm>
          <a:custGeom>
            <a:avLst/>
            <a:gdLst/>
            <a:ahLst/>
            <a:cxnLst/>
            <a:rect l="l" t="t" r="r" b="b"/>
            <a:pathLst>
              <a:path w="389889" h="144779">
                <a:moveTo>
                  <a:pt x="360875" y="57873"/>
                </a:moveTo>
                <a:lnTo>
                  <a:pt x="259080" y="57873"/>
                </a:lnTo>
                <a:lnTo>
                  <a:pt x="259080" y="86829"/>
                </a:lnTo>
                <a:lnTo>
                  <a:pt x="244627" y="86863"/>
                </a:lnTo>
                <a:lnTo>
                  <a:pt x="244729" y="144779"/>
                </a:lnTo>
                <a:lnTo>
                  <a:pt x="389382" y="72047"/>
                </a:lnTo>
                <a:lnTo>
                  <a:pt x="360875" y="57873"/>
                </a:lnTo>
                <a:close/>
              </a:path>
              <a:path w="389889" h="144779">
                <a:moveTo>
                  <a:pt x="244576" y="57908"/>
                </a:moveTo>
                <a:lnTo>
                  <a:pt x="0" y="58483"/>
                </a:lnTo>
                <a:lnTo>
                  <a:pt x="0" y="87439"/>
                </a:lnTo>
                <a:lnTo>
                  <a:pt x="244627" y="86863"/>
                </a:lnTo>
                <a:lnTo>
                  <a:pt x="244576" y="57908"/>
                </a:lnTo>
                <a:close/>
              </a:path>
              <a:path w="389889" h="144779">
                <a:moveTo>
                  <a:pt x="259080" y="57873"/>
                </a:moveTo>
                <a:lnTo>
                  <a:pt x="244576" y="57908"/>
                </a:lnTo>
                <a:lnTo>
                  <a:pt x="244627" y="86863"/>
                </a:lnTo>
                <a:lnTo>
                  <a:pt x="259080" y="86829"/>
                </a:lnTo>
                <a:lnTo>
                  <a:pt x="259080" y="57873"/>
                </a:lnTo>
                <a:close/>
              </a:path>
              <a:path w="389889" h="144779">
                <a:moveTo>
                  <a:pt x="244475" y="0"/>
                </a:moveTo>
                <a:lnTo>
                  <a:pt x="244576" y="57908"/>
                </a:lnTo>
                <a:lnTo>
                  <a:pt x="360875" y="57873"/>
                </a:lnTo>
                <a:lnTo>
                  <a:pt x="2444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87540" y="5949696"/>
            <a:ext cx="414020" cy="144780"/>
          </a:xfrm>
          <a:custGeom>
            <a:avLst/>
            <a:gdLst/>
            <a:ahLst/>
            <a:cxnLst/>
            <a:rect l="l" t="t" r="r" b="b"/>
            <a:pathLst>
              <a:path w="414020" h="144779">
                <a:moveTo>
                  <a:pt x="269113" y="0"/>
                </a:moveTo>
                <a:lnTo>
                  <a:pt x="269113" y="144779"/>
                </a:lnTo>
                <a:lnTo>
                  <a:pt x="384937" y="86867"/>
                </a:lnTo>
                <a:lnTo>
                  <a:pt x="283590" y="86867"/>
                </a:lnTo>
                <a:lnTo>
                  <a:pt x="283590" y="57911"/>
                </a:lnTo>
                <a:lnTo>
                  <a:pt x="384937" y="57911"/>
                </a:lnTo>
                <a:lnTo>
                  <a:pt x="269113" y="0"/>
                </a:lnTo>
                <a:close/>
              </a:path>
              <a:path w="414020" h="144779">
                <a:moveTo>
                  <a:pt x="269113" y="57911"/>
                </a:moveTo>
                <a:lnTo>
                  <a:pt x="0" y="57911"/>
                </a:lnTo>
                <a:lnTo>
                  <a:pt x="0" y="86867"/>
                </a:lnTo>
                <a:lnTo>
                  <a:pt x="269113" y="86867"/>
                </a:lnTo>
                <a:lnTo>
                  <a:pt x="269113" y="57911"/>
                </a:lnTo>
                <a:close/>
              </a:path>
              <a:path w="414020" h="144779">
                <a:moveTo>
                  <a:pt x="384937" y="57911"/>
                </a:moveTo>
                <a:lnTo>
                  <a:pt x="283590" y="57911"/>
                </a:lnTo>
                <a:lnTo>
                  <a:pt x="283590" y="86867"/>
                </a:lnTo>
                <a:lnTo>
                  <a:pt x="384937" y="86867"/>
                </a:lnTo>
                <a:lnTo>
                  <a:pt x="413893" y="72389"/>
                </a:lnTo>
                <a:lnTo>
                  <a:pt x="384937" y="579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165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17040" y="497172"/>
            <a:ext cx="539750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800" spc="-5" dirty="0"/>
              <a:t>Design </a:t>
            </a:r>
            <a:r>
              <a:rPr sz="2800" spc="-15" dirty="0"/>
              <a:t>Reviews versus </a:t>
            </a:r>
            <a:r>
              <a:rPr sz="2800" spc="-20" dirty="0"/>
              <a:t>Gate</a:t>
            </a:r>
            <a:r>
              <a:rPr sz="2800" spc="-15" dirty="0"/>
              <a:t> Reviews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1717040" y="1230013"/>
            <a:ext cx="507619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600" spc="-5" dirty="0">
                <a:latin typeface="Calibri"/>
                <a:cs typeface="Calibri"/>
              </a:rPr>
              <a:t>Design/Engineering </a:t>
            </a:r>
            <a:r>
              <a:rPr sz="1600" spc="-10" dirty="0">
                <a:latin typeface="Calibri"/>
                <a:cs typeface="Calibri"/>
              </a:rPr>
              <a:t>reviews </a:t>
            </a:r>
            <a:r>
              <a:rPr sz="1600" spc="-5" dirty="0">
                <a:latin typeface="Calibri"/>
                <a:cs typeface="Calibri"/>
              </a:rPr>
              <a:t>assess </a:t>
            </a:r>
            <a:r>
              <a:rPr sz="1600" dirty="0">
                <a:latin typeface="Calibri"/>
                <a:cs typeface="Calibri"/>
              </a:rPr>
              <a:t>the </a:t>
            </a:r>
            <a:r>
              <a:rPr sz="1600" spc="-5" dirty="0">
                <a:latin typeface="Calibri"/>
                <a:cs typeface="Calibri"/>
              </a:rPr>
              <a:t>technical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progress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98543" y="1655683"/>
            <a:ext cx="5297805" cy="3178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8450" indent="-286385">
              <a:spcBef>
                <a:spcPts val="95"/>
              </a:spcBef>
              <a:buFont typeface="Arial"/>
              <a:buChar char="–"/>
              <a:tabLst>
                <a:tab pos="298450" algn="l"/>
                <a:tab pos="299085" algn="l"/>
              </a:tabLst>
            </a:pPr>
            <a:r>
              <a:rPr sz="1400" spc="-10" dirty="0">
                <a:latin typeface="Calibri"/>
                <a:cs typeface="Calibri"/>
              </a:rPr>
              <a:t>Understanding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00FF"/>
                </a:solidFill>
                <a:latin typeface="Calibri"/>
                <a:cs typeface="Calibri"/>
              </a:rPr>
              <a:t>requirements</a:t>
            </a:r>
            <a:endParaRPr sz="1400" dirty="0">
              <a:latin typeface="Calibri"/>
              <a:cs typeface="Calibri"/>
            </a:endParaRPr>
          </a:p>
          <a:p>
            <a:pPr marL="298450" indent="-286385">
              <a:spcBef>
                <a:spcPts val="30"/>
              </a:spcBef>
              <a:buFont typeface="Arial"/>
              <a:buChar char="–"/>
              <a:tabLst>
                <a:tab pos="298450" algn="l"/>
                <a:tab pos="299085" algn="l"/>
              </a:tabLst>
            </a:pPr>
            <a:r>
              <a:rPr sz="1400" spc="-10" dirty="0">
                <a:latin typeface="Calibri"/>
                <a:cs typeface="Calibri"/>
              </a:rPr>
              <a:t>Determining </a:t>
            </a:r>
            <a:r>
              <a:rPr sz="1400" spc="-5" dirty="0">
                <a:latin typeface="Calibri"/>
                <a:cs typeface="Calibri"/>
              </a:rPr>
              <a:t>alternative</a:t>
            </a:r>
            <a:r>
              <a:rPr sz="1400" spc="60" dirty="0"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000FF"/>
                </a:solidFill>
                <a:latin typeface="Calibri"/>
                <a:cs typeface="Calibri"/>
              </a:rPr>
              <a:t>solutions</a:t>
            </a:r>
            <a:endParaRPr sz="1400" dirty="0">
              <a:latin typeface="Calibri"/>
              <a:cs typeface="Calibri"/>
            </a:endParaRPr>
          </a:p>
          <a:p>
            <a:pPr marL="298450" indent="-286385">
              <a:spcBef>
                <a:spcPts val="30"/>
              </a:spcBef>
              <a:buFont typeface="Arial"/>
              <a:buChar char="–"/>
              <a:tabLst>
                <a:tab pos="298450" algn="l"/>
                <a:tab pos="299085" algn="l"/>
              </a:tabLst>
            </a:pPr>
            <a:r>
              <a:rPr sz="1400" spc="-10" dirty="0">
                <a:latin typeface="Calibri"/>
                <a:cs typeface="Calibri"/>
              </a:rPr>
              <a:t>Understanding </a:t>
            </a:r>
            <a:r>
              <a:rPr sz="1400" spc="-5" dirty="0">
                <a:latin typeface="Calibri"/>
                <a:cs typeface="Calibri"/>
              </a:rPr>
              <a:t>the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00FF"/>
                </a:solidFill>
                <a:latin typeface="Calibri"/>
                <a:cs typeface="Calibri"/>
              </a:rPr>
              <a:t>compromises</a:t>
            </a:r>
            <a:endParaRPr sz="1400" dirty="0">
              <a:latin typeface="Calibri"/>
              <a:cs typeface="Calibri"/>
            </a:endParaRPr>
          </a:p>
          <a:p>
            <a:pPr marL="298450" indent="-286385">
              <a:spcBef>
                <a:spcPts val="40"/>
              </a:spcBef>
              <a:buFont typeface="Arial"/>
              <a:buChar char="–"/>
              <a:tabLst>
                <a:tab pos="298450" algn="l"/>
                <a:tab pos="299085" algn="l"/>
              </a:tabLst>
            </a:pPr>
            <a:r>
              <a:rPr sz="1400" spc="-10" dirty="0">
                <a:latin typeface="Calibri"/>
                <a:cs typeface="Calibri"/>
              </a:rPr>
              <a:t>Determining </a:t>
            </a:r>
            <a:r>
              <a:rPr sz="1400" spc="-5" dirty="0">
                <a:latin typeface="Calibri"/>
                <a:cs typeface="Calibri"/>
              </a:rPr>
              <a:t>the </a:t>
            </a:r>
            <a:r>
              <a:rPr sz="1400" spc="-5" dirty="0">
                <a:solidFill>
                  <a:srgbClr val="0000FF"/>
                </a:solidFill>
                <a:latin typeface="Calibri"/>
                <a:cs typeface="Calibri"/>
              </a:rPr>
              <a:t>optimal</a:t>
            </a:r>
            <a:r>
              <a:rPr sz="1400" spc="6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solution</a:t>
            </a:r>
            <a:endParaRPr sz="1400" dirty="0">
              <a:latin typeface="Calibri"/>
              <a:cs typeface="Calibri"/>
            </a:endParaRPr>
          </a:p>
          <a:p>
            <a:pPr marL="298450" indent="-286385">
              <a:spcBef>
                <a:spcPts val="25"/>
              </a:spcBef>
              <a:buFont typeface="Arial"/>
              <a:buChar char="–"/>
              <a:tabLst>
                <a:tab pos="298450" algn="l"/>
                <a:tab pos="299085" algn="l"/>
              </a:tabLst>
            </a:pPr>
            <a:r>
              <a:rPr sz="1400" spc="-10" dirty="0">
                <a:latin typeface="Calibri"/>
                <a:cs typeface="Calibri"/>
              </a:rPr>
              <a:t>Details </a:t>
            </a:r>
            <a:r>
              <a:rPr sz="1400" spc="-5" dirty="0">
                <a:latin typeface="Calibri"/>
                <a:cs typeface="Calibri"/>
              </a:rPr>
              <a:t>of </a:t>
            </a:r>
            <a:r>
              <a:rPr sz="1400" spc="-10" dirty="0">
                <a:latin typeface="Calibri"/>
                <a:cs typeface="Calibri"/>
              </a:rPr>
              <a:t>how </a:t>
            </a:r>
            <a:r>
              <a:rPr sz="1400" spc="-5" dirty="0">
                <a:latin typeface="Calibri"/>
                <a:cs typeface="Calibri"/>
              </a:rPr>
              <a:t>the optimal solution is </a:t>
            </a:r>
            <a:r>
              <a:rPr sz="1400" spc="-10" dirty="0">
                <a:latin typeface="Calibri"/>
                <a:cs typeface="Calibri"/>
              </a:rPr>
              <a:t>to </a:t>
            </a:r>
            <a:r>
              <a:rPr sz="1400" spc="-5" dirty="0">
                <a:latin typeface="Calibri"/>
                <a:cs typeface="Calibri"/>
              </a:rPr>
              <a:t>be</a:t>
            </a:r>
            <a:r>
              <a:rPr sz="1400" spc="125" dirty="0"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0000FF"/>
                </a:solidFill>
                <a:latin typeface="Calibri"/>
                <a:cs typeface="Calibri"/>
              </a:rPr>
              <a:t>executed</a:t>
            </a:r>
            <a:endParaRPr sz="1400" dirty="0">
              <a:latin typeface="Calibri"/>
              <a:cs typeface="Calibri"/>
            </a:endParaRPr>
          </a:p>
          <a:p>
            <a:pPr marL="298450" indent="-286385">
              <a:spcBef>
                <a:spcPts val="30"/>
              </a:spcBef>
              <a:buFont typeface="Arial"/>
              <a:buChar char="–"/>
              <a:tabLst>
                <a:tab pos="298450" algn="l"/>
                <a:tab pos="299085" algn="l"/>
              </a:tabLst>
            </a:pPr>
            <a:r>
              <a:rPr sz="1400" spc="-10" dirty="0">
                <a:latin typeface="Calibri"/>
                <a:cs typeface="Calibri"/>
              </a:rPr>
              <a:t>Details </a:t>
            </a:r>
            <a:r>
              <a:rPr sz="1400" spc="-5" dirty="0">
                <a:latin typeface="Calibri"/>
                <a:cs typeface="Calibri"/>
              </a:rPr>
              <a:t>of </a:t>
            </a:r>
            <a:r>
              <a:rPr sz="1400" spc="-15" dirty="0">
                <a:latin typeface="Calibri"/>
                <a:cs typeface="Calibri"/>
              </a:rPr>
              <a:t>any </a:t>
            </a:r>
            <a:r>
              <a:rPr sz="1400" spc="-5" dirty="0">
                <a:solidFill>
                  <a:srgbClr val="0000FF"/>
                </a:solidFill>
                <a:latin typeface="Calibri"/>
                <a:cs typeface="Calibri"/>
              </a:rPr>
              <a:t>changes </a:t>
            </a:r>
            <a:r>
              <a:rPr sz="1400" spc="-10" dirty="0">
                <a:solidFill>
                  <a:srgbClr val="0000FF"/>
                </a:solidFill>
                <a:latin typeface="Calibri"/>
                <a:cs typeface="Calibri"/>
              </a:rPr>
              <a:t>required </a:t>
            </a:r>
            <a:r>
              <a:rPr sz="1400" spc="-10" dirty="0">
                <a:latin typeface="Calibri"/>
                <a:cs typeface="Calibri"/>
              </a:rPr>
              <a:t>to </a:t>
            </a:r>
            <a:r>
              <a:rPr sz="1400" spc="-5" dirty="0">
                <a:latin typeface="Calibri"/>
                <a:cs typeface="Calibri"/>
              </a:rPr>
              <a:t>rectify an identified </a:t>
            </a:r>
            <a:r>
              <a:rPr sz="1400" spc="-10" dirty="0">
                <a:latin typeface="Calibri"/>
                <a:cs typeface="Calibri"/>
              </a:rPr>
              <a:t>problem</a:t>
            </a:r>
            <a:r>
              <a:rPr sz="1400" spc="2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(ECR)</a:t>
            </a:r>
            <a:endParaRPr sz="1400" dirty="0">
              <a:latin typeface="Calibri"/>
              <a:cs typeface="Calibri"/>
            </a:endParaRPr>
          </a:p>
          <a:p>
            <a:pPr marL="298450" marR="1363980" indent="-286385">
              <a:lnSpc>
                <a:spcPts val="1510"/>
              </a:lnSpc>
              <a:spcBef>
                <a:spcPts val="229"/>
              </a:spcBef>
              <a:buFont typeface="Arial"/>
              <a:buChar char="–"/>
              <a:tabLst>
                <a:tab pos="298450" algn="l"/>
                <a:tab pos="299085" algn="l"/>
              </a:tabLst>
            </a:pPr>
            <a:r>
              <a:rPr sz="1400" spc="-10" dirty="0">
                <a:latin typeface="Calibri"/>
                <a:cs typeface="Calibri"/>
              </a:rPr>
              <a:t>Details </a:t>
            </a:r>
            <a:r>
              <a:rPr sz="1400" spc="-5" dirty="0">
                <a:latin typeface="Calibri"/>
                <a:cs typeface="Calibri"/>
              </a:rPr>
              <a:t>of the </a:t>
            </a:r>
            <a:r>
              <a:rPr sz="1400" spc="-5" dirty="0">
                <a:solidFill>
                  <a:srgbClr val="0000FF"/>
                </a:solidFill>
                <a:latin typeface="Calibri"/>
                <a:cs typeface="Calibri"/>
              </a:rPr>
              <a:t>embodiment </a:t>
            </a:r>
            <a:r>
              <a:rPr sz="1400" spc="-5" dirty="0">
                <a:latin typeface="Calibri"/>
                <a:cs typeface="Calibri"/>
              </a:rPr>
              <a:t>of the optimal solution  include design release </a:t>
            </a:r>
            <a:r>
              <a:rPr sz="1400" spc="-10" dirty="0">
                <a:latin typeface="Calibri"/>
                <a:cs typeface="Calibri"/>
              </a:rPr>
              <a:t>information</a:t>
            </a:r>
            <a:r>
              <a:rPr sz="1400" spc="8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(ERN)</a:t>
            </a:r>
            <a:endParaRPr sz="1400" dirty="0">
              <a:latin typeface="Calibri"/>
              <a:cs typeface="Calibri"/>
            </a:endParaRPr>
          </a:p>
          <a:p>
            <a:pPr marL="298450" marR="1277620" indent="-286385">
              <a:lnSpc>
                <a:spcPts val="1510"/>
              </a:lnSpc>
              <a:spcBef>
                <a:spcPts val="204"/>
              </a:spcBef>
              <a:buFont typeface="Arial"/>
              <a:buChar char="–"/>
              <a:tabLst>
                <a:tab pos="298450" algn="l"/>
                <a:tab pos="299085" algn="l"/>
              </a:tabLst>
            </a:pPr>
            <a:r>
              <a:rPr sz="1400" spc="-10" dirty="0">
                <a:latin typeface="Calibri"/>
                <a:cs typeface="Calibri"/>
              </a:rPr>
              <a:t>Details </a:t>
            </a:r>
            <a:r>
              <a:rPr sz="1400" spc="-5" dirty="0">
                <a:latin typeface="Calibri"/>
                <a:cs typeface="Calibri"/>
              </a:rPr>
              <a:t>of the </a:t>
            </a:r>
            <a:r>
              <a:rPr sz="1400" spc="-5" dirty="0">
                <a:solidFill>
                  <a:srgbClr val="0000FF"/>
                </a:solidFill>
                <a:latin typeface="Calibri"/>
                <a:cs typeface="Calibri"/>
              </a:rPr>
              <a:t>sensitivities </a:t>
            </a:r>
            <a:r>
              <a:rPr sz="1400" spc="-5" dirty="0">
                <a:latin typeface="Calibri"/>
                <a:cs typeface="Calibri"/>
              </a:rPr>
              <a:t>/ </a:t>
            </a:r>
            <a:r>
              <a:rPr sz="1400" spc="-5" dirty="0">
                <a:solidFill>
                  <a:srgbClr val="0000FF"/>
                </a:solidFill>
                <a:latin typeface="Calibri"/>
                <a:cs typeface="Calibri"/>
              </a:rPr>
              <a:t>technical risk </a:t>
            </a:r>
            <a:r>
              <a:rPr sz="1400" spc="-10" dirty="0">
                <a:latin typeface="Calibri"/>
                <a:cs typeface="Calibri"/>
              </a:rPr>
              <a:t>presented  by </a:t>
            </a:r>
            <a:r>
              <a:rPr sz="1400" spc="-5" dirty="0">
                <a:latin typeface="Calibri"/>
                <a:cs typeface="Calibri"/>
              </a:rPr>
              <a:t>the design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solution</a:t>
            </a:r>
            <a:endParaRPr sz="1400" dirty="0">
              <a:latin typeface="Calibri"/>
              <a:cs typeface="Calibri"/>
            </a:endParaRPr>
          </a:p>
          <a:p>
            <a:pPr marL="298450" indent="-286385">
              <a:spcBef>
                <a:spcPts val="10"/>
              </a:spcBef>
              <a:buFont typeface="Arial"/>
              <a:buChar char="–"/>
              <a:tabLst>
                <a:tab pos="298450" algn="l"/>
                <a:tab pos="299085" algn="l"/>
              </a:tabLst>
            </a:pPr>
            <a:r>
              <a:rPr sz="1400" spc="-10" dirty="0">
                <a:latin typeface="Calibri"/>
                <a:cs typeface="Calibri"/>
              </a:rPr>
              <a:t>Proof </a:t>
            </a:r>
            <a:r>
              <a:rPr sz="1400" spc="-5" dirty="0">
                <a:latin typeface="Calibri"/>
                <a:cs typeface="Calibri"/>
              </a:rPr>
              <a:t>that </a:t>
            </a:r>
            <a:r>
              <a:rPr sz="1400" dirty="0">
                <a:latin typeface="Calibri"/>
                <a:cs typeface="Calibri"/>
              </a:rPr>
              <a:t>the </a:t>
            </a:r>
            <a:r>
              <a:rPr sz="1400" spc="-5" dirty="0">
                <a:latin typeface="Calibri"/>
                <a:cs typeface="Calibri"/>
              </a:rPr>
              <a:t>design </a:t>
            </a:r>
            <a:r>
              <a:rPr sz="1400" dirty="0">
                <a:latin typeface="Calibri"/>
                <a:cs typeface="Calibri"/>
              </a:rPr>
              <a:t>is </a:t>
            </a:r>
            <a:r>
              <a:rPr sz="1400" spc="-5" dirty="0">
                <a:latin typeface="Calibri"/>
                <a:cs typeface="Calibri"/>
              </a:rPr>
              <a:t>what </a:t>
            </a:r>
            <a:r>
              <a:rPr sz="1400" spc="-10" dirty="0">
                <a:latin typeface="Calibri"/>
                <a:cs typeface="Calibri"/>
              </a:rPr>
              <a:t>was expected </a:t>
            </a:r>
            <a:r>
              <a:rPr sz="1400" dirty="0">
                <a:latin typeface="Calibri"/>
                <a:cs typeface="Calibri"/>
              </a:rPr>
              <a:t>/ </a:t>
            </a:r>
            <a:r>
              <a:rPr sz="1400" spc="-5" dirty="0">
                <a:latin typeface="Calibri"/>
                <a:cs typeface="Calibri"/>
              </a:rPr>
              <a:t>intended </a:t>
            </a:r>
            <a:r>
              <a:rPr sz="1400" dirty="0">
                <a:latin typeface="Calibri"/>
                <a:cs typeface="Calibri"/>
              </a:rPr>
              <a:t>-</a:t>
            </a:r>
            <a:r>
              <a:rPr sz="1400" spc="114" dirty="0"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00FF"/>
                </a:solidFill>
                <a:latin typeface="Calibri"/>
                <a:cs typeface="Calibri"/>
              </a:rPr>
              <a:t>verification</a:t>
            </a:r>
            <a:endParaRPr sz="1400" dirty="0">
              <a:latin typeface="Calibri"/>
              <a:cs typeface="Calibri"/>
            </a:endParaRPr>
          </a:p>
          <a:p>
            <a:pPr marL="298450" indent="-286385">
              <a:lnSpc>
                <a:spcPts val="1595"/>
              </a:lnSpc>
              <a:spcBef>
                <a:spcPts val="35"/>
              </a:spcBef>
              <a:buFont typeface="Arial"/>
              <a:buChar char="–"/>
              <a:tabLst>
                <a:tab pos="298450" algn="l"/>
                <a:tab pos="299085" algn="l"/>
              </a:tabLst>
            </a:pPr>
            <a:r>
              <a:rPr sz="1400" spc="-10" dirty="0">
                <a:latin typeface="Calibri"/>
                <a:cs typeface="Calibri"/>
              </a:rPr>
              <a:t>Proof </a:t>
            </a:r>
            <a:r>
              <a:rPr sz="1400" spc="-5" dirty="0">
                <a:latin typeface="Calibri"/>
                <a:cs typeface="Calibri"/>
              </a:rPr>
              <a:t>that the design meets</a:t>
            </a:r>
            <a:r>
              <a:rPr sz="1400" spc="6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the</a:t>
            </a:r>
            <a:endParaRPr sz="1400" dirty="0">
              <a:latin typeface="Calibri"/>
              <a:cs typeface="Calibri"/>
            </a:endParaRPr>
          </a:p>
          <a:p>
            <a:pPr marL="298450">
              <a:lnSpc>
                <a:spcPts val="1595"/>
              </a:lnSpc>
            </a:pPr>
            <a:r>
              <a:rPr sz="1400" spc="-25" dirty="0">
                <a:latin typeface="Calibri"/>
                <a:cs typeface="Calibri"/>
              </a:rPr>
              <a:t>customer, </a:t>
            </a:r>
            <a:r>
              <a:rPr sz="1400" spc="-10" dirty="0">
                <a:latin typeface="Calibri"/>
                <a:cs typeface="Calibri"/>
              </a:rPr>
              <a:t>legal </a:t>
            </a:r>
            <a:r>
              <a:rPr sz="1400" spc="-5" dirty="0">
                <a:latin typeface="Calibri"/>
                <a:cs typeface="Calibri"/>
              </a:rPr>
              <a:t>and </a:t>
            </a:r>
            <a:r>
              <a:rPr sz="1400" spc="-15" dirty="0">
                <a:latin typeface="Calibri"/>
                <a:cs typeface="Calibri"/>
              </a:rPr>
              <a:t>market </a:t>
            </a:r>
            <a:r>
              <a:rPr sz="1400" spc="-10" dirty="0">
                <a:latin typeface="Calibri"/>
                <a:cs typeface="Calibri"/>
              </a:rPr>
              <a:t>requirements </a:t>
            </a:r>
            <a:r>
              <a:rPr sz="1400" spc="-5" dirty="0">
                <a:latin typeface="Calibri"/>
                <a:cs typeface="Calibri"/>
              </a:rPr>
              <a:t>–</a:t>
            </a:r>
            <a:r>
              <a:rPr sz="1400" spc="135" dirty="0"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000FF"/>
                </a:solidFill>
                <a:latin typeface="Calibri"/>
                <a:cs typeface="Calibri"/>
              </a:rPr>
              <a:t>validation</a:t>
            </a:r>
            <a:endParaRPr sz="1400" dirty="0">
              <a:latin typeface="Calibri"/>
              <a:cs typeface="Calibri"/>
            </a:endParaRPr>
          </a:p>
          <a:p>
            <a:pPr marL="298450" indent="-286385">
              <a:lnSpc>
                <a:spcPts val="1370"/>
              </a:lnSpc>
              <a:spcBef>
                <a:spcPts val="470"/>
              </a:spcBef>
              <a:buFont typeface="Arial"/>
              <a:buChar char="–"/>
              <a:tabLst>
                <a:tab pos="298450" algn="l"/>
                <a:tab pos="299085" algn="l"/>
              </a:tabLst>
            </a:pPr>
            <a:r>
              <a:rPr sz="1200" b="1" spc="-5" dirty="0">
                <a:solidFill>
                  <a:srgbClr val="FF0000"/>
                </a:solidFill>
                <a:latin typeface="Calibri"/>
                <a:cs typeface="Calibri"/>
              </a:rPr>
              <a:t>Outputs </a:t>
            </a:r>
            <a:r>
              <a:rPr sz="1200" b="1" dirty="0">
                <a:solidFill>
                  <a:srgbClr val="FF0000"/>
                </a:solidFill>
                <a:latin typeface="Calibri"/>
                <a:cs typeface="Calibri"/>
              </a:rPr>
              <a:t>and </a:t>
            </a:r>
            <a:r>
              <a:rPr sz="1200" b="1" spc="-5" dirty="0">
                <a:solidFill>
                  <a:srgbClr val="FF0000"/>
                </a:solidFill>
                <a:latin typeface="Calibri"/>
                <a:cs typeface="Calibri"/>
              </a:rPr>
              <a:t>deliverables </a:t>
            </a:r>
            <a:r>
              <a:rPr sz="1200" b="1" dirty="0">
                <a:solidFill>
                  <a:srgbClr val="FF0000"/>
                </a:solidFill>
                <a:latin typeface="Calibri"/>
                <a:cs typeface="Calibri"/>
              </a:rPr>
              <a:t>of design </a:t>
            </a:r>
            <a:r>
              <a:rPr sz="1200" b="1" spc="-10" dirty="0">
                <a:solidFill>
                  <a:srgbClr val="FF0000"/>
                </a:solidFill>
                <a:latin typeface="Calibri"/>
                <a:cs typeface="Calibri"/>
              </a:rPr>
              <a:t>reviews </a:t>
            </a:r>
            <a:r>
              <a:rPr sz="1200" b="1" spc="-5" dirty="0">
                <a:solidFill>
                  <a:srgbClr val="FF0000"/>
                </a:solidFill>
                <a:latin typeface="Calibri"/>
                <a:cs typeface="Calibri"/>
              </a:rPr>
              <a:t>are</a:t>
            </a:r>
            <a:r>
              <a:rPr sz="1200" b="1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b="1" i="1" spc="-5" dirty="0">
                <a:solidFill>
                  <a:srgbClr val="FF0000"/>
                </a:solidFill>
                <a:latin typeface="Calibri"/>
                <a:cs typeface="Calibri"/>
              </a:rPr>
              <a:t>summarized</a:t>
            </a:r>
            <a:endParaRPr sz="1200" dirty="0">
              <a:latin typeface="Calibri"/>
              <a:cs typeface="Calibri"/>
            </a:endParaRPr>
          </a:p>
          <a:p>
            <a:pPr marL="298450">
              <a:lnSpc>
                <a:spcPts val="1370"/>
              </a:lnSpc>
            </a:pPr>
            <a:r>
              <a:rPr sz="1200" b="1" dirty="0">
                <a:solidFill>
                  <a:srgbClr val="FF0000"/>
                </a:solidFill>
                <a:latin typeface="Calibri"/>
                <a:cs typeface="Calibri"/>
              </a:rPr>
              <a:t>in </a:t>
            </a:r>
            <a:r>
              <a:rPr sz="1200" b="1" spc="-15" dirty="0">
                <a:solidFill>
                  <a:srgbClr val="FF0000"/>
                </a:solidFill>
                <a:latin typeface="Calibri"/>
                <a:cs typeface="Calibri"/>
              </a:rPr>
              <a:t>gate</a:t>
            </a:r>
            <a:r>
              <a:rPr sz="12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F0000"/>
                </a:solidFill>
                <a:latin typeface="Calibri"/>
                <a:cs typeface="Calibri"/>
              </a:rPr>
              <a:t>reviews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80147" y="4925739"/>
            <a:ext cx="439801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600" spc="-15" dirty="0">
                <a:latin typeface="Calibri"/>
                <a:cs typeface="Calibri"/>
              </a:rPr>
              <a:t>Gate </a:t>
            </a:r>
            <a:r>
              <a:rPr sz="1600" spc="-10" dirty="0">
                <a:latin typeface="Calibri"/>
                <a:cs typeface="Calibri"/>
              </a:rPr>
              <a:t>reviews </a:t>
            </a:r>
            <a:r>
              <a:rPr sz="1600" spc="-15" dirty="0">
                <a:latin typeface="Calibri"/>
                <a:cs typeface="Calibri"/>
              </a:rPr>
              <a:t>focus </a:t>
            </a:r>
            <a:r>
              <a:rPr sz="1600" spc="-10" dirty="0">
                <a:latin typeface="Calibri"/>
                <a:cs typeface="Calibri"/>
              </a:rPr>
              <a:t>more </a:t>
            </a:r>
            <a:r>
              <a:rPr sz="1600" spc="-5" dirty="0">
                <a:latin typeface="Calibri"/>
                <a:cs typeface="Calibri"/>
              </a:rPr>
              <a:t>on </a:t>
            </a:r>
            <a:r>
              <a:rPr sz="1600" dirty="0">
                <a:latin typeface="Calibri"/>
                <a:cs typeface="Calibri"/>
              </a:rPr>
              <a:t>the </a:t>
            </a:r>
            <a:r>
              <a:rPr sz="1600" spc="-5" dirty="0">
                <a:latin typeface="Calibri"/>
                <a:cs typeface="Calibri"/>
              </a:rPr>
              <a:t>business</a:t>
            </a:r>
            <a:r>
              <a:rPr sz="1600" spc="5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metrics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91735" y="5276030"/>
            <a:ext cx="4599940" cy="1108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5750" indent="-286385">
              <a:spcBef>
                <a:spcPts val="95"/>
              </a:spcBef>
              <a:buFont typeface="Arial"/>
              <a:buChar char="–"/>
              <a:tabLst>
                <a:tab pos="285750" algn="l"/>
                <a:tab pos="286385" algn="l"/>
              </a:tabLst>
            </a:pPr>
            <a:r>
              <a:rPr sz="1400" spc="-5" dirty="0">
                <a:latin typeface="Calibri"/>
                <a:cs typeface="Calibri"/>
              </a:rPr>
              <a:t>Is the money </a:t>
            </a:r>
            <a:r>
              <a:rPr sz="1400" spc="-10" dirty="0">
                <a:latin typeface="Calibri"/>
                <a:cs typeface="Calibri"/>
              </a:rPr>
              <a:t>spent </a:t>
            </a:r>
            <a:r>
              <a:rPr sz="1400" spc="-10" dirty="0">
                <a:solidFill>
                  <a:srgbClr val="0000FF"/>
                </a:solidFill>
                <a:latin typeface="Calibri"/>
                <a:cs typeface="Calibri"/>
              </a:rPr>
              <a:t>creating</a:t>
            </a:r>
            <a:r>
              <a:rPr sz="1400" spc="6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000FF"/>
                </a:solidFill>
                <a:latin typeface="Calibri"/>
                <a:cs typeface="Calibri"/>
              </a:rPr>
              <a:t>value</a:t>
            </a:r>
            <a:endParaRPr sz="1400" dirty="0">
              <a:latin typeface="Calibri"/>
              <a:cs typeface="Calibri"/>
            </a:endParaRPr>
          </a:p>
          <a:p>
            <a:pPr marL="285750" indent="-286385">
              <a:spcBef>
                <a:spcPts val="30"/>
              </a:spcBef>
              <a:buFont typeface="Arial"/>
              <a:buChar char="–"/>
              <a:tabLst>
                <a:tab pos="285750" algn="l"/>
                <a:tab pos="286385" algn="l"/>
              </a:tabLst>
            </a:pPr>
            <a:r>
              <a:rPr sz="1400" spc="-5" dirty="0">
                <a:latin typeface="Calibri"/>
                <a:cs typeface="Calibri"/>
              </a:rPr>
              <a:t>Is the </a:t>
            </a:r>
            <a:r>
              <a:rPr sz="1400" spc="-15" dirty="0">
                <a:latin typeface="Calibri"/>
                <a:cs typeface="Calibri"/>
              </a:rPr>
              <a:t>program </a:t>
            </a:r>
            <a:r>
              <a:rPr sz="1400" spc="-5" dirty="0">
                <a:latin typeface="Calibri"/>
                <a:cs typeface="Calibri"/>
              </a:rPr>
              <a:t>meeting </a:t>
            </a:r>
            <a:r>
              <a:rPr sz="1400" spc="-10" dirty="0">
                <a:latin typeface="Calibri"/>
                <a:cs typeface="Calibri"/>
              </a:rPr>
              <a:t>milestone </a:t>
            </a:r>
            <a:r>
              <a:rPr sz="1400" spc="-5" dirty="0">
                <a:latin typeface="Calibri"/>
                <a:cs typeface="Calibri"/>
              </a:rPr>
              <a:t>and </a:t>
            </a:r>
            <a:r>
              <a:rPr sz="1400" spc="-5" dirty="0">
                <a:solidFill>
                  <a:srgbClr val="0000FF"/>
                </a:solidFill>
                <a:latin typeface="Calibri"/>
                <a:cs typeface="Calibri"/>
              </a:rPr>
              <a:t>timing</a:t>
            </a:r>
            <a:r>
              <a:rPr sz="1400" spc="13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000FF"/>
                </a:solidFill>
                <a:latin typeface="Calibri"/>
                <a:cs typeface="Calibri"/>
              </a:rPr>
              <a:t>commitments</a:t>
            </a:r>
            <a:endParaRPr sz="1400" dirty="0">
              <a:latin typeface="Calibri"/>
              <a:cs typeface="Calibri"/>
            </a:endParaRPr>
          </a:p>
          <a:p>
            <a:pPr marL="285750" indent="-286385">
              <a:spcBef>
                <a:spcPts val="40"/>
              </a:spcBef>
              <a:buFont typeface="Arial"/>
              <a:buChar char="–"/>
              <a:tabLst>
                <a:tab pos="285750" algn="l"/>
                <a:tab pos="286385" algn="l"/>
              </a:tabLst>
            </a:pPr>
            <a:r>
              <a:rPr sz="1400" spc="-5" dirty="0">
                <a:latin typeface="Calibri"/>
                <a:cs typeface="Calibri"/>
              </a:rPr>
              <a:t>What </a:t>
            </a:r>
            <a:r>
              <a:rPr sz="1400" spc="-10" dirty="0">
                <a:latin typeface="Calibri"/>
                <a:cs typeface="Calibri"/>
              </a:rPr>
              <a:t>are </a:t>
            </a:r>
            <a:r>
              <a:rPr sz="1400" spc="-5" dirty="0">
                <a:latin typeface="Calibri"/>
                <a:cs typeface="Calibri"/>
              </a:rPr>
              <a:t>the </a:t>
            </a:r>
            <a:r>
              <a:rPr sz="1400" spc="-5" dirty="0">
                <a:solidFill>
                  <a:srgbClr val="0000FF"/>
                </a:solidFill>
                <a:latin typeface="Calibri"/>
                <a:cs typeface="Calibri"/>
              </a:rPr>
              <a:t>risk</a:t>
            </a:r>
            <a:r>
              <a:rPr sz="1400" spc="5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00FF"/>
                </a:solidFill>
                <a:latin typeface="Calibri"/>
                <a:cs typeface="Calibri"/>
              </a:rPr>
              <a:t>priorities</a:t>
            </a:r>
            <a:endParaRPr sz="1400" dirty="0">
              <a:latin typeface="Calibri"/>
              <a:cs typeface="Calibri"/>
            </a:endParaRPr>
          </a:p>
          <a:p>
            <a:pPr marL="285750" indent="-286385">
              <a:spcBef>
                <a:spcPts val="30"/>
              </a:spcBef>
              <a:buFont typeface="Arial"/>
              <a:buChar char="–"/>
              <a:tabLst>
                <a:tab pos="285750" algn="l"/>
                <a:tab pos="286385" algn="l"/>
              </a:tabLst>
            </a:pPr>
            <a:r>
              <a:rPr sz="1400" spc="-5" dirty="0">
                <a:latin typeface="Calibri"/>
                <a:cs typeface="Calibri"/>
              </a:rPr>
              <a:t>Is the spend </a:t>
            </a:r>
            <a:r>
              <a:rPr sz="1400" spc="-20" dirty="0">
                <a:latin typeface="Calibri"/>
                <a:cs typeface="Calibri"/>
              </a:rPr>
              <a:t>rate </a:t>
            </a:r>
            <a:r>
              <a:rPr sz="1400" spc="-5" dirty="0">
                <a:solidFill>
                  <a:srgbClr val="0000FF"/>
                </a:solidFill>
                <a:latin typeface="Calibri"/>
                <a:cs typeface="Calibri"/>
              </a:rPr>
              <a:t>on</a:t>
            </a:r>
            <a:r>
              <a:rPr sz="1400" spc="6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00FF"/>
                </a:solidFill>
                <a:latin typeface="Calibri"/>
                <a:cs typeface="Calibri"/>
              </a:rPr>
              <a:t>track</a:t>
            </a:r>
            <a:endParaRPr sz="1400" dirty="0">
              <a:latin typeface="Calibri"/>
              <a:cs typeface="Calibri"/>
            </a:endParaRPr>
          </a:p>
          <a:p>
            <a:pPr marL="285750" indent="-286385">
              <a:spcBef>
                <a:spcPts val="30"/>
              </a:spcBef>
              <a:buFont typeface="Arial"/>
              <a:buChar char="–"/>
              <a:tabLst>
                <a:tab pos="285750" algn="l"/>
                <a:tab pos="286385" algn="l"/>
              </a:tabLst>
            </a:pPr>
            <a:r>
              <a:rPr sz="1400" spc="-5" dirty="0">
                <a:latin typeface="Calibri"/>
                <a:cs typeface="Calibri"/>
              </a:rPr>
              <a:t>Is the </a:t>
            </a:r>
            <a:r>
              <a:rPr sz="1400" spc="-15" dirty="0">
                <a:latin typeface="Calibri"/>
                <a:cs typeface="Calibri"/>
              </a:rPr>
              <a:t>program </a:t>
            </a:r>
            <a:r>
              <a:rPr sz="1400" spc="-10" dirty="0">
                <a:latin typeface="Calibri"/>
                <a:cs typeface="Calibri"/>
              </a:rPr>
              <a:t>going to </a:t>
            </a:r>
            <a:r>
              <a:rPr sz="1400" spc="-5" dirty="0">
                <a:latin typeface="Calibri"/>
                <a:cs typeface="Calibri"/>
              </a:rPr>
              <a:t>be</a:t>
            </a:r>
            <a:r>
              <a:rPr sz="1400" spc="70" dirty="0"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00FF"/>
                </a:solidFill>
                <a:latin typeface="Calibri"/>
                <a:cs typeface="Calibri"/>
              </a:rPr>
              <a:t>profitable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60244" y="6384105"/>
            <a:ext cx="2837815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400" b="1" spc="-10" dirty="0">
                <a:solidFill>
                  <a:srgbClr val="0000FF"/>
                </a:solidFill>
                <a:latin typeface="Calibri"/>
                <a:cs typeface="Calibri"/>
              </a:rPr>
              <a:t>What are </a:t>
            </a:r>
            <a:r>
              <a:rPr sz="1400" b="1" spc="-5" dirty="0">
                <a:solidFill>
                  <a:srgbClr val="0000FF"/>
                </a:solidFill>
                <a:latin typeface="Calibri"/>
                <a:cs typeface="Calibri"/>
              </a:rPr>
              <a:t>the </a:t>
            </a:r>
            <a:r>
              <a:rPr sz="1400" b="1" spc="-10" dirty="0">
                <a:solidFill>
                  <a:srgbClr val="0000FF"/>
                </a:solidFill>
                <a:latin typeface="Calibri"/>
                <a:cs typeface="Calibri"/>
              </a:rPr>
              <a:t>appropriate next</a:t>
            </a:r>
            <a:r>
              <a:rPr sz="1400" b="1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00FF"/>
                </a:solidFill>
                <a:latin typeface="Calibri"/>
                <a:cs typeface="Calibri"/>
              </a:rPr>
              <a:t>actions</a:t>
            </a:r>
            <a:endParaRPr sz="1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594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41691" y="2471927"/>
            <a:ext cx="3375660" cy="25466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17041" y="820675"/>
            <a:ext cx="268414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800" dirty="0"/>
              <a:t>Risk</a:t>
            </a:r>
            <a:r>
              <a:rPr sz="2800" spc="-65" dirty="0"/>
              <a:t> </a:t>
            </a:r>
            <a:r>
              <a:rPr sz="2800" spc="-10" dirty="0"/>
              <a:t>Management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1717041" y="1591564"/>
            <a:ext cx="5895975" cy="436626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355600" marR="257175" indent="-342900">
              <a:lnSpc>
                <a:spcPts val="1939"/>
              </a:lnSpc>
              <a:spcBef>
                <a:spcPts val="34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>
                <a:latin typeface="Calibri"/>
                <a:cs typeface="Calibri"/>
              </a:rPr>
              <a:t>A risk is </a:t>
            </a:r>
            <a:r>
              <a:rPr spc="-5" dirty="0">
                <a:latin typeface="Calibri"/>
                <a:cs typeface="Calibri"/>
              </a:rPr>
              <a:t>characterised</a:t>
            </a:r>
            <a:r>
              <a:rPr spc="-5" dirty="0">
                <a:latin typeface="Calibri"/>
                <a:cs typeface="Calibri"/>
              </a:rPr>
              <a:t> by </a:t>
            </a:r>
            <a:r>
              <a:rPr dirty="0">
                <a:latin typeface="Calibri"/>
                <a:cs typeface="Calibri"/>
              </a:rPr>
              <a:t>an </a:t>
            </a:r>
            <a:r>
              <a:rPr spc="-15" dirty="0">
                <a:latin typeface="Calibri"/>
                <a:cs typeface="Calibri"/>
              </a:rPr>
              <a:t>event </a:t>
            </a:r>
            <a:r>
              <a:rPr spc="-5" dirty="0">
                <a:latin typeface="Calibri"/>
                <a:cs typeface="Calibri"/>
              </a:rPr>
              <a:t>or </a:t>
            </a:r>
            <a:r>
              <a:rPr spc="-10" dirty="0">
                <a:latin typeface="Calibri"/>
                <a:cs typeface="Calibri"/>
              </a:rPr>
              <a:t>condition </a:t>
            </a:r>
            <a:r>
              <a:rPr spc="-5" dirty="0">
                <a:latin typeface="Calibri"/>
                <a:cs typeface="Calibri"/>
              </a:rPr>
              <a:t>that, </a:t>
            </a:r>
            <a:r>
              <a:rPr dirty="0">
                <a:latin typeface="Calibri"/>
                <a:cs typeface="Calibri"/>
              </a:rPr>
              <a:t>if  </a:t>
            </a:r>
            <a:r>
              <a:rPr spc="-10" dirty="0">
                <a:latin typeface="Calibri"/>
                <a:cs typeface="Calibri"/>
              </a:rPr>
              <a:t>occurs, </a:t>
            </a:r>
            <a:r>
              <a:rPr dirty="0">
                <a:latin typeface="Calibri"/>
                <a:cs typeface="Calibri"/>
              </a:rPr>
              <a:t>will </a:t>
            </a:r>
            <a:r>
              <a:rPr spc="-15" dirty="0">
                <a:latin typeface="Calibri"/>
                <a:cs typeface="Calibri"/>
              </a:rPr>
              <a:t>have </a:t>
            </a:r>
            <a:r>
              <a:rPr dirty="0">
                <a:latin typeface="Calibri"/>
                <a:cs typeface="Calibri"/>
              </a:rPr>
              <a:t>a </a:t>
            </a:r>
            <a:r>
              <a:rPr spc="-15" dirty="0">
                <a:latin typeface="Calibri"/>
                <a:cs typeface="Calibri"/>
              </a:rPr>
              <a:t>negative </a:t>
            </a:r>
            <a:r>
              <a:rPr dirty="0">
                <a:latin typeface="Calibri"/>
                <a:cs typeface="Calibri"/>
              </a:rPr>
              <a:t>impact, </a:t>
            </a:r>
            <a:r>
              <a:rPr spc="-5" dirty="0">
                <a:latin typeface="Calibri"/>
                <a:cs typeface="Calibri"/>
              </a:rPr>
              <a:t>cause harm or </a:t>
            </a:r>
            <a:r>
              <a:rPr dirty="0">
                <a:latin typeface="Calibri"/>
                <a:cs typeface="Calibri"/>
              </a:rPr>
              <a:t>a</a:t>
            </a:r>
            <a:r>
              <a:rPr spc="7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loss.</a:t>
            </a:r>
          </a:p>
          <a:p>
            <a:pPr>
              <a:spcBef>
                <a:spcPts val="40"/>
              </a:spcBef>
              <a:buFont typeface="Arial"/>
              <a:buChar char="•"/>
            </a:pPr>
            <a:endParaRPr sz="2550" dirty="0">
              <a:latin typeface="Calibri"/>
              <a:cs typeface="Calibri"/>
            </a:endParaRPr>
          </a:p>
          <a:p>
            <a:pPr marL="355600" marR="284480" indent="-342900">
              <a:lnSpc>
                <a:spcPts val="1939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>
                <a:latin typeface="Calibri"/>
                <a:cs typeface="Calibri"/>
              </a:rPr>
              <a:t>Risk is </a:t>
            </a:r>
            <a:r>
              <a:rPr spc="-10" dirty="0">
                <a:latin typeface="Calibri"/>
                <a:cs typeface="Calibri"/>
              </a:rPr>
              <a:t>generally </a:t>
            </a:r>
            <a:r>
              <a:rPr spc="-5" dirty="0">
                <a:latin typeface="Calibri"/>
                <a:cs typeface="Calibri"/>
              </a:rPr>
              <a:t>quantified </a:t>
            </a:r>
            <a:r>
              <a:rPr dirty="0">
                <a:latin typeface="Calibri"/>
                <a:cs typeface="Calibri"/>
              </a:rPr>
              <a:t>in </a:t>
            </a:r>
            <a:r>
              <a:rPr spc="-5" dirty="0">
                <a:latin typeface="Calibri"/>
                <a:cs typeface="Calibri"/>
              </a:rPr>
              <a:t>terms of </a:t>
            </a:r>
            <a:r>
              <a:rPr spc="-10" dirty="0">
                <a:latin typeface="Calibri"/>
                <a:cs typeface="Calibri"/>
              </a:rPr>
              <a:t>likelihood </a:t>
            </a:r>
            <a:r>
              <a:rPr spc="-5" dirty="0">
                <a:latin typeface="Calibri"/>
                <a:cs typeface="Calibri"/>
              </a:rPr>
              <a:t>of  occurrence </a:t>
            </a:r>
            <a:r>
              <a:rPr dirty="0">
                <a:latin typeface="Calibri"/>
                <a:cs typeface="Calibri"/>
              </a:rPr>
              <a:t>and the </a:t>
            </a:r>
            <a:r>
              <a:rPr spc="-10" dirty="0">
                <a:latin typeface="Calibri"/>
                <a:cs typeface="Calibri"/>
              </a:rPr>
              <a:t>consequences </a:t>
            </a:r>
            <a:r>
              <a:rPr spc="-5" dirty="0">
                <a:latin typeface="Calibri"/>
                <a:cs typeface="Calibri"/>
              </a:rPr>
              <a:t>of </a:t>
            </a:r>
            <a:r>
              <a:rPr dirty="0">
                <a:latin typeface="Calibri"/>
                <a:cs typeface="Calibri"/>
              </a:rPr>
              <a:t>the </a:t>
            </a:r>
            <a:r>
              <a:rPr spc="-15" dirty="0">
                <a:latin typeface="Calibri"/>
                <a:cs typeface="Calibri"/>
              </a:rPr>
              <a:t>negative</a:t>
            </a:r>
            <a:r>
              <a:rPr spc="9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event.</a:t>
            </a:r>
            <a:endParaRPr dirty="0">
              <a:latin typeface="Calibri"/>
              <a:cs typeface="Calibri"/>
            </a:endParaRPr>
          </a:p>
          <a:p>
            <a:pPr>
              <a:spcBef>
                <a:spcPts val="15"/>
              </a:spcBef>
              <a:buFont typeface="Arial"/>
              <a:buChar char="•"/>
            </a:pPr>
            <a:endParaRPr sz="2650" dirty="0">
              <a:latin typeface="Calibri"/>
              <a:cs typeface="Calibri"/>
            </a:endParaRPr>
          </a:p>
          <a:p>
            <a:pPr marR="265430" algn="ctr">
              <a:tabLst>
                <a:tab pos="728980" algn="l"/>
                <a:tab pos="2009775" algn="l"/>
                <a:tab pos="2339340" algn="l"/>
              </a:tabLst>
            </a:pPr>
            <a:r>
              <a:rPr sz="2700" baseline="1543" dirty="0">
                <a:solidFill>
                  <a:srgbClr val="0000FF"/>
                </a:solidFill>
                <a:latin typeface="Calibri"/>
                <a:cs typeface="Calibri"/>
              </a:rPr>
              <a:t>Risk</a:t>
            </a:r>
            <a:r>
              <a:rPr sz="2700" spc="600" baseline="1543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700" baseline="1543" dirty="0">
                <a:solidFill>
                  <a:srgbClr val="0000FF"/>
                </a:solidFill>
                <a:latin typeface="Calibri"/>
                <a:cs typeface="Calibri"/>
              </a:rPr>
              <a:t>=	</a:t>
            </a:r>
            <a:r>
              <a:rPr sz="2700" spc="-7" baseline="1543" dirty="0">
                <a:solidFill>
                  <a:srgbClr val="0000FF"/>
                </a:solidFill>
                <a:latin typeface="Calibri"/>
                <a:cs typeface="Calibri"/>
              </a:rPr>
              <a:t>Probability	</a:t>
            </a:r>
            <a:r>
              <a:rPr b="1" i="1" dirty="0">
                <a:solidFill>
                  <a:srgbClr val="0000FF"/>
                </a:solidFill>
                <a:latin typeface="Calibri"/>
                <a:cs typeface="Calibri"/>
              </a:rPr>
              <a:t>X	</a:t>
            </a:r>
            <a:r>
              <a:rPr sz="2700" spc="-7" baseline="3086" dirty="0">
                <a:solidFill>
                  <a:srgbClr val="0000FF"/>
                </a:solidFill>
                <a:latin typeface="Calibri"/>
                <a:cs typeface="Calibri"/>
              </a:rPr>
              <a:t>Consequence</a:t>
            </a:r>
            <a:endParaRPr sz="2700" baseline="3086" dirty="0">
              <a:latin typeface="Calibri"/>
              <a:cs typeface="Calibri"/>
            </a:endParaRPr>
          </a:p>
          <a:p>
            <a:pPr>
              <a:spcBef>
                <a:spcPts val="25"/>
              </a:spcBef>
            </a:pPr>
            <a:endParaRPr sz="2300" dirty="0">
              <a:latin typeface="Calibri"/>
              <a:cs typeface="Calibri"/>
            </a:endParaRPr>
          </a:p>
          <a:p>
            <a:pPr marL="355600" marR="5080" indent="-342900">
              <a:lnSpc>
                <a:spcPts val="1939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>
                <a:latin typeface="Calibri"/>
                <a:cs typeface="Calibri"/>
              </a:rPr>
              <a:t>Risk is </a:t>
            </a:r>
            <a:r>
              <a:rPr spc="-10" dirty="0">
                <a:latin typeface="Calibri"/>
                <a:cs typeface="Calibri"/>
              </a:rPr>
              <a:t>inherent </a:t>
            </a:r>
            <a:r>
              <a:rPr dirty="0">
                <a:latin typeface="Calibri"/>
                <a:cs typeface="Calibri"/>
              </a:rPr>
              <a:t>in all </a:t>
            </a:r>
            <a:r>
              <a:rPr spc="-15" dirty="0">
                <a:latin typeface="Calibri"/>
                <a:cs typeface="Calibri"/>
              </a:rPr>
              <a:t>systems </a:t>
            </a:r>
            <a:r>
              <a:rPr spc="-5" dirty="0">
                <a:latin typeface="Calibri"/>
                <a:cs typeface="Calibri"/>
              </a:rPr>
              <a:t>that </a:t>
            </a:r>
            <a:r>
              <a:rPr spc="-10" dirty="0">
                <a:latin typeface="Calibri"/>
                <a:cs typeface="Calibri"/>
              </a:rPr>
              <a:t>are </a:t>
            </a:r>
            <a:r>
              <a:rPr spc="-5" dirty="0">
                <a:latin typeface="Calibri"/>
                <a:cs typeface="Calibri"/>
              </a:rPr>
              <a:t>subject </a:t>
            </a:r>
            <a:r>
              <a:rPr spc="-15" dirty="0">
                <a:latin typeface="Calibri"/>
                <a:cs typeface="Calibri"/>
              </a:rPr>
              <a:t>to </a:t>
            </a:r>
            <a:r>
              <a:rPr dirty="0">
                <a:latin typeface="Calibri"/>
                <a:cs typeface="Calibri"/>
              </a:rPr>
              <a:t>the </a:t>
            </a:r>
            <a:r>
              <a:rPr spc="-5" dirty="0">
                <a:latin typeface="Calibri"/>
                <a:cs typeface="Calibri"/>
              </a:rPr>
              <a:t>chaotic  </a:t>
            </a:r>
            <a:r>
              <a:rPr spc="-10" dirty="0">
                <a:latin typeface="Calibri"/>
                <a:cs typeface="Calibri"/>
              </a:rPr>
              <a:t>conditions </a:t>
            </a:r>
            <a:r>
              <a:rPr spc="-5" dirty="0">
                <a:latin typeface="Calibri"/>
                <a:cs typeface="Calibri"/>
              </a:rPr>
              <a:t>of cause </a:t>
            </a:r>
            <a:r>
              <a:rPr dirty="0">
                <a:latin typeface="Calibri"/>
                <a:cs typeface="Calibri"/>
              </a:rPr>
              <a:t>and</a:t>
            </a:r>
            <a:r>
              <a:rPr spc="50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effect.</a:t>
            </a:r>
            <a:endParaRPr dirty="0">
              <a:latin typeface="Calibri"/>
              <a:cs typeface="Calibri"/>
            </a:endParaRPr>
          </a:p>
          <a:p>
            <a:pPr>
              <a:spcBef>
                <a:spcPts val="40"/>
              </a:spcBef>
              <a:buFont typeface="Arial"/>
              <a:buChar char="•"/>
            </a:pPr>
            <a:endParaRPr sz="2550" dirty="0">
              <a:latin typeface="Calibri"/>
              <a:cs typeface="Calibri"/>
            </a:endParaRPr>
          </a:p>
          <a:p>
            <a:pPr marL="355600" marR="221615" indent="-342900">
              <a:lnSpc>
                <a:spcPts val="1939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>
                <a:latin typeface="Calibri"/>
                <a:cs typeface="Calibri"/>
              </a:rPr>
              <a:t>Risk is an </a:t>
            </a:r>
            <a:r>
              <a:rPr spc="-10" dirty="0">
                <a:latin typeface="Calibri"/>
                <a:cs typeface="Calibri"/>
              </a:rPr>
              <a:t>integral </a:t>
            </a:r>
            <a:r>
              <a:rPr spc="-5" dirty="0">
                <a:latin typeface="Calibri"/>
                <a:cs typeface="Calibri"/>
              </a:rPr>
              <a:t>part of </a:t>
            </a:r>
            <a:r>
              <a:rPr spc="-15" dirty="0">
                <a:latin typeface="Calibri"/>
                <a:cs typeface="Calibri"/>
              </a:rPr>
              <a:t>life </a:t>
            </a:r>
            <a:r>
              <a:rPr dirty="0">
                <a:latin typeface="Calibri"/>
                <a:cs typeface="Calibri"/>
              </a:rPr>
              <a:t>and </a:t>
            </a:r>
            <a:r>
              <a:rPr spc="-10" dirty="0">
                <a:latin typeface="Calibri"/>
                <a:cs typeface="Calibri"/>
              </a:rPr>
              <a:t>evolution. </a:t>
            </a:r>
            <a:r>
              <a:rPr spc="-20" dirty="0">
                <a:latin typeface="Calibri"/>
                <a:cs typeface="Calibri"/>
              </a:rPr>
              <a:t>Even </a:t>
            </a:r>
            <a:r>
              <a:rPr dirty="0">
                <a:latin typeface="Calibri"/>
                <a:cs typeface="Calibri"/>
              </a:rPr>
              <a:t>if </a:t>
            </a:r>
            <a:r>
              <a:rPr spc="-20" dirty="0">
                <a:latin typeface="Calibri"/>
                <a:cs typeface="Calibri"/>
              </a:rPr>
              <a:t>you’re  </a:t>
            </a:r>
            <a:r>
              <a:rPr spc="-10" dirty="0">
                <a:latin typeface="Calibri"/>
                <a:cs typeface="Calibri"/>
              </a:rPr>
              <a:t>completely isolated from </a:t>
            </a:r>
            <a:r>
              <a:rPr dirty="0">
                <a:latin typeface="Calibri"/>
                <a:cs typeface="Calibri"/>
              </a:rPr>
              <a:t>the </a:t>
            </a:r>
            <a:r>
              <a:rPr spc="-10" dirty="0">
                <a:latin typeface="Calibri"/>
                <a:cs typeface="Calibri"/>
              </a:rPr>
              <a:t>world you yourself are </a:t>
            </a:r>
            <a:r>
              <a:rPr dirty="0">
                <a:latin typeface="Calibri"/>
                <a:cs typeface="Calibri"/>
              </a:rPr>
              <a:t>a  </a:t>
            </a:r>
            <a:r>
              <a:rPr spc="-20" dirty="0">
                <a:latin typeface="Calibri"/>
                <a:cs typeface="Calibri"/>
              </a:rPr>
              <a:t>system </a:t>
            </a:r>
            <a:r>
              <a:rPr spc="-5" dirty="0">
                <a:latin typeface="Calibri"/>
                <a:cs typeface="Calibri"/>
              </a:rPr>
              <a:t>of </a:t>
            </a:r>
            <a:r>
              <a:rPr spc="-10" dirty="0">
                <a:latin typeface="Calibri"/>
                <a:cs typeface="Calibri"/>
              </a:rPr>
              <a:t>interconnecting </a:t>
            </a:r>
            <a:r>
              <a:rPr spc="-15" dirty="0">
                <a:latin typeface="Calibri"/>
                <a:cs typeface="Calibri"/>
              </a:rPr>
              <a:t>subsystems, </a:t>
            </a:r>
            <a:r>
              <a:rPr spc="-5" dirty="0">
                <a:latin typeface="Calibri"/>
                <a:cs typeface="Calibri"/>
              </a:rPr>
              <a:t>functions and  </a:t>
            </a:r>
            <a:r>
              <a:rPr spc="-10" dirty="0">
                <a:latin typeface="Calibri"/>
                <a:cs typeface="Calibri"/>
              </a:rPr>
              <a:t>processes… any </a:t>
            </a:r>
            <a:r>
              <a:rPr spc="-5" dirty="0">
                <a:latin typeface="Calibri"/>
                <a:cs typeface="Calibri"/>
              </a:rPr>
              <a:t>of </a:t>
            </a:r>
            <a:r>
              <a:rPr dirty="0">
                <a:latin typeface="Calibri"/>
                <a:cs typeface="Calibri"/>
              </a:rPr>
              <a:t>which </a:t>
            </a:r>
            <a:r>
              <a:rPr spc="-10" dirty="0">
                <a:latin typeface="Calibri"/>
                <a:cs typeface="Calibri"/>
              </a:rPr>
              <a:t>could </a:t>
            </a:r>
            <a:r>
              <a:rPr spc="-15" dirty="0">
                <a:latin typeface="Calibri"/>
                <a:cs typeface="Calibri"/>
              </a:rPr>
              <a:t>behave</a:t>
            </a:r>
            <a:r>
              <a:rPr spc="90" dirty="0">
                <a:latin typeface="Calibri"/>
                <a:cs typeface="Calibri"/>
              </a:rPr>
              <a:t> </a:t>
            </a:r>
            <a:r>
              <a:rPr spc="-20" dirty="0">
                <a:latin typeface="Calibri"/>
                <a:cs typeface="Calibri"/>
              </a:rPr>
              <a:t>unexpectedly.</a:t>
            </a:r>
            <a:endParaRPr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062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17041" y="820675"/>
            <a:ext cx="268414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800" dirty="0"/>
              <a:t>Risk</a:t>
            </a:r>
            <a:r>
              <a:rPr sz="2800" spc="-65" dirty="0"/>
              <a:t> </a:t>
            </a:r>
            <a:r>
              <a:rPr sz="2800" spc="-10" dirty="0"/>
              <a:t>Management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1717040" y="1618996"/>
            <a:ext cx="35750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5" dirty="0">
                <a:latin typeface="Calibri"/>
                <a:cs typeface="Calibri"/>
              </a:rPr>
              <a:t>The </a:t>
            </a:r>
            <a:r>
              <a:rPr spc="-10" dirty="0">
                <a:latin typeface="Calibri"/>
                <a:cs typeface="Calibri"/>
              </a:rPr>
              <a:t>complete consideration </a:t>
            </a:r>
            <a:r>
              <a:rPr spc="-5" dirty="0">
                <a:latin typeface="Calibri"/>
                <a:cs typeface="Calibri"/>
              </a:rPr>
              <a:t>of </a:t>
            </a:r>
            <a:r>
              <a:rPr dirty="0">
                <a:latin typeface="Calibri"/>
                <a:cs typeface="Calibri"/>
              </a:rPr>
              <a:t>risk  </a:t>
            </a:r>
            <a:r>
              <a:rPr spc="-20" dirty="0">
                <a:latin typeface="Calibri"/>
                <a:cs typeface="Calibri"/>
              </a:rPr>
              <a:t>takes </a:t>
            </a:r>
            <a:r>
              <a:rPr spc="-10" dirty="0">
                <a:latin typeface="Calibri"/>
                <a:cs typeface="Calibri"/>
              </a:rPr>
              <a:t>into</a:t>
            </a:r>
            <a:r>
              <a:rPr spc="1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account:</a:t>
            </a:r>
            <a:endParaRPr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70786" y="2490267"/>
            <a:ext cx="2940050" cy="162623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98450" indent="-285750">
              <a:spcBef>
                <a:spcPts val="700"/>
              </a:spcBef>
              <a:buFont typeface="Arial"/>
              <a:buChar char="–"/>
              <a:tabLst>
                <a:tab pos="297815" algn="l"/>
                <a:tab pos="298450" algn="l"/>
              </a:tabLst>
            </a:pPr>
            <a:r>
              <a:rPr sz="1600" spc="-10" dirty="0">
                <a:latin typeface="Calibri"/>
                <a:cs typeface="Calibri"/>
              </a:rPr>
              <a:t>Likelihood</a:t>
            </a:r>
            <a:r>
              <a:rPr sz="1600" dirty="0">
                <a:latin typeface="Calibri"/>
                <a:cs typeface="Calibri"/>
              </a:rPr>
              <a:t> (</a:t>
            </a:r>
            <a:r>
              <a:rPr sz="1600" i="1" dirty="0">
                <a:latin typeface="Times New Roman"/>
                <a:cs typeface="Times New Roman"/>
              </a:rPr>
              <a:t>l</a:t>
            </a:r>
            <a:r>
              <a:rPr sz="1600" dirty="0">
                <a:latin typeface="Calibri"/>
                <a:cs typeface="Calibri"/>
              </a:rPr>
              <a:t>)</a:t>
            </a:r>
            <a:endParaRPr sz="1600">
              <a:latin typeface="Calibri"/>
              <a:cs typeface="Calibri"/>
            </a:endParaRPr>
          </a:p>
          <a:p>
            <a:pPr marL="298450" indent="-285750">
              <a:spcBef>
                <a:spcPts val="600"/>
              </a:spcBef>
              <a:buFont typeface="Arial"/>
              <a:buChar char="–"/>
              <a:tabLst>
                <a:tab pos="297815" algn="l"/>
                <a:tab pos="298450" algn="l"/>
                <a:tab pos="1198245" algn="l"/>
              </a:tabLst>
            </a:pPr>
            <a:r>
              <a:rPr sz="1600" spc="-10" dirty="0">
                <a:latin typeface="Calibri"/>
                <a:cs typeface="Calibri"/>
              </a:rPr>
              <a:t>Outcome	</a:t>
            </a:r>
            <a:r>
              <a:rPr sz="1600" dirty="0">
                <a:latin typeface="Calibri"/>
                <a:cs typeface="Calibri"/>
              </a:rPr>
              <a:t>(</a:t>
            </a:r>
            <a:r>
              <a:rPr sz="1600" i="1" dirty="0">
                <a:latin typeface="Times New Roman"/>
                <a:cs typeface="Times New Roman"/>
              </a:rPr>
              <a:t>o</a:t>
            </a:r>
            <a:r>
              <a:rPr sz="1600" dirty="0">
                <a:latin typeface="Calibri"/>
                <a:cs typeface="Calibri"/>
              </a:rPr>
              <a:t>)</a:t>
            </a:r>
            <a:endParaRPr sz="1600">
              <a:latin typeface="Calibri"/>
              <a:cs typeface="Calibri"/>
            </a:endParaRPr>
          </a:p>
          <a:p>
            <a:pPr marL="298450" indent="-285750">
              <a:spcBef>
                <a:spcPts val="600"/>
              </a:spcBef>
              <a:buFont typeface="Arial"/>
              <a:buChar char="–"/>
              <a:tabLst>
                <a:tab pos="297815" algn="l"/>
                <a:tab pos="298450" algn="l"/>
              </a:tabLst>
            </a:pPr>
            <a:r>
              <a:rPr sz="1600" spc="-5" dirty="0">
                <a:latin typeface="Calibri"/>
                <a:cs typeface="Calibri"/>
              </a:rPr>
              <a:t>Utility or significance</a:t>
            </a:r>
            <a:r>
              <a:rPr sz="1600" spc="3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(</a:t>
            </a:r>
            <a:r>
              <a:rPr sz="1600" i="1" dirty="0">
                <a:latin typeface="Times New Roman"/>
                <a:cs typeface="Times New Roman"/>
              </a:rPr>
              <a:t>u</a:t>
            </a:r>
            <a:r>
              <a:rPr sz="1600" dirty="0">
                <a:latin typeface="Calibri"/>
                <a:cs typeface="Calibri"/>
              </a:rPr>
              <a:t>)</a:t>
            </a:r>
            <a:endParaRPr sz="1600">
              <a:latin typeface="Calibri"/>
              <a:cs typeface="Calibri"/>
            </a:endParaRPr>
          </a:p>
          <a:p>
            <a:pPr marL="298450" indent="-285750">
              <a:spcBef>
                <a:spcPts val="600"/>
              </a:spcBef>
              <a:buFont typeface="Arial"/>
              <a:buChar char="–"/>
              <a:tabLst>
                <a:tab pos="297815" algn="l"/>
                <a:tab pos="298450" algn="l"/>
              </a:tabLst>
            </a:pPr>
            <a:r>
              <a:rPr sz="1600" spc="-5" dirty="0">
                <a:latin typeface="Calibri"/>
                <a:cs typeface="Calibri"/>
              </a:rPr>
              <a:t>Cause scenarios</a:t>
            </a:r>
            <a:r>
              <a:rPr sz="1600" spc="3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(</a:t>
            </a:r>
            <a:r>
              <a:rPr sz="1600" i="1" dirty="0">
                <a:latin typeface="Times New Roman"/>
                <a:cs typeface="Times New Roman"/>
              </a:rPr>
              <a:t>c</a:t>
            </a:r>
            <a:r>
              <a:rPr sz="1600" dirty="0">
                <a:latin typeface="Calibri"/>
                <a:cs typeface="Calibri"/>
              </a:rPr>
              <a:t>)</a:t>
            </a:r>
            <a:endParaRPr sz="1600">
              <a:latin typeface="Calibri"/>
              <a:cs typeface="Calibri"/>
            </a:endParaRPr>
          </a:p>
          <a:p>
            <a:pPr marL="298450" indent="-285750">
              <a:spcBef>
                <a:spcPts val="600"/>
              </a:spcBef>
              <a:buFont typeface="Arial"/>
              <a:buChar char="–"/>
              <a:tabLst>
                <a:tab pos="297815" algn="l"/>
                <a:tab pos="298450" algn="l"/>
              </a:tabLst>
            </a:pPr>
            <a:r>
              <a:rPr sz="1600" spc="-5" dirty="0">
                <a:latin typeface="Calibri"/>
                <a:cs typeface="Calibri"/>
              </a:rPr>
              <a:t>Scope or </a:t>
            </a:r>
            <a:r>
              <a:rPr sz="1600" spc="-10" dirty="0">
                <a:latin typeface="Calibri"/>
                <a:cs typeface="Calibri"/>
              </a:rPr>
              <a:t>extent </a:t>
            </a:r>
            <a:r>
              <a:rPr sz="1600" spc="-5" dirty="0">
                <a:latin typeface="Calibri"/>
                <a:cs typeface="Calibri"/>
              </a:rPr>
              <a:t>of </a:t>
            </a:r>
            <a:r>
              <a:rPr sz="1600" spc="-10" dirty="0">
                <a:latin typeface="Calibri"/>
                <a:cs typeface="Calibri"/>
              </a:rPr>
              <a:t>exposure</a:t>
            </a:r>
            <a:r>
              <a:rPr sz="1600" spc="3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(</a:t>
            </a:r>
            <a:r>
              <a:rPr sz="1600" i="1" dirty="0">
                <a:latin typeface="Times New Roman"/>
                <a:cs typeface="Times New Roman"/>
              </a:rPr>
              <a:t>p</a:t>
            </a:r>
            <a:r>
              <a:rPr sz="1600" dirty="0">
                <a:latin typeface="Calibri"/>
                <a:cs typeface="Calibri"/>
              </a:rPr>
              <a:t>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571488" y="1674114"/>
            <a:ext cx="3773424" cy="31173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727188" y="2096515"/>
            <a:ext cx="9232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0" marR="5080" indent="-146685">
              <a:spcBef>
                <a:spcPts val="100"/>
              </a:spcBef>
            </a:pPr>
            <a:r>
              <a:rPr spc="-10" dirty="0">
                <a:latin typeface="Calibri"/>
                <a:cs typeface="Calibri"/>
              </a:rPr>
              <a:t>Hazard</a:t>
            </a:r>
            <a:r>
              <a:rPr spc="-9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or  </a:t>
            </a:r>
            <a:r>
              <a:rPr spc="-10" dirty="0">
                <a:latin typeface="Calibri"/>
                <a:cs typeface="Calibri"/>
              </a:rPr>
              <a:t>Threat</a:t>
            </a:r>
            <a:endParaRPr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75954" y="3275077"/>
            <a:ext cx="122047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81940" algn="r">
              <a:spcBef>
                <a:spcPts val="100"/>
              </a:spcBef>
            </a:pPr>
            <a:r>
              <a:rPr spc="-5" dirty="0">
                <a:latin typeface="Calibri"/>
                <a:cs typeface="Calibri"/>
              </a:rPr>
              <a:t>Exposu</a:t>
            </a:r>
            <a:r>
              <a:rPr spc="-25" dirty="0">
                <a:latin typeface="Calibri"/>
                <a:cs typeface="Calibri"/>
              </a:rPr>
              <a:t>r</a:t>
            </a:r>
            <a:r>
              <a:rPr dirty="0">
                <a:latin typeface="Calibri"/>
                <a:cs typeface="Calibri"/>
              </a:rPr>
              <a:t>e:  </a:t>
            </a:r>
            <a:r>
              <a:rPr spc="-5" dirty="0">
                <a:latin typeface="Calibri"/>
                <a:cs typeface="Calibri"/>
              </a:rPr>
              <a:t>pop</a:t>
            </a:r>
            <a:r>
              <a:rPr spc="5" dirty="0">
                <a:latin typeface="Calibri"/>
                <a:cs typeface="Calibri"/>
              </a:rPr>
              <a:t>u</a:t>
            </a:r>
            <a:r>
              <a:rPr dirty="0">
                <a:latin typeface="Calibri"/>
                <a:cs typeface="Calibri"/>
              </a:rPr>
              <a:t>l</a:t>
            </a:r>
            <a:r>
              <a:rPr spc="-20" dirty="0">
                <a:latin typeface="Calibri"/>
                <a:cs typeface="Calibri"/>
              </a:rPr>
              <a:t>a</a:t>
            </a:r>
            <a:r>
              <a:rPr dirty="0">
                <a:latin typeface="Calibri"/>
                <a:cs typeface="Calibri"/>
              </a:rPr>
              <a:t>tion,  </a:t>
            </a:r>
            <a:r>
              <a:rPr spc="-5" dirty="0">
                <a:latin typeface="Calibri"/>
                <a:cs typeface="Calibri"/>
              </a:rPr>
              <a:t>p</a:t>
            </a:r>
            <a:r>
              <a:rPr spc="-30" dirty="0">
                <a:latin typeface="Calibri"/>
                <a:cs typeface="Calibri"/>
              </a:rPr>
              <a:t>r</a:t>
            </a:r>
            <a:r>
              <a:rPr spc="-5" dirty="0">
                <a:latin typeface="Calibri"/>
                <a:cs typeface="Calibri"/>
              </a:rPr>
              <a:t>oper</a:t>
            </a:r>
            <a:r>
              <a:rPr spc="-10" dirty="0">
                <a:latin typeface="Calibri"/>
                <a:cs typeface="Calibri"/>
              </a:rPr>
              <a:t>t</a:t>
            </a:r>
            <a:r>
              <a:rPr spc="-130" dirty="0">
                <a:latin typeface="Calibri"/>
                <a:cs typeface="Calibri"/>
              </a:rPr>
              <a:t>y</a:t>
            </a:r>
            <a:r>
              <a:rPr dirty="0">
                <a:latin typeface="Calibri"/>
                <a:cs typeface="Calibri"/>
              </a:rPr>
              <a:t>,  e</a:t>
            </a:r>
            <a:r>
              <a:rPr spc="-30" dirty="0">
                <a:latin typeface="Calibri"/>
                <a:cs typeface="Calibri"/>
              </a:rPr>
              <a:t>n</a:t>
            </a:r>
            <a:r>
              <a:rPr dirty="0">
                <a:latin typeface="Calibri"/>
                <a:cs typeface="Calibri"/>
              </a:rPr>
              <a:t>vi</a:t>
            </a:r>
            <a:r>
              <a:rPr spc="-25" dirty="0">
                <a:latin typeface="Calibri"/>
                <a:cs typeface="Calibri"/>
              </a:rPr>
              <a:t>r</a:t>
            </a:r>
            <a:r>
              <a:rPr spc="-5" dirty="0">
                <a:latin typeface="Calibri"/>
                <a:cs typeface="Calibri"/>
              </a:rPr>
              <a:t>onme</a:t>
            </a:r>
            <a:r>
              <a:rPr spc="-15" dirty="0">
                <a:latin typeface="Calibri"/>
                <a:cs typeface="Calibri"/>
              </a:rPr>
              <a:t>n</a:t>
            </a:r>
            <a:r>
              <a:rPr dirty="0">
                <a:latin typeface="Calibri"/>
                <a:cs typeface="Calibri"/>
              </a:rPr>
              <a:t>t</a:t>
            </a:r>
            <a:endParaRPr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21246" y="3766311"/>
            <a:ext cx="11988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10" dirty="0">
                <a:latin typeface="Calibri"/>
                <a:cs typeface="Calibri"/>
              </a:rPr>
              <a:t>Vulnerability</a:t>
            </a:r>
            <a:endParaRPr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164198" y="2678938"/>
            <a:ext cx="2284730" cy="788670"/>
          </a:xfrm>
          <a:custGeom>
            <a:avLst/>
            <a:gdLst/>
            <a:ahLst/>
            <a:cxnLst/>
            <a:rect l="l" t="t" r="r" b="b"/>
            <a:pathLst>
              <a:path w="2284729" h="788670">
                <a:moveTo>
                  <a:pt x="2230051" y="757922"/>
                </a:moveTo>
                <a:lnTo>
                  <a:pt x="2178050" y="768858"/>
                </a:lnTo>
                <a:lnTo>
                  <a:pt x="2172970" y="770001"/>
                </a:lnTo>
                <a:lnTo>
                  <a:pt x="2169668" y="774953"/>
                </a:lnTo>
                <a:lnTo>
                  <a:pt x="2170683" y="780161"/>
                </a:lnTo>
                <a:lnTo>
                  <a:pt x="2171827" y="785240"/>
                </a:lnTo>
                <a:lnTo>
                  <a:pt x="2176906" y="788542"/>
                </a:lnTo>
                <a:lnTo>
                  <a:pt x="2181986" y="787526"/>
                </a:lnTo>
                <a:lnTo>
                  <a:pt x="2269897" y="768985"/>
                </a:lnTo>
                <a:lnTo>
                  <a:pt x="2263394" y="768985"/>
                </a:lnTo>
                <a:lnTo>
                  <a:pt x="2230051" y="757922"/>
                </a:lnTo>
                <a:close/>
              </a:path>
              <a:path w="2284729" h="788670">
                <a:moveTo>
                  <a:pt x="2248405" y="754062"/>
                </a:moveTo>
                <a:lnTo>
                  <a:pt x="2230051" y="757922"/>
                </a:lnTo>
                <a:lnTo>
                  <a:pt x="2263394" y="768985"/>
                </a:lnTo>
                <a:lnTo>
                  <a:pt x="2264276" y="766317"/>
                </a:lnTo>
                <a:lnTo>
                  <a:pt x="2259203" y="766317"/>
                </a:lnTo>
                <a:lnTo>
                  <a:pt x="2248405" y="754062"/>
                </a:lnTo>
                <a:close/>
              </a:path>
              <a:path w="2284729" h="788670">
                <a:moveTo>
                  <a:pt x="2205735" y="683133"/>
                </a:moveTo>
                <a:lnTo>
                  <a:pt x="2201799" y="686688"/>
                </a:lnTo>
                <a:lnTo>
                  <a:pt x="2197861" y="690117"/>
                </a:lnTo>
                <a:lnTo>
                  <a:pt x="2197480" y="696213"/>
                </a:lnTo>
                <a:lnTo>
                  <a:pt x="2200909" y="700151"/>
                </a:lnTo>
                <a:lnTo>
                  <a:pt x="2235875" y="739840"/>
                </a:lnTo>
                <a:lnTo>
                  <a:pt x="2269362" y="750951"/>
                </a:lnTo>
                <a:lnTo>
                  <a:pt x="2263394" y="768985"/>
                </a:lnTo>
                <a:lnTo>
                  <a:pt x="2269897" y="768985"/>
                </a:lnTo>
                <a:lnTo>
                  <a:pt x="2284349" y="765937"/>
                </a:lnTo>
                <a:lnTo>
                  <a:pt x="2215260" y="687451"/>
                </a:lnTo>
                <a:lnTo>
                  <a:pt x="2211704" y="683513"/>
                </a:lnTo>
                <a:lnTo>
                  <a:pt x="2205735" y="683133"/>
                </a:lnTo>
                <a:close/>
              </a:path>
              <a:path w="2284729" h="788670">
                <a:moveTo>
                  <a:pt x="2264409" y="750697"/>
                </a:moveTo>
                <a:lnTo>
                  <a:pt x="2248405" y="754062"/>
                </a:lnTo>
                <a:lnTo>
                  <a:pt x="2259203" y="766317"/>
                </a:lnTo>
                <a:lnTo>
                  <a:pt x="2264409" y="750697"/>
                </a:lnTo>
                <a:close/>
              </a:path>
              <a:path w="2284729" h="788670">
                <a:moveTo>
                  <a:pt x="2268597" y="750697"/>
                </a:moveTo>
                <a:lnTo>
                  <a:pt x="2264409" y="750697"/>
                </a:lnTo>
                <a:lnTo>
                  <a:pt x="2259203" y="766317"/>
                </a:lnTo>
                <a:lnTo>
                  <a:pt x="2264276" y="766317"/>
                </a:lnTo>
                <a:lnTo>
                  <a:pt x="2269362" y="750951"/>
                </a:lnTo>
                <a:lnTo>
                  <a:pt x="2268597" y="750697"/>
                </a:lnTo>
                <a:close/>
              </a:path>
              <a:path w="2284729" h="788670">
                <a:moveTo>
                  <a:pt x="6096" y="0"/>
                </a:moveTo>
                <a:lnTo>
                  <a:pt x="0" y="18034"/>
                </a:lnTo>
                <a:lnTo>
                  <a:pt x="2230051" y="757922"/>
                </a:lnTo>
                <a:lnTo>
                  <a:pt x="2248405" y="754062"/>
                </a:lnTo>
                <a:lnTo>
                  <a:pt x="2235875" y="739840"/>
                </a:lnTo>
                <a:lnTo>
                  <a:pt x="6096" y="0"/>
                </a:lnTo>
                <a:close/>
              </a:path>
              <a:path w="2284729" h="788670">
                <a:moveTo>
                  <a:pt x="2235875" y="739840"/>
                </a:moveTo>
                <a:lnTo>
                  <a:pt x="2248405" y="754062"/>
                </a:lnTo>
                <a:lnTo>
                  <a:pt x="2264409" y="750697"/>
                </a:lnTo>
                <a:lnTo>
                  <a:pt x="2268597" y="750697"/>
                </a:lnTo>
                <a:lnTo>
                  <a:pt x="2235875" y="7398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424423" y="2502155"/>
            <a:ext cx="6502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25" dirty="0">
                <a:latin typeface="Calibri"/>
                <a:cs typeface="Calibri"/>
              </a:rPr>
              <a:t>At</a:t>
            </a:r>
            <a:r>
              <a:rPr spc="-7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Risk</a:t>
            </a:r>
            <a:endParaRPr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27859" y="5126482"/>
            <a:ext cx="46075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Risk ≡ </a:t>
            </a:r>
            <a:r>
              <a:rPr sz="2400" spc="-5" dirty="0">
                <a:latin typeface="Calibri"/>
                <a:cs typeface="Calibri"/>
              </a:rPr>
              <a:t>{(</a:t>
            </a:r>
            <a:r>
              <a:rPr sz="2400" i="1" spc="-5" dirty="0">
                <a:latin typeface="Times New Roman"/>
                <a:cs typeface="Times New Roman"/>
              </a:rPr>
              <a:t>l</a:t>
            </a:r>
            <a:r>
              <a:rPr sz="2400" i="1" spc="-7" baseline="-20833" dirty="0">
                <a:latin typeface="Times New Roman"/>
                <a:cs typeface="Times New Roman"/>
              </a:rPr>
              <a:t>i</a:t>
            </a:r>
            <a:r>
              <a:rPr sz="2400" i="1" spc="-5" dirty="0">
                <a:latin typeface="Times New Roman"/>
                <a:cs typeface="Times New Roman"/>
              </a:rPr>
              <a:t>,o</a:t>
            </a:r>
            <a:r>
              <a:rPr sz="2400" i="1" spc="-7" baseline="-20833" dirty="0">
                <a:latin typeface="Times New Roman"/>
                <a:cs typeface="Times New Roman"/>
              </a:rPr>
              <a:t>i</a:t>
            </a:r>
            <a:r>
              <a:rPr sz="2400" i="1" spc="-5" dirty="0">
                <a:latin typeface="Times New Roman"/>
                <a:cs typeface="Times New Roman"/>
              </a:rPr>
              <a:t>,u</a:t>
            </a:r>
            <a:r>
              <a:rPr sz="2400" i="1" spc="-7" baseline="-20833" dirty="0">
                <a:latin typeface="Times New Roman"/>
                <a:cs typeface="Times New Roman"/>
              </a:rPr>
              <a:t>i</a:t>
            </a:r>
            <a:r>
              <a:rPr sz="2400" i="1" spc="-5" dirty="0">
                <a:latin typeface="Times New Roman"/>
                <a:cs typeface="Times New Roman"/>
              </a:rPr>
              <a:t>,c</a:t>
            </a:r>
            <a:r>
              <a:rPr sz="2400" i="1" spc="-7" baseline="-20833" dirty="0">
                <a:latin typeface="Times New Roman"/>
                <a:cs typeface="Times New Roman"/>
              </a:rPr>
              <a:t>i</a:t>
            </a:r>
            <a:r>
              <a:rPr sz="2400" i="1" spc="-5" dirty="0">
                <a:latin typeface="Times New Roman"/>
                <a:cs typeface="Times New Roman"/>
              </a:rPr>
              <a:t>,p</a:t>
            </a:r>
            <a:r>
              <a:rPr sz="2400" i="1" spc="-7" baseline="-20833" dirty="0">
                <a:latin typeface="Times New Roman"/>
                <a:cs typeface="Times New Roman"/>
              </a:rPr>
              <a:t>i</a:t>
            </a:r>
            <a:r>
              <a:rPr sz="2400" spc="-5" dirty="0">
                <a:latin typeface="Calibri"/>
                <a:cs typeface="Calibri"/>
              </a:rPr>
              <a:t>),…,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</a:t>
            </a:r>
            <a:r>
              <a:rPr sz="2400" i="1" spc="-5" dirty="0">
                <a:latin typeface="Times New Roman"/>
                <a:cs typeface="Times New Roman"/>
              </a:rPr>
              <a:t>l</a:t>
            </a:r>
            <a:r>
              <a:rPr sz="2400" i="1" spc="-7" baseline="-20833" dirty="0">
                <a:latin typeface="Times New Roman"/>
                <a:cs typeface="Times New Roman"/>
              </a:rPr>
              <a:t>n</a:t>
            </a:r>
            <a:r>
              <a:rPr sz="2400" i="1" spc="-5" dirty="0">
                <a:latin typeface="Times New Roman"/>
                <a:cs typeface="Times New Roman"/>
              </a:rPr>
              <a:t>,o</a:t>
            </a:r>
            <a:r>
              <a:rPr sz="2400" i="1" spc="-7" baseline="-20833" dirty="0">
                <a:latin typeface="Times New Roman"/>
                <a:cs typeface="Times New Roman"/>
              </a:rPr>
              <a:t>n</a:t>
            </a:r>
            <a:r>
              <a:rPr sz="2400" i="1" spc="-5" dirty="0">
                <a:latin typeface="Times New Roman"/>
                <a:cs typeface="Times New Roman"/>
              </a:rPr>
              <a:t>,u</a:t>
            </a:r>
            <a:r>
              <a:rPr sz="2400" i="1" spc="-7" baseline="-20833" dirty="0">
                <a:latin typeface="Times New Roman"/>
                <a:cs typeface="Times New Roman"/>
              </a:rPr>
              <a:t>n</a:t>
            </a:r>
            <a:r>
              <a:rPr sz="2400" i="1" spc="-5" dirty="0">
                <a:latin typeface="Times New Roman"/>
                <a:cs typeface="Times New Roman"/>
              </a:rPr>
              <a:t>,c</a:t>
            </a:r>
            <a:r>
              <a:rPr sz="2400" i="1" spc="-7" baseline="-20833" dirty="0">
                <a:latin typeface="Times New Roman"/>
                <a:cs typeface="Times New Roman"/>
              </a:rPr>
              <a:t>n</a:t>
            </a:r>
            <a:r>
              <a:rPr sz="2400" i="1" spc="-5" dirty="0">
                <a:latin typeface="Times New Roman"/>
                <a:cs typeface="Times New Roman"/>
              </a:rPr>
              <a:t>,p</a:t>
            </a:r>
            <a:r>
              <a:rPr sz="2400" i="1" spc="-7" baseline="-20833" dirty="0">
                <a:latin typeface="Times New Roman"/>
                <a:cs typeface="Times New Roman"/>
              </a:rPr>
              <a:t>n</a:t>
            </a:r>
            <a:r>
              <a:rPr sz="2400" spc="-5" dirty="0">
                <a:latin typeface="Calibri"/>
                <a:cs typeface="Calibri"/>
              </a:rPr>
              <a:t>)}</a:t>
            </a:r>
            <a:endParaRPr sz="24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927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18119" y="3038094"/>
            <a:ext cx="741680" cy="1960880"/>
          </a:xfrm>
          <a:custGeom>
            <a:avLst/>
            <a:gdLst/>
            <a:ahLst/>
            <a:cxnLst/>
            <a:rect l="l" t="t" r="r" b="b"/>
            <a:pathLst>
              <a:path w="741679" h="1960879">
                <a:moveTo>
                  <a:pt x="741426" y="0"/>
                </a:moveTo>
                <a:lnTo>
                  <a:pt x="0" y="0"/>
                </a:lnTo>
                <a:lnTo>
                  <a:pt x="0" y="1960625"/>
                </a:lnTo>
                <a:lnTo>
                  <a:pt x="741426" y="1960625"/>
                </a:lnTo>
                <a:lnTo>
                  <a:pt x="741426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818119" y="3038094"/>
            <a:ext cx="741680" cy="1960880"/>
          </a:xfrm>
          <a:custGeom>
            <a:avLst/>
            <a:gdLst/>
            <a:ahLst/>
            <a:cxnLst/>
            <a:rect l="l" t="t" r="r" b="b"/>
            <a:pathLst>
              <a:path w="741679" h="1960879">
                <a:moveTo>
                  <a:pt x="0" y="1960625"/>
                </a:moveTo>
                <a:lnTo>
                  <a:pt x="741426" y="1960625"/>
                </a:lnTo>
                <a:lnTo>
                  <a:pt x="741426" y="0"/>
                </a:lnTo>
                <a:lnTo>
                  <a:pt x="0" y="0"/>
                </a:lnTo>
                <a:lnTo>
                  <a:pt x="0" y="1960625"/>
                </a:lnTo>
                <a:close/>
              </a:path>
            </a:pathLst>
          </a:custGeom>
          <a:ln w="3175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18119" y="3062732"/>
            <a:ext cx="74041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2870" marR="92075" indent="93980">
              <a:spcBef>
                <a:spcPts val="95"/>
              </a:spcBef>
            </a:pPr>
            <a:r>
              <a:rPr sz="1100" b="1" spc="-5" dirty="0">
                <a:latin typeface="Calibri"/>
                <a:cs typeface="Calibri"/>
              </a:rPr>
              <a:t>Infant  </a:t>
            </a:r>
            <a:r>
              <a:rPr sz="1100" b="1" spc="-10" dirty="0">
                <a:latin typeface="Calibri"/>
                <a:cs typeface="Calibri"/>
              </a:rPr>
              <a:t>mort</a:t>
            </a:r>
            <a:r>
              <a:rPr sz="1100" b="1" spc="-5" dirty="0">
                <a:latin typeface="Calibri"/>
                <a:cs typeface="Calibri"/>
              </a:rPr>
              <a:t>ali</a:t>
            </a:r>
            <a:r>
              <a:rPr sz="1100" b="1" spc="-15" dirty="0">
                <a:latin typeface="Calibri"/>
                <a:cs typeface="Calibri"/>
              </a:rPr>
              <a:t>t</a:t>
            </a:r>
            <a:r>
              <a:rPr sz="1100" b="1" spc="-5" dirty="0">
                <a:latin typeface="Calibri"/>
                <a:cs typeface="Calibri"/>
              </a:rPr>
              <a:t>y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559546" y="3038094"/>
            <a:ext cx="1077595" cy="1960880"/>
          </a:xfrm>
          <a:custGeom>
            <a:avLst/>
            <a:gdLst/>
            <a:ahLst/>
            <a:cxnLst/>
            <a:rect l="l" t="t" r="r" b="b"/>
            <a:pathLst>
              <a:path w="1077595" h="1960879">
                <a:moveTo>
                  <a:pt x="1077468" y="0"/>
                </a:moveTo>
                <a:lnTo>
                  <a:pt x="0" y="0"/>
                </a:lnTo>
                <a:lnTo>
                  <a:pt x="0" y="1960625"/>
                </a:lnTo>
                <a:lnTo>
                  <a:pt x="1077468" y="1960625"/>
                </a:lnTo>
                <a:lnTo>
                  <a:pt x="1077468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59546" y="3038094"/>
            <a:ext cx="1077595" cy="1960880"/>
          </a:xfrm>
          <a:custGeom>
            <a:avLst/>
            <a:gdLst/>
            <a:ahLst/>
            <a:cxnLst/>
            <a:rect l="l" t="t" r="r" b="b"/>
            <a:pathLst>
              <a:path w="1077595" h="1960879">
                <a:moveTo>
                  <a:pt x="0" y="1960625"/>
                </a:moveTo>
                <a:lnTo>
                  <a:pt x="1077468" y="1960625"/>
                </a:lnTo>
                <a:lnTo>
                  <a:pt x="1077468" y="0"/>
                </a:lnTo>
                <a:lnTo>
                  <a:pt x="0" y="0"/>
                </a:lnTo>
                <a:lnTo>
                  <a:pt x="0" y="1960625"/>
                </a:lnTo>
                <a:close/>
              </a:path>
            </a:pathLst>
          </a:custGeom>
          <a:ln w="3175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806689" y="3062732"/>
            <a:ext cx="597535" cy="181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sz="1100" b="1" spc="-5" dirty="0">
                <a:latin typeface="Calibri"/>
                <a:cs typeface="Calibri"/>
              </a:rPr>
              <a:t>Useful</a:t>
            </a:r>
            <a:r>
              <a:rPr sz="1100" b="1" spc="-55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life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637014" y="3038094"/>
            <a:ext cx="894080" cy="1960880"/>
          </a:xfrm>
          <a:custGeom>
            <a:avLst/>
            <a:gdLst/>
            <a:ahLst/>
            <a:cxnLst/>
            <a:rect l="l" t="t" r="r" b="b"/>
            <a:pathLst>
              <a:path w="894079" h="1960879">
                <a:moveTo>
                  <a:pt x="893826" y="0"/>
                </a:moveTo>
                <a:lnTo>
                  <a:pt x="0" y="0"/>
                </a:lnTo>
                <a:lnTo>
                  <a:pt x="0" y="1960625"/>
                </a:lnTo>
                <a:lnTo>
                  <a:pt x="893826" y="1960625"/>
                </a:lnTo>
                <a:lnTo>
                  <a:pt x="893826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637014" y="3038094"/>
            <a:ext cx="894080" cy="1960880"/>
          </a:xfrm>
          <a:custGeom>
            <a:avLst/>
            <a:gdLst/>
            <a:ahLst/>
            <a:cxnLst/>
            <a:rect l="l" t="t" r="r" b="b"/>
            <a:pathLst>
              <a:path w="894079" h="1960879">
                <a:moveTo>
                  <a:pt x="0" y="1960625"/>
                </a:moveTo>
                <a:lnTo>
                  <a:pt x="893826" y="1960625"/>
                </a:lnTo>
                <a:lnTo>
                  <a:pt x="893826" y="0"/>
                </a:lnTo>
                <a:lnTo>
                  <a:pt x="0" y="0"/>
                </a:lnTo>
                <a:lnTo>
                  <a:pt x="0" y="1960625"/>
                </a:lnTo>
                <a:close/>
              </a:path>
            </a:pathLst>
          </a:custGeom>
          <a:ln w="3175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812781" y="3062732"/>
            <a:ext cx="556260" cy="181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sz="1100" b="1" spc="-5" dirty="0">
                <a:latin typeface="Calibri"/>
                <a:cs typeface="Calibri"/>
              </a:rPr>
              <a:t>Wear</a:t>
            </a:r>
            <a:r>
              <a:rPr sz="1100" b="1" spc="-70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out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717040" y="820675"/>
            <a:ext cx="331470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800" spc="-10" dirty="0"/>
              <a:t>Reliability</a:t>
            </a:r>
            <a:r>
              <a:rPr sz="2800" spc="-45" dirty="0"/>
              <a:t> </a:t>
            </a:r>
            <a:r>
              <a:rPr sz="2800" spc="-5" dirty="0"/>
              <a:t>Engineering</a:t>
            </a:r>
            <a:endParaRPr sz="2800"/>
          </a:p>
        </p:txBody>
      </p:sp>
      <p:sp>
        <p:nvSpPr>
          <p:cNvPr id="12" name="object 12"/>
          <p:cNvSpPr txBox="1"/>
          <p:nvPr/>
        </p:nvSpPr>
        <p:spPr>
          <a:xfrm>
            <a:off x="1717041" y="1466596"/>
            <a:ext cx="2535555" cy="87884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spcBef>
                <a:spcPts val="1300"/>
              </a:spcBef>
            </a:pPr>
            <a:r>
              <a:rPr b="1" spc="-10" dirty="0">
                <a:latin typeface="Calibri"/>
                <a:cs typeface="Calibri"/>
              </a:rPr>
              <a:t>Bathtub</a:t>
            </a:r>
            <a:r>
              <a:rPr b="1" spc="-5" dirty="0">
                <a:latin typeface="Calibri"/>
                <a:cs typeface="Calibri"/>
              </a:rPr>
              <a:t> Curve</a:t>
            </a:r>
            <a:endParaRPr>
              <a:latin typeface="Calibri"/>
              <a:cs typeface="Calibri"/>
            </a:endParaRPr>
          </a:p>
          <a:p>
            <a:pPr marL="355600" indent="-342900">
              <a:spcBef>
                <a:spcPts val="12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10" dirty="0">
                <a:latin typeface="Calibri"/>
                <a:cs typeface="Calibri"/>
              </a:rPr>
              <a:t>Infant </a:t>
            </a:r>
            <a:r>
              <a:rPr spc="-5" dirty="0">
                <a:latin typeface="Calibri"/>
                <a:cs typeface="Calibri"/>
              </a:rPr>
              <a:t>mortality</a:t>
            </a:r>
            <a:r>
              <a:rPr spc="-7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period:</a:t>
            </a:r>
            <a:endParaRPr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174239" y="2397761"/>
            <a:ext cx="5238750" cy="1077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804545" indent="-286385">
              <a:spcBef>
                <a:spcPts val="100"/>
              </a:spcBef>
              <a:buFont typeface="Arial"/>
              <a:buChar char="–"/>
              <a:tabLst>
                <a:tab pos="298450" algn="l"/>
                <a:tab pos="299085" algn="l"/>
              </a:tabLst>
            </a:pPr>
            <a:r>
              <a:rPr sz="1600" spc="-5" dirty="0">
                <a:latin typeface="Calibri"/>
                <a:cs typeface="Calibri"/>
              </a:rPr>
              <a:t>characterised </a:t>
            </a:r>
            <a:r>
              <a:rPr sz="1600" spc="-10" dirty="0">
                <a:latin typeface="Calibri"/>
                <a:cs typeface="Calibri"/>
              </a:rPr>
              <a:t>by </a:t>
            </a:r>
            <a:r>
              <a:rPr sz="1600" dirty="0">
                <a:latin typeface="Calibri"/>
                <a:cs typeface="Calibri"/>
              </a:rPr>
              <a:t>an </a:t>
            </a:r>
            <a:r>
              <a:rPr sz="1600" spc="-5" dirty="0">
                <a:latin typeface="Calibri"/>
                <a:cs typeface="Calibri"/>
              </a:rPr>
              <a:t>initially high </a:t>
            </a:r>
            <a:r>
              <a:rPr sz="1600" spc="-10" dirty="0">
                <a:latin typeface="Calibri"/>
                <a:cs typeface="Calibri"/>
              </a:rPr>
              <a:t>failure </a:t>
            </a:r>
            <a:r>
              <a:rPr sz="1600" spc="-25" dirty="0">
                <a:latin typeface="Calibri"/>
                <a:cs typeface="Calibri"/>
              </a:rPr>
              <a:t>rate </a:t>
            </a:r>
            <a:r>
              <a:rPr sz="1600" dirty="0">
                <a:latin typeface="Calibri"/>
                <a:cs typeface="Calibri"/>
              </a:rPr>
              <a:t>which  </a:t>
            </a:r>
            <a:r>
              <a:rPr sz="1600" spc="-5" dirty="0">
                <a:latin typeface="Calibri"/>
                <a:cs typeface="Calibri"/>
              </a:rPr>
              <a:t>decreases </a:t>
            </a:r>
            <a:r>
              <a:rPr sz="1600" spc="-10" dirty="0">
                <a:latin typeface="Calibri"/>
                <a:cs typeface="Calibri"/>
              </a:rPr>
              <a:t>rapidly</a:t>
            </a:r>
            <a:endParaRPr sz="1600">
              <a:latin typeface="Calibri"/>
              <a:cs typeface="Calibri"/>
            </a:endParaRPr>
          </a:p>
          <a:p>
            <a:pPr marL="298450" marR="5080" indent="-286385">
              <a:spcBef>
                <a:spcPts val="600"/>
              </a:spcBef>
              <a:buFont typeface="Arial"/>
              <a:buChar char="–"/>
              <a:tabLst>
                <a:tab pos="298450" algn="l"/>
                <a:tab pos="299085" algn="l"/>
              </a:tabLst>
            </a:pPr>
            <a:r>
              <a:rPr sz="1600" spc="-10" dirty="0">
                <a:latin typeface="Calibri"/>
                <a:cs typeface="Calibri"/>
              </a:rPr>
              <a:t>failures are </a:t>
            </a:r>
            <a:r>
              <a:rPr sz="1600" spc="-5" dirty="0">
                <a:latin typeface="Calibri"/>
                <a:cs typeface="Calibri"/>
              </a:rPr>
              <a:t>due primarily </a:t>
            </a:r>
            <a:r>
              <a:rPr sz="1600" spc="-15" dirty="0">
                <a:latin typeface="Calibri"/>
                <a:cs typeface="Calibri"/>
              </a:rPr>
              <a:t>to </a:t>
            </a:r>
            <a:r>
              <a:rPr sz="1600" spc="-5" dirty="0">
                <a:solidFill>
                  <a:srgbClr val="0000FF"/>
                </a:solidFill>
                <a:latin typeface="Calibri"/>
                <a:cs typeface="Calibri"/>
              </a:rPr>
              <a:t>poor manufacturing </a:t>
            </a:r>
            <a:r>
              <a:rPr sz="1600" spc="-5" dirty="0">
                <a:latin typeface="Calibri"/>
                <a:cs typeface="Calibri"/>
              </a:rPr>
              <a:t>techniques  </a:t>
            </a:r>
            <a:r>
              <a:rPr sz="1600" dirty="0">
                <a:latin typeface="Calibri"/>
                <a:cs typeface="Calibri"/>
              </a:rPr>
              <a:t>and </a:t>
            </a:r>
            <a:r>
              <a:rPr sz="1600" spc="-5" dirty="0">
                <a:latin typeface="Calibri"/>
                <a:cs typeface="Calibri"/>
              </a:rPr>
              <a:t>quality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control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17041" y="3513260"/>
            <a:ext cx="4201795" cy="1273175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355600" indent="-342900">
              <a:spcBef>
                <a:spcPts val="7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5" dirty="0">
                <a:latin typeface="Calibri"/>
                <a:cs typeface="Calibri"/>
              </a:rPr>
              <a:t>Useful </a:t>
            </a:r>
            <a:r>
              <a:rPr spc="-15" dirty="0">
                <a:latin typeface="Calibri"/>
                <a:cs typeface="Calibri"/>
              </a:rPr>
              <a:t>life</a:t>
            </a:r>
            <a:r>
              <a:rPr spc="2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period:</a:t>
            </a:r>
            <a:endParaRPr>
              <a:latin typeface="Calibri"/>
              <a:cs typeface="Calibri"/>
            </a:endParaRPr>
          </a:p>
          <a:p>
            <a:pPr marL="755650" lvl="1" indent="-286385">
              <a:spcBef>
                <a:spcPts val="610"/>
              </a:spcBef>
              <a:buFont typeface="Arial"/>
              <a:buChar char="–"/>
              <a:tabLst>
                <a:tab pos="755650" algn="l"/>
                <a:tab pos="756285" algn="l"/>
              </a:tabLst>
            </a:pPr>
            <a:r>
              <a:rPr sz="1600" spc="-5" dirty="0">
                <a:latin typeface="Calibri"/>
                <a:cs typeface="Calibri"/>
              </a:rPr>
              <a:t>characterised </a:t>
            </a:r>
            <a:r>
              <a:rPr sz="1600" spc="-10" dirty="0">
                <a:latin typeface="Calibri"/>
                <a:cs typeface="Calibri"/>
              </a:rPr>
              <a:t>by </a:t>
            </a:r>
            <a:r>
              <a:rPr sz="1600" dirty="0">
                <a:latin typeface="Calibri"/>
                <a:cs typeface="Calibri"/>
              </a:rPr>
              <a:t>a </a:t>
            </a:r>
            <a:r>
              <a:rPr sz="1600" spc="-5" dirty="0">
                <a:latin typeface="Calibri"/>
                <a:cs typeface="Calibri"/>
              </a:rPr>
              <a:t>nearly level </a:t>
            </a:r>
            <a:r>
              <a:rPr sz="1600" spc="-10" dirty="0">
                <a:latin typeface="Calibri"/>
                <a:cs typeface="Calibri"/>
              </a:rPr>
              <a:t>failure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rate</a:t>
            </a:r>
            <a:endParaRPr sz="1600">
              <a:latin typeface="Calibri"/>
              <a:cs typeface="Calibri"/>
            </a:endParaRPr>
          </a:p>
          <a:p>
            <a:pPr marL="755650" marR="14604" lvl="1" indent="-286385">
              <a:spcBef>
                <a:spcPts val="605"/>
              </a:spcBef>
              <a:buFont typeface="Arial"/>
              <a:buChar char="–"/>
              <a:tabLst>
                <a:tab pos="755650" algn="l"/>
                <a:tab pos="756285" algn="l"/>
              </a:tabLst>
            </a:pPr>
            <a:r>
              <a:rPr sz="1600" spc="-10" dirty="0">
                <a:latin typeface="Calibri"/>
                <a:cs typeface="Calibri"/>
              </a:rPr>
              <a:t>failures are </a:t>
            </a:r>
            <a:r>
              <a:rPr sz="1600" spc="-5" dirty="0">
                <a:latin typeface="Calibri"/>
                <a:cs typeface="Calibri"/>
              </a:rPr>
              <a:t>random </a:t>
            </a:r>
            <a:r>
              <a:rPr sz="1600" dirty="0">
                <a:latin typeface="Calibri"/>
                <a:cs typeface="Calibri"/>
              </a:rPr>
              <a:t>and </a:t>
            </a:r>
            <a:r>
              <a:rPr sz="1600" spc="-10" dirty="0">
                <a:latin typeface="Calibri"/>
                <a:cs typeface="Calibri"/>
              </a:rPr>
              <a:t>are </a:t>
            </a:r>
            <a:r>
              <a:rPr sz="1600" spc="-5" dirty="0">
                <a:latin typeface="Calibri"/>
                <a:cs typeface="Calibri"/>
              </a:rPr>
              <a:t>due primarily  </a:t>
            </a:r>
            <a:r>
              <a:rPr sz="1600" spc="-15" dirty="0">
                <a:latin typeface="Calibri"/>
                <a:cs typeface="Calibri"/>
              </a:rPr>
              <a:t>to </a:t>
            </a:r>
            <a:r>
              <a:rPr sz="1600" spc="-5" dirty="0">
                <a:solidFill>
                  <a:srgbClr val="0000FF"/>
                </a:solidFill>
                <a:latin typeface="Calibri"/>
                <a:cs typeface="Calibri"/>
              </a:rPr>
              <a:t>inadequate</a:t>
            </a:r>
            <a:r>
              <a:rPr sz="1600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00FF"/>
                </a:solidFill>
                <a:latin typeface="Calibri"/>
                <a:cs typeface="Calibri"/>
              </a:rPr>
              <a:t>design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717040" y="4911090"/>
            <a:ext cx="1955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20" dirty="0">
                <a:latin typeface="Calibri"/>
                <a:cs typeface="Calibri"/>
              </a:rPr>
              <a:t>Wear </a:t>
            </a:r>
            <a:r>
              <a:rPr spc="-5" dirty="0">
                <a:latin typeface="Calibri"/>
                <a:cs typeface="Calibri"/>
              </a:rPr>
              <a:t>out</a:t>
            </a:r>
            <a:r>
              <a:rPr spc="-4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period:</a:t>
            </a:r>
            <a:endParaRPr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174239" y="5187239"/>
            <a:ext cx="3932554" cy="909319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98450" indent="-286385">
              <a:spcBef>
                <a:spcPts val="700"/>
              </a:spcBef>
              <a:buFont typeface="Arial"/>
              <a:buChar char="–"/>
              <a:tabLst>
                <a:tab pos="298450" algn="l"/>
                <a:tab pos="299085" algn="l"/>
              </a:tabLst>
            </a:pPr>
            <a:r>
              <a:rPr sz="1600" spc="-5" dirty="0">
                <a:latin typeface="Calibri"/>
                <a:cs typeface="Calibri"/>
              </a:rPr>
              <a:t>characterised </a:t>
            </a:r>
            <a:r>
              <a:rPr sz="1600" spc="-10" dirty="0">
                <a:latin typeface="Calibri"/>
                <a:cs typeface="Calibri"/>
              </a:rPr>
              <a:t>by </a:t>
            </a:r>
            <a:r>
              <a:rPr sz="1600" dirty="0">
                <a:latin typeface="Calibri"/>
                <a:cs typeface="Calibri"/>
              </a:rPr>
              <a:t>an </a:t>
            </a:r>
            <a:r>
              <a:rPr sz="1600" spc="-5" dirty="0">
                <a:latin typeface="Calibri"/>
                <a:cs typeface="Calibri"/>
              </a:rPr>
              <a:t>increasing </a:t>
            </a:r>
            <a:r>
              <a:rPr sz="1600" spc="-10" dirty="0">
                <a:latin typeface="Calibri"/>
                <a:cs typeface="Calibri"/>
              </a:rPr>
              <a:t>failure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rate</a:t>
            </a:r>
            <a:endParaRPr sz="1600">
              <a:latin typeface="Calibri"/>
              <a:cs typeface="Calibri"/>
            </a:endParaRPr>
          </a:p>
          <a:p>
            <a:pPr marL="298450" marR="5080" indent="-286385">
              <a:spcBef>
                <a:spcPts val="600"/>
              </a:spcBef>
              <a:buFont typeface="Arial"/>
              <a:buChar char="–"/>
              <a:tabLst>
                <a:tab pos="298450" algn="l"/>
                <a:tab pos="299085" algn="l"/>
              </a:tabLst>
            </a:pPr>
            <a:r>
              <a:rPr sz="1600" spc="-10" dirty="0">
                <a:latin typeface="Calibri"/>
                <a:cs typeface="Calibri"/>
              </a:rPr>
              <a:t>failures are </a:t>
            </a:r>
            <a:r>
              <a:rPr sz="1600" spc="-5" dirty="0">
                <a:latin typeface="Calibri"/>
                <a:cs typeface="Calibri"/>
              </a:rPr>
              <a:t>due </a:t>
            </a:r>
            <a:r>
              <a:rPr sz="1600" spc="-15" dirty="0">
                <a:latin typeface="Calibri"/>
                <a:cs typeface="Calibri"/>
              </a:rPr>
              <a:t>to </a:t>
            </a:r>
            <a:r>
              <a:rPr sz="1600" spc="-10" dirty="0">
                <a:solidFill>
                  <a:srgbClr val="0000FF"/>
                </a:solidFill>
                <a:latin typeface="Calibri"/>
                <a:cs typeface="Calibri"/>
              </a:rPr>
              <a:t>natural </a:t>
            </a:r>
            <a:r>
              <a:rPr sz="1600" dirty="0">
                <a:solidFill>
                  <a:srgbClr val="0000FF"/>
                </a:solidFill>
                <a:latin typeface="Calibri"/>
                <a:cs typeface="Calibri"/>
              </a:rPr>
              <a:t>aging</a:t>
            </a:r>
            <a:r>
              <a:rPr sz="1600" dirty="0">
                <a:latin typeface="Calibri"/>
                <a:cs typeface="Calibri"/>
              </a:rPr>
              <a:t>, </a:t>
            </a:r>
            <a:r>
              <a:rPr sz="1600" spc="-5" dirty="0">
                <a:latin typeface="Calibri"/>
                <a:cs typeface="Calibri"/>
              </a:rPr>
              <a:t>sometimes  poor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maintenance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900034" y="3373755"/>
            <a:ext cx="2346960" cy="1522095"/>
          </a:xfrm>
          <a:custGeom>
            <a:avLst/>
            <a:gdLst/>
            <a:ahLst/>
            <a:cxnLst/>
            <a:rect l="l" t="t" r="r" b="b"/>
            <a:pathLst>
              <a:path w="2346959" h="1522095">
                <a:moveTo>
                  <a:pt x="0" y="1521714"/>
                </a:moveTo>
                <a:lnTo>
                  <a:pt x="33163" y="1491992"/>
                </a:lnTo>
                <a:lnTo>
                  <a:pt x="61675" y="1426315"/>
                </a:lnTo>
                <a:lnTo>
                  <a:pt x="74492" y="1382633"/>
                </a:lnTo>
                <a:lnTo>
                  <a:pt x="86511" y="1333131"/>
                </a:lnTo>
                <a:lnTo>
                  <a:pt x="97855" y="1278866"/>
                </a:lnTo>
                <a:lnTo>
                  <a:pt x="108646" y="1220893"/>
                </a:lnTo>
                <a:lnTo>
                  <a:pt x="119005" y="1160269"/>
                </a:lnTo>
                <a:lnTo>
                  <a:pt x="129054" y="1098050"/>
                </a:lnTo>
                <a:lnTo>
                  <a:pt x="138915" y="1035292"/>
                </a:lnTo>
                <a:lnTo>
                  <a:pt x="148710" y="973053"/>
                </a:lnTo>
                <a:lnTo>
                  <a:pt x="158561" y="912387"/>
                </a:lnTo>
                <a:lnTo>
                  <a:pt x="168590" y="854352"/>
                </a:lnTo>
                <a:lnTo>
                  <a:pt x="178918" y="800004"/>
                </a:lnTo>
                <a:lnTo>
                  <a:pt x="189667" y="750398"/>
                </a:lnTo>
                <a:lnTo>
                  <a:pt x="200960" y="706592"/>
                </a:lnTo>
                <a:lnTo>
                  <a:pt x="212917" y="669642"/>
                </a:lnTo>
                <a:lnTo>
                  <a:pt x="239315" y="620534"/>
                </a:lnTo>
                <a:lnTo>
                  <a:pt x="254000" y="610489"/>
                </a:lnTo>
                <a:lnTo>
                  <a:pt x="269358" y="610535"/>
                </a:lnTo>
                <a:lnTo>
                  <a:pt x="296982" y="637528"/>
                </a:lnTo>
                <a:lnTo>
                  <a:pt x="322183" y="694261"/>
                </a:lnTo>
                <a:lnTo>
                  <a:pt x="334512" y="731482"/>
                </a:lnTo>
                <a:lnTo>
                  <a:pt x="347002" y="773381"/>
                </a:lnTo>
                <a:lnTo>
                  <a:pt x="359907" y="819039"/>
                </a:lnTo>
                <a:lnTo>
                  <a:pt x="373483" y="867537"/>
                </a:lnTo>
                <a:lnTo>
                  <a:pt x="387984" y="917956"/>
                </a:lnTo>
                <a:lnTo>
                  <a:pt x="403667" y="969376"/>
                </a:lnTo>
                <a:lnTo>
                  <a:pt x="420786" y="1020880"/>
                </a:lnTo>
                <a:lnTo>
                  <a:pt x="439597" y="1071548"/>
                </a:lnTo>
                <a:lnTo>
                  <a:pt x="460354" y="1120462"/>
                </a:lnTo>
                <a:lnTo>
                  <a:pt x="483314" y="1166701"/>
                </a:lnTo>
                <a:lnTo>
                  <a:pt x="508731" y="1209347"/>
                </a:lnTo>
                <a:lnTo>
                  <a:pt x="536861" y="1247482"/>
                </a:lnTo>
                <a:lnTo>
                  <a:pt x="567959" y="1280186"/>
                </a:lnTo>
                <a:lnTo>
                  <a:pt x="602280" y="1306540"/>
                </a:lnTo>
                <a:lnTo>
                  <a:pt x="640080" y="1325626"/>
                </a:lnTo>
                <a:lnTo>
                  <a:pt x="710506" y="1348088"/>
                </a:lnTo>
                <a:lnTo>
                  <a:pt x="750557" y="1357889"/>
                </a:lnTo>
                <a:lnTo>
                  <a:pt x="793448" y="1366662"/>
                </a:lnTo>
                <a:lnTo>
                  <a:pt x="838890" y="1374354"/>
                </a:lnTo>
                <a:lnTo>
                  <a:pt x="886596" y="1380910"/>
                </a:lnTo>
                <a:lnTo>
                  <a:pt x="936276" y="1386275"/>
                </a:lnTo>
                <a:lnTo>
                  <a:pt x="987641" y="1390395"/>
                </a:lnTo>
                <a:lnTo>
                  <a:pt x="1040402" y="1393215"/>
                </a:lnTo>
                <a:lnTo>
                  <a:pt x="1094272" y="1394681"/>
                </a:lnTo>
                <a:lnTo>
                  <a:pt x="1148961" y="1394738"/>
                </a:lnTo>
                <a:lnTo>
                  <a:pt x="1204181" y="1393331"/>
                </a:lnTo>
                <a:lnTo>
                  <a:pt x="1259642" y="1390407"/>
                </a:lnTo>
                <a:lnTo>
                  <a:pt x="1315057" y="1385910"/>
                </a:lnTo>
                <a:lnTo>
                  <a:pt x="1370136" y="1379785"/>
                </a:lnTo>
                <a:lnTo>
                  <a:pt x="1424591" y="1371979"/>
                </a:lnTo>
                <a:lnTo>
                  <a:pt x="1478134" y="1362437"/>
                </a:lnTo>
                <a:lnTo>
                  <a:pt x="1530474" y="1351103"/>
                </a:lnTo>
                <a:lnTo>
                  <a:pt x="1581324" y="1337925"/>
                </a:lnTo>
                <a:lnTo>
                  <a:pt x="1630395" y="1322846"/>
                </a:lnTo>
                <a:lnTo>
                  <a:pt x="1677398" y="1305812"/>
                </a:lnTo>
                <a:lnTo>
                  <a:pt x="1722045" y="1286769"/>
                </a:lnTo>
                <a:lnTo>
                  <a:pt x="1764047" y="1265663"/>
                </a:lnTo>
                <a:lnTo>
                  <a:pt x="1803114" y="1242438"/>
                </a:lnTo>
                <a:lnTo>
                  <a:pt x="1838960" y="1217041"/>
                </a:lnTo>
                <a:lnTo>
                  <a:pt x="1869940" y="1191552"/>
                </a:lnTo>
                <a:lnTo>
                  <a:pt x="1899689" y="1164221"/>
                </a:lnTo>
                <a:lnTo>
                  <a:pt x="1928241" y="1135086"/>
                </a:lnTo>
                <a:lnTo>
                  <a:pt x="1955631" y="1104189"/>
                </a:lnTo>
                <a:lnTo>
                  <a:pt x="1981896" y="1071570"/>
                </a:lnTo>
                <a:lnTo>
                  <a:pt x="2007071" y="1037270"/>
                </a:lnTo>
                <a:lnTo>
                  <a:pt x="2031192" y="1001328"/>
                </a:lnTo>
                <a:lnTo>
                  <a:pt x="2054293" y="963785"/>
                </a:lnTo>
                <a:lnTo>
                  <a:pt x="2076412" y="924682"/>
                </a:lnTo>
                <a:lnTo>
                  <a:pt x="2097583" y="884058"/>
                </a:lnTo>
                <a:lnTo>
                  <a:pt x="2117841" y="841955"/>
                </a:lnTo>
                <a:lnTo>
                  <a:pt x="2137223" y="798412"/>
                </a:lnTo>
                <a:lnTo>
                  <a:pt x="2155764" y="753471"/>
                </a:lnTo>
                <a:lnTo>
                  <a:pt x="2173500" y="707170"/>
                </a:lnTo>
                <a:lnTo>
                  <a:pt x="2190466" y="659551"/>
                </a:lnTo>
                <a:lnTo>
                  <a:pt x="2206697" y="610655"/>
                </a:lnTo>
                <a:lnTo>
                  <a:pt x="2222230" y="560521"/>
                </a:lnTo>
                <a:lnTo>
                  <a:pt x="2237100" y="509190"/>
                </a:lnTo>
                <a:lnTo>
                  <a:pt x="2251342" y="456702"/>
                </a:lnTo>
                <a:lnTo>
                  <a:pt x="2264992" y="403097"/>
                </a:lnTo>
                <a:lnTo>
                  <a:pt x="2278086" y="348417"/>
                </a:lnTo>
                <a:lnTo>
                  <a:pt x="2290660" y="292701"/>
                </a:lnTo>
                <a:lnTo>
                  <a:pt x="2302748" y="235989"/>
                </a:lnTo>
                <a:lnTo>
                  <a:pt x="2314386" y="178323"/>
                </a:lnTo>
                <a:lnTo>
                  <a:pt x="2325611" y="119743"/>
                </a:lnTo>
                <a:lnTo>
                  <a:pt x="2336456" y="60288"/>
                </a:lnTo>
                <a:lnTo>
                  <a:pt x="2346960" y="0"/>
                </a:lnTo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750936" y="2834514"/>
            <a:ext cx="134620" cy="2164715"/>
          </a:xfrm>
          <a:custGeom>
            <a:avLst/>
            <a:gdLst/>
            <a:ahLst/>
            <a:cxnLst/>
            <a:rect l="l" t="t" r="r" b="b"/>
            <a:pathLst>
              <a:path w="134620" h="2164715">
                <a:moveTo>
                  <a:pt x="67183" y="57404"/>
                </a:moveTo>
                <a:lnTo>
                  <a:pt x="52705" y="82223"/>
                </a:lnTo>
                <a:lnTo>
                  <a:pt x="52705" y="2164207"/>
                </a:lnTo>
                <a:lnTo>
                  <a:pt x="81661" y="2164207"/>
                </a:lnTo>
                <a:lnTo>
                  <a:pt x="81661" y="82223"/>
                </a:lnTo>
                <a:lnTo>
                  <a:pt x="67183" y="57404"/>
                </a:lnTo>
                <a:close/>
              </a:path>
              <a:path w="134620" h="2164715">
                <a:moveTo>
                  <a:pt x="67183" y="0"/>
                </a:moveTo>
                <a:lnTo>
                  <a:pt x="0" y="115315"/>
                </a:lnTo>
                <a:lnTo>
                  <a:pt x="2286" y="124078"/>
                </a:lnTo>
                <a:lnTo>
                  <a:pt x="9271" y="128142"/>
                </a:lnTo>
                <a:lnTo>
                  <a:pt x="16129" y="132207"/>
                </a:lnTo>
                <a:lnTo>
                  <a:pt x="25019" y="129921"/>
                </a:lnTo>
                <a:lnTo>
                  <a:pt x="28956" y="122936"/>
                </a:lnTo>
                <a:lnTo>
                  <a:pt x="52705" y="82223"/>
                </a:lnTo>
                <a:lnTo>
                  <a:pt x="52705" y="28828"/>
                </a:lnTo>
                <a:lnTo>
                  <a:pt x="83980" y="28828"/>
                </a:lnTo>
                <a:lnTo>
                  <a:pt x="67183" y="0"/>
                </a:lnTo>
                <a:close/>
              </a:path>
              <a:path w="134620" h="2164715">
                <a:moveTo>
                  <a:pt x="83980" y="28828"/>
                </a:moveTo>
                <a:lnTo>
                  <a:pt x="81661" y="28828"/>
                </a:lnTo>
                <a:lnTo>
                  <a:pt x="81661" y="82223"/>
                </a:lnTo>
                <a:lnTo>
                  <a:pt x="105410" y="122936"/>
                </a:lnTo>
                <a:lnTo>
                  <a:pt x="109347" y="129921"/>
                </a:lnTo>
                <a:lnTo>
                  <a:pt x="118237" y="132207"/>
                </a:lnTo>
                <a:lnTo>
                  <a:pt x="125095" y="128142"/>
                </a:lnTo>
                <a:lnTo>
                  <a:pt x="132080" y="124078"/>
                </a:lnTo>
                <a:lnTo>
                  <a:pt x="134366" y="115315"/>
                </a:lnTo>
                <a:lnTo>
                  <a:pt x="83980" y="28828"/>
                </a:lnTo>
                <a:close/>
              </a:path>
              <a:path w="134620" h="2164715">
                <a:moveTo>
                  <a:pt x="81661" y="28828"/>
                </a:moveTo>
                <a:lnTo>
                  <a:pt x="52705" y="28828"/>
                </a:lnTo>
                <a:lnTo>
                  <a:pt x="52705" y="82223"/>
                </a:lnTo>
                <a:lnTo>
                  <a:pt x="67183" y="57404"/>
                </a:lnTo>
                <a:lnTo>
                  <a:pt x="54737" y="36067"/>
                </a:lnTo>
                <a:lnTo>
                  <a:pt x="81661" y="36067"/>
                </a:lnTo>
                <a:lnTo>
                  <a:pt x="81661" y="28828"/>
                </a:lnTo>
                <a:close/>
              </a:path>
              <a:path w="134620" h="2164715">
                <a:moveTo>
                  <a:pt x="81661" y="36067"/>
                </a:moveTo>
                <a:lnTo>
                  <a:pt x="79629" y="36067"/>
                </a:lnTo>
                <a:lnTo>
                  <a:pt x="67183" y="57404"/>
                </a:lnTo>
                <a:lnTo>
                  <a:pt x="81661" y="82223"/>
                </a:lnTo>
                <a:lnTo>
                  <a:pt x="81661" y="36067"/>
                </a:lnTo>
                <a:close/>
              </a:path>
              <a:path w="134620" h="2164715">
                <a:moveTo>
                  <a:pt x="79629" y="36067"/>
                </a:moveTo>
                <a:lnTo>
                  <a:pt x="54737" y="36067"/>
                </a:lnTo>
                <a:lnTo>
                  <a:pt x="67183" y="57404"/>
                </a:lnTo>
                <a:lnTo>
                  <a:pt x="79629" y="3606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818119" y="4931536"/>
            <a:ext cx="2915920" cy="134620"/>
          </a:xfrm>
          <a:custGeom>
            <a:avLst/>
            <a:gdLst/>
            <a:ahLst/>
            <a:cxnLst/>
            <a:rect l="l" t="t" r="r" b="b"/>
            <a:pathLst>
              <a:path w="2915920" h="134620">
                <a:moveTo>
                  <a:pt x="2858642" y="67183"/>
                </a:moveTo>
                <a:lnTo>
                  <a:pt x="2793110" y="105410"/>
                </a:lnTo>
                <a:lnTo>
                  <a:pt x="2786126" y="109346"/>
                </a:lnTo>
                <a:lnTo>
                  <a:pt x="2783839" y="118237"/>
                </a:lnTo>
                <a:lnTo>
                  <a:pt x="2787904" y="125094"/>
                </a:lnTo>
                <a:lnTo>
                  <a:pt x="2791968" y="132080"/>
                </a:lnTo>
                <a:lnTo>
                  <a:pt x="2800730" y="134365"/>
                </a:lnTo>
                <a:lnTo>
                  <a:pt x="2891096" y="81661"/>
                </a:lnTo>
                <a:lnTo>
                  <a:pt x="2887218" y="81661"/>
                </a:lnTo>
                <a:lnTo>
                  <a:pt x="2887218" y="79629"/>
                </a:lnTo>
                <a:lnTo>
                  <a:pt x="2879979" y="79629"/>
                </a:lnTo>
                <a:lnTo>
                  <a:pt x="2858642" y="67183"/>
                </a:lnTo>
                <a:close/>
              </a:path>
              <a:path w="2915920" h="134620">
                <a:moveTo>
                  <a:pt x="2833823" y="52705"/>
                </a:moveTo>
                <a:lnTo>
                  <a:pt x="0" y="52705"/>
                </a:lnTo>
                <a:lnTo>
                  <a:pt x="0" y="81661"/>
                </a:lnTo>
                <a:lnTo>
                  <a:pt x="2833823" y="81661"/>
                </a:lnTo>
                <a:lnTo>
                  <a:pt x="2858642" y="67183"/>
                </a:lnTo>
                <a:lnTo>
                  <a:pt x="2833823" y="52705"/>
                </a:lnTo>
                <a:close/>
              </a:path>
              <a:path w="2915920" h="134620">
                <a:moveTo>
                  <a:pt x="2891100" y="52705"/>
                </a:moveTo>
                <a:lnTo>
                  <a:pt x="2887218" y="52705"/>
                </a:lnTo>
                <a:lnTo>
                  <a:pt x="2887218" y="81661"/>
                </a:lnTo>
                <a:lnTo>
                  <a:pt x="2891096" y="81661"/>
                </a:lnTo>
                <a:lnTo>
                  <a:pt x="2915920" y="67183"/>
                </a:lnTo>
                <a:lnTo>
                  <a:pt x="2891100" y="52705"/>
                </a:lnTo>
                <a:close/>
              </a:path>
              <a:path w="2915920" h="134620">
                <a:moveTo>
                  <a:pt x="2879979" y="54737"/>
                </a:moveTo>
                <a:lnTo>
                  <a:pt x="2858642" y="67183"/>
                </a:lnTo>
                <a:lnTo>
                  <a:pt x="2879979" y="79629"/>
                </a:lnTo>
                <a:lnTo>
                  <a:pt x="2879979" y="54737"/>
                </a:lnTo>
                <a:close/>
              </a:path>
              <a:path w="2915920" h="134620">
                <a:moveTo>
                  <a:pt x="2887218" y="54737"/>
                </a:moveTo>
                <a:lnTo>
                  <a:pt x="2879979" y="54737"/>
                </a:lnTo>
                <a:lnTo>
                  <a:pt x="2879979" y="79629"/>
                </a:lnTo>
                <a:lnTo>
                  <a:pt x="2887218" y="79629"/>
                </a:lnTo>
                <a:lnTo>
                  <a:pt x="2887218" y="54737"/>
                </a:lnTo>
                <a:close/>
              </a:path>
              <a:path w="2915920" h="134620">
                <a:moveTo>
                  <a:pt x="2800730" y="0"/>
                </a:moveTo>
                <a:lnTo>
                  <a:pt x="2791968" y="2286"/>
                </a:lnTo>
                <a:lnTo>
                  <a:pt x="2787904" y="9270"/>
                </a:lnTo>
                <a:lnTo>
                  <a:pt x="2783839" y="16129"/>
                </a:lnTo>
                <a:lnTo>
                  <a:pt x="2786126" y="25018"/>
                </a:lnTo>
                <a:lnTo>
                  <a:pt x="2793110" y="28956"/>
                </a:lnTo>
                <a:lnTo>
                  <a:pt x="2858642" y="67183"/>
                </a:lnTo>
                <a:lnTo>
                  <a:pt x="2879979" y="54737"/>
                </a:lnTo>
                <a:lnTo>
                  <a:pt x="2887218" y="54737"/>
                </a:lnTo>
                <a:lnTo>
                  <a:pt x="2887218" y="52705"/>
                </a:lnTo>
                <a:lnTo>
                  <a:pt x="2891100" y="52705"/>
                </a:lnTo>
                <a:lnTo>
                  <a:pt x="280073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478521" y="3418401"/>
            <a:ext cx="230832" cy="112141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10" dirty="0">
                <a:latin typeface="Calibri"/>
                <a:cs typeface="Calibri"/>
              </a:rPr>
              <a:t>Failure</a:t>
            </a:r>
            <a:r>
              <a:rPr spc="-70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Rate</a:t>
            </a:r>
            <a:endParaRPr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48495" y="5081778"/>
            <a:ext cx="4508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latin typeface="Calibri"/>
                <a:cs typeface="Calibri"/>
              </a:rPr>
              <a:t>time</a:t>
            </a:r>
            <a:endParaRPr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10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84630" y="1582893"/>
            <a:ext cx="8493760" cy="387927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5600" marR="5080" indent="-342900">
              <a:lnSpc>
                <a:spcPts val="1340"/>
              </a:lnSpc>
              <a:spcBef>
                <a:spcPts val="4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400" spc="-10" dirty="0">
                <a:latin typeface="Calibri"/>
                <a:cs typeface="Calibri"/>
              </a:rPr>
              <a:t>Recap… simple break even </a:t>
            </a:r>
            <a:r>
              <a:rPr sz="1400" spc="-5" dirty="0">
                <a:latin typeface="Calibri"/>
                <a:cs typeface="Calibri"/>
              </a:rPr>
              <a:t>analysis is intended </a:t>
            </a:r>
            <a:r>
              <a:rPr sz="1400" spc="-10" dirty="0">
                <a:latin typeface="Calibri"/>
                <a:cs typeface="Calibri"/>
              </a:rPr>
              <a:t>to </a:t>
            </a:r>
            <a:r>
              <a:rPr sz="1400" spc="-5" dirty="0">
                <a:latin typeface="Calibri"/>
                <a:cs typeface="Calibri"/>
              </a:rPr>
              <a:t>find the </a:t>
            </a:r>
            <a:r>
              <a:rPr sz="1400" spc="-10" dirty="0">
                <a:latin typeface="Calibri"/>
                <a:cs typeface="Calibri"/>
              </a:rPr>
              <a:t>volume </a:t>
            </a:r>
            <a:r>
              <a:rPr sz="1400" spc="-5" dirty="0">
                <a:latin typeface="Calibri"/>
                <a:cs typeface="Calibri"/>
              </a:rPr>
              <a:t>of saleable units that </a:t>
            </a:r>
            <a:r>
              <a:rPr sz="1400" spc="-10" dirty="0">
                <a:latin typeface="Calibri"/>
                <a:cs typeface="Calibri"/>
              </a:rPr>
              <a:t>are needed to </a:t>
            </a:r>
            <a:r>
              <a:rPr sz="1400" spc="-5" dirty="0">
                <a:latin typeface="Calibri"/>
                <a:cs typeface="Calibri"/>
              </a:rPr>
              <a:t>achieve </a:t>
            </a:r>
            <a:r>
              <a:rPr sz="1400" spc="-10" dirty="0">
                <a:latin typeface="Calibri"/>
                <a:cs typeface="Calibri"/>
              </a:rPr>
              <a:t>to  recovery </a:t>
            </a:r>
            <a:r>
              <a:rPr sz="1400" spc="-5" dirty="0">
                <a:latin typeface="Calibri"/>
                <a:cs typeface="Calibri"/>
              </a:rPr>
              <a:t>of an </a:t>
            </a:r>
            <a:r>
              <a:rPr sz="1400" spc="-10" dirty="0">
                <a:latin typeface="Calibri"/>
                <a:cs typeface="Calibri"/>
              </a:rPr>
              <a:t>investment required to </a:t>
            </a:r>
            <a:r>
              <a:rPr sz="1400" spc="-15" dirty="0">
                <a:latin typeface="Calibri"/>
                <a:cs typeface="Calibri"/>
              </a:rPr>
              <a:t>make </a:t>
            </a:r>
            <a:r>
              <a:rPr sz="1400" spc="-5" dirty="0">
                <a:latin typeface="Calibri"/>
                <a:cs typeface="Calibri"/>
              </a:rPr>
              <a:t>the units in-house as </a:t>
            </a:r>
            <a:r>
              <a:rPr sz="1400" spc="-10" dirty="0">
                <a:latin typeface="Calibri"/>
                <a:cs typeface="Calibri"/>
              </a:rPr>
              <a:t>compared to </a:t>
            </a:r>
            <a:r>
              <a:rPr sz="1400" spc="-5" dirty="0">
                <a:latin typeface="Calibri"/>
                <a:cs typeface="Calibri"/>
              </a:rPr>
              <a:t>purchasing</a:t>
            </a:r>
            <a:r>
              <a:rPr sz="1400" spc="254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(outsourced).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21145" y="2152332"/>
            <a:ext cx="5502910" cy="393636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355600" indent="-342900">
              <a:spcBef>
                <a:spcPts val="3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400" spc="-5" dirty="0">
                <a:latin typeface="Calibri"/>
                <a:cs typeface="Calibri"/>
              </a:rPr>
              <a:t>Selling Price (</a:t>
            </a:r>
            <a:r>
              <a:rPr sz="1400" b="1" spc="-5" dirty="0">
                <a:latin typeface="Calibri"/>
                <a:cs typeface="Calibri"/>
              </a:rPr>
              <a:t>P</a:t>
            </a:r>
            <a:r>
              <a:rPr sz="1400" spc="-5" dirty="0">
                <a:latin typeface="Calibri"/>
                <a:cs typeface="Calibri"/>
              </a:rPr>
              <a:t>) … </a:t>
            </a:r>
            <a:r>
              <a:rPr sz="1400" spc="-10" dirty="0">
                <a:latin typeface="Calibri"/>
                <a:cs typeface="Calibri"/>
              </a:rPr>
              <a:t>determined by </a:t>
            </a:r>
            <a:r>
              <a:rPr sz="1400" spc="-15" dirty="0">
                <a:latin typeface="Calibri"/>
                <a:cs typeface="Calibri"/>
              </a:rPr>
              <a:t>market </a:t>
            </a:r>
            <a:r>
              <a:rPr sz="1400" spc="-10" dirty="0">
                <a:latin typeface="Calibri"/>
                <a:cs typeface="Calibri"/>
              </a:rPr>
              <a:t>supply </a:t>
            </a:r>
            <a:r>
              <a:rPr sz="1400" spc="-5" dirty="0">
                <a:latin typeface="Calibri"/>
                <a:cs typeface="Calibri"/>
              </a:rPr>
              <a:t>and</a:t>
            </a:r>
            <a:r>
              <a:rPr sz="1400" spc="16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demand</a:t>
            </a:r>
            <a:endParaRPr sz="1400" dirty="0">
              <a:latin typeface="Calibri"/>
              <a:cs typeface="Calibri"/>
            </a:endParaRPr>
          </a:p>
          <a:p>
            <a:pPr marL="355600" indent="-342900">
              <a:spcBef>
                <a:spcPts val="2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400" spc="-5" dirty="0">
                <a:latin typeface="Calibri"/>
                <a:cs typeface="Calibri"/>
              </a:rPr>
              <a:t>Quantity (</a:t>
            </a:r>
            <a:r>
              <a:rPr sz="1400" b="1" spc="-5" dirty="0">
                <a:latin typeface="Calibri"/>
                <a:cs typeface="Calibri"/>
              </a:rPr>
              <a:t>Q</a:t>
            </a:r>
            <a:r>
              <a:rPr sz="1400" spc="-5" dirty="0">
                <a:latin typeface="Calibri"/>
                <a:cs typeface="Calibri"/>
              </a:rPr>
              <a:t>) is the </a:t>
            </a:r>
            <a:r>
              <a:rPr sz="1400" spc="-10" dirty="0">
                <a:latin typeface="Calibri"/>
                <a:cs typeface="Calibri"/>
              </a:rPr>
              <a:t>volume </a:t>
            </a:r>
            <a:r>
              <a:rPr sz="1400" spc="-5" dirty="0">
                <a:latin typeface="Calibri"/>
                <a:cs typeface="Calibri"/>
              </a:rPr>
              <a:t>of </a:t>
            </a:r>
            <a:r>
              <a:rPr sz="1400" spc="-10" dirty="0">
                <a:latin typeface="Calibri"/>
                <a:cs typeface="Calibri"/>
              </a:rPr>
              <a:t>units</a:t>
            </a:r>
            <a:r>
              <a:rPr sz="1400" spc="8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sold</a:t>
            </a:r>
            <a:endParaRPr sz="1400" dirty="0">
              <a:latin typeface="Calibri"/>
              <a:cs typeface="Calibri"/>
            </a:endParaRPr>
          </a:p>
          <a:p>
            <a:pPr marL="355600" marR="1271905" indent="-342900">
              <a:lnSpc>
                <a:spcPts val="1340"/>
              </a:lnSpc>
              <a:spcBef>
                <a:spcPts val="5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400" spc="-15" dirty="0">
                <a:latin typeface="Calibri"/>
                <a:cs typeface="Calibri"/>
              </a:rPr>
              <a:t>Fixed </a:t>
            </a:r>
            <a:r>
              <a:rPr sz="1400" spc="-10" dirty="0">
                <a:latin typeface="Calibri"/>
                <a:cs typeface="Calibri"/>
              </a:rPr>
              <a:t>Cost </a:t>
            </a:r>
            <a:r>
              <a:rPr sz="1400" spc="-5" dirty="0">
                <a:latin typeface="Calibri"/>
                <a:cs typeface="Calibri"/>
              </a:rPr>
              <a:t>(</a:t>
            </a:r>
            <a:r>
              <a:rPr sz="1400" b="1" spc="-5" dirty="0">
                <a:latin typeface="Calibri"/>
                <a:cs typeface="Calibri"/>
              </a:rPr>
              <a:t>FC</a:t>
            </a:r>
            <a:r>
              <a:rPr sz="1400" spc="-5" dirty="0">
                <a:latin typeface="Calibri"/>
                <a:cs typeface="Calibri"/>
              </a:rPr>
              <a:t>) is </a:t>
            </a:r>
            <a:r>
              <a:rPr sz="1400" spc="-10" dirty="0">
                <a:latin typeface="Calibri"/>
                <a:cs typeface="Calibri"/>
              </a:rPr>
              <a:t>generally </a:t>
            </a:r>
            <a:r>
              <a:rPr sz="1400" spc="-5" dirty="0">
                <a:latin typeface="Calibri"/>
                <a:cs typeface="Calibri"/>
              </a:rPr>
              <a:t>associated with the </a:t>
            </a:r>
            <a:r>
              <a:rPr sz="1400" spc="-10" dirty="0">
                <a:latin typeface="Calibri"/>
                <a:cs typeface="Calibri"/>
              </a:rPr>
              <a:t>capital  cost </a:t>
            </a:r>
            <a:r>
              <a:rPr sz="1400" spc="-5" dirty="0">
                <a:latin typeface="Calibri"/>
                <a:cs typeface="Calibri"/>
              </a:rPr>
              <a:t>or </a:t>
            </a:r>
            <a:r>
              <a:rPr sz="1400" spc="-10" dirty="0">
                <a:latin typeface="Calibri"/>
                <a:cs typeface="Calibri"/>
              </a:rPr>
              <a:t>investment </a:t>
            </a:r>
            <a:r>
              <a:rPr sz="1400" spc="-5" dirty="0">
                <a:latin typeface="Calibri"/>
                <a:cs typeface="Calibri"/>
              </a:rPr>
              <a:t>in </a:t>
            </a:r>
            <a:r>
              <a:rPr sz="1400" spc="-10" dirty="0">
                <a:latin typeface="Calibri"/>
                <a:cs typeface="Calibri"/>
              </a:rPr>
              <a:t>development </a:t>
            </a:r>
            <a:r>
              <a:rPr sz="1400" spc="-5" dirty="0">
                <a:latin typeface="Calibri"/>
                <a:cs typeface="Calibri"/>
              </a:rPr>
              <a:t>and </a:t>
            </a:r>
            <a:r>
              <a:rPr sz="1400" spc="-10" dirty="0">
                <a:latin typeface="Calibri"/>
                <a:cs typeface="Calibri"/>
              </a:rPr>
              <a:t>production  </a:t>
            </a:r>
            <a:r>
              <a:rPr sz="1400" spc="-5" dirty="0">
                <a:latin typeface="Calibri"/>
                <a:cs typeface="Calibri"/>
              </a:rPr>
              <a:t>capacity such as manufacturing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infrastructure/assets</a:t>
            </a:r>
            <a:endParaRPr sz="1400" dirty="0">
              <a:latin typeface="Calibri"/>
              <a:cs typeface="Calibri"/>
            </a:endParaRPr>
          </a:p>
          <a:p>
            <a:pPr marL="355600" marR="1920875" indent="-342900">
              <a:lnSpc>
                <a:spcPts val="1340"/>
              </a:lnSpc>
              <a:spcBef>
                <a:spcPts val="61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400" spc="-15" dirty="0">
                <a:latin typeface="Calibri"/>
                <a:cs typeface="Calibri"/>
              </a:rPr>
              <a:t>Variable </a:t>
            </a:r>
            <a:r>
              <a:rPr sz="1400" spc="-10" dirty="0">
                <a:latin typeface="Calibri"/>
                <a:cs typeface="Calibri"/>
              </a:rPr>
              <a:t>Cost (</a:t>
            </a:r>
            <a:r>
              <a:rPr sz="1400" b="1" spc="-10" dirty="0">
                <a:latin typeface="Calibri"/>
                <a:cs typeface="Calibri"/>
              </a:rPr>
              <a:t>VC</a:t>
            </a:r>
            <a:r>
              <a:rPr sz="1400" spc="-10" dirty="0">
                <a:latin typeface="Calibri"/>
                <a:cs typeface="Calibri"/>
              </a:rPr>
              <a:t>) </a:t>
            </a:r>
            <a:r>
              <a:rPr sz="1400" spc="-5" dirty="0">
                <a:latin typeface="Calibri"/>
                <a:cs typeface="Calibri"/>
              </a:rPr>
              <a:t>is the </a:t>
            </a:r>
            <a:r>
              <a:rPr sz="1400" spc="-10" dirty="0">
                <a:latin typeface="Calibri"/>
                <a:cs typeface="Calibri"/>
              </a:rPr>
              <a:t>cost </a:t>
            </a:r>
            <a:r>
              <a:rPr sz="1400" spc="-5" dirty="0">
                <a:latin typeface="Calibri"/>
                <a:cs typeface="Calibri"/>
              </a:rPr>
              <a:t>associated with  each </a:t>
            </a:r>
            <a:r>
              <a:rPr sz="1400" spc="-10" dirty="0">
                <a:latin typeface="Calibri"/>
                <a:cs typeface="Calibri"/>
              </a:rPr>
              <a:t>unit produced, </a:t>
            </a:r>
            <a:r>
              <a:rPr sz="1400" spc="-5" dirty="0">
                <a:latin typeface="Calibri"/>
                <a:cs typeface="Calibri"/>
              </a:rPr>
              <a:t>usually </a:t>
            </a:r>
            <a:r>
              <a:rPr sz="1400" spc="-10" dirty="0">
                <a:latin typeface="Calibri"/>
                <a:cs typeface="Calibri"/>
              </a:rPr>
              <a:t>consists </a:t>
            </a:r>
            <a:r>
              <a:rPr sz="1400" spc="-5" dirty="0">
                <a:latin typeface="Calibri"/>
                <a:cs typeface="Calibri"/>
              </a:rPr>
              <a:t>of</a:t>
            </a:r>
            <a:r>
              <a:rPr sz="1400" spc="9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the</a:t>
            </a:r>
            <a:endParaRPr sz="1400" dirty="0">
              <a:latin typeface="Calibri"/>
              <a:cs typeface="Calibri"/>
            </a:endParaRPr>
          </a:p>
          <a:p>
            <a:pPr marL="355600">
              <a:lnSpc>
                <a:spcPts val="1360"/>
              </a:lnSpc>
            </a:pPr>
            <a:r>
              <a:rPr sz="1400" spc="-10" dirty="0">
                <a:latin typeface="Calibri"/>
                <a:cs typeface="Calibri"/>
              </a:rPr>
              <a:t>cost </a:t>
            </a:r>
            <a:r>
              <a:rPr sz="1400" spc="-5" dirty="0">
                <a:latin typeface="Calibri"/>
                <a:cs typeface="Calibri"/>
              </a:rPr>
              <a:t>of </a:t>
            </a:r>
            <a:r>
              <a:rPr sz="1400" spc="-20" dirty="0">
                <a:latin typeface="Calibri"/>
                <a:cs typeface="Calibri"/>
              </a:rPr>
              <a:t>labour</a:t>
            </a:r>
            <a:r>
              <a:rPr sz="1400" spc="-20" dirty="0">
                <a:latin typeface="Calibri"/>
                <a:cs typeface="Calibri"/>
              </a:rPr>
              <a:t>, </a:t>
            </a:r>
            <a:r>
              <a:rPr sz="1400" spc="-10" dirty="0">
                <a:latin typeface="Calibri"/>
                <a:cs typeface="Calibri"/>
              </a:rPr>
              <a:t>materials </a:t>
            </a:r>
            <a:r>
              <a:rPr sz="1400" spc="-5" dirty="0">
                <a:latin typeface="Calibri"/>
                <a:cs typeface="Calibri"/>
              </a:rPr>
              <a:t>and </a:t>
            </a:r>
            <a:r>
              <a:rPr sz="1400" spc="-10" dirty="0">
                <a:latin typeface="Calibri"/>
                <a:cs typeface="Calibri"/>
              </a:rPr>
              <a:t>consumed</a:t>
            </a:r>
            <a:r>
              <a:rPr sz="1400" spc="9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resources</a:t>
            </a:r>
            <a:endParaRPr sz="1400" dirty="0">
              <a:latin typeface="Calibri"/>
              <a:cs typeface="Calibri"/>
            </a:endParaRPr>
          </a:p>
          <a:p>
            <a:pPr marL="355600" indent="-342900">
              <a:spcBef>
                <a:spcPts val="2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400" spc="-30" dirty="0">
                <a:latin typeface="Calibri"/>
                <a:cs typeface="Calibri"/>
              </a:rPr>
              <a:t>Total </a:t>
            </a:r>
            <a:r>
              <a:rPr sz="1400" spc="-10" dirty="0">
                <a:latin typeface="Calibri"/>
                <a:cs typeface="Calibri"/>
              </a:rPr>
              <a:t>Cost (</a:t>
            </a:r>
            <a:r>
              <a:rPr sz="1400" b="1" spc="-10" dirty="0">
                <a:latin typeface="Calibri"/>
                <a:cs typeface="Calibri"/>
              </a:rPr>
              <a:t>TC</a:t>
            </a:r>
            <a:r>
              <a:rPr sz="1400" spc="-10" dirty="0">
                <a:latin typeface="Calibri"/>
                <a:cs typeface="Calibri"/>
              </a:rPr>
              <a:t>) </a:t>
            </a:r>
            <a:r>
              <a:rPr sz="1400" dirty="0">
                <a:latin typeface="Calibri"/>
                <a:cs typeface="Calibri"/>
              </a:rPr>
              <a:t>= </a:t>
            </a:r>
            <a:r>
              <a:rPr sz="1400" spc="-10" dirty="0">
                <a:latin typeface="Calibri"/>
                <a:cs typeface="Calibri"/>
              </a:rPr>
              <a:t>FC </a:t>
            </a:r>
            <a:r>
              <a:rPr sz="1400" dirty="0">
                <a:latin typeface="Calibri"/>
                <a:cs typeface="Calibri"/>
              </a:rPr>
              <a:t>+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VC</a:t>
            </a:r>
            <a:endParaRPr sz="1400" dirty="0">
              <a:latin typeface="Calibri"/>
              <a:cs typeface="Calibri"/>
            </a:endParaRPr>
          </a:p>
          <a:p>
            <a:pPr marL="355600" indent="-342900">
              <a:spcBef>
                <a:spcPts val="2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400" spc="-35" dirty="0">
                <a:latin typeface="Calibri"/>
                <a:cs typeface="Calibri"/>
              </a:rPr>
              <a:t>Total </a:t>
            </a:r>
            <a:r>
              <a:rPr sz="1400" spc="-10" dirty="0">
                <a:latin typeface="Calibri"/>
                <a:cs typeface="Calibri"/>
              </a:rPr>
              <a:t>Revenue </a:t>
            </a:r>
            <a:r>
              <a:rPr sz="1400" spc="-5" dirty="0">
                <a:latin typeface="Calibri"/>
                <a:cs typeface="Calibri"/>
              </a:rPr>
              <a:t>(</a:t>
            </a:r>
            <a:r>
              <a:rPr sz="1400" b="1" spc="-5" dirty="0">
                <a:latin typeface="Calibri"/>
                <a:cs typeface="Calibri"/>
              </a:rPr>
              <a:t>TR</a:t>
            </a:r>
            <a:r>
              <a:rPr sz="1400" spc="-5" dirty="0">
                <a:latin typeface="Calibri"/>
                <a:cs typeface="Calibri"/>
              </a:rPr>
              <a:t>) is the </a:t>
            </a:r>
            <a:r>
              <a:rPr sz="1400" spc="-10" dirty="0">
                <a:latin typeface="Calibri"/>
                <a:cs typeface="Calibri"/>
              </a:rPr>
              <a:t>income from </a:t>
            </a:r>
            <a:r>
              <a:rPr sz="1400" spc="-5" dirty="0">
                <a:latin typeface="Calibri"/>
                <a:cs typeface="Calibri"/>
              </a:rPr>
              <a:t>sales </a:t>
            </a:r>
            <a:r>
              <a:rPr sz="1400" dirty="0">
                <a:latin typeface="Calibri"/>
                <a:cs typeface="Calibri"/>
              </a:rPr>
              <a:t>(</a:t>
            </a:r>
            <a:r>
              <a:rPr sz="1400" b="1" dirty="0">
                <a:latin typeface="Calibri"/>
                <a:cs typeface="Calibri"/>
              </a:rPr>
              <a:t>P </a:t>
            </a:r>
            <a:r>
              <a:rPr sz="1400" b="1" spc="-5" dirty="0">
                <a:latin typeface="Calibri"/>
                <a:cs typeface="Calibri"/>
              </a:rPr>
              <a:t>x Q</a:t>
            </a:r>
            <a:r>
              <a:rPr sz="1400" b="1" spc="114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)</a:t>
            </a:r>
            <a:endParaRPr sz="1400" dirty="0">
              <a:latin typeface="Calibri"/>
              <a:cs typeface="Calibri"/>
            </a:endParaRPr>
          </a:p>
          <a:p>
            <a:pPr marL="355600" marR="864869" indent="-342900">
              <a:lnSpc>
                <a:spcPts val="1340"/>
              </a:lnSpc>
              <a:spcBef>
                <a:spcPts val="5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400" spc="-5" dirty="0">
                <a:latin typeface="Calibri"/>
                <a:cs typeface="Calibri"/>
              </a:rPr>
              <a:t>Break </a:t>
            </a:r>
            <a:r>
              <a:rPr sz="1400" spc="-15" dirty="0">
                <a:latin typeface="Calibri"/>
                <a:cs typeface="Calibri"/>
              </a:rPr>
              <a:t>Even Point </a:t>
            </a:r>
            <a:r>
              <a:rPr sz="1400" spc="-5" dirty="0">
                <a:latin typeface="Calibri"/>
                <a:cs typeface="Calibri"/>
              </a:rPr>
              <a:t>(</a:t>
            </a:r>
            <a:r>
              <a:rPr sz="1400" b="1" spc="-5" dirty="0">
                <a:latin typeface="Calibri"/>
                <a:cs typeface="Calibri"/>
              </a:rPr>
              <a:t>BEP</a:t>
            </a:r>
            <a:r>
              <a:rPr sz="1400" spc="-5" dirty="0">
                <a:latin typeface="Calibri"/>
                <a:cs typeface="Calibri"/>
              </a:rPr>
              <a:t>) is the </a:t>
            </a:r>
            <a:r>
              <a:rPr sz="1400" spc="-10" dirty="0">
                <a:latin typeface="Calibri"/>
                <a:cs typeface="Calibri"/>
              </a:rPr>
              <a:t>point </a:t>
            </a:r>
            <a:r>
              <a:rPr sz="1400" spc="-5" dirty="0">
                <a:latin typeface="Calibri"/>
                <a:cs typeface="Calibri"/>
              </a:rPr>
              <a:t>where </a:t>
            </a:r>
            <a:r>
              <a:rPr sz="1400" spc="-10" dirty="0">
                <a:latin typeface="Calibri"/>
                <a:cs typeface="Calibri"/>
              </a:rPr>
              <a:t>revenue matches  </a:t>
            </a:r>
            <a:r>
              <a:rPr sz="1400" spc="-5" dirty="0">
                <a:latin typeface="Calibri"/>
                <a:cs typeface="Calibri"/>
              </a:rPr>
              <a:t>the </a:t>
            </a:r>
            <a:r>
              <a:rPr sz="1400" spc="-10" dirty="0">
                <a:latin typeface="Calibri"/>
                <a:cs typeface="Calibri"/>
              </a:rPr>
              <a:t>total cost… beyond </a:t>
            </a:r>
            <a:r>
              <a:rPr sz="1400" spc="-5" dirty="0">
                <a:latin typeface="Calibri"/>
                <a:cs typeface="Calibri"/>
              </a:rPr>
              <a:t>which a </a:t>
            </a:r>
            <a:r>
              <a:rPr sz="1400" spc="-10" dirty="0">
                <a:latin typeface="Calibri"/>
                <a:cs typeface="Calibri"/>
              </a:rPr>
              <a:t>profit </a:t>
            </a:r>
            <a:r>
              <a:rPr sz="1400" spc="-5" dirty="0">
                <a:latin typeface="Calibri"/>
                <a:cs typeface="Calibri"/>
              </a:rPr>
              <a:t>will be</a:t>
            </a:r>
            <a:r>
              <a:rPr sz="1400" spc="1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realised</a:t>
            </a:r>
            <a:endParaRPr sz="1400" dirty="0">
              <a:latin typeface="Calibri"/>
              <a:cs typeface="Calibri"/>
            </a:endParaRPr>
          </a:p>
          <a:p>
            <a:pPr marL="355600" marR="306070" indent="-342900">
              <a:lnSpc>
                <a:spcPct val="80000"/>
              </a:lnSpc>
              <a:spcBef>
                <a:spcPts val="6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400" spc="-5" dirty="0">
                <a:latin typeface="Calibri"/>
                <a:cs typeface="Calibri"/>
              </a:rPr>
              <a:t>Because </a:t>
            </a:r>
            <a:r>
              <a:rPr sz="1400" spc="-10" dirty="0">
                <a:latin typeface="Calibri"/>
                <a:cs typeface="Calibri"/>
              </a:rPr>
              <a:t>there </a:t>
            </a:r>
            <a:r>
              <a:rPr sz="1400" spc="-5" dirty="0">
                <a:latin typeface="Calibri"/>
                <a:cs typeface="Calibri"/>
              </a:rPr>
              <a:t>is no </a:t>
            </a:r>
            <a:r>
              <a:rPr sz="1400" spc="-10" dirty="0">
                <a:latin typeface="Calibri"/>
                <a:cs typeface="Calibri"/>
              </a:rPr>
              <a:t>profit </a:t>
            </a:r>
            <a:r>
              <a:rPr sz="1400" spc="-5" dirty="0">
                <a:latin typeface="Calibri"/>
                <a:cs typeface="Calibri"/>
              </a:rPr>
              <a:t>($0) </a:t>
            </a:r>
            <a:r>
              <a:rPr sz="1400" spc="-10" dirty="0">
                <a:latin typeface="Calibri"/>
                <a:cs typeface="Calibri"/>
              </a:rPr>
              <a:t>at </a:t>
            </a:r>
            <a:r>
              <a:rPr sz="1400" spc="-5" dirty="0">
                <a:latin typeface="Calibri"/>
                <a:cs typeface="Calibri"/>
              </a:rPr>
              <a:t>the break-even </a:t>
            </a:r>
            <a:r>
              <a:rPr sz="1400" spc="-10" dirty="0">
                <a:latin typeface="Calibri"/>
                <a:cs typeface="Calibri"/>
              </a:rPr>
              <a:t>point, </a:t>
            </a:r>
            <a:r>
              <a:rPr sz="1400" i="1" spc="-5" dirty="0">
                <a:latin typeface="Calibri"/>
                <a:cs typeface="Calibri"/>
              </a:rPr>
              <a:t>TR </a:t>
            </a:r>
            <a:r>
              <a:rPr sz="1400" spc="-5" dirty="0">
                <a:latin typeface="Calibri"/>
                <a:cs typeface="Calibri"/>
              </a:rPr>
              <a:t>− </a:t>
            </a:r>
            <a:r>
              <a:rPr sz="1400" i="1" spc="-15" dirty="0">
                <a:latin typeface="Calibri"/>
                <a:cs typeface="Calibri"/>
              </a:rPr>
              <a:t>TC </a:t>
            </a:r>
            <a:r>
              <a:rPr sz="1400" spc="-5" dirty="0">
                <a:latin typeface="Calibri"/>
                <a:cs typeface="Calibri"/>
              </a:rPr>
              <a:t>= 0,  and then </a:t>
            </a:r>
            <a:r>
              <a:rPr sz="1400" i="1" spc="-5" dirty="0">
                <a:latin typeface="Calibri"/>
                <a:cs typeface="Calibri"/>
              </a:rPr>
              <a:t>P </a:t>
            </a:r>
            <a:r>
              <a:rPr sz="1400" spc="-5" dirty="0">
                <a:latin typeface="Calibri"/>
                <a:cs typeface="Calibri"/>
              </a:rPr>
              <a:t>× </a:t>
            </a:r>
            <a:r>
              <a:rPr sz="1400" i="1" spc="-5" dirty="0">
                <a:latin typeface="Calibri"/>
                <a:cs typeface="Calibri"/>
              </a:rPr>
              <a:t>Q </a:t>
            </a:r>
            <a:r>
              <a:rPr sz="1400" spc="-5" dirty="0">
                <a:latin typeface="Calibri"/>
                <a:cs typeface="Calibri"/>
              </a:rPr>
              <a:t>− ( </a:t>
            </a:r>
            <a:r>
              <a:rPr sz="1400" i="1" spc="-10" dirty="0">
                <a:latin typeface="Calibri"/>
                <a:cs typeface="Calibri"/>
              </a:rPr>
              <a:t>FC </a:t>
            </a:r>
            <a:r>
              <a:rPr sz="1400" spc="-5" dirty="0">
                <a:latin typeface="Calibri"/>
                <a:cs typeface="Calibri"/>
              </a:rPr>
              <a:t>+ </a:t>
            </a:r>
            <a:r>
              <a:rPr sz="1400" i="1" spc="-10" dirty="0">
                <a:latin typeface="Calibri"/>
                <a:cs typeface="Calibri"/>
              </a:rPr>
              <a:t>VC </a:t>
            </a:r>
            <a:r>
              <a:rPr sz="1400" spc="-5" dirty="0">
                <a:latin typeface="Calibri"/>
                <a:cs typeface="Calibri"/>
              </a:rPr>
              <a:t>× </a:t>
            </a:r>
            <a:r>
              <a:rPr sz="1400" i="1" spc="-5" dirty="0">
                <a:latin typeface="Calibri"/>
                <a:cs typeface="Calibri"/>
              </a:rPr>
              <a:t>Q </a:t>
            </a:r>
            <a:r>
              <a:rPr sz="1400" spc="-5" dirty="0">
                <a:latin typeface="Calibri"/>
                <a:cs typeface="Calibri"/>
              </a:rPr>
              <a:t>) = 0. </a:t>
            </a:r>
            <a:r>
              <a:rPr sz="1400" spc="-15" dirty="0">
                <a:latin typeface="Calibri"/>
                <a:cs typeface="Calibri"/>
              </a:rPr>
              <a:t>Therefore, </a:t>
            </a:r>
            <a:r>
              <a:rPr sz="1400" b="1" i="1" spc="-5" dirty="0">
                <a:latin typeface="Calibri"/>
                <a:cs typeface="Calibri"/>
              </a:rPr>
              <a:t>Q </a:t>
            </a:r>
            <a:r>
              <a:rPr sz="1400" b="1" spc="-5" dirty="0">
                <a:latin typeface="Calibri"/>
                <a:cs typeface="Calibri"/>
              </a:rPr>
              <a:t>= </a:t>
            </a:r>
            <a:r>
              <a:rPr sz="1400" b="1" i="1" spc="-10" dirty="0">
                <a:latin typeface="Calibri"/>
                <a:cs typeface="Calibri"/>
              </a:rPr>
              <a:t>FC </a:t>
            </a:r>
            <a:r>
              <a:rPr sz="1400" b="1" i="1" spc="-5" dirty="0">
                <a:latin typeface="Calibri"/>
                <a:cs typeface="Calibri"/>
              </a:rPr>
              <a:t>/ </a:t>
            </a:r>
            <a:r>
              <a:rPr sz="1400" b="1" spc="-5" dirty="0">
                <a:latin typeface="Calibri"/>
                <a:cs typeface="Calibri"/>
              </a:rPr>
              <a:t>( </a:t>
            </a:r>
            <a:r>
              <a:rPr sz="1400" b="1" i="1" spc="-5" dirty="0">
                <a:latin typeface="Calibri"/>
                <a:cs typeface="Calibri"/>
              </a:rPr>
              <a:t>P </a:t>
            </a:r>
            <a:r>
              <a:rPr sz="1400" b="1" spc="-5" dirty="0">
                <a:latin typeface="Calibri"/>
                <a:cs typeface="Calibri"/>
              </a:rPr>
              <a:t>− </a:t>
            </a:r>
            <a:r>
              <a:rPr sz="1400" b="1" i="1" spc="-15" dirty="0">
                <a:latin typeface="Calibri"/>
                <a:cs typeface="Calibri"/>
              </a:rPr>
              <a:t>VC</a:t>
            </a:r>
            <a:r>
              <a:rPr sz="1400" b="1" i="1" spc="13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)</a:t>
            </a:r>
            <a:endParaRPr sz="1400" dirty="0">
              <a:latin typeface="Calibri"/>
              <a:cs typeface="Calibri"/>
            </a:endParaRPr>
          </a:p>
          <a:p>
            <a:pPr marL="355600" marR="544830" indent="-342900">
              <a:lnSpc>
                <a:spcPts val="1340"/>
              </a:lnSpc>
              <a:spcBef>
                <a:spcPts val="5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400" spc="-25" dirty="0">
                <a:latin typeface="Calibri"/>
                <a:cs typeface="Calibri"/>
              </a:rPr>
              <a:t>However, </a:t>
            </a:r>
            <a:r>
              <a:rPr sz="1400" spc="-5" dirty="0">
                <a:latin typeface="Calibri"/>
                <a:cs typeface="Calibri"/>
              </a:rPr>
              <a:t>it </a:t>
            </a:r>
            <a:r>
              <a:rPr sz="1400" spc="-10" dirty="0">
                <a:latin typeface="Calibri"/>
                <a:cs typeface="Calibri"/>
              </a:rPr>
              <a:t>may </a:t>
            </a:r>
            <a:r>
              <a:rPr sz="1400" spc="-5" dirty="0">
                <a:latin typeface="Calibri"/>
                <a:cs typeface="Calibri"/>
              </a:rPr>
              <a:t>be </a:t>
            </a:r>
            <a:r>
              <a:rPr sz="1400" spc="-10" dirty="0">
                <a:latin typeface="Calibri"/>
                <a:cs typeface="Calibri"/>
              </a:rPr>
              <a:t>more useful to </a:t>
            </a:r>
            <a:r>
              <a:rPr sz="1400" spc="-5" dirty="0">
                <a:latin typeface="Calibri"/>
                <a:cs typeface="Calibri"/>
              </a:rPr>
              <a:t>know the quantity necessary  </a:t>
            </a:r>
            <a:r>
              <a:rPr sz="1400" spc="-10" dirty="0">
                <a:latin typeface="Calibri"/>
                <a:cs typeface="Calibri"/>
              </a:rPr>
              <a:t>to generate </a:t>
            </a:r>
            <a:r>
              <a:rPr sz="1400" spc="-5" dirty="0">
                <a:latin typeface="Calibri"/>
                <a:cs typeface="Calibri"/>
              </a:rPr>
              <a:t>a </a:t>
            </a:r>
            <a:r>
              <a:rPr sz="1400" spc="-10" dirty="0">
                <a:latin typeface="Calibri"/>
                <a:cs typeface="Calibri"/>
              </a:rPr>
              <a:t>desired level </a:t>
            </a:r>
            <a:r>
              <a:rPr sz="1400" spc="-5" dirty="0">
                <a:latin typeface="Calibri"/>
                <a:cs typeface="Calibri"/>
              </a:rPr>
              <a:t>of </a:t>
            </a:r>
            <a:r>
              <a:rPr sz="1400" spc="-10" dirty="0">
                <a:latin typeface="Calibri"/>
                <a:cs typeface="Calibri"/>
              </a:rPr>
              <a:t>profit</a:t>
            </a:r>
            <a:r>
              <a:rPr sz="1400" spc="1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(</a:t>
            </a:r>
            <a:r>
              <a:rPr sz="1400" b="1" i="1" spc="-5" dirty="0">
                <a:latin typeface="Calibri"/>
                <a:cs typeface="Calibri"/>
              </a:rPr>
              <a:t>Z</a:t>
            </a:r>
            <a:r>
              <a:rPr sz="1400" i="1" spc="-5" dirty="0">
                <a:latin typeface="Calibri"/>
                <a:cs typeface="Calibri"/>
              </a:rPr>
              <a:t>).</a:t>
            </a:r>
            <a:endParaRPr sz="1400" dirty="0">
              <a:latin typeface="Calibri"/>
              <a:cs typeface="Calibri"/>
            </a:endParaRPr>
          </a:p>
          <a:p>
            <a:pPr marL="3670300">
              <a:lnSpc>
                <a:spcPts val="1510"/>
              </a:lnSpc>
              <a:spcBef>
                <a:spcPts val="880"/>
              </a:spcBef>
            </a:pPr>
            <a:r>
              <a:rPr sz="1400" b="1" i="1" spc="-5" dirty="0">
                <a:latin typeface="Calibri"/>
                <a:cs typeface="Calibri"/>
              </a:rPr>
              <a:t>TR </a:t>
            </a:r>
            <a:r>
              <a:rPr sz="1400" b="1" spc="-5" dirty="0">
                <a:latin typeface="Calibri"/>
                <a:cs typeface="Calibri"/>
              </a:rPr>
              <a:t>− </a:t>
            </a:r>
            <a:r>
              <a:rPr sz="1400" b="1" i="1" spc="-15" dirty="0">
                <a:latin typeface="Calibri"/>
                <a:cs typeface="Calibri"/>
              </a:rPr>
              <a:t>TC </a:t>
            </a:r>
            <a:r>
              <a:rPr sz="1400" b="1" spc="-5" dirty="0">
                <a:latin typeface="Calibri"/>
                <a:cs typeface="Calibri"/>
              </a:rPr>
              <a:t>=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i="1" spc="-5" dirty="0">
                <a:latin typeface="Calibri"/>
                <a:cs typeface="Calibri"/>
              </a:rPr>
              <a:t>Z</a:t>
            </a:r>
            <a:endParaRPr sz="1400" dirty="0">
              <a:latin typeface="Calibri"/>
              <a:cs typeface="Calibri"/>
            </a:endParaRPr>
          </a:p>
          <a:p>
            <a:pPr marL="3670300">
              <a:lnSpc>
                <a:spcPts val="1510"/>
              </a:lnSpc>
            </a:pPr>
            <a:r>
              <a:rPr sz="1400" b="1" i="1" spc="-5" dirty="0">
                <a:latin typeface="Calibri"/>
                <a:cs typeface="Calibri"/>
              </a:rPr>
              <a:t>P </a:t>
            </a:r>
            <a:r>
              <a:rPr sz="1400" b="1" spc="-5" dirty="0">
                <a:latin typeface="Calibri"/>
                <a:cs typeface="Calibri"/>
              </a:rPr>
              <a:t>× </a:t>
            </a:r>
            <a:r>
              <a:rPr sz="1400" b="1" i="1" spc="-5" dirty="0">
                <a:latin typeface="Calibri"/>
                <a:cs typeface="Calibri"/>
              </a:rPr>
              <a:t>Q </a:t>
            </a:r>
            <a:r>
              <a:rPr sz="1400" b="1" spc="-5" dirty="0">
                <a:latin typeface="Calibri"/>
                <a:cs typeface="Calibri"/>
              </a:rPr>
              <a:t>− ( </a:t>
            </a:r>
            <a:r>
              <a:rPr sz="1400" b="1" i="1" spc="-10" dirty="0">
                <a:latin typeface="Calibri"/>
                <a:cs typeface="Calibri"/>
              </a:rPr>
              <a:t>FC </a:t>
            </a:r>
            <a:r>
              <a:rPr sz="1400" b="1" spc="-5" dirty="0">
                <a:latin typeface="Calibri"/>
                <a:cs typeface="Calibri"/>
              </a:rPr>
              <a:t>+ </a:t>
            </a:r>
            <a:r>
              <a:rPr sz="1400" b="1" i="1" spc="-15" dirty="0">
                <a:latin typeface="Calibri"/>
                <a:cs typeface="Calibri"/>
              </a:rPr>
              <a:t>VC </a:t>
            </a:r>
            <a:r>
              <a:rPr sz="1400" b="1" spc="-5" dirty="0">
                <a:latin typeface="Calibri"/>
                <a:cs typeface="Calibri"/>
              </a:rPr>
              <a:t>× </a:t>
            </a:r>
            <a:r>
              <a:rPr sz="1400" b="1" i="1" spc="-5" dirty="0">
                <a:latin typeface="Calibri"/>
                <a:cs typeface="Calibri"/>
              </a:rPr>
              <a:t>Q </a:t>
            </a:r>
            <a:r>
              <a:rPr sz="1400" b="1" spc="-5" dirty="0">
                <a:latin typeface="Calibri"/>
                <a:cs typeface="Calibri"/>
              </a:rPr>
              <a:t>) =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Z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60495" y="6083046"/>
            <a:ext cx="2661285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tabLst>
                <a:tab pos="927100" algn="l"/>
              </a:tabLst>
            </a:pPr>
            <a:r>
              <a:rPr sz="1400" b="1" spc="-5" dirty="0">
                <a:latin typeface="Calibri"/>
                <a:cs typeface="Calibri"/>
              </a:rPr>
              <a:t>Then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…	</a:t>
            </a:r>
            <a:r>
              <a:rPr sz="1400" b="1" i="1" spc="-5" dirty="0">
                <a:latin typeface="Calibri"/>
                <a:cs typeface="Calibri"/>
              </a:rPr>
              <a:t>Q </a:t>
            </a:r>
            <a:r>
              <a:rPr sz="1400" b="1" spc="-5" dirty="0">
                <a:latin typeface="Calibri"/>
                <a:cs typeface="Calibri"/>
              </a:rPr>
              <a:t>= ( </a:t>
            </a:r>
            <a:r>
              <a:rPr sz="1400" b="1" i="1" spc="-10" dirty="0">
                <a:latin typeface="Calibri"/>
                <a:cs typeface="Calibri"/>
              </a:rPr>
              <a:t>FC </a:t>
            </a:r>
            <a:r>
              <a:rPr sz="1400" b="1" spc="-5" dirty="0">
                <a:latin typeface="Calibri"/>
                <a:cs typeface="Calibri"/>
              </a:rPr>
              <a:t>+ Z ) ÷ ( </a:t>
            </a:r>
            <a:r>
              <a:rPr sz="1400" b="1" i="1" spc="-5" dirty="0">
                <a:latin typeface="Calibri"/>
                <a:cs typeface="Calibri"/>
              </a:rPr>
              <a:t>P </a:t>
            </a:r>
            <a:r>
              <a:rPr sz="1400" b="1" spc="-5" dirty="0">
                <a:latin typeface="Calibri"/>
                <a:cs typeface="Calibri"/>
              </a:rPr>
              <a:t>− </a:t>
            </a:r>
            <a:r>
              <a:rPr sz="1400" b="1" i="1" spc="-15" dirty="0">
                <a:latin typeface="Calibri"/>
                <a:cs typeface="Calibri"/>
              </a:rPr>
              <a:t>VC</a:t>
            </a:r>
            <a:r>
              <a:rPr sz="1400" b="1" i="1" spc="-3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717040" y="820675"/>
            <a:ext cx="402590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800" dirty="0"/>
              <a:t>Simple </a:t>
            </a:r>
            <a:r>
              <a:rPr sz="2800" spc="-10" dirty="0"/>
              <a:t>Break </a:t>
            </a:r>
            <a:r>
              <a:rPr sz="2800" spc="-25" dirty="0"/>
              <a:t>Even</a:t>
            </a:r>
            <a:r>
              <a:rPr sz="2800" spc="-45" dirty="0"/>
              <a:t> </a:t>
            </a:r>
            <a:r>
              <a:rPr sz="2800" spc="-5" dirty="0"/>
              <a:t>Analysis</a:t>
            </a:r>
            <a:endParaRPr sz="2800"/>
          </a:p>
        </p:txBody>
      </p:sp>
      <p:sp>
        <p:nvSpPr>
          <p:cNvPr id="6" name="object 6"/>
          <p:cNvSpPr/>
          <p:nvPr/>
        </p:nvSpPr>
        <p:spPr>
          <a:xfrm>
            <a:off x="7477126" y="4429125"/>
            <a:ext cx="2647315" cy="1145540"/>
          </a:xfrm>
          <a:custGeom>
            <a:avLst/>
            <a:gdLst/>
            <a:ahLst/>
            <a:cxnLst/>
            <a:rect l="l" t="t" r="r" b="b"/>
            <a:pathLst>
              <a:path w="2647315" h="1145539">
                <a:moveTo>
                  <a:pt x="0" y="1145540"/>
                </a:moveTo>
                <a:lnTo>
                  <a:pt x="2646933" y="0"/>
                </a:lnTo>
              </a:path>
            </a:pathLst>
          </a:custGeom>
          <a:ln w="12954">
            <a:solidFill>
              <a:srgbClr val="FF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202926" y="4297171"/>
            <a:ext cx="217804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400" spc="-20" dirty="0">
                <a:latin typeface="Calibri"/>
                <a:cs typeface="Calibri"/>
              </a:rPr>
              <a:t>VC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476745" y="3678173"/>
            <a:ext cx="2647315" cy="1193800"/>
          </a:xfrm>
          <a:custGeom>
            <a:avLst/>
            <a:gdLst/>
            <a:ahLst/>
            <a:cxnLst/>
            <a:rect l="l" t="t" r="r" b="b"/>
            <a:pathLst>
              <a:path w="2647315" h="1193800">
                <a:moveTo>
                  <a:pt x="0" y="1193419"/>
                </a:moveTo>
                <a:lnTo>
                  <a:pt x="2646933" y="0"/>
                </a:lnTo>
              </a:path>
            </a:pathLst>
          </a:custGeom>
          <a:ln w="28956">
            <a:solidFill>
              <a:srgbClr val="CC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202927" y="3546347"/>
            <a:ext cx="200025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400" spc="-35" dirty="0">
                <a:latin typeface="Calibri"/>
                <a:cs typeface="Calibri"/>
              </a:rPr>
              <a:t>TC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476745" y="2708148"/>
            <a:ext cx="2685415" cy="2857500"/>
          </a:xfrm>
          <a:custGeom>
            <a:avLst/>
            <a:gdLst/>
            <a:ahLst/>
            <a:cxnLst/>
            <a:rect l="l" t="t" r="r" b="b"/>
            <a:pathLst>
              <a:path w="2685415" h="2857500">
                <a:moveTo>
                  <a:pt x="0" y="2856991"/>
                </a:moveTo>
                <a:lnTo>
                  <a:pt x="2685414" y="0"/>
                </a:lnTo>
              </a:path>
            </a:pathLst>
          </a:custGeom>
          <a:ln w="28956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0202926" y="2776474"/>
            <a:ext cx="209550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400" spc="-5" dirty="0">
                <a:latin typeface="Calibri"/>
                <a:cs typeface="Calibri"/>
              </a:rPr>
              <a:t>TR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477126" y="4901565"/>
            <a:ext cx="2599055" cy="0"/>
          </a:xfrm>
          <a:custGeom>
            <a:avLst/>
            <a:gdLst/>
            <a:ahLst/>
            <a:cxnLst/>
            <a:rect l="l" t="t" r="r" b="b"/>
            <a:pathLst>
              <a:path w="2599054">
                <a:moveTo>
                  <a:pt x="0" y="0"/>
                </a:moveTo>
                <a:lnTo>
                  <a:pt x="2598801" y="0"/>
                </a:lnTo>
              </a:path>
            </a:pathLst>
          </a:custGeom>
          <a:ln w="19050">
            <a:solidFill>
              <a:srgbClr val="0000FF"/>
            </a:solidFill>
            <a:prstDash val="lgDash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202927" y="4768595"/>
            <a:ext cx="19875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spc="-15" dirty="0">
                <a:latin typeface="Calibri"/>
                <a:cs typeface="Calibri"/>
              </a:rPr>
              <a:t>FC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439026" y="2783967"/>
            <a:ext cx="2723515" cy="2829560"/>
          </a:xfrm>
          <a:custGeom>
            <a:avLst/>
            <a:gdLst/>
            <a:ahLst/>
            <a:cxnLst/>
            <a:rect l="l" t="t" r="r" b="b"/>
            <a:pathLst>
              <a:path w="2723515" h="2829560">
                <a:moveTo>
                  <a:pt x="2647188" y="2753106"/>
                </a:moveTo>
                <a:lnTo>
                  <a:pt x="2647188" y="2829306"/>
                </a:lnTo>
                <a:lnTo>
                  <a:pt x="2698242" y="2803779"/>
                </a:lnTo>
                <a:lnTo>
                  <a:pt x="2659888" y="2803779"/>
                </a:lnTo>
                <a:lnTo>
                  <a:pt x="2659888" y="2778633"/>
                </a:lnTo>
                <a:lnTo>
                  <a:pt x="2698242" y="2778633"/>
                </a:lnTo>
                <a:lnTo>
                  <a:pt x="2647188" y="2753106"/>
                </a:lnTo>
                <a:close/>
              </a:path>
              <a:path w="2723515" h="2829560">
                <a:moveTo>
                  <a:pt x="50673" y="63500"/>
                </a:moveTo>
                <a:lnTo>
                  <a:pt x="25526" y="63500"/>
                </a:lnTo>
                <a:lnTo>
                  <a:pt x="25526" y="2798191"/>
                </a:lnTo>
                <a:lnTo>
                  <a:pt x="31114" y="2803779"/>
                </a:lnTo>
                <a:lnTo>
                  <a:pt x="2647188" y="2803779"/>
                </a:lnTo>
                <a:lnTo>
                  <a:pt x="2647188" y="2791206"/>
                </a:lnTo>
                <a:lnTo>
                  <a:pt x="50673" y="2791206"/>
                </a:lnTo>
                <a:lnTo>
                  <a:pt x="38100" y="2778633"/>
                </a:lnTo>
                <a:lnTo>
                  <a:pt x="50673" y="2778633"/>
                </a:lnTo>
                <a:lnTo>
                  <a:pt x="50673" y="63500"/>
                </a:lnTo>
                <a:close/>
              </a:path>
              <a:path w="2723515" h="2829560">
                <a:moveTo>
                  <a:pt x="2698242" y="2778633"/>
                </a:moveTo>
                <a:lnTo>
                  <a:pt x="2659888" y="2778633"/>
                </a:lnTo>
                <a:lnTo>
                  <a:pt x="2659888" y="2803779"/>
                </a:lnTo>
                <a:lnTo>
                  <a:pt x="2698242" y="2803779"/>
                </a:lnTo>
                <a:lnTo>
                  <a:pt x="2723388" y="2791206"/>
                </a:lnTo>
                <a:lnTo>
                  <a:pt x="2698242" y="2778633"/>
                </a:lnTo>
                <a:close/>
              </a:path>
              <a:path w="2723515" h="2829560">
                <a:moveTo>
                  <a:pt x="50673" y="2778633"/>
                </a:moveTo>
                <a:lnTo>
                  <a:pt x="38100" y="2778633"/>
                </a:lnTo>
                <a:lnTo>
                  <a:pt x="50673" y="2791206"/>
                </a:lnTo>
                <a:lnTo>
                  <a:pt x="50673" y="2778633"/>
                </a:lnTo>
                <a:close/>
              </a:path>
              <a:path w="2723515" h="2829560">
                <a:moveTo>
                  <a:pt x="2647188" y="2778633"/>
                </a:moveTo>
                <a:lnTo>
                  <a:pt x="50673" y="2778633"/>
                </a:lnTo>
                <a:lnTo>
                  <a:pt x="50673" y="2791206"/>
                </a:lnTo>
                <a:lnTo>
                  <a:pt x="2647188" y="2791206"/>
                </a:lnTo>
                <a:lnTo>
                  <a:pt x="2647188" y="2778633"/>
                </a:lnTo>
                <a:close/>
              </a:path>
              <a:path w="2723515" h="2829560">
                <a:moveTo>
                  <a:pt x="38100" y="0"/>
                </a:moveTo>
                <a:lnTo>
                  <a:pt x="0" y="76200"/>
                </a:lnTo>
                <a:lnTo>
                  <a:pt x="25526" y="76200"/>
                </a:lnTo>
                <a:lnTo>
                  <a:pt x="25526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2723515" h="2829560">
                <a:moveTo>
                  <a:pt x="69850" y="63500"/>
                </a:moveTo>
                <a:lnTo>
                  <a:pt x="50673" y="63500"/>
                </a:lnTo>
                <a:lnTo>
                  <a:pt x="50673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385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0202927" y="5408929"/>
            <a:ext cx="1797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latin typeface="Calibri"/>
                <a:cs typeface="Calibri"/>
              </a:rPr>
              <a:t>Q</a:t>
            </a:r>
            <a:endParaRPr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385559" y="2432811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latin typeface="Calibri"/>
                <a:cs typeface="Calibri"/>
              </a:rPr>
              <a:t>$</a:t>
            </a:r>
            <a:endParaRPr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558783" y="4313682"/>
            <a:ext cx="105918" cy="1150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8338819" y="3955795"/>
            <a:ext cx="3797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latin typeface="Calibri"/>
                <a:cs typeface="Calibri"/>
              </a:rPr>
              <a:t>BEP</a:t>
            </a:r>
            <a:endParaRPr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495827" y="4411217"/>
            <a:ext cx="1050003" cy="11132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860918" y="4120515"/>
            <a:ext cx="346710" cy="566420"/>
          </a:xfrm>
          <a:custGeom>
            <a:avLst/>
            <a:gdLst/>
            <a:ahLst/>
            <a:cxnLst/>
            <a:rect l="l" t="t" r="r" b="b"/>
            <a:pathLst>
              <a:path w="346709" h="566420">
                <a:moveTo>
                  <a:pt x="275842" y="536111"/>
                </a:moveTo>
                <a:lnTo>
                  <a:pt x="260984" y="564134"/>
                </a:lnTo>
                <a:lnTo>
                  <a:pt x="346201" y="566166"/>
                </a:lnTo>
                <a:lnTo>
                  <a:pt x="329056" y="542163"/>
                </a:lnTo>
                <a:lnTo>
                  <a:pt x="287020" y="542163"/>
                </a:lnTo>
                <a:lnTo>
                  <a:pt x="275842" y="536111"/>
                </a:lnTo>
                <a:close/>
              </a:path>
              <a:path w="346709" h="566420">
                <a:moveTo>
                  <a:pt x="281926" y="524635"/>
                </a:moveTo>
                <a:lnTo>
                  <a:pt x="275842" y="536111"/>
                </a:lnTo>
                <a:lnTo>
                  <a:pt x="287020" y="542163"/>
                </a:lnTo>
                <a:lnTo>
                  <a:pt x="293115" y="530733"/>
                </a:lnTo>
                <a:lnTo>
                  <a:pt x="281926" y="524635"/>
                </a:lnTo>
                <a:close/>
              </a:path>
              <a:path w="346709" h="566420">
                <a:moveTo>
                  <a:pt x="296672" y="496824"/>
                </a:moveTo>
                <a:lnTo>
                  <a:pt x="281926" y="524635"/>
                </a:lnTo>
                <a:lnTo>
                  <a:pt x="293115" y="530733"/>
                </a:lnTo>
                <a:lnTo>
                  <a:pt x="287020" y="542163"/>
                </a:lnTo>
                <a:lnTo>
                  <a:pt x="329056" y="542163"/>
                </a:lnTo>
                <a:lnTo>
                  <a:pt x="296672" y="496824"/>
                </a:lnTo>
                <a:close/>
              </a:path>
              <a:path w="346709" h="566420">
                <a:moveTo>
                  <a:pt x="53466" y="0"/>
                </a:moveTo>
                <a:lnTo>
                  <a:pt x="39115" y="56261"/>
                </a:lnTo>
                <a:lnTo>
                  <a:pt x="19430" y="126111"/>
                </a:lnTo>
                <a:lnTo>
                  <a:pt x="13970" y="146431"/>
                </a:lnTo>
                <a:lnTo>
                  <a:pt x="5206" y="183769"/>
                </a:lnTo>
                <a:lnTo>
                  <a:pt x="0" y="235077"/>
                </a:lnTo>
                <a:lnTo>
                  <a:pt x="888" y="251714"/>
                </a:lnTo>
                <a:lnTo>
                  <a:pt x="13970" y="302387"/>
                </a:lnTo>
                <a:lnTo>
                  <a:pt x="32130" y="338201"/>
                </a:lnTo>
                <a:lnTo>
                  <a:pt x="57530" y="373126"/>
                </a:lnTo>
                <a:lnTo>
                  <a:pt x="89153" y="406654"/>
                </a:lnTo>
                <a:lnTo>
                  <a:pt x="126364" y="439039"/>
                </a:lnTo>
                <a:lnTo>
                  <a:pt x="168401" y="470154"/>
                </a:lnTo>
                <a:lnTo>
                  <a:pt x="214502" y="500380"/>
                </a:lnTo>
                <a:lnTo>
                  <a:pt x="264032" y="529717"/>
                </a:lnTo>
                <a:lnTo>
                  <a:pt x="275842" y="536111"/>
                </a:lnTo>
                <a:lnTo>
                  <a:pt x="281926" y="524635"/>
                </a:lnTo>
                <a:lnTo>
                  <a:pt x="270509" y="518414"/>
                </a:lnTo>
                <a:lnTo>
                  <a:pt x="245490" y="504063"/>
                </a:lnTo>
                <a:lnTo>
                  <a:pt x="198247" y="474726"/>
                </a:lnTo>
                <a:lnTo>
                  <a:pt x="154812" y="444373"/>
                </a:lnTo>
                <a:lnTo>
                  <a:pt x="115824" y="413385"/>
                </a:lnTo>
                <a:lnTo>
                  <a:pt x="82296" y="381508"/>
                </a:lnTo>
                <a:lnTo>
                  <a:pt x="54736" y="348488"/>
                </a:lnTo>
                <a:lnTo>
                  <a:pt x="33908" y="314833"/>
                </a:lnTo>
                <a:lnTo>
                  <a:pt x="16255" y="266319"/>
                </a:lnTo>
                <a:lnTo>
                  <a:pt x="12953" y="235458"/>
                </a:lnTo>
                <a:lnTo>
                  <a:pt x="13334" y="219583"/>
                </a:lnTo>
                <a:lnTo>
                  <a:pt x="21716" y="168783"/>
                </a:lnTo>
                <a:lnTo>
                  <a:pt x="31876" y="129667"/>
                </a:lnTo>
                <a:lnTo>
                  <a:pt x="38100" y="107950"/>
                </a:lnTo>
                <a:lnTo>
                  <a:pt x="44703" y="84709"/>
                </a:lnTo>
                <a:lnTo>
                  <a:pt x="51688" y="59562"/>
                </a:lnTo>
                <a:lnTo>
                  <a:pt x="58800" y="32385"/>
                </a:lnTo>
                <a:lnTo>
                  <a:pt x="62483" y="18034"/>
                </a:lnTo>
                <a:lnTo>
                  <a:pt x="66039" y="3048"/>
                </a:lnTo>
                <a:lnTo>
                  <a:pt x="53466" y="0"/>
                </a:lnTo>
                <a:close/>
              </a:path>
            </a:pathLst>
          </a:custGeom>
          <a:solidFill>
            <a:srgbClr val="385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7745477" y="3771138"/>
            <a:ext cx="4210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latin typeface="Calibri"/>
                <a:cs typeface="Calibri"/>
              </a:rPr>
              <a:t>Loss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079484" y="2764282"/>
            <a:ext cx="539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latin typeface="Calibri"/>
                <a:cs typeface="Calibri"/>
              </a:rPr>
              <a:t>P</a:t>
            </a:r>
            <a:r>
              <a:rPr spc="-30" dirty="0">
                <a:latin typeface="Calibri"/>
                <a:cs typeface="Calibri"/>
              </a:rPr>
              <a:t>r</a:t>
            </a:r>
            <a:r>
              <a:rPr spc="-5" dirty="0">
                <a:latin typeface="Calibri"/>
                <a:cs typeface="Calibri"/>
              </a:rPr>
              <a:t>ofit</a:t>
            </a:r>
            <a:endParaRPr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689085" y="2725673"/>
            <a:ext cx="1470660" cy="15819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305670" y="3081908"/>
            <a:ext cx="345440" cy="566420"/>
          </a:xfrm>
          <a:custGeom>
            <a:avLst/>
            <a:gdLst/>
            <a:ahLst/>
            <a:cxnLst/>
            <a:rect l="l" t="t" r="r" b="b"/>
            <a:pathLst>
              <a:path w="345440" h="566420">
                <a:moveTo>
                  <a:pt x="275109" y="536028"/>
                </a:moveTo>
                <a:lnTo>
                  <a:pt x="260223" y="564007"/>
                </a:lnTo>
                <a:lnTo>
                  <a:pt x="345439" y="566165"/>
                </a:lnTo>
                <a:lnTo>
                  <a:pt x="328279" y="542035"/>
                </a:lnTo>
                <a:lnTo>
                  <a:pt x="286257" y="542035"/>
                </a:lnTo>
                <a:lnTo>
                  <a:pt x="275109" y="536028"/>
                </a:lnTo>
                <a:close/>
              </a:path>
              <a:path w="345440" h="566420">
                <a:moveTo>
                  <a:pt x="281224" y="524535"/>
                </a:moveTo>
                <a:lnTo>
                  <a:pt x="275109" y="536028"/>
                </a:lnTo>
                <a:lnTo>
                  <a:pt x="286257" y="542035"/>
                </a:lnTo>
                <a:lnTo>
                  <a:pt x="292480" y="530605"/>
                </a:lnTo>
                <a:lnTo>
                  <a:pt x="281224" y="524535"/>
                </a:lnTo>
                <a:close/>
              </a:path>
              <a:path w="345440" h="566420">
                <a:moveTo>
                  <a:pt x="296036" y="496696"/>
                </a:moveTo>
                <a:lnTo>
                  <a:pt x="281224" y="524535"/>
                </a:lnTo>
                <a:lnTo>
                  <a:pt x="292480" y="530605"/>
                </a:lnTo>
                <a:lnTo>
                  <a:pt x="286257" y="542035"/>
                </a:lnTo>
                <a:lnTo>
                  <a:pt x="328279" y="542035"/>
                </a:lnTo>
                <a:lnTo>
                  <a:pt x="296036" y="496696"/>
                </a:lnTo>
                <a:close/>
              </a:path>
              <a:path w="345440" h="566420">
                <a:moveTo>
                  <a:pt x="53339" y="0"/>
                </a:moveTo>
                <a:lnTo>
                  <a:pt x="49783" y="14986"/>
                </a:lnTo>
                <a:lnTo>
                  <a:pt x="46227" y="29337"/>
                </a:lnTo>
                <a:lnTo>
                  <a:pt x="32257" y="81279"/>
                </a:lnTo>
                <a:lnTo>
                  <a:pt x="25526" y="104393"/>
                </a:lnTo>
                <a:lnTo>
                  <a:pt x="19430" y="126111"/>
                </a:lnTo>
                <a:lnTo>
                  <a:pt x="9144" y="165607"/>
                </a:lnTo>
                <a:lnTo>
                  <a:pt x="507" y="218312"/>
                </a:lnTo>
                <a:lnTo>
                  <a:pt x="0" y="235076"/>
                </a:lnTo>
                <a:lnTo>
                  <a:pt x="888" y="251587"/>
                </a:lnTo>
                <a:lnTo>
                  <a:pt x="13843" y="302387"/>
                </a:lnTo>
                <a:lnTo>
                  <a:pt x="32003" y="338200"/>
                </a:lnTo>
                <a:lnTo>
                  <a:pt x="57403" y="373125"/>
                </a:lnTo>
                <a:lnTo>
                  <a:pt x="89026" y="406653"/>
                </a:lnTo>
                <a:lnTo>
                  <a:pt x="126110" y="439038"/>
                </a:lnTo>
                <a:lnTo>
                  <a:pt x="168021" y="470153"/>
                </a:lnTo>
                <a:lnTo>
                  <a:pt x="213995" y="500379"/>
                </a:lnTo>
                <a:lnTo>
                  <a:pt x="263398" y="529716"/>
                </a:lnTo>
                <a:lnTo>
                  <a:pt x="275109" y="536028"/>
                </a:lnTo>
                <a:lnTo>
                  <a:pt x="281224" y="524535"/>
                </a:lnTo>
                <a:lnTo>
                  <a:pt x="269875" y="518413"/>
                </a:lnTo>
                <a:lnTo>
                  <a:pt x="245109" y="504063"/>
                </a:lnTo>
                <a:lnTo>
                  <a:pt x="197865" y="474725"/>
                </a:lnTo>
                <a:lnTo>
                  <a:pt x="154431" y="444500"/>
                </a:lnTo>
                <a:lnTo>
                  <a:pt x="115570" y="413385"/>
                </a:lnTo>
                <a:lnTo>
                  <a:pt x="82169" y="381507"/>
                </a:lnTo>
                <a:lnTo>
                  <a:pt x="54609" y="348488"/>
                </a:lnTo>
                <a:lnTo>
                  <a:pt x="33781" y="314832"/>
                </a:lnTo>
                <a:lnTo>
                  <a:pt x="16128" y="266318"/>
                </a:lnTo>
                <a:lnTo>
                  <a:pt x="12953" y="235457"/>
                </a:lnTo>
                <a:lnTo>
                  <a:pt x="13334" y="219582"/>
                </a:lnTo>
                <a:lnTo>
                  <a:pt x="21717" y="168782"/>
                </a:lnTo>
                <a:lnTo>
                  <a:pt x="31876" y="129666"/>
                </a:lnTo>
                <a:lnTo>
                  <a:pt x="44703" y="84708"/>
                </a:lnTo>
                <a:lnTo>
                  <a:pt x="51561" y="59562"/>
                </a:lnTo>
                <a:lnTo>
                  <a:pt x="58674" y="32385"/>
                </a:lnTo>
                <a:lnTo>
                  <a:pt x="62356" y="18033"/>
                </a:lnTo>
                <a:lnTo>
                  <a:pt x="66039" y="3048"/>
                </a:lnTo>
                <a:lnTo>
                  <a:pt x="53339" y="0"/>
                </a:lnTo>
                <a:close/>
              </a:path>
            </a:pathLst>
          </a:custGeom>
          <a:solidFill>
            <a:srgbClr val="385D89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467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17041" y="820675"/>
            <a:ext cx="213423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800" spc="-5" dirty="0"/>
              <a:t>Decision</a:t>
            </a:r>
            <a:r>
              <a:rPr sz="2800" spc="-80" dirty="0"/>
              <a:t> </a:t>
            </a:r>
            <a:r>
              <a:rPr sz="2800" spc="-40" dirty="0"/>
              <a:t>Trees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1717041" y="1537564"/>
            <a:ext cx="6043295" cy="109855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355600" indent="-342900">
              <a:spcBef>
                <a:spcPts val="3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700" spc="-10" dirty="0">
                <a:solidFill>
                  <a:prstClr val="black"/>
                </a:solidFill>
                <a:cs typeface="Calibri"/>
              </a:rPr>
              <a:t>How</a:t>
            </a:r>
            <a:r>
              <a:rPr sz="1700" spc="10" dirty="0">
                <a:solidFill>
                  <a:prstClr val="black"/>
                </a:solidFill>
                <a:cs typeface="Calibri"/>
              </a:rPr>
              <a:t> </a:t>
            </a:r>
            <a:r>
              <a:rPr sz="1700" spc="-15" dirty="0">
                <a:solidFill>
                  <a:prstClr val="black"/>
                </a:solidFill>
                <a:cs typeface="Calibri"/>
              </a:rPr>
              <a:t>to…</a:t>
            </a:r>
            <a:endParaRPr sz="1700">
              <a:solidFill>
                <a:prstClr val="black"/>
              </a:solidFill>
              <a:cs typeface="Calibri"/>
            </a:endParaRPr>
          </a:p>
          <a:p>
            <a:pPr marL="755650" lvl="1" indent="-286385">
              <a:spcBef>
                <a:spcPts val="245"/>
              </a:spcBef>
              <a:buFont typeface="Arial"/>
              <a:buChar char="–"/>
              <a:tabLst>
                <a:tab pos="755650" algn="l"/>
                <a:tab pos="756285" algn="l"/>
              </a:tabLst>
            </a:pPr>
            <a:r>
              <a:rPr sz="1500" spc="-10" dirty="0">
                <a:solidFill>
                  <a:prstClr val="black"/>
                </a:solidFill>
                <a:cs typeface="Calibri"/>
              </a:rPr>
              <a:t>List </a:t>
            </a:r>
            <a:r>
              <a:rPr sz="1500" spc="-5" dirty="0">
                <a:solidFill>
                  <a:prstClr val="black"/>
                </a:solidFill>
                <a:cs typeface="Calibri"/>
              </a:rPr>
              <a:t>options (include </a:t>
            </a:r>
            <a:r>
              <a:rPr sz="1500" dirty="0">
                <a:solidFill>
                  <a:prstClr val="black"/>
                </a:solidFill>
                <a:cs typeface="Calibri"/>
              </a:rPr>
              <a:t>all </a:t>
            </a:r>
            <a:r>
              <a:rPr sz="1500" spc="-5" dirty="0">
                <a:solidFill>
                  <a:prstClr val="black"/>
                </a:solidFill>
                <a:cs typeface="Calibri"/>
              </a:rPr>
              <a:t>possible </a:t>
            </a:r>
            <a:r>
              <a:rPr sz="1500" dirty="0">
                <a:solidFill>
                  <a:prstClr val="black"/>
                </a:solidFill>
                <a:cs typeface="Calibri"/>
              </a:rPr>
              <a:t>action</a:t>
            </a:r>
            <a:r>
              <a:rPr sz="1500" spc="20" dirty="0">
                <a:solidFill>
                  <a:prstClr val="black"/>
                </a:solidFill>
                <a:cs typeface="Calibri"/>
              </a:rPr>
              <a:t> </a:t>
            </a:r>
            <a:r>
              <a:rPr sz="1500" spc="-5" dirty="0">
                <a:solidFill>
                  <a:prstClr val="black"/>
                </a:solidFill>
                <a:cs typeface="Calibri"/>
              </a:rPr>
              <a:t>alternatives!)</a:t>
            </a:r>
            <a:endParaRPr sz="1500">
              <a:solidFill>
                <a:prstClr val="black"/>
              </a:solidFill>
              <a:cs typeface="Calibri"/>
            </a:endParaRPr>
          </a:p>
          <a:p>
            <a:pPr marL="755650" lvl="1" indent="-286385">
              <a:spcBef>
                <a:spcPts val="240"/>
              </a:spcBef>
              <a:buFont typeface="Arial"/>
              <a:buChar char="–"/>
              <a:tabLst>
                <a:tab pos="755650" algn="l"/>
                <a:tab pos="756285" algn="l"/>
              </a:tabLst>
            </a:pPr>
            <a:r>
              <a:rPr sz="1500" spc="-10" dirty="0">
                <a:solidFill>
                  <a:prstClr val="black"/>
                </a:solidFill>
                <a:cs typeface="Calibri"/>
              </a:rPr>
              <a:t>List </a:t>
            </a:r>
            <a:r>
              <a:rPr sz="1500" spc="-5" dirty="0">
                <a:solidFill>
                  <a:prstClr val="black"/>
                </a:solidFill>
                <a:cs typeface="Calibri"/>
              </a:rPr>
              <a:t>uncertain </a:t>
            </a:r>
            <a:r>
              <a:rPr sz="1500" spc="-10" dirty="0">
                <a:solidFill>
                  <a:prstClr val="black"/>
                </a:solidFill>
                <a:cs typeface="Calibri"/>
              </a:rPr>
              <a:t>events </a:t>
            </a:r>
            <a:r>
              <a:rPr sz="1500" spc="-5" dirty="0">
                <a:solidFill>
                  <a:prstClr val="black"/>
                </a:solidFill>
                <a:cs typeface="Calibri"/>
              </a:rPr>
              <a:t>(mutually </a:t>
            </a:r>
            <a:r>
              <a:rPr sz="1500" spc="-10" dirty="0">
                <a:solidFill>
                  <a:prstClr val="black"/>
                </a:solidFill>
                <a:cs typeface="Calibri"/>
              </a:rPr>
              <a:t>exclusive </a:t>
            </a:r>
            <a:r>
              <a:rPr sz="1500" dirty="0">
                <a:solidFill>
                  <a:prstClr val="black"/>
                </a:solidFill>
                <a:cs typeface="Calibri"/>
              </a:rPr>
              <a:t>and </a:t>
            </a:r>
            <a:r>
              <a:rPr sz="1500" spc="-5" dirty="0">
                <a:solidFill>
                  <a:prstClr val="black"/>
                </a:solidFill>
                <a:cs typeface="Calibri"/>
              </a:rPr>
              <a:t>collectively</a:t>
            </a:r>
            <a:r>
              <a:rPr sz="1500" spc="30" dirty="0">
                <a:solidFill>
                  <a:prstClr val="black"/>
                </a:solidFill>
                <a:cs typeface="Calibri"/>
              </a:rPr>
              <a:t> </a:t>
            </a:r>
            <a:r>
              <a:rPr sz="1500" spc="-10" dirty="0">
                <a:solidFill>
                  <a:prstClr val="black"/>
                </a:solidFill>
                <a:cs typeface="Calibri"/>
              </a:rPr>
              <a:t>exhaustive)</a:t>
            </a:r>
            <a:endParaRPr sz="1500">
              <a:solidFill>
                <a:prstClr val="black"/>
              </a:solidFill>
              <a:cs typeface="Calibri"/>
            </a:endParaRPr>
          </a:p>
          <a:p>
            <a:pPr marL="755650" lvl="1" indent="-286385">
              <a:spcBef>
                <a:spcPts val="240"/>
              </a:spcBef>
              <a:buFont typeface="Arial"/>
              <a:buChar char="–"/>
              <a:tabLst>
                <a:tab pos="755650" algn="l"/>
                <a:tab pos="756285" algn="l"/>
              </a:tabLst>
            </a:pPr>
            <a:r>
              <a:rPr sz="1500" spc="-5" dirty="0">
                <a:solidFill>
                  <a:prstClr val="black"/>
                </a:solidFill>
                <a:cs typeface="Calibri"/>
              </a:rPr>
              <a:t>Construct </a:t>
            </a:r>
            <a:r>
              <a:rPr sz="1500" dirty="0">
                <a:solidFill>
                  <a:prstClr val="black"/>
                </a:solidFill>
                <a:cs typeface="Calibri"/>
              </a:rPr>
              <a:t>a </a:t>
            </a:r>
            <a:r>
              <a:rPr sz="1500" spc="-5" dirty="0">
                <a:solidFill>
                  <a:prstClr val="black"/>
                </a:solidFill>
                <a:cs typeface="Calibri"/>
              </a:rPr>
              <a:t>decision tree </a:t>
            </a:r>
            <a:r>
              <a:rPr sz="1500" dirty="0">
                <a:solidFill>
                  <a:prstClr val="black"/>
                </a:solidFill>
                <a:cs typeface="Calibri"/>
              </a:rPr>
              <a:t>along a time</a:t>
            </a:r>
            <a:r>
              <a:rPr sz="1500" spc="-20" dirty="0">
                <a:solidFill>
                  <a:prstClr val="black"/>
                </a:solidFill>
                <a:cs typeface="Calibri"/>
              </a:rPr>
              <a:t> </a:t>
            </a:r>
            <a:r>
              <a:rPr sz="1500" spc="-5" dirty="0">
                <a:solidFill>
                  <a:prstClr val="black"/>
                </a:solidFill>
                <a:cs typeface="Calibri"/>
              </a:rPr>
              <a:t>line</a:t>
            </a:r>
            <a:endParaRPr sz="1500">
              <a:solidFill>
                <a:prstClr val="black"/>
              </a:solidFill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17041" y="4311396"/>
            <a:ext cx="7465695" cy="191135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755650" indent="-286385">
              <a:spcBef>
                <a:spcPts val="340"/>
              </a:spcBef>
              <a:buFont typeface="Arial"/>
              <a:buChar char="–"/>
              <a:tabLst>
                <a:tab pos="755650" algn="l"/>
                <a:tab pos="756285" algn="l"/>
              </a:tabLst>
            </a:pPr>
            <a:r>
              <a:rPr sz="1500" spc="-15" dirty="0">
                <a:solidFill>
                  <a:prstClr val="black"/>
                </a:solidFill>
                <a:cs typeface="Calibri"/>
              </a:rPr>
              <a:t>Evaluate </a:t>
            </a:r>
            <a:r>
              <a:rPr sz="1500" spc="-5" dirty="0">
                <a:solidFill>
                  <a:prstClr val="black"/>
                </a:solidFill>
                <a:cs typeface="Calibri"/>
              </a:rPr>
              <a:t>endpoints </a:t>
            </a:r>
            <a:r>
              <a:rPr sz="1500" spc="-10" dirty="0">
                <a:solidFill>
                  <a:prstClr val="black"/>
                </a:solidFill>
                <a:cs typeface="Calibri"/>
              </a:rPr>
              <a:t>(outcomes </a:t>
            </a:r>
            <a:r>
              <a:rPr sz="1500" spc="-15" dirty="0">
                <a:solidFill>
                  <a:prstClr val="black"/>
                </a:solidFill>
                <a:cs typeface="Calibri"/>
              </a:rPr>
              <a:t>for </a:t>
            </a:r>
            <a:r>
              <a:rPr sz="1500" dirty="0">
                <a:solidFill>
                  <a:prstClr val="black"/>
                </a:solidFill>
                <a:cs typeface="Calibri"/>
              </a:rPr>
              <a:t>each </a:t>
            </a:r>
            <a:r>
              <a:rPr sz="1500" spc="-5" dirty="0">
                <a:solidFill>
                  <a:prstClr val="black"/>
                </a:solidFill>
                <a:cs typeface="Calibri"/>
              </a:rPr>
              <a:t>end</a:t>
            </a:r>
            <a:r>
              <a:rPr sz="1500" spc="25" dirty="0">
                <a:solidFill>
                  <a:prstClr val="black"/>
                </a:solidFill>
                <a:cs typeface="Calibri"/>
              </a:rPr>
              <a:t> </a:t>
            </a:r>
            <a:r>
              <a:rPr sz="1500" spc="-10" dirty="0">
                <a:solidFill>
                  <a:prstClr val="black"/>
                </a:solidFill>
                <a:cs typeface="Calibri"/>
              </a:rPr>
              <a:t>branch)</a:t>
            </a:r>
            <a:endParaRPr sz="1500">
              <a:solidFill>
                <a:prstClr val="black"/>
              </a:solidFill>
              <a:cs typeface="Calibri"/>
            </a:endParaRPr>
          </a:p>
          <a:p>
            <a:pPr marL="755650" indent="-286385">
              <a:spcBef>
                <a:spcPts val="240"/>
              </a:spcBef>
              <a:buFont typeface="Arial"/>
              <a:buChar char="–"/>
              <a:tabLst>
                <a:tab pos="755650" algn="l"/>
                <a:tab pos="756285" algn="l"/>
              </a:tabLst>
            </a:pPr>
            <a:r>
              <a:rPr sz="1500" dirty="0">
                <a:solidFill>
                  <a:prstClr val="black"/>
                </a:solidFill>
                <a:cs typeface="Calibri"/>
              </a:rPr>
              <a:t>Assess </a:t>
            </a:r>
            <a:r>
              <a:rPr sz="1500" spc="-10" dirty="0">
                <a:solidFill>
                  <a:prstClr val="black"/>
                </a:solidFill>
                <a:cs typeface="Calibri"/>
              </a:rPr>
              <a:t>event</a:t>
            </a:r>
            <a:r>
              <a:rPr sz="15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1500" spc="-10" dirty="0">
                <a:solidFill>
                  <a:prstClr val="black"/>
                </a:solidFill>
                <a:cs typeface="Calibri"/>
              </a:rPr>
              <a:t>probabilities</a:t>
            </a:r>
            <a:endParaRPr sz="1500">
              <a:solidFill>
                <a:prstClr val="black"/>
              </a:solidFill>
              <a:cs typeface="Calibri"/>
            </a:endParaRPr>
          </a:p>
          <a:p>
            <a:pPr marL="755650" indent="-286385">
              <a:spcBef>
                <a:spcPts val="240"/>
              </a:spcBef>
              <a:buFont typeface="Arial"/>
              <a:buChar char="–"/>
              <a:tabLst>
                <a:tab pos="755650" algn="l"/>
                <a:tab pos="756285" algn="l"/>
              </a:tabLst>
            </a:pPr>
            <a:r>
              <a:rPr sz="1500" spc="-5" dirty="0">
                <a:solidFill>
                  <a:prstClr val="black"/>
                </a:solidFill>
                <a:cs typeface="Calibri"/>
              </a:rPr>
              <a:t>“Expect-out </a:t>
            </a:r>
            <a:r>
              <a:rPr sz="1500" dirty="0">
                <a:solidFill>
                  <a:prstClr val="black"/>
                </a:solidFill>
                <a:cs typeface="Calibri"/>
              </a:rPr>
              <a:t>and </a:t>
            </a:r>
            <a:r>
              <a:rPr sz="1500" spc="-10" dirty="0">
                <a:solidFill>
                  <a:prstClr val="black"/>
                </a:solidFill>
                <a:cs typeface="Calibri"/>
              </a:rPr>
              <a:t>Fold </a:t>
            </a:r>
            <a:r>
              <a:rPr sz="1500" dirty="0">
                <a:solidFill>
                  <a:prstClr val="black"/>
                </a:solidFill>
                <a:cs typeface="Calibri"/>
              </a:rPr>
              <a:t>Back” = </a:t>
            </a:r>
            <a:r>
              <a:rPr sz="1500" spc="-5" dirty="0">
                <a:solidFill>
                  <a:prstClr val="black"/>
                </a:solidFill>
                <a:cs typeface="Calibri"/>
              </a:rPr>
              <a:t>Backwards</a:t>
            </a:r>
            <a:r>
              <a:rPr sz="1500" spc="-45" dirty="0">
                <a:solidFill>
                  <a:prstClr val="black"/>
                </a:solidFill>
                <a:cs typeface="Calibri"/>
              </a:rPr>
              <a:t> </a:t>
            </a:r>
            <a:r>
              <a:rPr sz="1500" spc="-5" dirty="0">
                <a:solidFill>
                  <a:prstClr val="black"/>
                </a:solidFill>
                <a:cs typeface="Calibri"/>
              </a:rPr>
              <a:t>Induction</a:t>
            </a:r>
            <a:endParaRPr sz="1500">
              <a:solidFill>
                <a:prstClr val="black"/>
              </a:solidFill>
              <a:cs typeface="Calibri"/>
            </a:endParaRPr>
          </a:p>
          <a:p>
            <a:pPr marL="755650" indent="-286385">
              <a:spcBef>
                <a:spcPts val="240"/>
              </a:spcBef>
              <a:buFont typeface="Arial"/>
              <a:buChar char="–"/>
              <a:tabLst>
                <a:tab pos="755650" algn="l"/>
                <a:tab pos="756285" algn="l"/>
              </a:tabLst>
            </a:pPr>
            <a:r>
              <a:rPr sz="1500" spc="-5" dirty="0">
                <a:solidFill>
                  <a:srgbClr val="0000FF"/>
                </a:solidFill>
                <a:cs typeface="Calibri"/>
              </a:rPr>
              <a:t>Do sensitivity analysis on variables</a:t>
            </a:r>
            <a:endParaRPr sz="1500">
              <a:solidFill>
                <a:prstClr val="black"/>
              </a:solidFill>
              <a:cs typeface="Calibri"/>
            </a:endParaRPr>
          </a:p>
          <a:p>
            <a:pPr>
              <a:spcBef>
                <a:spcPts val="35"/>
              </a:spcBef>
            </a:pPr>
            <a:endParaRPr sz="1950">
              <a:solidFill>
                <a:prstClr val="black"/>
              </a:solidFill>
              <a:cs typeface="Calibri"/>
            </a:endParaRPr>
          </a:p>
          <a:p>
            <a:pPr marL="355600" indent="-342900"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700" spc="-5" dirty="0">
                <a:solidFill>
                  <a:prstClr val="black"/>
                </a:solidFill>
                <a:cs typeface="Calibri"/>
              </a:rPr>
              <a:t>Consider </a:t>
            </a:r>
            <a:r>
              <a:rPr sz="1700" spc="-10" dirty="0">
                <a:solidFill>
                  <a:prstClr val="black"/>
                </a:solidFill>
                <a:cs typeface="Calibri"/>
              </a:rPr>
              <a:t>what </a:t>
            </a:r>
            <a:r>
              <a:rPr sz="1700" spc="-5" dirty="0">
                <a:solidFill>
                  <a:prstClr val="black"/>
                </a:solidFill>
                <a:cs typeface="Calibri"/>
              </a:rPr>
              <a:t>the result means in </a:t>
            </a:r>
            <a:r>
              <a:rPr sz="1700" spc="-15" dirty="0">
                <a:solidFill>
                  <a:prstClr val="black"/>
                </a:solidFill>
                <a:cs typeface="Calibri"/>
              </a:rPr>
              <a:t>context </a:t>
            </a:r>
            <a:r>
              <a:rPr sz="1700" spc="-5" dirty="0">
                <a:solidFill>
                  <a:prstClr val="black"/>
                </a:solidFill>
                <a:cs typeface="Calibri"/>
              </a:rPr>
              <a:t>of the bigger </a:t>
            </a:r>
            <a:r>
              <a:rPr sz="1700" spc="-10" dirty="0">
                <a:solidFill>
                  <a:prstClr val="black"/>
                </a:solidFill>
                <a:cs typeface="Calibri"/>
              </a:rPr>
              <a:t>picture </a:t>
            </a:r>
            <a:r>
              <a:rPr sz="1700" spc="-5" dirty="0">
                <a:solidFill>
                  <a:prstClr val="black"/>
                </a:solidFill>
                <a:cs typeface="Calibri"/>
              </a:rPr>
              <a:t>decision</a:t>
            </a:r>
            <a:r>
              <a:rPr sz="1700" spc="165" dirty="0">
                <a:solidFill>
                  <a:prstClr val="black"/>
                </a:solidFill>
                <a:cs typeface="Calibri"/>
              </a:rPr>
              <a:t> </a:t>
            </a:r>
            <a:r>
              <a:rPr sz="1700" spc="-5" dirty="0">
                <a:solidFill>
                  <a:prstClr val="black"/>
                </a:solidFill>
                <a:cs typeface="Calibri"/>
              </a:rPr>
              <a:t>making?</a:t>
            </a:r>
            <a:endParaRPr sz="1700">
              <a:solidFill>
                <a:prstClr val="black"/>
              </a:solidFill>
              <a:cs typeface="Calibri"/>
            </a:endParaRPr>
          </a:p>
          <a:p>
            <a:pPr marL="2755900">
              <a:spcBef>
                <a:spcPts val="190"/>
              </a:spcBef>
            </a:pPr>
            <a:r>
              <a:rPr sz="1700" spc="-5" dirty="0">
                <a:solidFill>
                  <a:prstClr val="black"/>
                </a:solidFill>
                <a:cs typeface="Calibri"/>
              </a:rPr>
              <a:t>… </a:t>
            </a:r>
            <a:r>
              <a:rPr sz="1700" i="1" spc="-5" dirty="0">
                <a:solidFill>
                  <a:prstClr val="black"/>
                </a:solidFill>
                <a:cs typeface="Calibri"/>
              </a:rPr>
              <a:t>are you backing </a:t>
            </a:r>
            <a:r>
              <a:rPr sz="1700" i="1" dirty="0">
                <a:solidFill>
                  <a:prstClr val="black"/>
                </a:solidFill>
                <a:cs typeface="Calibri"/>
              </a:rPr>
              <a:t>the </a:t>
            </a:r>
            <a:r>
              <a:rPr sz="1700" i="1" spc="-5" dirty="0">
                <a:solidFill>
                  <a:prstClr val="black"/>
                </a:solidFill>
                <a:cs typeface="Calibri"/>
              </a:rPr>
              <a:t>right</a:t>
            </a:r>
            <a:r>
              <a:rPr sz="1700" i="1" spc="30" dirty="0">
                <a:solidFill>
                  <a:prstClr val="black"/>
                </a:solidFill>
                <a:cs typeface="Calibri"/>
              </a:rPr>
              <a:t> </a:t>
            </a:r>
            <a:r>
              <a:rPr sz="1700" i="1" spc="-5" dirty="0">
                <a:solidFill>
                  <a:prstClr val="black"/>
                </a:solidFill>
                <a:cs typeface="Calibri"/>
              </a:rPr>
              <a:t>horse</a:t>
            </a:r>
            <a:r>
              <a:rPr sz="1700" spc="-5" dirty="0">
                <a:solidFill>
                  <a:prstClr val="black"/>
                </a:solidFill>
                <a:cs typeface="Calibri"/>
              </a:rPr>
              <a:t>?</a:t>
            </a:r>
            <a:endParaRPr sz="1700">
              <a:solidFill>
                <a:prstClr val="black"/>
              </a:solidFill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91155" y="3069336"/>
            <a:ext cx="1098550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400" spc="-10" dirty="0">
                <a:solidFill>
                  <a:prstClr val="black"/>
                </a:solidFill>
                <a:cs typeface="Calibri"/>
              </a:rPr>
              <a:t>decision</a:t>
            </a:r>
            <a:r>
              <a:rPr sz="1400" spc="-20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-10" dirty="0">
                <a:solidFill>
                  <a:prstClr val="black"/>
                </a:solidFill>
                <a:cs typeface="Calibri"/>
              </a:rPr>
              <a:t>nodes</a:t>
            </a:r>
            <a:endParaRPr sz="1400">
              <a:solidFill>
                <a:prstClr val="black"/>
              </a:solidFill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53640" y="3888994"/>
            <a:ext cx="911225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400" spc="-10" dirty="0">
                <a:solidFill>
                  <a:prstClr val="black"/>
                </a:solidFill>
                <a:cs typeface="Calibri"/>
              </a:rPr>
              <a:t>event</a:t>
            </a:r>
            <a:r>
              <a:rPr sz="1400" spc="-35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-10" dirty="0">
                <a:solidFill>
                  <a:prstClr val="black"/>
                </a:solidFill>
                <a:cs typeface="Calibri"/>
              </a:rPr>
              <a:t>nodes</a:t>
            </a:r>
            <a:endParaRPr sz="1400">
              <a:solidFill>
                <a:prstClr val="black"/>
              </a:solidFill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863720" y="3070479"/>
            <a:ext cx="360680" cy="330200"/>
          </a:xfrm>
          <a:custGeom>
            <a:avLst/>
            <a:gdLst/>
            <a:ahLst/>
            <a:cxnLst/>
            <a:rect l="l" t="t" r="r" b="b"/>
            <a:pathLst>
              <a:path w="360680" h="330200">
                <a:moveTo>
                  <a:pt x="360425" y="0"/>
                </a:moveTo>
                <a:lnTo>
                  <a:pt x="0" y="0"/>
                </a:lnTo>
                <a:lnTo>
                  <a:pt x="0" y="329946"/>
                </a:lnTo>
                <a:lnTo>
                  <a:pt x="360425" y="329946"/>
                </a:lnTo>
                <a:lnTo>
                  <a:pt x="360425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63720" y="3070479"/>
            <a:ext cx="360680" cy="330200"/>
          </a:xfrm>
          <a:custGeom>
            <a:avLst/>
            <a:gdLst/>
            <a:ahLst/>
            <a:cxnLst/>
            <a:rect l="l" t="t" r="r" b="b"/>
            <a:pathLst>
              <a:path w="360680" h="330200">
                <a:moveTo>
                  <a:pt x="0" y="329946"/>
                </a:moveTo>
                <a:lnTo>
                  <a:pt x="360425" y="329946"/>
                </a:lnTo>
                <a:lnTo>
                  <a:pt x="360425" y="0"/>
                </a:lnTo>
                <a:lnTo>
                  <a:pt x="0" y="0"/>
                </a:lnTo>
                <a:lnTo>
                  <a:pt x="0" y="329946"/>
                </a:lnTo>
                <a:close/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4224148" y="3235071"/>
            <a:ext cx="922019" cy="210185"/>
          </a:xfrm>
          <a:custGeom>
            <a:avLst/>
            <a:gdLst/>
            <a:ahLst/>
            <a:cxnLst/>
            <a:rect l="l" t="t" r="r" b="b"/>
            <a:pathLst>
              <a:path w="922020" h="210185">
                <a:moveTo>
                  <a:pt x="0" y="0"/>
                </a:moveTo>
                <a:lnTo>
                  <a:pt x="921892" y="209803"/>
                </a:lnTo>
              </a:path>
            </a:pathLst>
          </a:custGeom>
          <a:ln w="99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224147" y="3055239"/>
            <a:ext cx="937260" cy="180340"/>
          </a:xfrm>
          <a:custGeom>
            <a:avLst/>
            <a:gdLst/>
            <a:ahLst/>
            <a:cxnLst/>
            <a:rect l="l" t="t" r="r" b="b"/>
            <a:pathLst>
              <a:path w="937260" h="180339">
                <a:moveTo>
                  <a:pt x="0" y="179832"/>
                </a:moveTo>
                <a:lnTo>
                  <a:pt x="936878" y="0"/>
                </a:lnTo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224148" y="3235070"/>
            <a:ext cx="951865" cy="15240"/>
          </a:xfrm>
          <a:custGeom>
            <a:avLst/>
            <a:gdLst/>
            <a:ahLst/>
            <a:cxnLst/>
            <a:rect l="l" t="t" r="r" b="b"/>
            <a:pathLst>
              <a:path w="951864" h="15239">
                <a:moveTo>
                  <a:pt x="0" y="0"/>
                </a:moveTo>
                <a:lnTo>
                  <a:pt x="951864" y="14986"/>
                </a:lnTo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44490" y="3124200"/>
            <a:ext cx="1106170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400" spc="-10" dirty="0">
                <a:solidFill>
                  <a:prstClr val="black"/>
                </a:solidFill>
                <a:cs typeface="Calibri"/>
              </a:rPr>
              <a:t>(list </a:t>
            </a:r>
            <a:r>
              <a:rPr sz="1400" spc="-5" dirty="0">
                <a:solidFill>
                  <a:prstClr val="black"/>
                </a:solidFill>
                <a:cs typeface="Calibri"/>
              </a:rPr>
              <a:t>of</a:t>
            </a:r>
            <a:r>
              <a:rPr sz="1400" spc="-25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-5" dirty="0">
                <a:solidFill>
                  <a:prstClr val="black"/>
                </a:solidFill>
                <a:cs typeface="Calibri"/>
              </a:rPr>
              <a:t>choices)</a:t>
            </a:r>
            <a:endParaRPr sz="1400">
              <a:solidFill>
                <a:prstClr val="black"/>
              </a:solidFill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863721" y="3842385"/>
            <a:ext cx="390525" cy="375285"/>
          </a:xfrm>
          <a:custGeom>
            <a:avLst/>
            <a:gdLst/>
            <a:ahLst/>
            <a:cxnLst/>
            <a:rect l="l" t="t" r="r" b="b"/>
            <a:pathLst>
              <a:path w="390525" h="375285">
                <a:moveTo>
                  <a:pt x="195072" y="0"/>
                </a:moveTo>
                <a:lnTo>
                  <a:pt x="150356" y="4951"/>
                </a:lnTo>
                <a:lnTo>
                  <a:pt x="109301" y="19056"/>
                </a:lnTo>
                <a:lnTo>
                  <a:pt x="73080" y="41187"/>
                </a:lnTo>
                <a:lnTo>
                  <a:pt x="42867" y="70219"/>
                </a:lnTo>
                <a:lnTo>
                  <a:pt x="19834" y="105024"/>
                </a:lnTo>
                <a:lnTo>
                  <a:pt x="5154" y="144477"/>
                </a:lnTo>
                <a:lnTo>
                  <a:pt x="0" y="187451"/>
                </a:lnTo>
                <a:lnTo>
                  <a:pt x="5154" y="230426"/>
                </a:lnTo>
                <a:lnTo>
                  <a:pt x="19834" y="269879"/>
                </a:lnTo>
                <a:lnTo>
                  <a:pt x="42867" y="304684"/>
                </a:lnTo>
                <a:lnTo>
                  <a:pt x="73080" y="333716"/>
                </a:lnTo>
                <a:lnTo>
                  <a:pt x="109301" y="355847"/>
                </a:lnTo>
                <a:lnTo>
                  <a:pt x="150356" y="369952"/>
                </a:lnTo>
                <a:lnTo>
                  <a:pt x="195072" y="374903"/>
                </a:lnTo>
                <a:lnTo>
                  <a:pt x="239787" y="369952"/>
                </a:lnTo>
                <a:lnTo>
                  <a:pt x="280842" y="355847"/>
                </a:lnTo>
                <a:lnTo>
                  <a:pt x="317063" y="333716"/>
                </a:lnTo>
                <a:lnTo>
                  <a:pt x="347276" y="304684"/>
                </a:lnTo>
                <a:lnTo>
                  <a:pt x="370309" y="269879"/>
                </a:lnTo>
                <a:lnTo>
                  <a:pt x="384989" y="230426"/>
                </a:lnTo>
                <a:lnTo>
                  <a:pt x="390144" y="187451"/>
                </a:lnTo>
                <a:lnTo>
                  <a:pt x="384989" y="144477"/>
                </a:lnTo>
                <a:lnTo>
                  <a:pt x="370309" y="105024"/>
                </a:lnTo>
                <a:lnTo>
                  <a:pt x="347276" y="70219"/>
                </a:lnTo>
                <a:lnTo>
                  <a:pt x="317063" y="41187"/>
                </a:lnTo>
                <a:lnTo>
                  <a:pt x="280842" y="19056"/>
                </a:lnTo>
                <a:lnTo>
                  <a:pt x="239787" y="4951"/>
                </a:lnTo>
                <a:lnTo>
                  <a:pt x="195072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863721" y="3842385"/>
            <a:ext cx="390525" cy="375285"/>
          </a:xfrm>
          <a:custGeom>
            <a:avLst/>
            <a:gdLst/>
            <a:ahLst/>
            <a:cxnLst/>
            <a:rect l="l" t="t" r="r" b="b"/>
            <a:pathLst>
              <a:path w="390525" h="375285">
                <a:moveTo>
                  <a:pt x="0" y="187451"/>
                </a:moveTo>
                <a:lnTo>
                  <a:pt x="5154" y="144477"/>
                </a:lnTo>
                <a:lnTo>
                  <a:pt x="19834" y="105024"/>
                </a:lnTo>
                <a:lnTo>
                  <a:pt x="42867" y="70219"/>
                </a:lnTo>
                <a:lnTo>
                  <a:pt x="73080" y="41187"/>
                </a:lnTo>
                <a:lnTo>
                  <a:pt x="109301" y="19056"/>
                </a:lnTo>
                <a:lnTo>
                  <a:pt x="150356" y="4951"/>
                </a:lnTo>
                <a:lnTo>
                  <a:pt x="195072" y="0"/>
                </a:lnTo>
                <a:lnTo>
                  <a:pt x="239787" y="4951"/>
                </a:lnTo>
                <a:lnTo>
                  <a:pt x="280842" y="19056"/>
                </a:lnTo>
                <a:lnTo>
                  <a:pt x="317063" y="41187"/>
                </a:lnTo>
                <a:lnTo>
                  <a:pt x="347276" y="70219"/>
                </a:lnTo>
                <a:lnTo>
                  <a:pt x="370309" y="105024"/>
                </a:lnTo>
                <a:lnTo>
                  <a:pt x="384989" y="144477"/>
                </a:lnTo>
                <a:lnTo>
                  <a:pt x="390144" y="187451"/>
                </a:lnTo>
                <a:lnTo>
                  <a:pt x="384989" y="230426"/>
                </a:lnTo>
                <a:lnTo>
                  <a:pt x="370309" y="269879"/>
                </a:lnTo>
                <a:lnTo>
                  <a:pt x="347276" y="304684"/>
                </a:lnTo>
                <a:lnTo>
                  <a:pt x="317063" y="333716"/>
                </a:lnTo>
                <a:lnTo>
                  <a:pt x="280842" y="355847"/>
                </a:lnTo>
                <a:lnTo>
                  <a:pt x="239787" y="369952"/>
                </a:lnTo>
                <a:lnTo>
                  <a:pt x="195072" y="374903"/>
                </a:lnTo>
                <a:lnTo>
                  <a:pt x="150356" y="369952"/>
                </a:lnTo>
                <a:lnTo>
                  <a:pt x="109301" y="355847"/>
                </a:lnTo>
                <a:lnTo>
                  <a:pt x="73080" y="333716"/>
                </a:lnTo>
                <a:lnTo>
                  <a:pt x="42867" y="304684"/>
                </a:lnTo>
                <a:lnTo>
                  <a:pt x="19834" y="269879"/>
                </a:lnTo>
                <a:lnTo>
                  <a:pt x="5154" y="230426"/>
                </a:lnTo>
                <a:lnTo>
                  <a:pt x="0" y="187451"/>
                </a:lnTo>
                <a:close/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256152" y="4032123"/>
            <a:ext cx="922019" cy="210185"/>
          </a:xfrm>
          <a:custGeom>
            <a:avLst/>
            <a:gdLst/>
            <a:ahLst/>
            <a:cxnLst/>
            <a:rect l="l" t="t" r="r" b="b"/>
            <a:pathLst>
              <a:path w="922020" h="210185">
                <a:moveTo>
                  <a:pt x="0" y="0"/>
                </a:moveTo>
                <a:lnTo>
                  <a:pt x="921893" y="209803"/>
                </a:lnTo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256151" y="3852290"/>
            <a:ext cx="937260" cy="180340"/>
          </a:xfrm>
          <a:custGeom>
            <a:avLst/>
            <a:gdLst/>
            <a:ahLst/>
            <a:cxnLst/>
            <a:rect l="l" t="t" r="r" b="b"/>
            <a:pathLst>
              <a:path w="937260" h="180339">
                <a:moveTo>
                  <a:pt x="0" y="179831"/>
                </a:moveTo>
                <a:lnTo>
                  <a:pt x="936878" y="0"/>
                </a:lnTo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256152" y="4032122"/>
            <a:ext cx="951865" cy="15240"/>
          </a:xfrm>
          <a:custGeom>
            <a:avLst/>
            <a:gdLst/>
            <a:ahLst/>
            <a:cxnLst/>
            <a:rect l="l" t="t" r="r" b="b"/>
            <a:pathLst>
              <a:path w="951864" h="15239">
                <a:moveTo>
                  <a:pt x="0" y="0"/>
                </a:moveTo>
                <a:lnTo>
                  <a:pt x="951864" y="14985"/>
                </a:lnTo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521705" y="3913885"/>
            <a:ext cx="1046480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400" spc="-10" dirty="0">
                <a:solidFill>
                  <a:prstClr val="black"/>
                </a:solidFill>
                <a:cs typeface="Calibri"/>
              </a:rPr>
              <a:t>(list </a:t>
            </a:r>
            <a:r>
              <a:rPr sz="1400" spc="-5" dirty="0">
                <a:solidFill>
                  <a:prstClr val="black"/>
                </a:solidFill>
                <a:cs typeface="Calibri"/>
              </a:rPr>
              <a:t>of</a:t>
            </a:r>
            <a:r>
              <a:rPr sz="1400" spc="-25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-10" dirty="0">
                <a:solidFill>
                  <a:prstClr val="black"/>
                </a:solidFill>
                <a:cs typeface="Calibri"/>
              </a:rPr>
              <a:t>events)</a:t>
            </a:r>
            <a:endParaRPr sz="1400">
              <a:solidFill>
                <a:prstClr val="black"/>
              </a:solidFill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058150" y="2585733"/>
            <a:ext cx="2777490" cy="26446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02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17041" y="820675"/>
            <a:ext cx="3664585" cy="452755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/>
              <a:t>Decision </a:t>
            </a:r>
            <a:r>
              <a:rPr sz="2800" spc="-40" dirty="0"/>
              <a:t>Trees </a:t>
            </a:r>
            <a:r>
              <a:rPr sz="2800" dirty="0"/>
              <a:t>-</a:t>
            </a:r>
            <a:r>
              <a:rPr sz="2800" spc="-10" dirty="0"/>
              <a:t> </a:t>
            </a:r>
            <a:r>
              <a:rPr sz="2800" spc="-5" dirty="0"/>
              <a:t>Example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1717041" y="1620519"/>
            <a:ext cx="8632825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  <a:tab pos="5856605" algn="l"/>
              </a:tabLst>
            </a:pPr>
            <a:r>
              <a:rPr sz="1600" dirty="0">
                <a:latin typeface="Calibri"/>
                <a:cs typeface="Calibri"/>
              </a:rPr>
              <a:t>A </a:t>
            </a:r>
            <a:r>
              <a:rPr sz="1600" spc="-5" dirty="0">
                <a:latin typeface="Calibri"/>
                <a:cs typeface="Calibri"/>
              </a:rPr>
              <a:t>high technology business </a:t>
            </a:r>
            <a:r>
              <a:rPr sz="1600" dirty="0">
                <a:latin typeface="Calibri"/>
                <a:cs typeface="Calibri"/>
              </a:rPr>
              <a:t>is in the </a:t>
            </a:r>
            <a:r>
              <a:rPr sz="1600" spc="-10" dirty="0">
                <a:latin typeface="Calibri"/>
                <a:cs typeface="Calibri"/>
              </a:rPr>
              <a:t>midst </a:t>
            </a:r>
            <a:r>
              <a:rPr sz="1600" spc="-5" dirty="0">
                <a:latin typeface="Calibri"/>
                <a:cs typeface="Calibri"/>
              </a:rPr>
              <a:t>of developing </a:t>
            </a:r>
            <a:r>
              <a:rPr sz="1600" dirty="0">
                <a:latin typeface="Calibri"/>
                <a:cs typeface="Calibri"/>
              </a:rPr>
              <a:t>a </a:t>
            </a:r>
            <a:r>
              <a:rPr sz="1600" spc="-10" dirty="0">
                <a:latin typeface="Calibri"/>
                <a:cs typeface="Calibri"/>
              </a:rPr>
              <a:t>diversification </a:t>
            </a:r>
            <a:r>
              <a:rPr sz="1600" spc="-15" dirty="0">
                <a:latin typeface="Calibri"/>
                <a:cs typeface="Calibri"/>
              </a:rPr>
              <a:t>strategy to </a:t>
            </a:r>
            <a:r>
              <a:rPr sz="1600" spc="-10" dirty="0">
                <a:latin typeface="Calibri"/>
                <a:cs typeface="Calibri"/>
              </a:rPr>
              <a:t>broaden </a:t>
            </a:r>
            <a:r>
              <a:rPr sz="1600" spc="-15" dirty="0">
                <a:latin typeface="Calibri"/>
                <a:cs typeface="Calibri"/>
              </a:rPr>
              <a:t>it’s  market </a:t>
            </a:r>
            <a:r>
              <a:rPr sz="1600" spc="-10" dirty="0">
                <a:latin typeface="Calibri"/>
                <a:cs typeface="Calibri"/>
              </a:rPr>
              <a:t>share </a:t>
            </a:r>
            <a:r>
              <a:rPr sz="1600" dirty="0">
                <a:latin typeface="Calibri"/>
                <a:cs typeface="Calibri"/>
              </a:rPr>
              <a:t>and </a:t>
            </a:r>
            <a:r>
              <a:rPr sz="1600" spc="-5" dirty="0">
                <a:latin typeface="Calibri"/>
                <a:cs typeface="Calibri"/>
              </a:rPr>
              <a:t>build </a:t>
            </a:r>
            <a:r>
              <a:rPr sz="1600" spc="-10" dirty="0">
                <a:latin typeface="Calibri"/>
                <a:cs typeface="Calibri"/>
              </a:rPr>
              <a:t>greater scope </a:t>
            </a:r>
            <a:r>
              <a:rPr sz="1600" dirty="0">
                <a:latin typeface="Calibri"/>
                <a:cs typeface="Calibri"/>
              </a:rPr>
              <a:t>in the </a:t>
            </a:r>
            <a:r>
              <a:rPr sz="1600" spc="-10" dirty="0">
                <a:latin typeface="Calibri"/>
                <a:cs typeface="Calibri"/>
              </a:rPr>
              <a:t>product portfolio. </a:t>
            </a:r>
            <a:r>
              <a:rPr sz="1600" dirty="0">
                <a:latin typeface="Calibri"/>
                <a:cs typeface="Calibri"/>
              </a:rPr>
              <a:t>A </a:t>
            </a:r>
            <a:r>
              <a:rPr sz="1600" spc="-5" dirty="0">
                <a:latin typeface="Calibri"/>
                <a:cs typeface="Calibri"/>
              </a:rPr>
              <a:t>decision </a:t>
            </a:r>
            <a:r>
              <a:rPr sz="1600" spc="-10" dirty="0">
                <a:latin typeface="Calibri"/>
                <a:cs typeface="Calibri"/>
              </a:rPr>
              <a:t>must </a:t>
            </a:r>
            <a:r>
              <a:rPr sz="1600" spc="-5" dirty="0">
                <a:latin typeface="Calibri"/>
                <a:cs typeface="Calibri"/>
              </a:rPr>
              <a:t>be </a:t>
            </a:r>
            <a:r>
              <a:rPr sz="1600" dirty="0">
                <a:latin typeface="Calibri"/>
                <a:cs typeface="Calibri"/>
              </a:rPr>
              <a:t>made </a:t>
            </a:r>
            <a:r>
              <a:rPr sz="1600" spc="-5" dirty="0">
                <a:latin typeface="Calibri"/>
                <a:cs typeface="Calibri"/>
              </a:rPr>
              <a:t>on whether  </a:t>
            </a:r>
            <a:r>
              <a:rPr sz="1600" spc="-15" dirty="0">
                <a:latin typeface="Calibri"/>
                <a:cs typeface="Calibri"/>
              </a:rPr>
              <a:t>to make </a:t>
            </a:r>
            <a:r>
              <a:rPr sz="1600" spc="-5" dirty="0">
                <a:latin typeface="Calibri"/>
                <a:cs typeface="Calibri"/>
              </a:rPr>
              <a:t>or buy </a:t>
            </a:r>
            <a:r>
              <a:rPr sz="1600" dirty="0">
                <a:latin typeface="Calibri"/>
                <a:cs typeface="Calibri"/>
              </a:rPr>
              <a:t>the </a:t>
            </a:r>
            <a:r>
              <a:rPr sz="1600" spc="-10" dirty="0">
                <a:latin typeface="Calibri"/>
                <a:cs typeface="Calibri"/>
              </a:rPr>
              <a:t>product </a:t>
            </a:r>
            <a:r>
              <a:rPr sz="1600" spc="-5" dirty="0">
                <a:latin typeface="Calibri"/>
                <a:cs typeface="Calibri"/>
              </a:rPr>
              <a:t>of their newly</a:t>
            </a:r>
            <a:r>
              <a:rPr sz="1600" spc="14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developed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technology.	</a:t>
            </a:r>
            <a:r>
              <a:rPr sz="1600" spc="-5" dirty="0">
                <a:latin typeface="Calibri"/>
                <a:cs typeface="Calibri"/>
              </a:rPr>
              <a:t>The </a:t>
            </a:r>
            <a:r>
              <a:rPr sz="1600" dirty="0">
                <a:latin typeface="Calibri"/>
                <a:cs typeface="Calibri"/>
              </a:rPr>
              <a:t>choices and </a:t>
            </a:r>
            <a:r>
              <a:rPr sz="1600" spc="-10" dirty="0">
                <a:latin typeface="Calibri"/>
                <a:cs typeface="Calibri"/>
              </a:rPr>
              <a:t>probabilistic  outcomes </a:t>
            </a:r>
            <a:r>
              <a:rPr sz="1600" spc="-15" dirty="0">
                <a:latin typeface="Calibri"/>
                <a:cs typeface="Calibri"/>
              </a:rPr>
              <a:t>have </a:t>
            </a:r>
            <a:r>
              <a:rPr sz="1600" spc="-5" dirty="0">
                <a:latin typeface="Calibri"/>
                <a:cs typeface="Calibri"/>
              </a:rPr>
              <a:t>been mapped </a:t>
            </a:r>
            <a:r>
              <a:rPr sz="1600" dirty="0">
                <a:latin typeface="Calibri"/>
                <a:cs typeface="Calibri"/>
              </a:rPr>
              <a:t>as </a:t>
            </a:r>
            <a:r>
              <a:rPr sz="1600" spc="-5" dirty="0">
                <a:latin typeface="Calibri"/>
                <a:cs typeface="Calibri"/>
              </a:rPr>
              <a:t>described in </a:t>
            </a:r>
            <a:r>
              <a:rPr sz="1600" dirty="0">
                <a:latin typeface="Calibri"/>
                <a:cs typeface="Calibri"/>
              </a:rPr>
              <a:t>the </a:t>
            </a:r>
            <a:r>
              <a:rPr sz="1600" spc="-5" dirty="0">
                <a:latin typeface="Calibri"/>
                <a:cs typeface="Calibri"/>
              </a:rPr>
              <a:t>decision </a:t>
            </a:r>
            <a:r>
              <a:rPr sz="1600" spc="-10" dirty="0">
                <a:latin typeface="Calibri"/>
                <a:cs typeface="Calibri"/>
              </a:rPr>
              <a:t>tree </a:t>
            </a:r>
            <a:r>
              <a:rPr sz="1600" spc="-5" dirty="0">
                <a:latin typeface="Calibri"/>
                <a:cs typeface="Calibri"/>
              </a:rPr>
              <a:t>below… Which </a:t>
            </a:r>
            <a:r>
              <a:rPr sz="1600" dirty="0">
                <a:latin typeface="Calibri"/>
                <a:cs typeface="Calibri"/>
              </a:rPr>
              <a:t>is </a:t>
            </a:r>
            <a:r>
              <a:rPr sz="1600" spc="-5" dirty="0">
                <a:latin typeface="Calibri"/>
                <a:cs typeface="Calibri"/>
              </a:rPr>
              <a:t>the </a:t>
            </a:r>
            <a:r>
              <a:rPr sz="1600" spc="-10" dirty="0">
                <a:latin typeface="Calibri"/>
                <a:cs typeface="Calibri"/>
              </a:rPr>
              <a:t>best</a:t>
            </a:r>
            <a:r>
              <a:rPr sz="1600" spc="4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option?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59803" y="2917837"/>
            <a:ext cx="18542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000" spc="-10" dirty="0">
                <a:latin typeface="Calibri"/>
                <a:cs typeface="Calibri"/>
              </a:rPr>
              <a:t>0</a:t>
            </a:r>
            <a:r>
              <a:rPr sz="1000" spc="-5" dirty="0">
                <a:latin typeface="Calibri"/>
                <a:cs typeface="Calibri"/>
              </a:rPr>
              <a:t>.4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91407" y="3317316"/>
            <a:ext cx="71755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0"/>
              </a:lnSpc>
              <a:tabLst>
                <a:tab pos="208915" algn="l"/>
              </a:tabLst>
            </a:pPr>
            <a:r>
              <a:rPr sz="1000" dirty="0">
                <a:solidFill>
                  <a:srgbClr val="0000FF"/>
                </a:solidFill>
                <a:latin typeface="Calibri"/>
                <a:cs typeface="Calibri"/>
              </a:rPr>
              <a:t>$	</a:t>
            </a:r>
            <a:r>
              <a:rPr sz="1000" spc="-10" dirty="0">
                <a:solidFill>
                  <a:srgbClr val="0000FF"/>
                </a:solidFill>
                <a:latin typeface="Calibri"/>
                <a:cs typeface="Calibri"/>
              </a:rPr>
              <a:t>6</a:t>
            </a:r>
            <a:r>
              <a:rPr sz="1000" dirty="0">
                <a:solidFill>
                  <a:srgbClr val="0000FF"/>
                </a:solidFill>
                <a:latin typeface="Calibri"/>
                <a:cs typeface="Calibri"/>
              </a:rPr>
              <a:t>,</a:t>
            </a:r>
            <a:r>
              <a:rPr sz="1000" spc="-10" dirty="0">
                <a:solidFill>
                  <a:srgbClr val="0000FF"/>
                </a:solidFill>
                <a:latin typeface="Calibri"/>
                <a:cs typeface="Calibri"/>
              </a:rPr>
              <a:t>020</a:t>
            </a:r>
            <a:r>
              <a:rPr sz="1000" dirty="0">
                <a:solidFill>
                  <a:srgbClr val="0000FF"/>
                </a:solidFill>
                <a:latin typeface="Calibri"/>
                <a:cs typeface="Calibri"/>
              </a:rPr>
              <a:t>,</a:t>
            </a:r>
            <a:r>
              <a:rPr sz="1000" spc="-10" dirty="0">
                <a:solidFill>
                  <a:srgbClr val="0000FF"/>
                </a:solidFill>
                <a:latin typeface="Calibri"/>
                <a:cs typeface="Calibri"/>
              </a:rPr>
              <a:t>80</a:t>
            </a:r>
            <a:r>
              <a:rPr sz="1000" dirty="0">
                <a:solidFill>
                  <a:srgbClr val="0000FF"/>
                </a:solidFill>
                <a:latin typeface="Calibri"/>
                <a:cs typeface="Calibri"/>
              </a:rPr>
              <a:t>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59803" y="3272895"/>
            <a:ext cx="18542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000" spc="-10" dirty="0">
                <a:latin typeface="Calibri"/>
                <a:cs typeface="Calibri"/>
              </a:rPr>
              <a:t>0</a:t>
            </a:r>
            <a:r>
              <a:rPr sz="1000" spc="-5" dirty="0">
                <a:latin typeface="Calibri"/>
                <a:cs typeface="Calibri"/>
              </a:rPr>
              <a:t>.3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76220" y="3628269"/>
            <a:ext cx="8382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900" dirty="0">
                <a:latin typeface="Calibri"/>
                <a:cs typeface="Calibri"/>
              </a:rPr>
              <a:t>1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72503" y="3660027"/>
            <a:ext cx="160020" cy="256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0"/>
              </a:lnSpc>
            </a:pPr>
            <a:r>
              <a:rPr sz="1000" spc="-10" dirty="0">
                <a:solidFill>
                  <a:srgbClr val="0000FF"/>
                </a:solidFill>
                <a:latin typeface="Calibri"/>
                <a:cs typeface="Calibri"/>
              </a:rPr>
              <a:t>0</a:t>
            </a:r>
            <a:r>
              <a:rPr sz="1000" spc="-5" dirty="0">
                <a:solidFill>
                  <a:srgbClr val="0000FF"/>
                </a:solidFill>
                <a:latin typeface="Calibri"/>
                <a:cs typeface="Calibri"/>
              </a:rPr>
              <a:t>.2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59803" y="3951671"/>
            <a:ext cx="18542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000" spc="-10" dirty="0">
                <a:latin typeface="Calibri"/>
                <a:cs typeface="Calibri"/>
              </a:rPr>
              <a:t>0</a:t>
            </a:r>
            <a:r>
              <a:rPr sz="1000" spc="-5" dirty="0">
                <a:latin typeface="Calibri"/>
                <a:cs typeface="Calibri"/>
              </a:rPr>
              <a:t>.1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458191" y="3095419"/>
            <a:ext cx="781050" cy="1198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165">
              <a:spcBef>
                <a:spcPts val="100"/>
              </a:spcBef>
            </a:pPr>
            <a:r>
              <a:rPr sz="1000" dirty="0">
                <a:latin typeface="Calibri"/>
                <a:cs typeface="Calibri"/>
              </a:rPr>
              <a:t>$ </a:t>
            </a:r>
            <a:r>
              <a:rPr sz="1000" spc="114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10,700,000</a:t>
            </a:r>
            <a:endParaRPr sz="1000">
              <a:latin typeface="Calibri"/>
              <a:cs typeface="Calibri"/>
            </a:endParaRPr>
          </a:p>
          <a:p>
            <a:pPr>
              <a:spcBef>
                <a:spcPts val="30"/>
              </a:spcBef>
            </a:pPr>
            <a:endParaRPr sz="1200">
              <a:latin typeface="Calibri"/>
              <a:cs typeface="Calibri"/>
            </a:endParaRPr>
          </a:p>
          <a:p>
            <a:pPr marL="50165">
              <a:tabLst>
                <a:tab pos="259715" algn="l"/>
              </a:tabLst>
            </a:pPr>
            <a:r>
              <a:rPr sz="1000" dirty="0">
                <a:latin typeface="Calibri"/>
                <a:cs typeface="Calibri"/>
              </a:rPr>
              <a:t>$	</a:t>
            </a:r>
            <a:r>
              <a:rPr sz="1000" spc="-10" dirty="0">
                <a:latin typeface="Calibri"/>
                <a:cs typeface="Calibri"/>
              </a:rPr>
              <a:t>7,400,000</a:t>
            </a:r>
            <a:endParaRPr sz="1000">
              <a:latin typeface="Calibri"/>
              <a:cs typeface="Calibri"/>
            </a:endParaRPr>
          </a:p>
          <a:p>
            <a:pPr>
              <a:spcBef>
                <a:spcPts val="20"/>
              </a:spcBef>
            </a:pPr>
            <a:endParaRPr sz="1250">
              <a:latin typeface="Calibri"/>
              <a:cs typeface="Calibri"/>
            </a:endParaRPr>
          </a:p>
          <a:p>
            <a:pPr marL="50165">
              <a:tabLst>
                <a:tab pos="259715" algn="l"/>
              </a:tabLst>
            </a:pPr>
            <a:r>
              <a:rPr sz="1000" dirty="0">
                <a:latin typeface="Calibri"/>
                <a:cs typeface="Calibri"/>
              </a:rPr>
              <a:t>$	</a:t>
            </a:r>
            <a:r>
              <a:rPr sz="1000" spc="-10" dirty="0">
                <a:latin typeface="Calibri"/>
                <a:cs typeface="Calibri"/>
              </a:rPr>
              <a:t>1,104,000</a:t>
            </a:r>
            <a:endParaRPr sz="1000">
              <a:latin typeface="Calibri"/>
              <a:cs typeface="Calibri"/>
            </a:endParaRPr>
          </a:p>
          <a:p>
            <a:pPr>
              <a:spcBef>
                <a:spcPts val="55"/>
              </a:spcBef>
            </a:pPr>
            <a:endParaRPr sz="1100">
              <a:latin typeface="Calibri"/>
              <a:cs typeface="Calibri"/>
            </a:endParaRPr>
          </a:p>
          <a:p>
            <a:pPr marL="12700">
              <a:tabLst>
                <a:tab pos="259715" algn="l"/>
              </a:tabLst>
            </a:pPr>
            <a:r>
              <a:rPr sz="1000" spc="-5" dirty="0">
                <a:solidFill>
                  <a:srgbClr val="FF0000"/>
                </a:solidFill>
                <a:latin typeface="Calibri"/>
                <a:cs typeface="Calibri"/>
              </a:rPr>
              <a:t>-$	</a:t>
            </a:r>
            <a:r>
              <a:rPr sz="1000" spc="-10" dirty="0">
                <a:solidFill>
                  <a:srgbClr val="FF0000"/>
                </a:solidFill>
                <a:latin typeface="Calibri"/>
                <a:cs typeface="Calibri"/>
              </a:rPr>
              <a:t>7,000,000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859803" y="4471543"/>
            <a:ext cx="18542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000" spc="-10" dirty="0">
                <a:latin typeface="Calibri"/>
                <a:cs typeface="Calibri"/>
              </a:rPr>
              <a:t>0</a:t>
            </a:r>
            <a:r>
              <a:rPr sz="1000" spc="-5" dirty="0">
                <a:latin typeface="Calibri"/>
                <a:cs typeface="Calibri"/>
              </a:rPr>
              <a:t>.5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91407" y="4846015"/>
            <a:ext cx="71755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0"/>
              </a:lnSpc>
              <a:tabLst>
                <a:tab pos="208915" algn="l"/>
              </a:tabLst>
            </a:pPr>
            <a:r>
              <a:rPr sz="1000" dirty="0">
                <a:solidFill>
                  <a:srgbClr val="0000FF"/>
                </a:solidFill>
                <a:latin typeface="Calibri"/>
                <a:cs typeface="Calibri"/>
              </a:rPr>
              <a:t>$	</a:t>
            </a:r>
            <a:r>
              <a:rPr sz="1000" spc="-10" dirty="0">
                <a:solidFill>
                  <a:srgbClr val="0000FF"/>
                </a:solidFill>
                <a:latin typeface="Calibri"/>
                <a:cs typeface="Calibri"/>
              </a:rPr>
              <a:t>7</a:t>
            </a:r>
            <a:r>
              <a:rPr sz="1000" dirty="0">
                <a:solidFill>
                  <a:srgbClr val="0000FF"/>
                </a:solidFill>
                <a:latin typeface="Calibri"/>
                <a:cs typeface="Calibri"/>
              </a:rPr>
              <a:t>,</a:t>
            </a:r>
            <a:r>
              <a:rPr sz="1000" spc="-10" dirty="0">
                <a:solidFill>
                  <a:srgbClr val="0000FF"/>
                </a:solidFill>
                <a:latin typeface="Calibri"/>
                <a:cs typeface="Calibri"/>
              </a:rPr>
              <a:t>490</a:t>
            </a:r>
            <a:r>
              <a:rPr sz="1000" dirty="0">
                <a:solidFill>
                  <a:srgbClr val="0000FF"/>
                </a:solidFill>
                <a:latin typeface="Calibri"/>
                <a:cs typeface="Calibri"/>
              </a:rPr>
              <a:t>,</a:t>
            </a:r>
            <a:r>
              <a:rPr sz="1000" spc="-10" dirty="0">
                <a:solidFill>
                  <a:srgbClr val="0000FF"/>
                </a:solidFill>
                <a:latin typeface="Calibri"/>
                <a:cs typeface="Calibri"/>
              </a:rPr>
              <a:t>00</a:t>
            </a:r>
            <a:r>
              <a:rPr sz="1000" dirty="0">
                <a:solidFill>
                  <a:srgbClr val="0000FF"/>
                </a:solidFill>
                <a:latin typeface="Calibri"/>
                <a:cs typeface="Calibri"/>
              </a:rPr>
              <a:t>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872503" y="4846014"/>
            <a:ext cx="160020" cy="256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0"/>
              </a:lnSpc>
            </a:pPr>
            <a:r>
              <a:rPr sz="1000" spc="-10" dirty="0">
                <a:solidFill>
                  <a:srgbClr val="0000FF"/>
                </a:solidFill>
                <a:latin typeface="Calibri"/>
                <a:cs typeface="Calibri"/>
              </a:rPr>
              <a:t>0</a:t>
            </a:r>
            <a:r>
              <a:rPr sz="1000" spc="-5" dirty="0">
                <a:solidFill>
                  <a:srgbClr val="0000FF"/>
                </a:solidFill>
                <a:latin typeface="Calibri"/>
                <a:cs typeface="Calibri"/>
              </a:rPr>
              <a:t>.2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606146" y="5010829"/>
            <a:ext cx="73025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0"/>
              </a:lnSpc>
              <a:tabLst>
                <a:tab pos="221615" algn="l"/>
              </a:tabLst>
            </a:pPr>
            <a:r>
              <a:rPr sz="1000" dirty="0">
                <a:solidFill>
                  <a:srgbClr val="0000FF"/>
                </a:solidFill>
                <a:latin typeface="Calibri"/>
                <a:cs typeface="Calibri"/>
              </a:rPr>
              <a:t>$	</a:t>
            </a:r>
            <a:r>
              <a:rPr sz="1000" spc="-10" dirty="0">
                <a:solidFill>
                  <a:srgbClr val="0000FF"/>
                </a:solidFill>
                <a:latin typeface="Calibri"/>
                <a:cs typeface="Calibri"/>
              </a:rPr>
              <a:t>7</a:t>
            </a:r>
            <a:r>
              <a:rPr sz="1000" dirty="0">
                <a:solidFill>
                  <a:srgbClr val="0000FF"/>
                </a:solidFill>
                <a:latin typeface="Calibri"/>
                <a:cs typeface="Calibri"/>
              </a:rPr>
              <a:t>,</a:t>
            </a:r>
            <a:r>
              <a:rPr sz="1000" spc="-10" dirty="0">
                <a:solidFill>
                  <a:srgbClr val="0000FF"/>
                </a:solidFill>
                <a:latin typeface="Calibri"/>
                <a:cs typeface="Calibri"/>
              </a:rPr>
              <a:t>490</a:t>
            </a:r>
            <a:r>
              <a:rPr sz="1000" dirty="0">
                <a:solidFill>
                  <a:srgbClr val="0000FF"/>
                </a:solidFill>
                <a:latin typeface="Calibri"/>
                <a:cs typeface="Calibri"/>
              </a:rPr>
              <a:t>,</a:t>
            </a:r>
            <a:r>
              <a:rPr sz="1000" spc="-10" dirty="0">
                <a:solidFill>
                  <a:srgbClr val="0000FF"/>
                </a:solidFill>
                <a:latin typeface="Calibri"/>
                <a:cs typeface="Calibri"/>
              </a:rPr>
              <a:t>00</a:t>
            </a:r>
            <a:r>
              <a:rPr sz="1000" dirty="0">
                <a:solidFill>
                  <a:srgbClr val="0000FF"/>
                </a:solidFill>
                <a:latin typeface="Calibri"/>
                <a:cs typeface="Calibri"/>
              </a:rPr>
              <a:t>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276220" y="5150321"/>
            <a:ext cx="8382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900" dirty="0">
                <a:latin typeface="Calibri"/>
                <a:cs typeface="Calibri"/>
              </a:rPr>
              <a:t>1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859803" y="5137658"/>
            <a:ext cx="18542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000" spc="-10" dirty="0">
                <a:latin typeface="Calibri"/>
                <a:cs typeface="Calibri"/>
              </a:rPr>
              <a:t>0</a:t>
            </a:r>
            <a:r>
              <a:rPr sz="1000" spc="-5" dirty="0">
                <a:latin typeface="Calibri"/>
                <a:cs typeface="Calibri"/>
              </a:rPr>
              <a:t>.2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866140" y="5486364"/>
            <a:ext cx="17208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900" spc="-10" dirty="0">
                <a:latin typeface="Calibri"/>
                <a:cs typeface="Calibri"/>
              </a:rPr>
              <a:t>0</a:t>
            </a:r>
            <a:r>
              <a:rPr sz="900" spc="20" dirty="0">
                <a:latin typeface="Calibri"/>
                <a:cs typeface="Calibri"/>
              </a:rPr>
              <a:t>.</a:t>
            </a:r>
            <a:r>
              <a:rPr sz="900" dirty="0">
                <a:latin typeface="Calibri"/>
                <a:cs typeface="Calibri"/>
              </a:rPr>
              <a:t>1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047900" y="6114440"/>
            <a:ext cx="64769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000" dirty="0">
                <a:latin typeface="Calibri"/>
                <a:cs typeface="Calibri"/>
              </a:rPr>
              <a:t>-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496203" y="6114440"/>
            <a:ext cx="9017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000" dirty="0">
                <a:latin typeface="Calibri"/>
                <a:cs typeface="Calibri"/>
              </a:rPr>
              <a:t>$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531011" y="3276151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0"/>
                </a:moveTo>
                <a:lnTo>
                  <a:pt x="0" y="177792"/>
                </a:lnTo>
              </a:path>
            </a:pathLst>
          </a:custGeom>
          <a:ln w="63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527843" y="3272985"/>
            <a:ext cx="6350" cy="184150"/>
          </a:xfrm>
          <a:custGeom>
            <a:avLst/>
            <a:gdLst/>
            <a:ahLst/>
            <a:cxnLst/>
            <a:rect l="l" t="t" r="r" b="b"/>
            <a:pathLst>
              <a:path w="6350" h="184150">
                <a:moveTo>
                  <a:pt x="6335" y="0"/>
                </a:moveTo>
                <a:lnTo>
                  <a:pt x="0" y="0"/>
                </a:lnTo>
                <a:lnTo>
                  <a:pt x="0" y="184123"/>
                </a:lnTo>
                <a:lnTo>
                  <a:pt x="6335" y="184123"/>
                </a:lnTo>
                <a:lnTo>
                  <a:pt x="63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368322" y="3282483"/>
            <a:ext cx="0" cy="172085"/>
          </a:xfrm>
          <a:custGeom>
            <a:avLst/>
            <a:gdLst/>
            <a:ahLst/>
            <a:cxnLst/>
            <a:rect l="l" t="t" r="r" b="b"/>
            <a:pathLst>
              <a:path h="172085">
                <a:moveTo>
                  <a:pt x="0" y="0"/>
                </a:moveTo>
                <a:lnTo>
                  <a:pt x="0" y="171461"/>
                </a:lnTo>
              </a:path>
            </a:pathLst>
          </a:custGeom>
          <a:ln w="63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365154" y="3279316"/>
            <a:ext cx="6350" cy="177800"/>
          </a:xfrm>
          <a:custGeom>
            <a:avLst/>
            <a:gdLst/>
            <a:ahLst/>
            <a:cxnLst/>
            <a:rect l="l" t="t" r="r" b="b"/>
            <a:pathLst>
              <a:path w="6350" h="177800">
                <a:moveTo>
                  <a:pt x="6335" y="0"/>
                </a:moveTo>
                <a:lnTo>
                  <a:pt x="0" y="0"/>
                </a:lnTo>
                <a:lnTo>
                  <a:pt x="0" y="177792"/>
                </a:lnTo>
                <a:lnTo>
                  <a:pt x="6335" y="177792"/>
                </a:lnTo>
                <a:lnTo>
                  <a:pt x="63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7347" y="4811075"/>
            <a:ext cx="831215" cy="0"/>
          </a:xfrm>
          <a:custGeom>
            <a:avLst/>
            <a:gdLst/>
            <a:ahLst/>
            <a:cxnLst/>
            <a:rect l="l" t="t" r="r" b="b"/>
            <a:pathLst>
              <a:path w="831214">
                <a:moveTo>
                  <a:pt x="0" y="0"/>
                </a:moveTo>
                <a:lnTo>
                  <a:pt x="830975" y="0"/>
                </a:lnTo>
              </a:path>
            </a:pathLst>
          </a:custGeom>
          <a:ln w="63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534180" y="4807910"/>
            <a:ext cx="837565" cy="6350"/>
          </a:xfrm>
          <a:custGeom>
            <a:avLst/>
            <a:gdLst/>
            <a:ahLst/>
            <a:cxnLst/>
            <a:rect l="l" t="t" r="r" b="b"/>
            <a:pathLst>
              <a:path w="837564" h="6350">
                <a:moveTo>
                  <a:pt x="837310" y="0"/>
                </a:moveTo>
                <a:lnTo>
                  <a:pt x="0" y="0"/>
                </a:lnTo>
                <a:lnTo>
                  <a:pt x="0" y="6330"/>
                </a:lnTo>
                <a:lnTo>
                  <a:pt x="837310" y="6330"/>
                </a:lnTo>
                <a:lnTo>
                  <a:pt x="8373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761320" y="3618758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0"/>
                </a:moveTo>
                <a:lnTo>
                  <a:pt x="0" y="177581"/>
                </a:lnTo>
              </a:path>
            </a:pathLst>
          </a:custGeom>
          <a:ln w="63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758152" y="3615645"/>
            <a:ext cx="6350" cy="184150"/>
          </a:xfrm>
          <a:custGeom>
            <a:avLst/>
            <a:gdLst/>
            <a:ahLst/>
            <a:cxnLst/>
            <a:rect l="l" t="t" r="r" b="b"/>
            <a:pathLst>
              <a:path w="6350" h="184150">
                <a:moveTo>
                  <a:pt x="6335" y="0"/>
                </a:moveTo>
                <a:lnTo>
                  <a:pt x="0" y="0"/>
                </a:lnTo>
                <a:lnTo>
                  <a:pt x="0" y="183859"/>
                </a:lnTo>
                <a:lnTo>
                  <a:pt x="6335" y="183859"/>
                </a:lnTo>
                <a:lnTo>
                  <a:pt x="63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142069" y="3625088"/>
            <a:ext cx="0" cy="171450"/>
          </a:xfrm>
          <a:custGeom>
            <a:avLst/>
            <a:gdLst/>
            <a:ahLst/>
            <a:cxnLst/>
            <a:rect l="l" t="t" r="r" b="b"/>
            <a:pathLst>
              <a:path h="171450">
                <a:moveTo>
                  <a:pt x="0" y="0"/>
                </a:moveTo>
                <a:lnTo>
                  <a:pt x="0" y="171250"/>
                </a:lnTo>
              </a:path>
            </a:pathLst>
          </a:custGeom>
          <a:ln w="63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138901" y="3621976"/>
            <a:ext cx="6350" cy="177800"/>
          </a:xfrm>
          <a:custGeom>
            <a:avLst/>
            <a:gdLst/>
            <a:ahLst/>
            <a:cxnLst/>
            <a:rect l="l" t="t" r="r" b="b"/>
            <a:pathLst>
              <a:path w="6350" h="177800">
                <a:moveTo>
                  <a:pt x="6335" y="0"/>
                </a:moveTo>
                <a:lnTo>
                  <a:pt x="0" y="0"/>
                </a:lnTo>
                <a:lnTo>
                  <a:pt x="0" y="177528"/>
                </a:lnTo>
                <a:lnTo>
                  <a:pt x="6335" y="177528"/>
                </a:lnTo>
                <a:lnTo>
                  <a:pt x="63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552297" y="4982326"/>
            <a:ext cx="843915" cy="0"/>
          </a:xfrm>
          <a:custGeom>
            <a:avLst/>
            <a:gdLst/>
            <a:ahLst/>
            <a:cxnLst/>
            <a:rect l="l" t="t" r="r" b="b"/>
            <a:pathLst>
              <a:path w="843914">
                <a:moveTo>
                  <a:pt x="0" y="0"/>
                </a:moveTo>
                <a:lnTo>
                  <a:pt x="843646" y="0"/>
                </a:lnTo>
              </a:path>
            </a:pathLst>
          </a:custGeom>
          <a:ln w="63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549130" y="4979160"/>
            <a:ext cx="850265" cy="6350"/>
          </a:xfrm>
          <a:custGeom>
            <a:avLst/>
            <a:gdLst/>
            <a:ahLst/>
            <a:cxnLst/>
            <a:rect l="l" t="t" r="r" b="b"/>
            <a:pathLst>
              <a:path w="850264" h="6350">
                <a:moveTo>
                  <a:pt x="849981" y="0"/>
                </a:moveTo>
                <a:lnTo>
                  <a:pt x="0" y="0"/>
                </a:lnTo>
                <a:lnTo>
                  <a:pt x="0" y="6330"/>
                </a:lnTo>
                <a:lnTo>
                  <a:pt x="849981" y="6330"/>
                </a:lnTo>
                <a:lnTo>
                  <a:pt x="8499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537347" y="4982326"/>
            <a:ext cx="831215" cy="0"/>
          </a:xfrm>
          <a:custGeom>
            <a:avLst/>
            <a:gdLst/>
            <a:ahLst/>
            <a:cxnLst/>
            <a:rect l="l" t="t" r="r" b="b"/>
            <a:pathLst>
              <a:path w="831214">
                <a:moveTo>
                  <a:pt x="0" y="0"/>
                </a:moveTo>
                <a:lnTo>
                  <a:pt x="830975" y="0"/>
                </a:lnTo>
              </a:path>
            </a:pathLst>
          </a:custGeom>
          <a:ln w="63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534180" y="4979160"/>
            <a:ext cx="837565" cy="6350"/>
          </a:xfrm>
          <a:custGeom>
            <a:avLst/>
            <a:gdLst/>
            <a:ahLst/>
            <a:cxnLst/>
            <a:rect l="l" t="t" r="r" b="b"/>
            <a:pathLst>
              <a:path w="837564" h="6350">
                <a:moveTo>
                  <a:pt x="837310" y="0"/>
                </a:moveTo>
                <a:lnTo>
                  <a:pt x="0" y="0"/>
                </a:lnTo>
                <a:lnTo>
                  <a:pt x="0" y="6330"/>
                </a:lnTo>
                <a:lnTo>
                  <a:pt x="837310" y="6330"/>
                </a:lnTo>
                <a:lnTo>
                  <a:pt x="8373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531011" y="4811075"/>
            <a:ext cx="0" cy="171450"/>
          </a:xfrm>
          <a:custGeom>
            <a:avLst/>
            <a:gdLst/>
            <a:ahLst/>
            <a:cxnLst/>
            <a:rect l="l" t="t" r="r" b="b"/>
            <a:pathLst>
              <a:path h="171450">
                <a:moveTo>
                  <a:pt x="0" y="0"/>
                </a:moveTo>
                <a:lnTo>
                  <a:pt x="0" y="171250"/>
                </a:lnTo>
              </a:path>
            </a:pathLst>
          </a:custGeom>
          <a:ln w="63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527843" y="4807962"/>
            <a:ext cx="6350" cy="177800"/>
          </a:xfrm>
          <a:custGeom>
            <a:avLst/>
            <a:gdLst/>
            <a:ahLst/>
            <a:cxnLst/>
            <a:rect l="l" t="t" r="r" b="b"/>
            <a:pathLst>
              <a:path w="6350" h="177800">
                <a:moveTo>
                  <a:pt x="6335" y="0"/>
                </a:moveTo>
                <a:lnTo>
                  <a:pt x="0" y="0"/>
                </a:lnTo>
                <a:lnTo>
                  <a:pt x="0" y="177528"/>
                </a:lnTo>
                <a:lnTo>
                  <a:pt x="6335" y="177528"/>
                </a:lnTo>
                <a:lnTo>
                  <a:pt x="63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368322" y="4817406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0"/>
                </a:moveTo>
                <a:lnTo>
                  <a:pt x="0" y="164919"/>
                </a:lnTo>
              </a:path>
            </a:pathLst>
          </a:custGeom>
          <a:ln w="63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365154" y="4814293"/>
            <a:ext cx="6350" cy="171450"/>
          </a:xfrm>
          <a:custGeom>
            <a:avLst/>
            <a:gdLst/>
            <a:ahLst/>
            <a:cxnLst/>
            <a:rect l="l" t="t" r="r" b="b"/>
            <a:pathLst>
              <a:path w="6350" h="171450">
                <a:moveTo>
                  <a:pt x="6335" y="0"/>
                </a:moveTo>
                <a:lnTo>
                  <a:pt x="0" y="0"/>
                </a:lnTo>
                <a:lnTo>
                  <a:pt x="0" y="171197"/>
                </a:lnTo>
                <a:lnTo>
                  <a:pt x="6335" y="171197"/>
                </a:lnTo>
                <a:lnTo>
                  <a:pt x="63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761320" y="4811075"/>
            <a:ext cx="0" cy="171450"/>
          </a:xfrm>
          <a:custGeom>
            <a:avLst/>
            <a:gdLst/>
            <a:ahLst/>
            <a:cxnLst/>
            <a:rect l="l" t="t" r="r" b="b"/>
            <a:pathLst>
              <a:path h="171450">
                <a:moveTo>
                  <a:pt x="0" y="0"/>
                </a:moveTo>
                <a:lnTo>
                  <a:pt x="0" y="171250"/>
                </a:lnTo>
              </a:path>
            </a:pathLst>
          </a:custGeom>
          <a:ln w="63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758152" y="4807962"/>
            <a:ext cx="6350" cy="177800"/>
          </a:xfrm>
          <a:custGeom>
            <a:avLst/>
            <a:gdLst/>
            <a:ahLst/>
            <a:cxnLst/>
            <a:rect l="l" t="t" r="r" b="b"/>
            <a:pathLst>
              <a:path w="6350" h="177800">
                <a:moveTo>
                  <a:pt x="6335" y="0"/>
                </a:moveTo>
                <a:lnTo>
                  <a:pt x="0" y="0"/>
                </a:lnTo>
                <a:lnTo>
                  <a:pt x="0" y="177528"/>
                </a:lnTo>
                <a:lnTo>
                  <a:pt x="6335" y="177528"/>
                </a:lnTo>
                <a:lnTo>
                  <a:pt x="63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142069" y="4817406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0"/>
                </a:moveTo>
                <a:lnTo>
                  <a:pt x="0" y="164919"/>
                </a:lnTo>
              </a:path>
            </a:pathLst>
          </a:custGeom>
          <a:ln w="63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138902" y="4814293"/>
            <a:ext cx="6350" cy="171450"/>
          </a:xfrm>
          <a:custGeom>
            <a:avLst/>
            <a:gdLst/>
            <a:ahLst/>
            <a:cxnLst/>
            <a:rect l="l" t="t" r="r" b="b"/>
            <a:pathLst>
              <a:path w="6350" h="171450">
                <a:moveTo>
                  <a:pt x="6335" y="0"/>
                </a:moveTo>
                <a:lnTo>
                  <a:pt x="0" y="0"/>
                </a:lnTo>
                <a:lnTo>
                  <a:pt x="0" y="171197"/>
                </a:lnTo>
                <a:lnTo>
                  <a:pt x="6335" y="171197"/>
                </a:lnTo>
                <a:lnTo>
                  <a:pt x="63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545961" y="4982326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0"/>
                </a:moveTo>
                <a:lnTo>
                  <a:pt x="0" y="164814"/>
                </a:lnTo>
              </a:path>
            </a:pathLst>
          </a:custGeom>
          <a:ln w="63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542793" y="4979108"/>
            <a:ext cx="6350" cy="171450"/>
          </a:xfrm>
          <a:custGeom>
            <a:avLst/>
            <a:gdLst/>
            <a:ahLst/>
            <a:cxnLst/>
            <a:rect l="l" t="t" r="r" b="b"/>
            <a:pathLst>
              <a:path w="6350" h="171450">
                <a:moveTo>
                  <a:pt x="6335" y="0"/>
                </a:moveTo>
                <a:lnTo>
                  <a:pt x="0" y="0"/>
                </a:lnTo>
                <a:lnTo>
                  <a:pt x="0" y="171197"/>
                </a:lnTo>
                <a:lnTo>
                  <a:pt x="6335" y="171197"/>
                </a:lnTo>
                <a:lnTo>
                  <a:pt x="63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395943" y="4988657"/>
            <a:ext cx="0" cy="158750"/>
          </a:xfrm>
          <a:custGeom>
            <a:avLst/>
            <a:gdLst/>
            <a:ahLst/>
            <a:cxnLst/>
            <a:rect l="l" t="t" r="r" b="b"/>
            <a:pathLst>
              <a:path h="158750">
                <a:moveTo>
                  <a:pt x="0" y="0"/>
                </a:moveTo>
                <a:lnTo>
                  <a:pt x="0" y="158483"/>
                </a:lnTo>
              </a:path>
            </a:pathLst>
          </a:custGeom>
          <a:ln w="63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392775" y="4985438"/>
            <a:ext cx="6350" cy="165100"/>
          </a:xfrm>
          <a:custGeom>
            <a:avLst/>
            <a:gdLst/>
            <a:ahLst/>
            <a:cxnLst/>
            <a:rect l="l" t="t" r="r" b="b"/>
            <a:pathLst>
              <a:path w="6350" h="165100">
                <a:moveTo>
                  <a:pt x="6335" y="0"/>
                </a:moveTo>
                <a:lnTo>
                  <a:pt x="0" y="0"/>
                </a:lnTo>
                <a:lnTo>
                  <a:pt x="0" y="164866"/>
                </a:lnTo>
                <a:lnTo>
                  <a:pt x="6335" y="164866"/>
                </a:lnTo>
                <a:lnTo>
                  <a:pt x="63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537347" y="3276151"/>
            <a:ext cx="831215" cy="0"/>
          </a:xfrm>
          <a:custGeom>
            <a:avLst/>
            <a:gdLst/>
            <a:ahLst/>
            <a:cxnLst/>
            <a:rect l="l" t="t" r="r" b="b"/>
            <a:pathLst>
              <a:path w="831214">
                <a:moveTo>
                  <a:pt x="0" y="0"/>
                </a:moveTo>
                <a:lnTo>
                  <a:pt x="830975" y="0"/>
                </a:lnTo>
              </a:path>
            </a:pathLst>
          </a:custGeom>
          <a:ln w="63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534180" y="3272985"/>
            <a:ext cx="837565" cy="6350"/>
          </a:xfrm>
          <a:custGeom>
            <a:avLst/>
            <a:gdLst/>
            <a:ahLst/>
            <a:cxnLst/>
            <a:rect l="l" t="t" r="r" b="b"/>
            <a:pathLst>
              <a:path w="837564" h="6350">
                <a:moveTo>
                  <a:pt x="837310" y="0"/>
                </a:moveTo>
                <a:lnTo>
                  <a:pt x="0" y="0"/>
                </a:lnTo>
                <a:lnTo>
                  <a:pt x="0" y="6330"/>
                </a:lnTo>
                <a:lnTo>
                  <a:pt x="837310" y="6330"/>
                </a:lnTo>
                <a:lnTo>
                  <a:pt x="8373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537347" y="3453943"/>
            <a:ext cx="831215" cy="0"/>
          </a:xfrm>
          <a:custGeom>
            <a:avLst/>
            <a:gdLst/>
            <a:ahLst/>
            <a:cxnLst/>
            <a:rect l="l" t="t" r="r" b="b"/>
            <a:pathLst>
              <a:path w="831214">
                <a:moveTo>
                  <a:pt x="0" y="0"/>
                </a:moveTo>
                <a:lnTo>
                  <a:pt x="830975" y="0"/>
                </a:lnTo>
              </a:path>
            </a:pathLst>
          </a:custGeom>
          <a:ln w="63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534180" y="3450778"/>
            <a:ext cx="837565" cy="6350"/>
          </a:xfrm>
          <a:custGeom>
            <a:avLst/>
            <a:gdLst/>
            <a:ahLst/>
            <a:cxnLst/>
            <a:rect l="l" t="t" r="r" b="b"/>
            <a:pathLst>
              <a:path w="837564" h="6350">
                <a:moveTo>
                  <a:pt x="837310" y="0"/>
                </a:moveTo>
                <a:lnTo>
                  <a:pt x="0" y="0"/>
                </a:lnTo>
                <a:lnTo>
                  <a:pt x="0" y="6330"/>
                </a:lnTo>
                <a:lnTo>
                  <a:pt x="837310" y="6330"/>
                </a:lnTo>
                <a:lnTo>
                  <a:pt x="8373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767655" y="3618758"/>
            <a:ext cx="374650" cy="0"/>
          </a:xfrm>
          <a:custGeom>
            <a:avLst/>
            <a:gdLst/>
            <a:ahLst/>
            <a:cxnLst/>
            <a:rect l="l" t="t" r="r" b="b"/>
            <a:pathLst>
              <a:path w="374650">
                <a:moveTo>
                  <a:pt x="0" y="0"/>
                </a:moveTo>
                <a:lnTo>
                  <a:pt x="374414" y="0"/>
                </a:lnTo>
              </a:path>
            </a:pathLst>
          </a:custGeom>
          <a:ln w="63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764593" y="3615592"/>
            <a:ext cx="381000" cy="6350"/>
          </a:xfrm>
          <a:custGeom>
            <a:avLst/>
            <a:gdLst/>
            <a:ahLst/>
            <a:cxnLst/>
            <a:rect l="l" t="t" r="r" b="b"/>
            <a:pathLst>
              <a:path w="381000" h="6350">
                <a:moveTo>
                  <a:pt x="380643" y="0"/>
                </a:moveTo>
                <a:lnTo>
                  <a:pt x="0" y="0"/>
                </a:lnTo>
                <a:lnTo>
                  <a:pt x="0" y="6330"/>
                </a:lnTo>
                <a:lnTo>
                  <a:pt x="380643" y="6330"/>
                </a:lnTo>
                <a:lnTo>
                  <a:pt x="3806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767655" y="3796339"/>
            <a:ext cx="374650" cy="0"/>
          </a:xfrm>
          <a:custGeom>
            <a:avLst/>
            <a:gdLst/>
            <a:ahLst/>
            <a:cxnLst/>
            <a:rect l="l" t="t" r="r" b="b"/>
            <a:pathLst>
              <a:path w="374650">
                <a:moveTo>
                  <a:pt x="0" y="0"/>
                </a:moveTo>
                <a:lnTo>
                  <a:pt x="374414" y="0"/>
                </a:lnTo>
              </a:path>
            </a:pathLst>
          </a:custGeom>
          <a:ln w="63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764593" y="3793173"/>
            <a:ext cx="381000" cy="6350"/>
          </a:xfrm>
          <a:custGeom>
            <a:avLst/>
            <a:gdLst/>
            <a:ahLst/>
            <a:cxnLst/>
            <a:rect l="l" t="t" r="r" b="b"/>
            <a:pathLst>
              <a:path w="381000" h="6350">
                <a:moveTo>
                  <a:pt x="380643" y="0"/>
                </a:moveTo>
                <a:lnTo>
                  <a:pt x="0" y="0"/>
                </a:lnTo>
                <a:lnTo>
                  <a:pt x="0" y="6330"/>
                </a:lnTo>
                <a:lnTo>
                  <a:pt x="380643" y="6330"/>
                </a:lnTo>
                <a:lnTo>
                  <a:pt x="3806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767655" y="4811075"/>
            <a:ext cx="374650" cy="0"/>
          </a:xfrm>
          <a:custGeom>
            <a:avLst/>
            <a:gdLst/>
            <a:ahLst/>
            <a:cxnLst/>
            <a:rect l="l" t="t" r="r" b="b"/>
            <a:pathLst>
              <a:path w="374650">
                <a:moveTo>
                  <a:pt x="0" y="0"/>
                </a:moveTo>
                <a:lnTo>
                  <a:pt x="374414" y="0"/>
                </a:lnTo>
              </a:path>
            </a:pathLst>
          </a:custGeom>
          <a:ln w="63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764593" y="4807910"/>
            <a:ext cx="381000" cy="6350"/>
          </a:xfrm>
          <a:custGeom>
            <a:avLst/>
            <a:gdLst/>
            <a:ahLst/>
            <a:cxnLst/>
            <a:rect l="l" t="t" r="r" b="b"/>
            <a:pathLst>
              <a:path w="381000" h="6350">
                <a:moveTo>
                  <a:pt x="380643" y="0"/>
                </a:moveTo>
                <a:lnTo>
                  <a:pt x="0" y="0"/>
                </a:lnTo>
                <a:lnTo>
                  <a:pt x="0" y="6330"/>
                </a:lnTo>
                <a:lnTo>
                  <a:pt x="380643" y="6330"/>
                </a:lnTo>
                <a:lnTo>
                  <a:pt x="3806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767655" y="4982326"/>
            <a:ext cx="374650" cy="0"/>
          </a:xfrm>
          <a:custGeom>
            <a:avLst/>
            <a:gdLst/>
            <a:ahLst/>
            <a:cxnLst/>
            <a:rect l="l" t="t" r="r" b="b"/>
            <a:pathLst>
              <a:path w="374650">
                <a:moveTo>
                  <a:pt x="0" y="0"/>
                </a:moveTo>
                <a:lnTo>
                  <a:pt x="374414" y="0"/>
                </a:lnTo>
              </a:path>
            </a:pathLst>
          </a:custGeom>
          <a:ln w="63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764593" y="4979160"/>
            <a:ext cx="381000" cy="6350"/>
          </a:xfrm>
          <a:custGeom>
            <a:avLst/>
            <a:gdLst/>
            <a:ahLst/>
            <a:cxnLst/>
            <a:rect l="l" t="t" r="r" b="b"/>
            <a:pathLst>
              <a:path w="381000" h="6350">
                <a:moveTo>
                  <a:pt x="380643" y="0"/>
                </a:moveTo>
                <a:lnTo>
                  <a:pt x="0" y="0"/>
                </a:lnTo>
                <a:lnTo>
                  <a:pt x="0" y="6330"/>
                </a:lnTo>
                <a:lnTo>
                  <a:pt x="380643" y="6330"/>
                </a:lnTo>
                <a:lnTo>
                  <a:pt x="3806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552297" y="5147140"/>
            <a:ext cx="843915" cy="0"/>
          </a:xfrm>
          <a:custGeom>
            <a:avLst/>
            <a:gdLst/>
            <a:ahLst/>
            <a:cxnLst/>
            <a:rect l="l" t="t" r="r" b="b"/>
            <a:pathLst>
              <a:path w="843914">
                <a:moveTo>
                  <a:pt x="0" y="0"/>
                </a:moveTo>
                <a:lnTo>
                  <a:pt x="843646" y="0"/>
                </a:lnTo>
              </a:path>
            </a:pathLst>
          </a:custGeom>
          <a:ln w="63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549130" y="5143974"/>
            <a:ext cx="850265" cy="6350"/>
          </a:xfrm>
          <a:custGeom>
            <a:avLst/>
            <a:gdLst/>
            <a:ahLst/>
            <a:cxnLst/>
            <a:rect l="l" t="t" r="r" b="b"/>
            <a:pathLst>
              <a:path w="850264" h="6350">
                <a:moveTo>
                  <a:pt x="849981" y="0"/>
                </a:moveTo>
                <a:lnTo>
                  <a:pt x="0" y="0"/>
                </a:lnTo>
                <a:lnTo>
                  <a:pt x="0" y="6330"/>
                </a:lnTo>
                <a:lnTo>
                  <a:pt x="849981" y="6330"/>
                </a:lnTo>
                <a:lnTo>
                  <a:pt x="8499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355656" y="3449720"/>
            <a:ext cx="171045" cy="1709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483580" y="4959640"/>
            <a:ext cx="152400" cy="158750"/>
          </a:xfrm>
          <a:custGeom>
            <a:avLst/>
            <a:gdLst/>
            <a:ahLst/>
            <a:cxnLst/>
            <a:rect l="l" t="t" r="r" b="b"/>
            <a:pathLst>
              <a:path w="152400" h="158750">
                <a:moveTo>
                  <a:pt x="152046" y="0"/>
                </a:moveTo>
                <a:lnTo>
                  <a:pt x="0" y="0"/>
                </a:lnTo>
                <a:lnTo>
                  <a:pt x="0" y="158272"/>
                </a:lnTo>
                <a:lnTo>
                  <a:pt x="152046" y="158272"/>
                </a:lnTo>
                <a:lnTo>
                  <a:pt x="152046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483580" y="4959640"/>
            <a:ext cx="152400" cy="158750"/>
          </a:xfrm>
          <a:custGeom>
            <a:avLst/>
            <a:gdLst/>
            <a:ahLst/>
            <a:cxnLst/>
            <a:rect l="l" t="t" r="r" b="b"/>
            <a:pathLst>
              <a:path w="152400" h="158750">
                <a:moveTo>
                  <a:pt x="0" y="158272"/>
                </a:moveTo>
                <a:lnTo>
                  <a:pt x="152046" y="158272"/>
                </a:lnTo>
                <a:lnTo>
                  <a:pt x="152046" y="0"/>
                </a:lnTo>
                <a:lnTo>
                  <a:pt x="0" y="0"/>
                </a:lnTo>
                <a:lnTo>
                  <a:pt x="0" y="158272"/>
                </a:lnTo>
                <a:close/>
              </a:path>
            </a:pathLst>
          </a:custGeom>
          <a:ln w="18999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300580" y="6127663"/>
            <a:ext cx="114030" cy="1646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117108" y="3528860"/>
            <a:ext cx="1249045" cy="5715"/>
          </a:xfrm>
          <a:custGeom>
            <a:avLst/>
            <a:gdLst/>
            <a:ahLst/>
            <a:cxnLst/>
            <a:rect l="l" t="t" r="r" b="b"/>
            <a:pathLst>
              <a:path w="1249045" h="5714">
                <a:moveTo>
                  <a:pt x="0" y="0"/>
                </a:moveTo>
                <a:lnTo>
                  <a:pt x="1248575" y="5381"/>
                </a:lnTo>
              </a:path>
            </a:pathLst>
          </a:custGeom>
          <a:ln w="6337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635628" y="5041941"/>
            <a:ext cx="1729739" cy="5080"/>
          </a:xfrm>
          <a:custGeom>
            <a:avLst/>
            <a:gdLst/>
            <a:ahLst/>
            <a:cxnLst/>
            <a:rect l="l" t="t" r="r" b="b"/>
            <a:pathLst>
              <a:path w="1729739" h="5079">
                <a:moveTo>
                  <a:pt x="0" y="0"/>
                </a:moveTo>
                <a:lnTo>
                  <a:pt x="1729633" y="4537"/>
                </a:lnTo>
              </a:path>
            </a:pathLst>
          </a:custGeom>
          <a:ln w="6337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4153506" y="3553038"/>
            <a:ext cx="484505" cy="1436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50" spc="-5" dirty="0">
                <a:latin typeface="Calibri"/>
                <a:cs typeface="Calibri"/>
              </a:rPr>
              <a:t>Outsource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4153506" y="5061951"/>
            <a:ext cx="408305" cy="14298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850" spc="-20" dirty="0">
                <a:latin typeface="Calibri"/>
                <a:cs typeface="Calibri"/>
              </a:rPr>
              <a:t>I</a:t>
            </a:r>
            <a:r>
              <a:rPr sz="850" spc="-5" dirty="0">
                <a:latin typeface="Calibri"/>
                <a:cs typeface="Calibri"/>
              </a:rPr>
              <a:t>n</a:t>
            </a:r>
            <a:r>
              <a:rPr sz="850" spc="-20" dirty="0">
                <a:latin typeface="Calibri"/>
                <a:cs typeface="Calibri"/>
              </a:rPr>
              <a:t>-</a:t>
            </a:r>
            <a:r>
              <a:rPr sz="850" spc="-5" dirty="0">
                <a:latin typeface="Calibri"/>
                <a:cs typeface="Calibri"/>
              </a:rPr>
              <a:t>h</a:t>
            </a:r>
            <a:r>
              <a:rPr sz="850" spc="-10" dirty="0">
                <a:latin typeface="Calibri"/>
                <a:cs typeface="Calibri"/>
              </a:rPr>
              <a:t>o</a:t>
            </a:r>
            <a:r>
              <a:rPr sz="850" spc="-5" dirty="0">
                <a:latin typeface="Calibri"/>
                <a:cs typeface="Calibri"/>
              </a:rPr>
              <a:t>u</a:t>
            </a:r>
            <a:r>
              <a:rPr sz="850" spc="10" dirty="0">
                <a:latin typeface="Calibri"/>
                <a:cs typeface="Calibri"/>
              </a:rPr>
              <a:t>s</a:t>
            </a:r>
            <a:r>
              <a:rPr sz="850" spc="-5" dirty="0">
                <a:latin typeface="Calibri"/>
                <a:cs typeface="Calibri"/>
              </a:rPr>
              <a:t>e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4153505" y="6227872"/>
            <a:ext cx="513080" cy="1436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50" spc="-15" dirty="0">
                <a:latin typeface="Calibri"/>
                <a:cs typeface="Calibri"/>
              </a:rPr>
              <a:t>Do</a:t>
            </a:r>
            <a:r>
              <a:rPr sz="850" spc="-50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nothing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7306915" y="3095189"/>
            <a:ext cx="107696" cy="1709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6202964" y="2998346"/>
            <a:ext cx="971550" cy="1436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50" spc="-20" dirty="0">
                <a:latin typeface="Calibri"/>
                <a:cs typeface="Calibri"/>
              </a:rPr>
              <a:t>Exceed </a:t>
            </a:r>
            <a:r>
              <a:rPr sz="850" spc="-5" dirty="0">
                <a:latin typeface="Calibri"/>
                <a:cs typeface="Calibri"/>
              </a:rPr>
              <a:t>target</a:t>
            </a:r>
            <a:r>
              <a:rPr sz="850" dirty="0">
                <a:latin typeface="Calibri"/>
                <a:cs typeface="Calibri"/>
              </a:rPr>
              <a:t> volume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5776946" y="3180661"/>
            <a:ext cx="1537970" cy="1905"/>
          </a:xfrm>
          <a:custGeom>
            <a:avLst/>
            <a:gdLst/>
            <a:ahLst/>
            <a:cxnLst/>
            <a:rect l="l" t="t" r="r" b="b"/>
            <a:pathLst>
              <a:path w="1537970" h="1905">
                <a:moveTo>
                  <a:pt x="1537568" y="1371"/>
                </a:moveTo>
                <a:lnTo>
                  <a:pt x="0" y="0"/>
                </a:lnTo>
              </a:path>
            </a:pathLst>
          </a:custGeom>
          <a:ln w="6337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306915" y="3449719"/>
            <a:ext cx="107696" cy="1709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6202965" y="3328291"/>
            <a:ext cx="1002665" cy="1436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50" spc="-5" dirty="0">
                <a:latin typeface="Calibri"/>
                <a:cs typeface="Calibri"/>
              </a:rPr>
              <a:t>Achieve target</a:t>
            </a:r>
            <a:r>
              <a:rPr sz="850" spc="-140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volume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7306916" y="3791586"/>
            <a:ext cx="107695" cy="1646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6202965" y="3693372"/>
            <a:ext cx="1066165" cy="1436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50" spc="-5" dirty="0">
                <a:latin typeface="Calibri"/>
                <a:cs typeface="Calibri"/>
              </a:rPr>
              <a:t>Less </a:t>
            </a:r>
            <a:r>
              <a:rPr sz="850" dirty="0">
                <a:latin typeface="Calibri"/>
                <a:cs typeface="Calibri"/>
              </a:rPr>
              <a:t>than</a:t>
            </a:r>
            <a:r>
              <a:rPr sz="850" spc="-155" dirty="0">
                <a:latin typeface="Calibri"/>
                <a:cs typeface="Calibri"/>
              </a:rPr>
              <a:t> </a:t>
            </a:r>
            <a:r>
              <a:rPr sz="850" spc="-5" dirty="0">
                <a:latin typeface="Calibri"/>
                <a:cs typeface="Calibri"/>
              </a:rPr>
              <a:t>target </a:t>
            </a:r>
            <a:r>
              <a:rPr sz="850" dirty="0">
                <a:latin typeface="Calibri"/>
                <a:cs typeface="Calibri"/>
              </a:rPr>
              <a:t>volume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5776946" y="3877058"/>
            <a:ext cx="1537970" cy="3810"/>
          </a:xfrm>
          <a:custGeom>
            <a:avLst/>
            <a:gdLst/>
            <a:ahLst/>
            <a:cxnLst/>
            <a:rect l="l" t="t" r="r" b="b"/>
            <a:pathLst>
              <a:path w="1537970" h="3810">
                <a:moveTo>
                  <a:pt x="1537568" y="0"/>
                </a:moveTo>
                <a:lnTo>
                  <a:pt x="0" y="3376"/>
                </a:lnTo>
              </a:path>
            </a:pathLst>
          </a:custGeom>
          <a:ln w="6337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117108" y="6200473"/>
            <a:ext cx="3189605" cy="8890"/>
          </a:xfrm>
          <a:custGeom>
            <a:avLst/>
            <a:gdLst/>
            <a:ahLst/>
            <a:cxnLst/>
            <a:rect l="l" t="t" r="r" b="b"/>
            <a:pathLst>
              <a:path w="3189604" h="8889">
                <a:moveTo>
                  <a:pt x="0" y="0"/>
                </a:moveTo>
                <a:lnTo>
                  <a:pt x="3189278" y="8272"/>
                </a:lnTo>
              </a:path>
            </a:pathLst>
          </a:custGeom>
          <a:ln w="6337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635627" y="3528859"/>
            <a:ext cx="482600" cy="1513840"/>
          </a:xfrm>
          <a:custGeom>
            <a:avLst/>
            <a:gdLst/>
            <a:ahLst/>
            <a:cxnLst/>
            <a:rect l="l" t="t" r="r" b="b"/>
            <a:pathLst>
              <a:path w="482600" h="1513839">
                <a:moveTo>
                  <a:pt x="0" y="1513293"/>
                </a:moveTo>
                <a:lnTo>
                  <a:pt x="482219" y="0"/>
                </a:lnTo>
              </a:path>
            </a:pathLst>
          </a:custGeom>
          <a:ln w="6341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635627" y="5041942"/>
            <a:ext cx="482600" cy="1158875"/>
          </a:xfrm>
          <a:custGeom>
            <a:avLst/>
            <a:gdLst/>
            <a:ahLst/>
            <a:cxnLst/>
            <a:rect l="l" t="t" r="r" b="b"/>
            <a:pathLst>
              <a:path w="482600" h="1158875">
                <a:moveTo>
                  <a:pt x="0" y="0"/>
                </a:moveTo>
                <a:lnTo>
                  <a:pt x="482219" y="1158816"/>
                </a:lnTo>
              </a:path>
            </a:pathLst>
          </a:custGeom>
          <a:ln w="6340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517201" y="3180660"/>
            <a:ext cx="260350" cy="354330"/>
          </a:xfrm>
          <a:custGeom>
            <a:avLst/>
            <a:gdLst/>
            <a:ahLst/>
            <a:cxnLst/>
            <a:rect l="l" t="t" r="r" b="b"/>
            <a:pathLst>
              <a:path w="260350" h="354329">
                <a:moveTo>
                  <a:pt x="0" y="354213"/>
                </a:moveTo>
                <a:lnTo>
                  <a:pt x="260062" y="0"/>
                </a:lnTo>
              </a:path>
            </a:pathLst>
          </a:custGeom>
          <a:ln w="6340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517201" y="3535191"/>
            <a:ext cx="260350" cy="343535"/>
          </a:xfrm>
          <a:custGeom>
            <a:avLst/>
            <a:gdLst/>
            <a:ahLst/>
            <a:cxnLst/>
            <a:rect l="l" t="t" r="r" b="b"/>
            <a:pathLst>
              <a:path w="260350" h="343535">
                <a:moveTo>
                  <a:pt x="0" y="0"/>
                </a:moveTo>
                <a:lnTo>
                  <a:pt x="260062" y="343345"/>
                </a:lnTo>
              </a:path>
            </a:pathLst>
          </a:custGeom>
          <a:ln w="6340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 txBox="1"/>
          <p:nvPr/>
        </p:nvSpPr>
        <p:spPr>
          <a:xfrm>
            <a:off x="4510709" y="3082704"/>
            <a:ext cx="744220" cy="14298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850" spc="-15" dirty="0">
                <a:latin typeface="Calibri"/>
                <a:cs typeface="Calibri"/>
              </a:rPr>
              <a:t>Expected</a:t>
            </a:r>
            <a:r>
              <a:rPr sz="850" spc="-30" dirty="0">
                <a:latin typeface="Calibri"/>
                <a:cs typeface="Calibri"/>
              </a:rPr>
              <a:t> </a:t>
            </a:r>
            <a:r>
              <a:rPr sz="850" spc="-5" dirty="0">
                <a:latin typeface="Calibri"/>
                <a:cs typeface="Calibri"/>
              </a:rPr>
              <a:t>Return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2541708" y="4796319"/>
            <a:ext cx="740410" cy="1436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50" spc="-15" dirty="0">
                <a:latin typeface="Calibri"/>
                <a:cs typeface="Calibri"/>
              </a:rPr>
              <a:t>Expected</a:t>
            </a:r>
            <a:r>
              <a:rPr sz="850" spc="-40" dirty="0">
                <a:latin typeface="Calibri"/>
                <a:cs typeface="Calibri"/>
              </a:rPr>
              <a:t> </a:t>
            </a:r>
            <a:r>
              <a:rPr sz="850" spc="-5" dirty="0">
                <a:latin typeface="Calibri"/>
                <a:cs typeface="Calibri"/>
              </a:rPr>
              <a:t>Return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5517202" y="3535190"/>
            <a:ext cx="1797685" cy="1270"/>
          </a:xfrm>
          <a:custGeom>
            <a:avLst/>
            <a:gdLst/>
            <a:ahLst/>
            <a:cxnLst/>
            <a:rect l="l" t="t" r="r" b="b"/>
            <a:pathLst>
              <a:path w="1797685" h="1270">
                <a:moveTo>
                  <a:pt x="1797631" y="1266"/>
                </a:moveTo>
                <a:lnTo>
                  <a:pt x="0" y="0"/>
                </a:lnTo>
              </a:path>
            </a:pathLst>
          </a:custGeom>
          <a:ln w="6337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355655" y="4956472"/>
            <a:ext cx="171045" cy="1772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306916" y="4639925"/>
            <a:ext cx="107695" cy="1646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757942" y="4712736"/>
            <a:ext cx="1557655" cy="8255"/>
          </a:xfrm>
          <a:custGeom>
            <a:avLst/>
            <a:gdLst/>
            <a:ahLst/>
            <a:cxnLst/>
            <a:rect l="l" t="t" r="r" b="b"/>
            <a:pathLst>
              <a:path w="1557654" h="8254">
                <a:moveTo>
                  <a:pt x="1557630" y="8230"/>
                </a:moveTo>
                <a:lnTo>
                  <a:pt x="0" y="0"/>
                </a:lnTo>
              </a:path>
            </a:pathLst>
          </a:custGeom>
          <a:ln w="6337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306915" y="4962801"/>
            <a:ext cx="107696" cy="1709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306915" y="5304668"/>
            <a:ext cx="107696" cy="1709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757942" y="5390119"/>
            <a:ext cx="1557655" cy="1270"/>
          </a:xfrm>
          <a:custGeom>
            <a:avLst/>
            <a:gdLst/>
            <a:ahLst/>
            <a:cxnLst/>
            <a:rect l="l" t="t" r="r" b="b"/>
            <a:pathLst>
              <a:path w="1557654" h="1270">
                <a:moveTo>
                  <a:pt x="1557630" y="0"/>
                </a:moveTo>
                <a:lnTo>
                  <a:pt x="0" y="981"/>
                </a:lnTo>
              </a:path>
            </a:pathLst>
          </a:custGeom>
          <a:ln w="6337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517202" y="4712735"/>
            <a:ext cx="240029" cy="332740"/>
          </a:xfrm>
          <a:custGeom>
            <a:avLst/>
            <a:gdLst/>
            <a:ahLst/>
            <a:cxnLst/>
            <a:rect l="l" t="t" r="r" b="b"/>
            <a:pathLst>
              <a:path w="240029" h="332739">
                <a:moveTo>
                  <a:pt x="0" y="332477"/>
                </a:moveTo>
                <a:lnTo>
                  <a:pt x="240000" y="0"/>
                </a:lnTo>
              </a:path>
            </a:pathLst>
          </a:custGeom>
          <a:ln w="6340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517202" y="5048273"/>
            <a:ext cx="240029" cy="344805"/>
          </a:xfrm>
          <a:custGeom>
            <a:avLst/>
            <a:gdLst/>
            <a:ahLst/>
            <a:cxnLst/>
            <a:rect l="l" t="t" r="r" b="b"/>
            <a:pathLst>
              <a:path w="240029" h="344804">
                <a:moveTo>
                  <a:pt x="0" y="0"/>
                </a:moveTo>
                <a:lnTo>
                  <a:pt x="240000" y="344706"/>
                </a:lnTo>
              </a:path>
            </a:pathLst>
          </a:custGeom>
          <a:ln w="6340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517202" y="5048273"/>
            <a:ext cx="1797685" cy="4445"/>
          </a:xfrm>
          <a:custGeom>
            <a:avLst/>
            <a:gdLst/>
            <a:ahLst/>
            <a:cxnLst/>
            <a:rect l="l" t="t" r="r" b="b"/>
            <a:pathLst>
              <a:path w="1797685" h="4445">
                <a:moveTo>
                  <a:pt x="1797631" y="4009"/>
                </a:moveTo>
                <a:lnTo>
                  <a:pt x="0" y="0"/>
                </a:lnTo>
              </a:path>
            </a:pathLst>
          </a:custGeom>
          <a:ln w="6337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 txBox="1"/>
          <p:nvPr/>
        </p:nvSpPr>
        <p:spPr>
          <a:xfrm>
            <a:off x="4501206" y="4628550"/>
            <a:ext cx="740410" cy="1436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50" spc="-15" dirty="0">
                <a:latin typeface="Calibri"/>
                <a:cs typeface="Calibri"/>
              </a:rPr>
              <a:t>Expected</a:t>
            </a:r>
            <a:r>
              <a:rPr sz="850" spc="-40" dirty="0">
                <a:latin typeface="Calibri"/>
                <a:cs typeface="Calibri"/>
              </a:rPr>
              <a:t> </a:t>
            </a:r>
            <a:r>
              <a:rPr sz="850" spc="-5" dirty="0">
                <a:latin typeface="Calibri"/>
                <a:cs typeface="Calibri"/>
              </a:rPr>
              <a:t>Return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7306916" y="5652846"/>
            <a:ext cx="107695" cy="1646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757942" y="5738318"/>
            <a:ext cx="1557655" cy="1270"/>
          </a:xfrm>
          <a:custGeom>
            <a:avLst/>
            <a:gdLst/>
            <a:ahLst/>
            <a:cxnLst/>
            <a:rect l="l" t="t" r="r" b="b"/>
            <a:pathLst>
              <a:path w="1557654" h="1270">
                <a:moveTo>
                  <a:pt x="1557630" y="0"/>
                </a:moveTo>
                <a:lnTo>
                  <a:pt x="0" y="981"/>
                </a:lnTo>
              </a:path>
            </a:pathLst>
          </a:custGeom>
          <a:ln w="6337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517202" y="5041941"/>
            <a:ext cx="241935" cy="695960"/>
          </a:xfrm>
          <a:custGeom>
            <a:avLst/>
            <a:gdLst/>
            <a:ahLst/>
            <a:cxnLst/>
            <a:rect l="l" t="t" r="r" b="b"/>
            <a:pathLst>
              <a:path w="241935" h="695960">
                <a:moveTo>
                  <a:pt x="0" y="0"/>
                </a:moveTo>
                <a:lnTo>
                  <a:pt x="241584" y="695796"/>
                </a:lnTo>
              </a:path>
            </a:pathLst>
          </a:custGeom>
          <a:ln w="6341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294246" y="4127123"/>
            <a:ext cx="107695" cy="1646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745271" y="4212595"/>
            <a:ext cx="1557655" cy="1270"/>
          </a:xfrm>
          <a:custGeom>
            <a:avLst/>
            <a:gdLst/>
            <a:ahLst/>
            <a:cxnLst/>
            <a:rect l="l" t="t" r="r" b="b"/>
            <a:pathLst>
              <a:path w="1557654" h="1270">
                <a:moveTo>
                  <a:pt x="1557630" y="0"/>
                </a:moveTo>
                <a:lnTo>
                  <a:pt x="0" y="949"/>
                </a:lnTo>
              </a:path>
            </a:pathLst>
          </a:custGeom>
          <a:ln w="6337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517201" y="3535190"/>
            <a:ext cx="231140" cy="676910"/>
          </a:xfrm>
          <a:custGeom>
            <a:avLst/>
            <a:gdLst/>
            <a:ahLst/>
            <a:cxnLst/>
            <a:rect l="l" t="t" r="r" b="b"/>
            <a:pathLst>
              <a:path w="231139" h="676910">
                <a:moveTo>
                  <a:pt x="0" y="0"/>
                </a:moveTo>
                <a:lnTo>
                  <a:pt x="230814" y="676666"/>
                </a:lnTo>
              </a:path>
            </a:pathLst>
          </a:custGeom>
          <a:ln w="6341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1" name="object 101"/>
          <p:cNvGraphicFramePr>
            <a:graphicFrameLocks noGrp="1"/>
          </p:cNvGraphicFramePr>
          <p:nvPr/>
        </p:nvGraphicFramePr>
        <p:xfrm>
          <a:off x="7477153" y="4681095"/>
          <a:ext cx="2136139" cy="7927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4385"/>
                <a:gridCol w="570229"/>
                <a:gridCol w="771525"/>
              </a:tblGrid>
              <a:tr h="227977">
                <a:tc>
                  <a:txBody>
                    <a:bodyPr/>
                    <a:lstStyle/>
                    <a:p>
                      <a:pPr marL="31750">
                        <a:lnSpc>
                          <a:spcPts val="950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$</a:t>
                      </a:r>
                      <a:r>
                        <a:rPr sz="1000" spc="1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13,800,000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930"/>
                        </a:lnSpc>
                      </a:pPr>
                      <a:r>
                        <a:rPr sz="900" spc="35" dirty="0">
                          <a:latin typeface="Calibri"/>
                          <a:cs typeface="Calibri"/>
                        </a:rPr>
                        <a:t>* 0.5</a:t>
                      </a:r>
                      <a:r>
                        <a:rPr sz="9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35" dirty="0">
                          <a:latin typeface="Calibri"/>
                          <a:cs typeface="Calibri"/>
                        </a:rPr>
                        <a:t>=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950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00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33185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550"/>
                        </a:spcBef>
                        <a:tabLst>
                          <a:tab pos="240665" algn="l"/>
                        </a:tabLst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$	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8,400,000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9850" marB="0"/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900" spc="35" dirty="0">
                          <a:latin typeface="Calibri"/>
                          <a:cs typeface="Calibri"/>
                        </a:rPr>
                        <a:t>* 0.2</a:t>
                      </a:r>
                      <a:r>
                        <a:rPr sz="9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35" dirty="0">
                          <a:latin typeface="Calibri"/>
                          <a:cs typeface="Calibri"/>
                        </a:rPr>
                        <a:t>=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80645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80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7945" marB="0"/>
                </a:tc>
              </a:tr>
              <a:tr h="232877">
                <a:tc>
                  <a:txBody>
                    <a:bodyPr/>
                    <a:lstStyle/>
                    <a:p>
                      <a:pPr marL="31750">
                        <a:lnSpc>
                          <a:spcPts val="1150"/>
                        </a:lnSpc>
                        <a:spcBef>
                          <a:spcPts val="580"/>
                        </a:spcBef>
                        <a:tabLst>
                          <a:tab pos="335915" algn="l"/>
                        </a:tabLst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$	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300,000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73660" marB="0"/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075"/>
                        </a:lnSpc>
                        <a:spcBef>
                          <a:spcPts val="655"/>
                        </a:spcBef>
                      </a:pPr>
                      <a:r>
                        <a:rPr sz="900" spc="35" dirty="0">
                          <a:latin typeface="Calibri"/>
                          <a:cs typeface="Calibri"/>
                        </a:rPr>
                        <a:t>* 0.2</a:t>
                      </a:r>
                      <a:r>
                        <a:rPr sz="9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35" dirty="0">
                          <a:latin typeface="Calibri"/>
                          <a:cs typeface="Calibri"/>
                        </a:rPr>
                        <a:t>=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83185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175"/>
                        </a:lnSpc>
                        <a:spcBef>
                          <a:spcPts val="55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60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70485" marB="0"/>
                </a:tc>
              </a:tr>
            </a:tbl>
          </a:graphicData>
        </a:graphic>
      </p:graphicFrame>
      <p:sp>
        <p:nvSpPr>
          <p:cNvPr id="102" name="object 102"/>
          <p:cNvSpPr txBox="1"/>
          <p:nvPr/>
        </p:nvSpPr>
        <p:spPr>
          <a:xfrm>
            <a:off x="6202965" y="4008913"/>
            <a:ext cx="705485" cy="14298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850" spc="-5" dirty="0">
                <a:latin typeface="Calibri"/>
                <a:cs typeface="Calibri"/>
              </a:rPr>
              <a:t>Program</a:t>
            </a:r>
            <a:r>
              <a:rPr sz="850" spc="-70" dirty="0">
                <a:latin typeface="Calibri"/>
                <a:cs typeface="Calibri"/>
              </a:rPr>
              <a:t> </a:t>
            </a:r>
            <a:r>
              <a:rPr sz="850" spc="-5" dirty="0">
                <a:latin typeface="Calibri"/>
                <a:cs typeface="Calibri"/>
              </a:rPr>
              <a:t>failure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6202964" y="4546249"/>
            <a:ext cx="971550" cy="1436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50" spc="-20" dirty="0">
                <a:latin typeface="Calibri"/>
                <a:cs typeface="Calibri"/>
              </a:rPr>
              <a:t>Exceed </a:t>
            </a:r>
            <a:r>
              <a:rPr sz="850" spc="-5" dirty="0">
                <a:latin typeface="Calibri"/>
                <a:cs typeface="Calibri"/>
              </a:rPr>
              <a:t>target</a:t>
            </a:r>
            <a:r>
              <a:rPr sz="850" dirty="0">
                <a:latin typeface="Calibri"/>
                <a:cs typeface="Calibri"/>
              </a:rPr>
              <a:t> volume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6202965" y="4861949"/>
            <a:ext cx="1002665" cy="1436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50" spc="-5" dirty="0">
                <a:latin typeface="Calibri"/>
                <a:cs typeface="Calibri"/>
              </a:rPr>
              <a:t>Achieve target</a:t>
            </a:r>
            <a:r>
              <a:rPr sz="850" spc="-140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volume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6202965" y="5228613"/>
            <a:ext cx="1066165" cy="1436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50" spc="-5" dirty="0">
                <a:latin typeface="Calibri"/>
                <a:cs typeface="Calibri"/>
              </a:rPr>
              <a:t>Less </a:t>
            </a:r>
            <a:r>
              <a:rPr sz="850" dirty="0">
                <a:latin typeface="Calibri"/>
                <a:cs typeface="Calibri"/>
              </a:rPr>
              <a:t>than</a:t>
            </a:r>
            <a:r>
              <a:rPr sz="850" spc="-155" dirty="0">
                <a:latin typeface="Calibri"/>
                <a:cs typeface="Calibri"/>
              </a:rPr>
              <a:t> </a:t>
            </a:r>
            <a:r>
              <a:rPr sz="850" spc="-5" dirty="0">
                <a:latin typeface="Calibri"/>
                <a:cs typeface="Calibri"/>
              </a:rPr>
              <a:t>target </a:t>
            </a:r>
            <a:r>
              <a:rPr sz="850" dirty="0">
                <a:latin typeface="Calibri"/>
                <a:cs typeface="Calibri"/>
              </a:rPr>
              <a:t>volume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6202965" y="5539122"/>
            <a:ext cx="705485" cy="1436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50" spc="-5" dirty="0">
                <a:latin typeface="Calibri"/>
                <a:cs typeface="Calibri"/>
              </a:rPr>
              <a:t>Program</a:t>
            </a:r>
            <a:r>
              <a:rPr sz="850" spc="-65" dirty="0">
                <a:latin typeface="Calibri"/>
                <a:cs typeface="Calibri"/>
              </a:rPr>
              <a:t> </a:t>
            </a:r>
            <a:r>
              <a:rPr sz="850" spc="-5" dirty="0">
                <a:latin typeface="Calibri"/>
                <a:cs typeface="Calibri"/>
              </a:rPr>
              <a:t>failure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8304101" y="3118430"/>
            <a:ext cx="363855" cy="15004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sz="900" spc="35" dirty="0">
                <a:latin typeface="Calibri"/>
                <a:cs typeface="Calibri"/>
              </a:rPr>
              <a:t>* 0.4</a:t>
            </a:r>
            <a:r>
              <a:rPr sz="900" spc="-85" dirty="0">
                <a:latin typeface="Calibri"/>
                <a:cs typeface="Calibri"/>
              </a:rPr>
              <a:t> </a:t>
            </a:r>
            <a:r>
              <a:rPr sz="900" spc="35" dirty="0">
                <a:latin typeface="Calibri"/>
                <a:cs typeface="Calibri"/>
              </a:rPr>
              <a:t>=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9015133" y="3105848"/>
            <a:ext cx="579120" cy="1654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sz="1000" spc="30" dirty="0">
                <a:latin typeface="Calibri"/>
                <a:cs typeface="Calibri"/>
              </a:rPr>
              <a:t>4,280,000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8304101" y="3458953"/>
            <a:ext cx="363855" cy="15004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sz="900" spc="35" dirty="0">
                <a:latin typeface="Calibri"/>
                <a:cs typeface="Calibri"/>
              </a:rPr>
              <a:t>* 0.3</a:t>
            </a:r>
            <a:r>
              <a:rPr sz="900" spc="-85" dirty="0">
                <a:latin typeface="Calibri"/>
                <a:cs typeface="Calibri"/>
              </a:rPr>
              <a:t> </a:t>
            </a:r>
            <a:r>
              <a:rPr sz="900" spc="35" dirty="0">
                <a:latin typeface="Calibri"/>
                <a:cs typeface="Calibri"/>
              </a:rPr>
              <a:t>=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9015133" y="3446371"/>
            <a:ext cx="579120" cy="1654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sz="1000" spc="30" dirty="0">
                <a:latin typeface="Calibri"/>
                <a:cs typeface="Calibri"/>
              </a:rPr>
              <a:t>2,220,000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8304101" y="3805662"/>
            <a:ext cx="363855" cy="15004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sz="900" spc="35" dirty="0">
                <a:latin typeface="Calibri"/>
                <a:cs typeface="Calibri"/>
              </a:rPr>
              <a:t>* 0.2</a:t>
            </a:r>
            <a:r>
              <a:rPr sz="900" spc="-85" dirty="0">
                <a:latin typeface="Calibri"/>
                <a:cs typeface="Calibri"/>
              </a:rPr>
              <a:t> </a:t>
            </a:r>
            <a:r>
              <a:rPr sz="900" spc="35" dirty="0">
                <a:latin typeface="Calibri"/>
                <a:cs typeface="Calibri"/>
              </a:rPr>
              <a:t>=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9118754" y="3793080"/>
            <a:ext cx="474980" cy="1654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sz="1000" spc="30" dirty="0">
                <a:latin typeface="Calibri"/>
                <a:cs typeface="Calibri"/>
              </a:rPr>
              <a:t>220,800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8304102" y="4133605"/>
            <a:ext cx="363855" cy="15004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sz="900" spc="35" dirty="0">
                <a:latin typeface="Calibri"/>
                <a:cs typeface="Calibri"/>
              </a:rPr>
              <a:t>* 0.1</a:t>
            </a:r>
            <a:r>
              <a:rPr sz="900" spc="-85" dirty="0">
                <a:latin typeface="Calibri"/>
                <a:cs typeface="Calibri"/>
              </a:rPr>
              <a:t> </a:t>
            </a:r>
            <a:r>
              <a:rPr sz="900" spc="35" dirty="0">
                <a:latin typeface="Calibri"/>
                <a:cs typeface="Calibri"/>
              </a:rPr>
              <a:t>=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8704557" y="4079213"/>
            <a:ext cx="957580" cy="39243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40005">
              <a:spcBef>
                <a:spcPts val="420"/>
              </a:spcBef>
              <a:tabLst>
                <a:tab pos="426720" algn="l"/>
              </a:tabLst>
            </a:pPr>
            <a:r>
              <a:rPr sz="1000" spc="25" dirty="0">
                <a:solidFill>
                  <a:srgbClr val="FF0000"/>
                </a:solidFill>
                <a:latin typeface="Calibri"/>
                <a:cs typeface="Calibri"/>
              </a:rPr>
              <a:t>-	</a:t>
            </a:r>
            <a:r>
              <a:rPr sz="1000" spc="30" dirty="0">
                <a:solidFill>
                  <a:srgbClr val="FF0000"/>
                </a:solidFill>
                <a:latin typeface="Calibri"/>
                <a:cs typeface="Calibri"/>
              </a:rPr>
              <a:t>700,000</a:t>
            </a:r>
            <a:endParaRPr sz="1000">
              <a:latin typeface="Calibri"/>
              <a:cs typeface="Calibri"/>
            </a:endParaRPr>
          </a:p>
          <a:p>
            <a:pPr marL="12700">
              <a:spcBef>
                <a:spcPts val="290"/>
              </a:spcBef>
              <a:tabLst>
                <a:tab pos="384810" algn="l"/>
              </a:tabLst>
            </a:pPr>
            <a:r>
              <a:rPr sz="900" u="dbl" spc="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900" u="dbl" spc="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6,020,800</a:t>
            </a:r>
            <a:r>
              <a:rPr sz="900" u="dbl" spc="-7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7458192" y="5624257"/>
            <a:ext cx="2204085" cy="32956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R="5080" algn="r">
              <a:spcBef>
                <a:spcPts val="160"/>
              </a:spcBef>
              <a:tabLst>
                <a:tab pos="1556385" algn="l"/>
              </a:tabLst>
            </a:pPr>
            <a:r>
              <a:rPr sz="1000" spc="-10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r>
              <a:rPr sz="1000" dirty="0">
                <a:solidFill>
                  <a:srgbClr val="FF0000"/>
                </a:solidFill>
                <a:latin typeface="Calibri"/>
                <a:cs typeface="Calibri"/>
              </a:rPr>
              <a:t>$  </a:t>
            </a:r>
            <a:r>
              <a:rPr sz="10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F0000"/>
                </a:solidFill>
                <a:latin typeface="Calibri"/>
                <a:cs typeface="Calibri"/>
              </a:rPr>
              <a:t>11</a:t>
            </a:r>
            <a:r>
              <a:rPr sz="1000" dirty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sz="1000" spc="-10" dirty="0">
                <a:solidFill>
                  <a:srgbClr val="FF0000"/>
                </a:solidFill>
                <a:latin typeface="Calibri"/>
                <a:cs typeface="Calibri"/>
              </a:rPr>
              <a:t>500</a:t>
            </a:r>
            <a:r>
              <a:rPr sz="1000" dirty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sz="1000" spc="-10" dirty="0">
                <a:solidFill>
                  <a:srgbClr val="FF0000"/>
                </a:solidFill>
                <a:latin typeface="Calibri"/>
                <a:cs typeface="Calibri"/>
              </a:rPr>
              <a:t>00</a:t>
            </a:r>
            <a:r>
              <a:rPr sz="1000" dirty="0">
                <a:solidFill>
                  <a:srgbClr val="FF0000"/>
                </a:solidFill>
                <a:latin typeface="Calibri"/>
                <a:cs typeface="Calibri"/>
              </a:rPr>
              <a:t>0  </a:t>
            </a:r>
            <a:r>
              <a:rPr sz="1000"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350" spc="52" baseline="3086" dirty="0">
                <a:latin typeface="Calibri"/>
                <a:cs typeface="Calibri"/>
              </a:rPr>
              <a:t>*</a:t>
            </a:r>
            <a:r>
              <a:rPr sz="1350" spc="22" baseline="3086" dirty="0">
                <a:latin typeface="Calibri"/>
                <a:cs typeface="Calibri"/>
              </a:rPr>
              <a:t> </a:t>
            </a:r>
            <a:r>
              <a:rPr sz="1350" spc="37" baseline="3086" dirty="0">
                <a:latin typeface="Calibri"/>
                <a:cs typeface="Calibri"/>
              </a:rPr>
              <a:t>0</a:t>
            </a:r>
            <a:r>
              <a:rPr sz="1350" spc="52" baseline="3086" dirty="0">
                <a:latin typeface="Calibri"/>
                <a:cs typeface="Calibri"/>
              </a:rPr>
              <a:t>.1</a:t>
            </a:r>
            <a:r>
              <a:rPr sz="1350" spc="15" baseline="3086" dirty="0">
                <a:latin typeface="Calibri"/>
                <a:cs typeface="Calibri"/>
              </a:rPr>
              <a:t> </a:t>
            </a:r>
            <a:r>
              <a:rPr sz="1350" spc="52" baseline="3086" dirty="0">
                <a:latin typeface="Calibri"/>
                <a:cs typeface="Calibri"/>
              </a:rPr>
              <a:t>=</a:t>
            </a:r>
            <a:r>
              <a:rPr sz="1350" baseline="3086" dirty="0">
                <a:latin typeface="Calibri"/>
                <a:cs typeface="Calibri"/>
              </a:rPr>
              <a:t> </a:t>
            </a:r>
            <a:r>
              <a:rPr sz="1350" spc="120" baseline="3086" dirty="0">
                <a:latin typeface="Calibri"/>
                <a:cs typeface="Calibri"/>
              </a:rPr>
              <a:t> </a:t>
            </a:r>
            <a:r>
              <a:rPr sz="1500" u="sng" spc="-22" baseline="2777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500" u="sng" spc="37" baseline="2777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-</a:t>
            </a:r>
            <a:r>
              <a:rPr sz="1500" u="sng" baseline="2777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sz="1500" u="sng" spc="44" baseline="2777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1</a:t>
            </a:r>
            <a:r>
              <a:rPr sz="1500" u="sng" spc="30" baseline="2777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,</a:t>
            </a:r>
            <a:r>
              <a:rPr sz="1500" u="sng" spc="52" baseline="2777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1</a:t>
            </a:r>
            <a:r>
              <a:rPr sz="1500" u="sng" spc="44" baseline="2777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50</a:t>
            </a:r>
            <a:r>
              <a:rPr sz="1500" u="sng" spc="30" baseline="2777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,</a:t>
            </a:r>
            <a:r>
              <a:rPr sz="1500" u="sng" spc="52" baseline="2777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0</a:t>
            </a:r>
            <a:r>
              <a:rPr sz="1500" u="sng" spc="44" baseline="2777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0</a:t>
            </a:r>
            <a:r>
              <a:rPr sz="1500" u="sng" spc="60" baseline="2777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0</a:t>
            </a:r>
            <a:r>
              <a:rPr sz="1500" u="sng" spc="120" baseline="2777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endParaRPr sz="1500" baseline="2777">
              <a:latin typeface="Calibri"/>
              <a:cs typeface="Calibri"/>
            </a:endParaRPr>
          </a:p>
          <a:p>
            <a:pPr marR="5080" algn="r">
              <a:spcBef>
                <a:spcPts val="50"/>
              </a:spcBef>
              <a:tabLst>
                <a:tab pos="372110" algn="l"/>
              </a:tabLst>
            </a:pPr>
            <a:r>
              <a:rPr sz="900" u="dbl" spc="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900" u="dbl" spc="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7</a:t>
            </a:r>
            <a:r>
              <a:rPr sz="900" u="dbl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,</a:t>
            </a:r>
            <a:r>
              <a:rPr sz="900" u="dbl" spc="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490</a:t>
            </a:r>
            <a:r>
              <a:rPr sz="900" u="dbl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,</a:t>
            </a:r>
            <a:r>
              <a:rPr sz="900" u="dbl" spc="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00</a:t>
            </a:r>
            <a:r>
              <a:rPr sz="900" u="dbl" spc="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0</a:t>
            </a:r>
            <a:r>
              <a:rPr sz="900" u="dbl" spc="-7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8720693" y="4297537"/>
            <a:ext cx="925194" cy="6350"/>
          </a:xfrm>
          <a:custGeom>
            <a:avLst/>
            <a:gdLst/>
            <a:ahLst/>
            <a:cxnLst/>
            <a:rect l="l" t="t" r="r" b="b"/>
            <a:pathLst>
              <a:path w="925195" h="6350">
                <a:moveTo>
                  <a:pt x="925143" y="0"/>
                </a:moveTo>
                <a:lnTo>
                  <a:pt x="0" y="0"/>
                </a:lnTo>
                <a:lnTo>
                  <a:pt x="0" y="6290"/>
                </a:lnTo>
                <a:lnTo>
                  <a:pt x="925143" y="6290"/>
                </a:lnTo>
                <a:lnTo>
                  <a:pt x="9251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8717257" y="4297537"/>
            <a:ext cx="932180" cy="6350"/>
          </a:xfrm>
          <a:custGeom>
            <a:avLst/>
            <a:gdLst/>
            <a:ahLst/>
            <a:cxnLst/>
            <a:rect l="l" t="t" r="r" b="b"/>
            <a:pathLst>
              <a:path w="932179" h="6350">
                <a:moveTo>
                  <a:pt x="0" y="6290"/>
                </a:moveTo>
                <a:lnTo>
                  <a:pt x="931899" y="6290"/>
                </a:lnTo>
                <a:lnTo>
                  <a:pt x="931899" y="0"/>
                </a:lnTo>
                <a:lnTo>
                  <a:pt x="0" y="0"/>
                </a:lnTo>
                <a:lnTo>
                  <a:pt x="0" y="62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3858005" y="3947159"/>
            <a:ext cx="186690" cy="158750"/>
          </a:xfrm>
          <a:custGeom>
            <a:avLst/>
            <a:gdLst/>
            <a:ahLst/>
            <a:cxnLst/>
            <a:rect l="l" t="t" r="r" b="b"/>
            <a:pathLst>
              <a:path w="186689" h="158750">
                <a:moveTo>
                  <a:pt x="0" y="0"/>
                </a:moveTo>
                <a:lnTo>
                  <a:pt x="186562" y="158622"/>
                </a:lnTo>
              </a:path>
            </a:pathLst>
          </a:custGeom>
          <a:ln w="28956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3842766" y="4014978"/>
            <a:ext cx="186690" cy="158750"/>
          </a:xfrm>
          <a:custGeom>
            <a:avLst/>
            <a:gdLst/>
            <a:ahLst/>
            <a:cxnLst/>
            <a:rect l="l" t="t" r="r" b="b"/>
            <a:pathLst>
              <a:path w="186689" h="158750">
                <a:moveTo>
                  <a:pt x="0" y="0"/>
                </a:moveTo>
                <a:lnTo>
                  <a:pt x="186562" y="158623"/>
                </a:lnTo>
              </a:path>
            </a:pathLst>
          </a:custGeom>
          <a:ln w="28956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3794760" y="5567171"/>
            <a:ext cx="186690" cy="158750"/>
          </a:xfrm>
          <a:custGeom>
            <a:avLst/>
            <a:gdLst/>
            <a:ahLst/>
            <a:cxnLst/>
            <a:rect l="l" t="t" r="r" b="b"/>
            <a:pathLst>
              <a:path w="186689" h="158750">
                <a:moveTo>
                  <a:pt x="186562" y="0"/>
                </a:moveTo>
                <a:lnTo>
                  <a:pt x="0" y="158622"/>
                </a:lnTo>
              </a:path>
            </a:pathLst>
          </a:custGeom>
          <a:ln w="28956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810000" y="5635752"/>
            <a:ext cx="186690" cy="158750"/>
          </a:xfrm>
          <a:custGeom>
            <a:avLst/>
            <a:gdLst/>
            <a:ahLst/>
            <a:cxnLst/>
            <a:rect l="l" t="t" r="r" b="b"/>
            <a:pathLst>
              <a:path w="186689" h="158750">
                <a:moveTo>
                  <a:pt x="186562" y="0"/>
                </a:moveTo>
                <a:lnTo>
                  <a:pt x="0" y="158623"/>
                </a:lnTo>
              </a:path>
            </a:pathLst>
          </a:custGeom>
          <a:ln w="28956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997070" y="5020436"/>
            <a:ext cx="692150" cy="261620"/>
          </a:xfrm>
          <a:custGeom>
            <a:avLst/>
            <a:gdLst/>
            <a:ahLst/>
            <a:cxnLst/>
            <a:rect l="l" t="t" r="r" b="b"/>
            <a:pathLst>
              <a:path w="692150" h="261620">
                <a:moveTo>
                  <a:pt x="0" y="43561"/>
                </a:moveTo>
                <a:lnTo>
                  <a:pt x="3430" y="26628"/>
                </a:lnTo>
                <a:lnTo>
                  <a:pt x="12779" y="12779"/>
                </a:lnTo>
                <a:lnTo>
                  <a:pt x="26628" y="3430"/>
                </a:lnTo>
                <a:lnTo>
                  <a:pt x="43561" y="0"/>
                </a:lnTo>
                <a:lnTo>
                  <a:pt x="648334" y="0"/>
                </a:lnTo>
                <a:lnTo>
                  <a:pt x="665267" y="3430"/>
                </a:lnTo>
                <a:lnTo>
                  <a:pt x="679116" y="12779"/>
                </a:lnTo>
                <a:lnTo>
                  <a:pt x="688465" y="26628"/>
                </a:lnTo>
                <a:lnTo>
                  <a:pt x="691895" y="43561"/>
                </a:lnTo>
                <a:lnTo>
                  <a:pt x="691895" y="217804"/>
                </a:lnTo>
                <a:lnTo>
                  <a:pt x="688465" y="234737"/>
                </a:lnTo>
                <a:lnTo>
                  <a:pt x="679116" y="248586"/>
                </a:lnTo>
                <a:lnTo>
                  <a:pt x="665267" y="257935"/>
                </a:lnTo>
                <a:lnTo>
                  <a:pt x="648334" y="261365"/>
                </a:lnTo>
                <a:lnTo>
                  <a:pt x="43561" y="261365"/>
                </a:lnTo>
                <a:lnTo>
                  <a:pt x="26628" y="257935"/>
                </a:lnTo>
                <a:lnTo>
                  <a:pt x="12779" y="248586"/>
                </a:lnTo>
                <a:lnTo>
                  <a:pt x="3430" y="234737"/>
                </a:lnTo>
                <a:lnTo>
                  <a:pt x="0" y="217804"/>
                </a:lnTo>
                <a:lnTo>
                  <a:pt x="0" y="43561"/>
                </a:lnTo>
                <a:close/>
              </a:path>
            </a:pathLst>
          </a:custGeom>
          <a:ln w="2514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559809" y="3300222"/>
            <a:ext cx="776605" cy="131445"/>
          </a:xfrm>
          <a:custGeom>
            <a:avLst/>
            <a:gdLst/>
            <a:ahLst/>
            <a:cxnLst/>
            <a:rect l="l" t="t" r="r" b="b"/>
            <a:pathLst>
              <a:path w="776604" h="131445">
                <a:moveTo>
                  <a:pt x="776477" y="0"/>
                </a:moveTo>
                <a:lnTo>
                  <a:pt x="0" y="0"/>
                </a:lnTo>
                <a:lnTo>
                  <a:pt x="0" y="131063"/>
                </a:lnTo>
                <a:lnTo>
                  <a:pt x="776477" y="131063"/>
                </a:lnTo>
                <a:lnTo>
                  <a:pt x="7764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559809" y="4834129"/>
            <a:ext cx="776605" cy="131445"/>
          </a:xfrm>
          <a:custGeom>
            <a:avLst/>
            <a:gdLst/>
            <a:ahLst/>
            <a:cxnLst/>
            <a:rect l="l" t="t" r="r" b="b"/>
            <a:pathLst>
              <a:path w="776604" h="131445">
                <a:moveTo>
                  <a:pt x="776477" y="0"/>
                </a:moveTo>
                <a:lnTo>
                  <a:pt x="0" y="0"/>
                </a:lnTo>
                <a:lnTo>
                  <a:pt x="0" y="131064"/>
                </a:lnTo>
                <a:lnTo>
                  <a:pt x="776477" y="131064"/>
                </a:lnTo>
                <a:lnTo>
                  <a:pt x="7764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580894" y="4997197"/>
            <a:ext cx="775970" cy="131445"/>
          </a:xfrm>
          <a:custGeom>
            <a:avLst/>
            <a:gdLst/>
            <a:ahLst/>
            <a:cxnLst/>
            <a:rect l="l" t="t" r="r" b="b"/>
            <a:pathLst>
              <a:path w="775969" h="131445">
                <a:moveTo>
                  <a:pt x="775716" y="0"/>
                </a:moveTo>
                <a:lnTo>
                  <a:pt x="0" y="0"/>
                </a:lnTo>
                <a:lnTo>
                  <a:pt x="0" y="131063"/>
                </a:lnTo>
                <a:lnTo>
                  <a:pt x="775716" y="131063"/>
                </a:lnTo>
                <a:lnTo>
                  <a:pt x="7757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812536" y="3641598"/>
            <a:ext cx="264795" cy="131445"/>
          </a:xfrm>
          <a:custGeom>
            <a:avLst/>
            <a:gdLst/>
            <a:ahLst/>
            <a:cxnLst/>
            <a:rect l="l" t="t" r="r" b="b"/>
            <a:pathLst>
              <a:path w="264795" h="131445">
                <a:moveTo>
                  <a:pt x="264413" y="0"/>
                </a:moveTo>
                <a:lnTo>
                  <a:pt x="0" y="0"/>
                </a:lnTo>
                <a:lnTo>
                  <a:pt x="0" y="131063"/>
                </a:lnTo>
                <a:lnTo>
                  <a:pt x="264413" y="131063"/>
                </a:lnTo>
                <a:lnTo>
                  <a:pt x="2644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812536" y="4834129"/>
            <a:ext cx="264795" cy="131445"/>
          </a:xfrm>
          <a:custGeom>
            <a:avLst/>
            <a:gdLst/>
            <a:ahLst/>
            <a:cxnLst/>
            <a:rect l="l" t="t" r="r" b="b"/>
            <a:pathLst>
              <a:path w="264795" h="131445">
                <a:moveTo>
                  <a:pt x="264413" y="0"/>
                </a:moveTo>
                <a:lnTo>
                  <a:pt x="0" y="0"/>
                </a:lnTo>
                <a:lnTo>
                  <a:pt x="0" y="131064"/>
                </a:lnTo>
                <a:lnTo>
                  <a:pt x="264413" y="131064"/>
                </a:lnTo>
                <a:lnTo>
                  <a:pt x="2644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847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6881" y="1681273"/>
            <a:ext cx="6896100" cy="495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6881" y="2495217"/>
            <a:ext cx="7181850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8306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38003" y="1718532"/>
            <a:ext cx="21780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-10" dirty="0">
                <a:solidFill>
                  <a:prstClr val="black"/>
                </a:solidFill>
                <a:cs typeface="Calibri"/>
              </a:rPr>
              <a:t>0</a:t>
            </a:r>
            <a:r>
              <a:rPr sz="1200" spc="-5" dirty="0">
                <a:solidFill>
                  <a:prstClr val="black"/>
                </a:solidFill>
                <a:cs typeface="Calibri"/>
              </a:rPr>
              <a:t>.4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739501" y="1982769"/>
          <a:ext cx="970915" cy="37879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1935"/>
                <a:gridCol w="728980"/>
              </a:tblGrid>
              <a:tr h="289593">
                <a:tc>
                  <a:txBody>
                    <a:bodyPr/>
                    <a:lstStyle/>
                    <a:p>
                      <a:pPr marR="79375" algn="r">
                        <a:lnSpc>
                          <a:spcPts val="114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$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140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75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426830">
                <a:tc>
                  <a:txBody>
                    <a:bodyPr/>
                    <a:lstStyle/>
                    <a:p>
                      <a:pPr marR="79375" algn="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$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906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50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9060" marB="0"/>
                </a:tc>
              </a:tr>
              <a:tr h="411613">
                <a:tc>
                  <a:txBody>
                    <a:bodyPr/>
                    <a:lstStyle/>
                    <a:p>
                      <a:pPr marR="79375" algn="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$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906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276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9060" marB="0"/>
                </a:tc>
              </a:tr>
              <a:tr h="502977">
                <a:tc>
                  <a:txBody>
                    <a:bodyPr/>
                    <a:lstStyle/>
                    <a:p>
                      <a:pPr marR="79375" algn="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20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12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$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8382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20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2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1200" spc="-1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7</a:t>
                      </a:r>
                      <a:r>
                        <a:rPr sz="120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50</a:t>
                      </a:r>
                      <a:r>
                        <a:rPr sz="12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1200" spc="-1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120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12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83820" marB="0"/>
                </a:tc>
              </a:tr>
              <a:tr h="5105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R="79375" algn="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$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R="24130" algn="r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50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35" marB="0"/>
                </a:tc>
              </a:tr>
              <a:tr h="404004">
                <a:tc>
                  <a:txBody>
                    <a:bodyPr/>
                    <a:lstStyle/>
                    <a:p>
                      <a:pPr marR="79375" algn="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$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144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50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1440" marB="0"/>
                </a:tc>
              </a:tr>
              <a:tr h="400213">
                <a:tc>
                  <a:txBody>
                    <a:bodyPr/>
                    <a:lstStyle/>
                    <a:p>
                      <a:pPr marR="79375" algn="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$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8382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75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83820" marB="0"/>
                </a:tc>
              </a:tr>
              <a:tr h="483937">
                <a:tc>
                  <a:txBody>
                    <a:bodyPr/>
                    <a:lstStyle/>
                    <a:p>
                      <a:pPr marR="79375" algn="r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20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12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$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8763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20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2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1200" spc="-1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sz="120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75</a:t>
                      </a:r>
                      <a:r>
                        <a:rPr sz="12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1200" spc="-1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120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12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87630" marB="0"/>
                </a:tc>
              </a:tr>
              <a:tr h="3582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79375" algn="r">
                        <a:lnSpc>
                          <a:spcPts val="14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$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98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175895" algn="r">
                        <a:lnSpc>
                          <a:spcPts val="14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-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985" marB="0"/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6838003" y="2145235"/>
            <a:ext cx="21780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-10" dirty="0">
                <a:solidFill>
                  <a:prstClr val="black"/>
                </a:solidFill>
                <a:cs typeface="Calibri"/>
              </a:rPr>
              <a:t>0</a:t>
            </a:r>
            <a:r>
              <a:rPr sz="1200" spc="-5" dirty="0">
                <a:solidFill>
                  <a:prstClr val="black"/>
                </a:solidFill>
                <a:cs typeface="Calibri"/>
              </a:rPr>
              <a:t>.3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38003" y="2983805"/>
            <a:ext cx="21780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-10" dirty="0">
                <a:solidFill>
                  <a:prstClr val="black"/>
                </a:solidFill>
                <a:cs typeface="Calibri"/>
              </a:rPr>
              <a:t>0</a:t>
            </a:r>
            <a:r>
              <a:rPr sz="1200" spc="-5" dirty="0">
                <a:solidFill>
                  <a:prstClr val="black"/>
                </a:solidFill>
                <a:cs typeface="Calibri"/>
              </a:rPr>
              <a:t>.1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38003" y="3578147"/>
            <a:ext cx="21780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-10" dirty="0">
                <a:solidFill>
                  <a:prstClr val="black"/>
                </a:solidFill>
                <a:cs typeface="Calibri"/>
              </a:rPr>
              <a:t>0</a:t>
            </a:r>
            <a:r>
              <a:rPr sz="1200" spc="-5" dirty="0">
                <a:solidFill>
                  <a:prstClr val="black"/>
                </a:solidFill>
                <a:cs typeface="Calibri"/>
              </a:rPr>
              <a:t>.5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38003" y="4401500"/>
            <a:ext cx="21780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-10" dirty="0">
                <a:solidFill>
                  <a:prstClr val="black"/>
                </a:solidFill>
                <a:cs typeface="Calibri"/>
              </a:rPr>
              <a:t>0</a:t>
            </a:r>
            <a:r>
              <a:rPr sz="1200" spc="-5" dirty="0">
                <a:solidFill>
                  <a:prstClr val="black"/>
                </a:solidFill>
                <a:cs typeface="Calibri"/>
              </a:rPr>
              <a:t>.1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45615" y="4820557"/>
            <a:ext cx="201930" cy="17825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</a:pPr>
            <a:r>
              <a:rPr sz="1050" spc="5" dirty="0">
                <a:solidFill>
                  <a:prstClr val="black"/>
                </a:solidFill>
                <a:cs typeface="Calibri"/>
              </a:rPr>
              <a:t>0</a:t>
            </a:r>
            <a:r>
              <a:rPr sz="1050" spc="30" dirty="0">
                <a:solidFill>
                  <a:prstClr val="black"/>
                </a:solidFill>
                <a:cs typeface="Calibri"/>
              </a:rPr>
              <a:t>.</a:t>
            </a:r>
            <a:r>
              <a:rPr sz="1050" spc="15" dirty="0">
                <a:solidFill>
                  <a:prstClr val="black"/>
                </a:solidFill>
                <a:cs typeface="Calibri"/>
              </a:rPr>
              <a:t>1</a:t>
            </a:r>
            <a:endParaRPr sz="1050">
              <a:solidFill>
                <a:prstClr val="black"/>
              </a:solidFill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229680" y="2355180"/>
            <a:ext cx="205522" cy="2054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980285" y="4184998"/>
            <a:ext cx="182880" cy="190500"/>
          </a:xfrm>
          <a:custGeom>
            <a:avLst/>
            <a:gdLst/>
            <a:ahLst/>
            <a:cxnLst/>
            <a:rect l="l" t="t" r="r" b="b"/>
            <a:pathLst>
              <a:path w="182880" h="190500">
                <a:moveTo>
                  <a:pt x="182691" y="0"/>
                </a:moveTo>
                <a:lnTo>
                  <a:pt x="0" y="0"/>
                </a:lnTo>
                <a:lnTo>
                  <a:pt x="0" y="190209"/>
                </a:lnTo>
                <a:lnTo>
                  <a:pt x="182691" y="190209"/>
                </a:lnTo>
                <a:lnTo>
                  <a:pt x="182691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980285" y="4184998"/>
            <a:ext cx="182880" cy="190500"/>
          </a:xfrm>
          <a:custGeom>
            <a:avLst/>
            <a:gdLst/>
            <a:ahLst/>
            <a:cxnLst/>
            <a:rect l="l" t="t" r="r" b="b"/>
            <a:pathLst>
              <a:path w="182880" h="190500">
                <a:moveTo>
                  <a:pt x="0" y="190209"/>
                </a:moveTo>
                <a:lnTo>
                  <a:pt x="182691" y="190209"/>
                </a:lnTo>
                <a:lnTo>
                  <a:pt x="182691" y="0"/>
                </a:lnTo>
                <a:lnTo>
                  <a:pt x="0" y="0"/>
                </a:lnTo>
                <a:lnTo>
                  <a:pt x="0" y="190209"/>
                </a:lnTo>
                <a:close/>
              </a:path>
            </a:pathLst>
          </a:custGeom>
          <a:ln w="22831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566612" y="5581094"/>
            <a:ext cx="137015" cy="1978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741502" y="2450288"/>
            <a:ext cx="1500505" cy="6985"/>
          </a:xfrm>
          <a:custGeom>
            <a:avLst/>
            <a:gdLst/>
            <a:ahLst/>
            <a:cxnLst/>
            <a:rect l="l" t="t" r="r" b="b"/>
            <a:pathLst>
              <a:path w="1500504" h="6985">
                <a:moveTo>
                  <a:pt x="0" y="0"/>
                </a:moveTo>
                <a:lnTo>
                  <a:pt x="1500229" y="6467"/>
                </a:lnTo>
              </a:path>
            </a:pathLst>
          </a:custGeom>
          <a:ln w="761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162978" y="4283908"/>
            <a:ext cx="2078355" cy="5715"/>
          </a:xfrm>
          <a:custGeom>
            <a:avLst/>
            <a:gdLst/>
            <a:ahLst/>
            <a:cxnLst/>
            <a:rect l="l" t="t" r="r" b="b"/>
            <a:pathLst>
              <a:path w="2078354" h="5714">
                <a:moveTo>
                  <a:pt x="0" y="0"/>
                </a:moveTo>
                <a:lnTo>
                  <a:pt x="2078246" y="5452"/>
                </a:lnTo>
              </a:path>
            </a:pathLst>
          </a:custGeom>
          <a:ln w="761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787795" y="2481907"/>
            <a:ext cx="576580" cy="16927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1000" spc="5" dirty="0">
                <a:solidFill>
                  <a:prstClr val="black"/>
                </a:solidFill>
                <a:cs typeface="Calibri"/>
              </a:rPr>
              <a:t>Outsource</a:t>
            </a:r>
            <a:endParaRPr sz="1000">
              <a:solidFill>
                <a:prstClr val="black"/>
              </a:solidFill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787796" y="4310201"/>
            <a:ext cx="485775" cy="16927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1000" spc="-15" dirty="0">
                <a:solidFill>
                  <a:prstClr val="black"/>
                </a:solidFill>
                <a:cs typeface="Calibri"/>
              </a:rPr>
              <a:t>I</a:t>
            </a:r>
            <a:r>
              <a:rPr sz="1000" spc="10" dirty="0">
                <a:solidFill>
                  <a:prstClr val="black"/>
                </a:solidFill>
                <a:cs typeface="Calibri"/>
              </a:rPr>
              <a:t>n</a:t>
            </a:r>
            <a:r>
              <a:rPr sz="1000" spc="-10" dirty="0">
                <a:solidFill>
                  <a:prstClr val="black"/>
                </a:solidFill>
                <a:cs typeface="Calibri"/>
              </a:rPr>
              <a:t>-</a:t>
            </a:r>
            <a:r>
              <a:rPr sz="1000" spc="10" dirty="0">
                <a:solidFill>
                  <a:prstClr val="black"/>
                </a:solidFill>
                <a:cs typeface="Calibri"/>
              </a:rPr>
              <a:t>h</a:t>
            </a:r>
            <a:r>
              <a:rPr sz="1000" spc="5" dirty="0">
                <a:solidFill>
                  <a:prstClr val="black"/>
                </a:solidFill>
                <a:cs typeface="Calibri"/>
              </a:rPr>
              <a:t>o</a:t>
            </a:r>
            <a:r>
              <a:rPr sz="1000" spc="10" dirty="0">
                <a:solidFill>
                  <a:prstClr val="black"/>
                </a:solidFill>
                <a:cs typeface="Calibri"/>
              </a:rPr>
              <a:t>u</a:t>
            </a:r>
            <a:r>
              <a:rPr sz="1000" spc="20" dirty="0">
                <a:solidFill>
                  <a:prstClr val="black"/>
                </a:solidFill>
                <a:cs typeface="Calibri"/>
              </a:rPr>
              <a:t>s</a:t>
            </a:r>
            <a:r>
              <a:rPr sz="1000" spc="10" dirty="0">
                <a:solidFill>
                  <a:prstClr val="black"/>
                </a:solidFill>
                <a:cs typeface="Calibri"/>
              </a:rPr>
              <a:t>e</a:t>
            </a:r>
            <a:endParaRPr sz="1000">
              <a:solidFill>
                <a:prstClr val="black"/>
              </a:solidFill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787795" y="5703764"/>
            <a:ext cx="610870" cy="16927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1000" spc="-5" dirty="0">
                <a:solidFill>
                  <a:prstClr val="black"/>
                </a:solidFill>
                <a:cs typeface="Calibri"/>
              </a:rPr>
              <a:t>Do</a:t>
            </a:r>
            <a:r>
              <a:rPr sz="1000" spc="-50" dirty="0">
                <a:solidFill>
                  <a:prstClr val="black"/>
                </a:solidFill>
                <a:cs typeface="Calibri"/>
              </a:rPr>
              <a:t> </a:t>
            </a:r>
            <a:r>
              <a:rPr sz="1000" spc="10" dirty="0">
                <a:solidFill>
                  <a:prstClr val="black"/>
                </a:solidFill>
                <a:cs typeface="Calibri"/>
              </a:rPr>
              <a:t>nothing</a:t>
            </a:r>
            <a:endParaRPr sz="1000">
              <a:solidFill>
                <a:prstClr val="black"/>
              </a:solidFill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574224" y="1929109"/>
            <a:ext cx="129403" cy="2054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250328" y="1815286"/>
            <a:ext cx="1162050" cy="16927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1000" spc="-10" dirty="0">
                <a:solidFill>
                  <a:prstClr val="black"/>
                </a:solidFill>
                <a:cs typeface="Calibri"/>
              </a:rPr>
              <a:t>Exceed </a:t>
            </a:r>
            <a:r>
              <a:rPr sz="1000" dirty="0">
                <a:solidFill>
                  <a:prstClr val="black"/>
                </a:solidFill>
                <a:cs typeface="Calibri"/>
              </a:rPr>
              <a:t>target</a:t>
            </a:r>
            <a:r>
              <a:rPr sz="1000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1000" spc="15" dirty="0">
                <a:solidFill>
                  <a:prstClr val="black"/>
                </a:solidFill>
                <a:cs typeface="Calibri"/>
              </a:rPr>
              <a:t>volume</a:t>
            </a:r>
            <a:endParaRPr sz="1000">
              <a:solidFill>
                <a:prstClr val="black"/>
              </a:solidFill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735886" y="2031827"/>
            <a:ext cx="1847850" cy="1905"/>
          </a:xfrm>
          <a:custGeom>
            <a:avLst/>
            <a:gdLst/>
            <a:ahLst/>
            <a:cxnLst/>
            <a:rect l="l" t="t" r="r" b="b"/>
            <a:pathLst>
              <a:path w="1847850" h="1905">
                <a:moveTo>
                  <a:pt x="1847470" y="1648"/>
                </a:moveTo>
                <a:lnTo>
                  <a:pt x="0" y="0"/>
                </a:lnTo>
              </a:path>
            </a:pathLst>
          </a:custGeom>
          <a:ln w="761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574224" y="2355178"/>
            <a:ext cx="129403" cy="2054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250328" y="2211809"/>
            <a:ext cx="1200150" cy="16927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1000" spc="5" dirty="0">
                <a:solidFill>
                  <a:prstClr val="black"/>
                </a:solidFill>
                <a:cs typeface="Calibri"/>
              </a:rPr>
              <a:t>Achieve </a:t>
            </a:r>
            <a:r>
              <a:rPr sz="1000" dirty="0">
                <a:solidFill>
                  <a:prstClr val="black"/>
                </a:solidFill>
                <a:cs typeface="Calibri"/>
              </a:rPr>
              <a:t>target</a:t>
            </a:r>
            <a:r>
              <a:rPr sz="1000" spc="-165" dirty="0">
                <a:solidFill>
                  <a:prstClr val="black"/>
                </a:solidFill>
                <a:cs typeface="Calibri"/>
              </a:rPr>
              <a:t> </a:t>
            </a:r>
            <a:r>
              <a:rPr sz="1000" spc="15" dirty="0">
                <a:solidFill>
                  <a:prstClr val="black"/>
                </a:solidFill>
                <a:cs typeface="Calibri"/>
              </a:rPr>
              <a:t>volume</a:t>
            </a:r>
            <a:endParaRPr sz="1000">
              <a:solidFill>
                <a:prstClr val="black"/>
              </a:solidFill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574224" y="2781247"/>
            <a:ext cx="129403" cy="1978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250329" y="2665776"/>
            <a:ext cx="1275715" cy="16927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1000" dirty="0">
                <a:solidFill>
                  <a:prstClr val="black"/>
                </a:solidFill>
                <a:cs typeface="Calibri"/>
              </a:rPr>
              <a:t>Less </a:t>
            </a:r>
            <a:r>
              <a:rPr sz="1000" spc="10" dirty="0">
                <a:solidFill>
                  <a:prstClr val="black"/>
                </a:solidFill>
                <a:cs typeface="Calibri"/>
              </a:rPr>
              <a:t>than </a:t>
            </a:r>
            <a:r>
              <a:rPr sz="1000" dirty="0">
                <a:solidFill>
                  <a:prstClr val="black"/>
                </a:solidFill>
                <a:cs typeface="Calibri"/>
              </a:rPr>
              <a:t>target</a:t>
            </a:r>
            <a:r>
              <a:rPr sz="1000" spc="-170" dirty="0">
                <a:solidFill>
                  <a:prstClr val="black"/>
                </a:solidFill>
                <a:cs typeface="Calibri"/>
              </a:rPr>
              <a:t> </a:t>
            </a:r>
            <a:r>
              <a:rPr sz="1000" spc="15" dirty="0">
                <a:solidFill>
                  <a:prstClr val="black"/>
                </a:solidFill>
                <a:cs typeface="Calibri"/>
              </a:rPr>
              <a:t>volume</a:t>
            </a:r>
            <a:endParaRPr sz="1000">
              <a:solidFill>
                <a:prstClr val="black"/>
              </a:solidFill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735886" y="2883966"/>
            <a:ext cx="1847850" cy="4445"/>
          </a:xfrm>
          <a:custGeom>
            <a:avLst/>
            <a:gdLst/>
            <a:ahLst/>
            <a:cxnLst/>
            <a:rect l="l" t="t" r="r" b="b"/>
            <a:pathLst>
              <a:path w="1847850" h="4444">
                <a:moveTo>
                  <a:pt x="1847470" y="0"/>
                </a:moveTo>
                <a:lnTo>
                  <a:pt x="0" y="4057"/>
                </a:lnTo>
              </a:path>
            </a:pathLst>
          </a:custGeom>
          <a:ln w="761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741502" y="5668594"/>
            <a:ext cx="3832225" cy="10160"/>
          </a:xfrm>
          <a:custGeom>
            <a:avLst/>
            <a:gdLst/>
            <a:ahLst/>
            <a:cxnLst/>
            <a:rect l="l" t="t" r="r" b="b"/>
            <a:pathLst>
              <a:path w="3832225" h="10160">
                <a:moveTo>
                  <a:pt x="0" y="0"/>
                </a:moveTo>
                <a:lnTo>
                  <a:pt x="3832087" y="9928"/>
                </a:lnTo>
              </a:path>
            </a:pathLst>
          </a:custGeom>
          <a:ln w="761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162978" y="2450287"/>
            <a:ext cx="579755" cy="1833880"/>
          </a:xfrm>
          <a:custGeom>
            <a:avLst/>
            <a:gdLst/>
            <a:ahLst/>
            <a:cxnLst/>
            <a:rect l="l" t="t" r="r" b="b"/>
            <a:pathLst>
              <a:path w="579754" h="1833879">
                <a:moveTo>
                  <a:pt x="0" y="1833873"/>
                </a:moveTo>
                <a:lnTo>
                  <a:pt x="579412" y="0"/>
                </a:lnTo>
              </a:path>
            </a:pathLst>
          </a:custGeom>
          <a:ln w="7619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162978" y="4283907"/>
            <a:ext cx="579755" cy="1385570"/>
          </a:xfrm>
          <a:custGeom>
            <a:avLst/>
            <a:gdLst/>
            <a:ahLst/>
            <a:cxnLst/>
            <a:rect l="l" t="t" r="r" b="b"/>
            <a:pathLst>
              <a:path w="579754" h="1385570">
                <a:moveTo>
                  <a:pt x="0" y="0"/>
                </a:moveTo>
                <a:lnTo>
                  <a:pt x="579412" y="1385016"/>
                </a:lnTo>
              </a:path>
            </a:pathLst>
          </a:custGeom>
          <a:ln w="7619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423789" y="2031826"/>
            <a:ext cx="313055" cy="426084"/>
          </a:xfrm>
          <a:custGeom>
            <a:avLst/>
            <a:gdLst/>
            <a:ahLst/>
            <a:cxnLst/>
            <a:rect l="l" t="t" r="r" b="b"/>
            <a:pathLst>
              <a:path w="313054" h="426085">
                <a:moveTo>
                  <a:pt x="0" y="425688"/>
                </a:moveTo>
                <a:lnTo>
                  <a:pt x="312479" y="0"/>
                </a:lnTo>
              </a:path>
            </a:pathLst>
          </a:custGeom>
          <a:ln w="7618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423789" y="2457895"/>
            <a:ext cx="313055" cy="427990"/>
          </a:xfrm>
          <a:custGeom>
            <a:avLst/>
            <a:gdLst/>
            <a:ahLst/>
            <a:cxnLst/>
            <a:rect l="l" t="t" r="r" b="b"/>
            <a:pathLst>
              <a:path w="313054" h="427989">
                <a:moveTo>
                  <a:pt x="0" y="0"/>
                </a:moveTo>
                <a:lnTo>
                  <a:pt x="312479" y="427844"/>
                </a:lnTo>
              </a:path>
            </a:pathLst>
          </a:custGeom>
          <a:ln w="7618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216995" y="1916351"/>
            <a:ext cx="889635" cy="16927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1000" spc="-5" dirty="0">
                <a:solidFill>
                  <a:prstClr val="black"/>
                </a:solidFill>
                <a:cs typeface="Calibri"/>
              </a:rPr>
              <a:t>Expected</a:t>
            </a:r>
            <a:r>
              <a:rPr sz="1000" spc="-35" dirty="0">
                <a:solidFill>
                  <a:prstClr val="black"/>
                </a:solidFill>
                <a:cs typeface="Calibri"/>
              </a:rPr>
              <a:t> </a:t>
            </a:r>
            <a:r>
              <a:rPr sz="1000" spc="5" dirty="0">
                <a:solidFill>
                  <a:prstClr val="black"/>
                </a:solidFill>
                <a:cs typeface="Calibri"/>
              </a:rPr>
              <a:t>Return</a:t>
            </a:r>
            <a:endParaRPr sz="1000">
              <a:solidFill>
                <a:prstClr val="black"/>
              </a:solidFill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851136" y="3976002"/>
            <a:ext cx="884555" cy="1686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</a:pPr>
            <a:r>
              <a:rPr sz="1000" spc="-5" dirty="0">
                <a:solidFill>
                  <a:prstClr val="black"/>
                </a:solidFill>
                <a:cs typeface="Calibri"/>
              </a:rPr>
              <a:t>Expected</a:t>
            </a:r>
            <a:r>
              <a:rPr sz="1000" spc="-35" dirty="0">
                <a:solidFill>
                  <a:prstClr val="black"/>
                </a:solidFill>
                <a:cs typeface="Calibri"/>
              </a:rPr>
              <a:t> </a:t>
            </a:r>
            <a:r>
              <a:rPr sz="1000" dirty="0">
                <a:solidFill>
                  <a:prstClr val="black"/>
                </a:solidFill>
                <a:cs typeface="Calibri"/>
              </a:rPr>
              <a:t>Return</a:t>
            </a:r>
            <a:endParaRPr sz="1000">
              <a:solidFill>
                <a:prstClr val="black"/>
              </a:solidFill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423788" y="2457896"/>
            <a:ext cx="2160270" cy="1905"/>
          </a:xfrm>
          <a:custGeom>
            <a:avLst/>
            <a:gdLst/>
            <a:ahLst/>
            <a:cxnLst/>
            <a:rect l="l" t="t" r="r" b="b"/>
            <a:pathLst>
              <a:path w="2160270" h="1905">
                <a:moveTo>
                  <a:pt x="2159949" y="1521"/>
                </a:moveTo>
                <a:lnTo>
                  <a:pt x="0" y="0"/>
                </a:lnTo>
              </a:path>
            </a:pathLst>
          </a:custGeom>
          <a:ln w="761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6229680" y="4181190"/>
            <a:ext cx="205522" cy="2130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8574224" y="3785554"/>
            <a:ext cx="129403" cy="19782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6713049" y="3873054"/>
            <a:ext cx="1871980" cy="10160"/>
          </a:xfrm>
          <a:custGeom>
            <a:avLst/>
            <a:gdLst/>
            <a:ahLst/>
            <a:cxnLst/>
            <a:rect l="l" t="t" r="r" b="b"/>
            <a:pathLst>
              <a:path w="1871979" h="10160">
                <a:moveTo>
                  <a:pt x="1871575" y="9890"/>
                </a:moveTo>
                <a:lnTo>
                  <a:pt x="0" y="0"/>
                </a:lnTo>
              </a:path>
            </a:pathLst>
          </a:custGeom>
          <a:ln w="761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8574224" y="4188798"/>
            <a:ext cx="129403" cy="2054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8574224" y="4607259"/>
            <a:ext cx="129403" cy="20543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713050" y="4709976"/>
            <a:ext cx="1871980" cy="1270"/>
          </a:xfrm>
          <a:custGeom>
            <a:avLst/>
            <a:gdLst/>
            <a:ahLst/>
            <a:cxnLst/>
            <a:rect l="l" t="t" r="r" b="b"/>
            <a:pathLst>
              <a:path w="1871979" h="1270">
                <a:moveTo>
                  <a:pt x="1871575" y="0"/>
                </a:moveTo>
                <a:lnTo>
                  <a:pt x="0" y="1141"/>
                </a:lnTo>
              </a:path>
            </a:pathLst>
          </a:custGeom>
          <a:ln w="761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6423789" y="3873054"/>
            <a:ext cx="288925" cy="415290"/>
          </a:xfrm>
          <a:custGeom>
            <a:avLst/>
            <a:gdLst/>
            <a:ahLst/>
            <a:cxnLst/>
            <a:rect l="l" t="t" r="r" b="b"/>
            <a:pathLst>
              <a:path w="288925" h="415289">
                <a:moveTo>
                  <a:pt x="0" y="414783"/>
                </a:moveTo>
                <a:lnTo>
                  <a:pt x="288373" y="0"/>
                </a:lnTo>
              </a:path>
            </a:pathLst>
          </a:custGeom>
          <a:ln w="7618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6423789" y="4291516"/>
            <a:ext cx="288925" cy="422275"/>
          </a:xfrm>
          <a:custGeom>
            <a:avLst/>
            <a:gdLst/>
            <a:ahLst/>
            <a:cxnLst/>
            <a:rect l="l" t="t" r="r" b="b"/>
            <a:pathLst>
              <a:path w="288925" h="422275">
                <a:moveTo>
                  <a:pt x="0" y="0"/>
                </a:moveTo>
                <a:lnTo>
                  <a:pt x="288373" y="421884"/>
                </a:lnTo>
              </a:path>
            </a:pathLst>
          </a:custGeom>
          <a:ln w="7618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6423788" y="4291515"/>
            <a:ext cx="2160270" cy="5080"/>
          </a:xfrm>
          <a:custGeom>
            <a:avLst/>
            <a:gdLst/>
            <a:ahLst/>
            <a:cxnLst/>
            <a:rect l="l" t="t" r="r" b="b"/>
            <a:pathLst>
              <a:path w="2160270" h="5079">
                <a:moveTo>
                  <a:pt x="2159949" y="4691"/>
                </a:moveTo>
                <a:lnTo>
                  <a:pt x="0" y="0"/>
                </a:lnTo>
              </a:path>
            </a:pathLst>
          </a:custGeom>
          <a:ln w="761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205577" y="3774444"/>
            <a:ext cx="884555" cy="16927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1000" spc="-5" dirty="0">
                <a:solidFill>
                  <a:prstClr val="black"/>
                </a:solidFill>
                <a:cs typeface="Calibri"/>
              </a:rPr>
              <a:t>Expected</a:t>
            </a:r>
            <a:r>
              <a:rPr sz="1000" spc="-30" dirty="0">
                <a:solidFill>
                  <a:prstClr val="black"/>
                </a:solidFill>
                <a:cs typeface="Calibri"/>
              </a:rPr>
              <a:t> </a:t>
            </a:r>
            <a:r>
              <a:rPr sz="1000" dirty="0">
                <a:solidFill>
                  <a:prstClr val="black"/>
                </a:solidFill>
                <a:cs typeface="Calibri"/>
              </a:rPr>
              <a:t>Return</a:t>
            </a:r>
            <a:endParaRPr sz="1000">
              <a:solidFill>
                <a:prstClr val="black"/>
              </a:solidFill>
              <a:cs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8574224" y="5025681"/>
            <a:ext cx="129403" cy="1978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6713050" y="5128399"/>
            <a:ext cx="1871980" cy="1270"/>
          </a:xfrm>
          <a:custGeom>
            <a:avLst/>
            <a:gdLst/>
            <a:ahLst/>
            <a:cxnLst/>
            <a:rect l="l" t="t" r="r" b="b"/>
            <a:pathLst>
              <a:path w="1871979" h="1270">
                <a:moveTo>
                  <a:pt x="1871575" y="0"/>
                </a:moveTo>
                <a:lnTo>
                  <a:pt x="0" y="1179"/>
                </a:lnTo>
              </a:path>
            </a:pathLst>
          </a:custGeom>
          <a:ln w="761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6423788" y="4283908"/>
            <a:ext cx="290830" cy="843915"/>
          </a:xfrm>
          <a:custGeom>
            <a:avLst/>
            <a:gdLst/>
            <a:ahLst/>
            <a:cxnLst/>
            <a:rect l="l" t="t" r="r" b="b"/>
            <a:pathLst>
              <a:path w="290829" h="843914">
                <a:moveTo>
                  <a:pt x="0" y="0"/>
                </a:moveTo>
                <a:lnTo>
                  <a:pt x="290276" y="843782"/>
                </a:lnTo>
              </a:path>
            </a:pathLst>
          </a:custGeom>
          <a:ln w="7619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8559001" y="3192100"/>
            <a:ext cx="129403" cy="19782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6697825" y="3294817"/>
            <a:ext cx="1871980" cy="1270"/>
          </a:xfrm>
          <a:custGeom>
            <a:avLst/>
            <a:gdLst/>
            <a:ahLst/>
            <a:cxnLst/>
            <a:rect l="l" t="t" r="r" b="b"/>
            <a:pathLst>
              <a:path w="1871979" h="1270">
                <a:moveTo>
                  <a:pt x="1871575" y="0"/>
                </a:moveTo>
                <a:lnTo>
                  <a:pt x="0" y="1141"/>
                </a:lnTo>
              </a:path>
            </a:pathLst>
          </a:custGeom>
          <a:ln w="761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6423789" y="2457895"/>
            <a:ext cx="277495" cy="836294"/>
          </a:xfrm>
          <a:custGeom>
            <a:avLst/>
            <a:gdLst/>
            <a:ahLst/>
            <a:cxnLst/>
            <a:rect l="l" t="t" r="r" b="b"/>
            <a:pathLst>
              <a:path w="277495" h="836295">
                <a:moveTo>
                  <a:pt x="0" y="0"/>
                </a:moveTo>
                <a:lnTo>
                  <a:pt x="277336" y="836034"/>
                </a:lnTo>
              </a:path>
            </a:pathLst>
          </a:custGeom>
          <a:ln w="7619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250328" y="3052282"/>
            <a:ext cx="842644" cy="16927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1000" spc="5" dirty="0">
                <a:solidFill>
                  <a:prstClr val="black"/>
                </a:solidFill>
                <a:cs typeface="Calibri"/>
              </a:rPr>
              <a:t>Program</a:t>
            </a:r>
            <a:r>
              <a:rPr sz="1000" spc="-55" dirty="0">
                <a:solidFill>
                  <a:prstClr val="black"/>
                </a:solidFill>
                <a:cs typeface="Calibri"/>
              </a:rPr>
              <a:t> </a:t>
            </a:r>
            <a:r>
              <a:rPr sz="1000" dirty="0">
                <a:solidFill>
                  <a:prstClr val="black"/>
                </a:solidFill>
                <a:cs typeface="Calibri"/>
              </a:rPr>
              <a:t>failure</a:t>
            </a:r>
            <a:endParaRPr sz="1000">
              <a:solidFill>
                <a:prstClr val="black"/>
              </a:solidFill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7250328" y="3675472"/>
            <a:ext cx="1162050" cy="1686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</a:pPr>
            <a:r>
              <a:rPr sz="1000" spc="-15" dirty="0">
                <a:solidFill>
                  <a:prstClr val="black"/>
                </a:solidFill>
                <a:cs typeface="Calibri"/>
              </a:rPr>
              <a:t>Exceed </a:t>
            </a:r>
            <a:r>
              <a:rPr sz="1000" dirty="0">
                <a:solidFill>
                  <a:prstClr val="black"/>
                </a:solidFill>
                <a:cs typeface="Calibri"/>
              </a:rPr>
              <a:t>target</a:t>
            </a:r>
            <a:r>
              <a:rPr sz="1000" spc="20" dirty="0">
                <a:solidFill>
                  <a:prstClr val="black"/>
                </a:solidFill>
                <a:cs typeface="Calibri"/>
              </a:rPr>
              <a:t> </a:t>
            </a:r>
            <a:r>
              <a:rPr sz="1000" spc="15" dirty="0">
                <a:solidFill>
                  <a:prstClr val="black"/>
                </a:solidFill>
                <a:cs typeface="Calibri"/>
              </a:rPr>
              <a:t>volume</a:t>
            </a:r>
            <a:endParaRPr sz="1000">
              <a:solidFill>
                <a:prstClr val="black"/>
              </a:solidFill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250328" y="4070220"/>
            <a:ext cx="1200150" cy="1686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</a:pPr>
            <a:r>
              <a:rPr sz="1000" spc="5" dirty="0">
                <a:solidFill>
                  <a:prstClr val="black"/>
                </a:solidFill>
                <a:cs typeface="Calibri"/>
              </a:rPr>
              <a:t>Achieve </a:t>
            </a:r>
            <a:r>
              <a:rPr sz="1000" dirty="0">
                <a:solidFill>
                  <a:prstClr val="black"/>
                </a:solidFill>
                <a:cs typeface="Calibri"/>
              </a:rPr>
              <a:t>target</a:t>
            </a:r>
            <a:r>
              <a:rPr sz="1000" spc="-165" dirty="0">
                <a:solidFill>
                  <a:prstClr val="black"/>
                </a:solidFill>
                <a:cs typeface="Calibri"/>
              </a:rPr>
              <a:t> </a:t>
            </a:r>
            <a:r>
              <a:rPr sz="1000" spc="15" dirty="0">
                <a:solidFill>
                  <a:prstClr val="black"/>
                </a:solidFill>
                <a:cs typeface="Calibri"/>
              </a:rPr>
              <a:t>volume</a:t>
            </a:r>
            <a:endParaRPr sz="1000">
              <a:solidFill>
                <a:prstClr val="black"/>
              </a:solidFill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250329" y="4510872"/>
            <a:ext cx="1275715" cy="1686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</a:pPr>
            <a:r>
              <a:rPr sz="1000" dirty="0">
                <a:solidFill>
                  <a:prstClr val="black"/>
                </a:solidFill>
                <a:cs typeface="Calibri"/>
              </a:rPr>
              <a:t>Less </a:t>
            </a:r>
            <a:r>
              <a:rPr sz="1000" spc="10" dirty="0">
                <a:solidFill>
                  <a:prstClr val="black"/>
                </a:solidFill>
                <a:cs typeface="Calibri"/>
              </a:rPr>
              <a:t>than </a:t>
            </a:r>
            <a:r>
              <a:rPr sz="1000" dirty="0">
                <a:solidFill>
                  <a:prstClr val="black"/>
                </a:solidFill>
                <a:cs typeface="Calibri"/>
              </a:rPr>
              <a:t>target</a:t>
            </a:r>
            <a:r>
              <a:rPr sz="1000" spc="-170" dirty="0">
                <a:solidFill>
                  <a:prstClr val="black"/>
                </a:solidFill>
                <a:cs typeface="Calibri"/>
              </a:rPr>
              <a:t> </a:t>
            </a:r>
            <a:r>
              <a:rPr sz="1000" spc="15" dirty="0">
                <a:solidFill>
                  <a:prstClr val="black"/>
                </a:solidFill>
                <a:cs typeface="Calibri"/>
              </a:rPr>
              <a:t>volume</a:t>
            </a:r>
            <a:endParaRPr sz="1000">
              <a:solidFill>
                <a:prstClr val="black"/>
              </a:solidFill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250328" y="4891570"/>
            <a:ext cx="842644" cy="16927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1000" spc="5" dirty="0">
                <a:solidFill>
                  <a:prstClr val="black"/>
                </a:solidFill>
                <a:cs typeface="Calibri"/>
              </a:rPr>
              <a:t>Program</a:t>
            </a:r>
            <a:r>
              <a:rPr sz="1000" spc="-55" dirty="0">
                <a:solidFill>
                  <a:prstClr val="black"/>
                </a:solidFill>
                <a:cs typeface="Calibri"/>
              </a:rPr>
              <a:t> </a:t>
            </a:r>
            <a:r>
              <a:rPr sz="1000" dirty="0">
                <a:solidFill>
                  <a:prstClr val="black"/>
                </a:solidFill>
                <a:cs typeface="Calibri"/>
              </a:rPr>
              <a:t>failure</a:t>
            </a:r>
            <a:endParaRPr sz="1000">
              <a:solidFill>
                <a:prstClr val="black"/>
              </a:solidFill>
              <a:cs typeface="Calibri"/>
            </a:endParaRPr>
          </a:p>
        </p:txBody>
      </p:sp>
      <p:sp>
        <p:nvSpPr>
          <p:cNvPr id="55" name="object 55"/>
          <p:cNvSpPr txBox="1">
            <a:spLocks noGrp="1"/>
          </p:cNvSpPr>
          <p:nvPr>
            <p:ph type="title"/>
          </p:nvPr>
        </p:nvSpPr>
        <p:spPr>
          <a:xfrm>
            <a:off x="1717040" y="820675"/>
            <a:ext cx="4116704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800" spc="-5" dirty="0"/>
              <a:t>Decision </a:t>
            </a:r>
            <a:r>
              <a:rPr sz="2800" spc="-40" dirty="0"/>
              <a:t>Trees </a:t>
            </a:r>
            <a:r>
              <a:rPr sz="2800" dirty="0"/>
              <a:t>– </a:t>
            </a:r>
            <a:r>
              <a:rPr sz="2800" spc="-10" dirty="0"/>
              <a:t>your</a:t>
            </a:r>
            <a:r>
              <a:rPr sz="2800" spc="30" dirty="0"/>
              <a:t> </a:t>
            </a:r>
            <a:r>
              <a:rPr sz="2800" spc="-5" dirty="0"/>
              <a:t>turn…</a:t>
            </a:r>
            <a:endParaRPr sz="2800"/>
          </a:p>
        </p:txBody>
      </p:sp>
      <p:sp>
        <p:nvSpPr>
          <p:cNvPr id="56" name="object 56"/>
          <p:cNvSpPr txBox="1"/>
          <p:nvPr/>
        </p:nvSpPr>
        <p:spPr>
          <a:xfrm>
            <a:off x="5238829" y="2146586"/>
            <a:ext cx="1006475" cy="179536"/>
          </a:xfrm>
          <a:prstGeom prst="rect">
            <a:avLst/>
          </a:prstGeom>
          <a:ln w="7612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47955">
              <a:lnSpc>
                <a:spcPts val="1390"/>
              </a:lnSpc>
            </a:pPr>
            <a:r>
              <a:rPr sz="1200" dirty="0">
                <a:solidFill>
                  <a:srgbClr val="0000FF"/>
                </a:solidFill>
                <a:cs typeface="Calibri"/>
              </a:rPr>
              <a:t>$</a:t>
            </a:r>
            <a:r>
              <a:rPr sz="1200" spc="-10" dirty="0">
                <a:solidFill>
                  <a:srgbClr val="0000FF"/>
                </a:solidFill>
                <a:cs typeface="Calibri"/>
              </a:rPr>
              <a:t> </a:t>
            </a:r>
            <a:r>
              <a:rPr sz="1200" spc="-5" dirty="0">
                <a:solidFill>
                  <a:srgbClr val="0000FF"/>
                </a:solidFill>
                <a:cs typeface="Calibri"/>
              </a:rPr>
              <a:t>1,505,200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5238830" y="4006296"/>
            <a:ext cx="1006475" cy="179536"/>
          </a:xfrm>
          <a:prstGeom prst="rect">
            <a:avLst/>
          </a:prstGeom>
          <a:ln w="7612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47955">
              <a:lnSpc>
                <a:spcPts val="1420"/>
              </a:lnSpc>
            </a:pPr>
            <a:r>
              <a:rPr sz="1200" dirty="0">
                <a:solidFill>
                  <a:srgbClr val="0000FF"/>
                </a:solidFill>
                <a:cs typeface="Calibri"/>
              </a:rPr>
              <a:t>$</a:t>
            </a:r>
            <a:r>
              <a:rPr sz="1200" spc="-10" dirty="0">
                <a:solidFill>
                  <a:srgbClr val="0000FF"/>
                </a:solidFill>
                <a:cs typeface="Calibri"/>
              </a:rPr>
              <a:t> </a:t>
            </a:r>
            <a:r>
              <a:rPr sz="1200" spc="-5" dirty="0">
                <a:solidFill>
                  <a:srgbClr val="0000FF"/>
                </a:solidFill>
                <a:cs typeface="Calibri"/>
              </a:rPr>
              <a:t>1,530,000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853687" y="4212261"/>
            <a:ext cx="1021715" cy="179536"/>
          </a:xfrm>
          <a:prstGeom prst="rect">
            <a:avLst/>
          </a:prstGeom>
          <a:ln w="7612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65735">
              <a:lnSpc>
                <a:spcPts val="1360"/>
              </a:lnSpc>
            </a:pPr>
            <a:r>
              <a:rPr sz="1200" dirty="0">
                <a:solidFill>
                  <a:srgbClr val="0000FF"/>
                </a:solidFill>
                <a:cs typeface="Calibri"/>
              </a:rPr>
              <a:t>$</a:t>
            </a:r>
            <a:r>
              <a:rPr sz="1200" spc="-10" dirty="0">
                <a:solidFill>
                  <a:srgbClr val="0000FF"/>
                </a:solidFill>
                <a:cs typeface="Calibri"/>
              </a:rPr>
              <a:t> </a:t>
            </a:r>
            <a:r>
              <a:rPr sz="1200" spc="-5" dirty="0">
                <a:solidFill>
                  <a:srgbClr val="0000FF"/>
                </a:solidFill>
                <a:cs typeface="Calibri"/>
              </a:rPr>
              <a:t>1,530,000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6717109" y="2573543"/>
            <a:ext cx="457834" cy="179536"/>
          </a:xfrm>
          <a:prstGeom prst="rect">
            <a:avLst/>
          </a:prstGeom>
          <a:ln w="7612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9539">
              <a:lnSpc>
                <a:spcPts val="1350"/>
              </a:lnSpc>
            </a:pPr>
            <a:r>
              <a:rPr sz="1200" spc="-5" dirty="0">
                <a:solidFill>
                  <a:srgbClr val="0000FF"/>
                </a:solidFill>
                <a:cs typeface="Calibri"/>
              </a:rPr>
              <a:t>0.2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6717110" y="4006296"/>
            <a:ext cx="457834" cy="189154"/>
          </a:xfrm>
          <a:prstGeom prst="rect">
            <a:avLst/>
          </a:prstGeom>
          <a:ln w="7612">
            <a:solidFill>
              <a:srgbClr val="000000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 marL="131445">
              <a:spcBef>
                <a:spcPts val="35"/>
              </a:spcBef>
            </a:pPr>
            <a:r>
              <a:rPr sz="1200" spc="-5" dirty="0">
                <a:solidFill>
                  <a:srgbClr val="0000FF"/>
                </a:solidFill>
                <a:cs typeface="Calibri"/>
              </a:rPr>
              <a:t>0.3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4380738" y="3275076"/>
            <a:ext cx="186690" cy="158750"/>
          </a:xfrm>
          <a:custGeom>
            <a:avLst/>
            <a:gdLst/>
            <a:ahLst/>
            <a:cxnLst/>
            <a:rect l="l" t="t" r="r" b="b"/>
            <a:pathLst>
              <a:path w="186689" h="158750">
                <a:moveTo>
                  <a:pt x="0" y="0"/>
                </a:moveTo>
                <a:lnTo>
                  <a:pt x="186562" y="158623"/>
                </a:lnTo>
              </a:path>
            </a:pathLst>
          </a:custGeom>
          <a:ln w="28956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4365498" y="3343655"/>
            <a:ext cx="186690" cy="158750"/>
          </a:xfrm>
          <a:custGeom>
            <a:avLst/>
            <a:gdLst/>
            <a:ahLst/>
            <a:cxnLst/>
            <a:rect l="l" t="t" r="r" b="b"/>
            <a:pathLst>
              <a:path w="186689" h="158750">
                <a:moveTo>
                  <a:pt x="0" y="0"/>
                </a:moveTo>
                <a:lnTo>
                  <a:pt x="186562" y="158623"/>
                </a:lnTo>
              </a:path>
            </a:pathLst>
          </a:custGeom>
          <a:ln w="28956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4354067" y="4895088"/>
            <a:ext cx="186690" cy="158750"/>
          </a:xfrm>
          <a:custGeom>
            <a:avLst/>
            <a:gdLst/>
            <a:ahLst/>
            <a:cxnLst/>
            <a:rect l="l" t="t" r="r" b="b"/>
            <a:pathLst>
              <a:path w="186689" h="158750">
                <a:moveTo>
                  <a:pt x="186562" y="0"/>
                </a:moveTo>
                <a:lnTo>
                  <a:pt x="0" y="158623"/>
                </a:lnTo>
              </a:path>
            </a:pathLst>
          </a:custGeom>
          <a:ln w="28956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4370070" y="4963667"/>
            <a:ext cx="186690" cy="158750"/>
          </a:xfrm>
          <a:custGeom>
            <a:avLst/>
            <a:gdLst/>
            <a:ahLst/>
            <a:cxnLst/>
            <a:rect l="l" t="t" r="r" b="b"/>
            <a:pathLst>
              <a:path w="186689" h="158750">
                <a:moveTo>
                  <a:pt x="186563" y="0"/>
                </a:moveTo>
                <a:lnTo>
                  <a:pt x="0" y="158622"/>
                </a:lnTo>
              </a:path>
            </a:pathLst>
          </a:custGeom>
          <a:ln w="2895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5485791" y="4304539"/>
            <a:ext cx="405230" cy="52273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4631435" y="4241291"/>
            <a:ext cx="878586" cy="35509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717040" y="6574218"/>
            <a:ext cx="417830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65"/>
              </a:lnSpc>
            </a:pPr>
            <a:r>
              <a:rPr sz="700" spc="-5" dirty="0">
                <a:solidFill>
                  <a:srgbClr val="888888"/>
                </a:solidFill>
                <a:cs typeface="Calibri"/>
              </a:rPr>
              <a:t>25</a:t>
            </a:r>
            <a:r>
              <a:rPr sz="700" dirty="0">
                <a:solidFill>
                  <a:srgbClr val="888888"/>
                </a:solidFill>
                <a:cs typeface="Calibri"/>
              </a:rPr>
              <a:t>-</a:t>
            </a:r>
            <a:r>
              <a:rPr sz="700" spc="-5" dirty="0">
                <a:solidFill>
                  <a:srgbClr val="888888"/>
                </a:solidFill>
                <a:cs typeface="Calibri"/>
              </a:rPr>
              <a:t>Ma</a:t>
            </a:r>
            <a:r>
              <a:rPr sz="700" dirty="0">
                <a:solidFill>
                  <a:srgbClr val="888888"/>
                </a:solidFill>
                <a:cs typeface="Calibri"/>
              </a:rPr>
              <a:t>y-</a:t>
            </a:r>
            <a:r>
              <a:rPr sz="700" spc="-10" dirty="0">
                <a:solidFill>
                  <a:srgbClr val="888888"/>
                </a:solidFill>
                <a:cs typeface="Calibri"/>
              </a:rPr>
              <a:t>16</a:t>
            </a:r>
            <a:endParaRPr sz="700">
              <a:solidFill>
                <a:prstClr val="black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150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17040" y="820675"/>
            <a:ext cx="2512060" cy="452755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5" dirty="0"/>
              <a:t>Life Cycle</a:t>
            </a:r>
            <a:r>
              <a:rPr sz="2800" spc="-20" dirty="0"/>
              <a:t> </a:t>
            </a:r>
            <a:r>
              <a:rPr sz="2800" spc="-5" dirty="0"/>
              <a:t>Theory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1717041" y="1580134"/>
            <a:ext cx="427672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500" b="1" i="1" spc="-5" dirty="0">
                <a:solidFill>
                  <a:srgbClr val="FF0000"/>
                </a:solidFill>
                <a:latin typeface="Calibri"/>
                <a:cs typeface="Calibri"/>
              </a:rPr>
              <a:t>Abstract Entity </a:t>
            </a:r>
            <a:r>
              <a:rPr sz="1000" spc="-5" dirty="0">
                <a:latin typeface="Calibri"/>
                <a:cs typeface="Calibri"/>
              </a:rPr>
              <a:t>(inputs </a:t>
            </a:r>
            <a:r>
              <a:rPr sz="1000" dirty="0">
                <a:latin typeface="Calibri"/>
                <a:cs typeface="Calibri"/>
              </a:rPr>
              <a:t>and </a:t>
            </a:r>
            <a:r>
              <a:rPr sz="1000" spc="-5" dirty="0">
                <a:latin typeface="Calibri"/>
                <a:cs typeface="Calibri"/>
              </a:rPr>
              <a:t>outputs </a:t>
            </a:r>
            <a:r>
              <a:rPr sz="1000" dirty="0">
                <a:latin typeface="Calibri"/>
                <a:cs typeface="Calibri"/>
              </a:rPr>
              <a:t>are </a:t>
            </a:r>
            <a:r>
              <a:rPr sz="1000" spc="-5" dirty="0">
                <a:latin typeface="Calibri"/>
                <a:cs typeface="Calibri"/>
              </a:rPr>
              <a:t>cognitive </a:t>
            </a:r>
            <a:r>
              <a:rPr sz="1000" dirty="0">
                <a:latin typeface="Calibri"/>
                <a:cs typeface="Calibri"/>
              </a:rPr>
              <a:t>and mostly</a:t>
            </a:r>
            <a:r>
              <a:rPr sz="1000" spc="-1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virtual)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74240" y="1809191"/>
            <a:ext cx="4520565" cy="51943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298450" indent="-286385">
              <a:spcBef>
                <a:spcPts val="365"/>
              </a:spcBef>
              <a:buFont typeface="Arial"/>
              <a:buChar char="–"/>
              <a:tabLst>
                <a:tab pos="298450" algn="l"/>
                <a:tab pos="299085" algn="l"/>
              </a:tabLst>
            </a:pPr>
            <a:r>
              <a:rPr sz="1400" spc="-5" dirty="0">
                <a:latin typeface="Calibri"/>
                <a:cs typeface="Calibri"/>
              </a:rPr>
              <a:t>The </a:t>
            </a:r>
            <a:r>
              <a:rPr sz="1400" spc="-10" dirty="0">
                <a:latin typeface="Calibri"/>
                <a:cs typeface="Calibri"/>
              </a:rPr>
              <a:t>product </a:t>
            </a:r>
            <a:r>
              <a:rPr sz="1400" spc="-5" dirty="0">
                <a:latin typeface="Calibri"/>
                <a:cs typeface="Calibri"/>
              </a:rPr>
              <a:t>is </a:t>
            </a:r>
            <a:r>
              <a:rPr sz="1400" spc="-10" dirty="0">
                <a:latin typeface="Calibri"/>
                <a:cs typeface="Calibri"/>
              </a:rPr>
              <a:t>conceived by </a:t>
            </a:r>
            <a:r>
              <a:rPr sz="1400" spc="-5" dirty="0">
                <a:latin typeface="Calibri"/>
                <a:cs typeface="Calibri"/>
              </a:rPr>
              <a:t>identified need &amp;</a:t>
            </a:r>
            <a:r>
              <a:rPr sz="1400" spc="8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opportunity</a:t>
            </a:r>
            <a:endParaRPr sz="1400">
              <a:latin typeface="Calibri"/>
              <a:cs typeface="Calibri"/>
            </a:endParaRPr>
          </a:p>
          <a:p>
            <a:pPr marL="298450" indent="-286385">
              <a:spcBef>
                <a:spcPts val="260"/>
              </a:spcBef>
              <a:buFont typeface="Arial"/>
              <a:buChar char="–"/>
              <a:tabLst>
                <a:tab pos="298450" algn="l"/>
                <a:tab pos="299085" algn="l"/>
              </a:tabLst>
            </a:pPr>
            <a:r>
              <a:rPr sz="1400" spc="-5" dirty="0">
                <a:latin typeface="Calibri"/>
                <a:cs typeface="Calibri"/>
              </a:rPr>
              <a:t>Needs </a:t>
            </a:r>
            <a:r>
              <a:rPr sz="1400" spc="-10" dirty="0">
                <a:latin typeface="Calibri"/>
                <a:cs typeface="Calibri"/>
              </a:rPr>
              <a:t>are translated into concept </a:t>
            </a:r>
            <a:r>
              <a:rPr sz="1400" spc="-5" dirty="0">
                <a:latin typeface="Calibri"/>
                <a:cs typeface="Calibri"/>
              </a:rPr>
              <a:t>and then</a:t>
            </a:r>
            <a:r>
              <a:rPr sz="1400" spc="1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designs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17041" y="2579878"/>
            <a:ext cx="325056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500" b="1" i="1" spc="-10" dirty="0">
                <a:solidFill>
                  <a:srgbClr val="FF0000"/>
                </a:solidFill>
                <a:latin typeface="Calibri"/>
                <a:cs typeface="Calibri"/>
              </a:rPr>
              <a:t>Physical </a:t>
            </a:r>
            <a:r>
              <a:rPr sz="1500" b="1" i="1" spc="-5" dirty="0">
                <a:solidFill>
                  <a:srgbClr val="FF0000"/>
                </a:solidFill>
                <a:latin typeface="Calibri"/>
                <a:cs typeface="Calibri"/>
              </a:rPr>
              <a:t>Entity </a:t>
            </a:r>
            <a:r>
              <a:rPr sz="1000" spc="-5" dirty="0">
                <a:latin typeface="Calibri"/>
                <a:cs typeface="Calibri"/>
              </a:rPr>
              <a:t>(inputs </a:t>
            </a:r>
            <a:r>
              <a:rPr sz="1000" dirty="0">
                <a:latin typeface="Calibri"/>
                <a:cs typeface="Calibri"/>
              </a:rPr>
              <a:t>and </a:t>
            </a:r>
            <a:r>
              <a:rPr sz="1000" spc="-5" dirty="0">
                <a:latin typeface="Calibri"/>
                <a:cs typeface="Calibri"/>
              </a:rPr>
              <a:t>outputs </a:t>
            </a:r>
            <a:r>
              <a:rPr sz="1000" dirty="0">
                <a:latin typeface="Calibri"/>
                <a:cs typeface="Calibri"/>
              </a:rPr>
              <a:t>are</a:t>
            </a:r>
            <a:r>
              <a:rPr sz="1000" spc="-6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material)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74240" y="2808936"/>
            <a:ext cx="5226685" cy="76644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298450" indent="-286385">
              <a:spcBef>
                <a:spcPts val="365"/>
              </a:spcBef>
              <a:buFont typeface="Arial"/>
              <a:buChar char="–"/>
              <a:tabLst>
                <a:tab pos="298450" algn="l"/>
                <a:tab pos="299085" algn="l"/>
              </a:tabLst>
            </a:pPr>
            <a:r>
              <a:rPr sz="1400" spc="-5" dirty="0">
                <a:latin typeface="Calibri"/>
                <a:cs typeface="Calibri"/>
              </a:rPr>
              <a:t>Quantities of </a:t>
            </a:r>
            <a:r>
              <a:rPr sz="1400" spc="-15" dirty="0">
                <a:latin typeface="Calibri"/>
                <a:cs typeface="Calibri"/>
              </a:rPr>
              <a:t>physical </a:t>
            </a:r>
            <a:r>
              <a:rPr sz="1400" spc="-10" dirty="0">
                <a:latin typeface="Calibri"/>
                <a:cs typeface="Calibri"/>
              </a:rPr>
              <a:t>material are </a:t>
            </a:r>
            <a:r>
              <a:rPr sz="1400" spc="-15" dirty="0">
                <a:latin typeface="Calibri"/>
                <a:cs typeface="Calibri"/>
              </a:rPr>
              <a:t>transformed </a:t>
            </a:r>
            <a:r>
              <a:rPr sz="1400" spc="-10" dirty="0">
                <a:latin typeface="Calibri"/>
                <a:cs typeface="Calibri"/>
              </a:rPr>
              <a:t>to </a:t>
            </a:r>
            <a:r>
              <a:rPr sz="1400" spc="-15" dirty="0">
                <a:latin typeface="Calibri"/>
                <a:cs typeface="Calibri"/>
              </a:rPr>
              <a:t>make </a:t>
            </a:r>
            <a:r>
              <a:rPr sz="1400" spc="-5" dirty="0">
                <a:latin typeface="Calibri"/>
                <a:cs typeface="Calibri"/>
              </a:rPr>
              <a:t>the</a:t>
            </a:r>
            <a:r>
              <a:rPr sz="1400" spc="2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product</a:t>
            </a:r>
            <a:endParaRPr sz="1400">
              <a:latin typeface="Calibri"/>
              <a:cs typeface="Calibri"/>
            </a:endParaRPr>
          </a:p>
          <a:p>
            <a:pPr marL="298450" indent="-286385">
              <a:spcBef>
                <a:spcPts val="260"/>
              </a:spcBef>
              <a:buFont typeface="Arial"/>
              <a:buChar char="–"/>
              <a:tabLst>
                <a:tab pos="298450" algn="l"/>
                <a:tab pos="299085" algn="l"/>
              </a:tabLst>
            </a:pPr>
            <a:r>
              <a:rPr sz="1400" spc="-5" dirty="0">
                <a:latin typeface="Calibri"/>
                <a:cs typeface="Calibri"/>
              </a:rPr>
              <a:t>The </a:t>
            </a:r>
            <a:r>
              <a:rPr sz="1400" spc="-10" dirty="0">
                <a:latin typeface="Calibri"/>
                <a:cs typeface="Calibri"/>
              </a:rPr>
              <a:t>product delivers </a:t>
            </a:r>
            <a:r>
              <a:rPr sz="1400" spc="-5" dirty="0">
                <a:latin typeface="Calibri"/>
                <a:cs typeface="Calibri"/>
              </a:rPr>
              <a:t>value </a:t>
            </a:r>
            <a:r>
              <a:rPr sz="1400" spc="-10" dirty="0">
                <a:latin typeface="Calibri"/>
                <a:cs typeface="Calibri"/>
              </a:rPr>
              <a:t>to </a:t>
            </a:r>
            <a:r>
              <a:rPr sz="1400" spc="-5" dirty="0">
                <a:latin typeface="Calibri"/>
                <a:cs typeface="Calibri"/>
              </a:rPr>
              <a:t>the</a:t>
            </a:r>
            <a:r>
              <a:rPr sz="1400" spc="9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user</a:t>
            </a:r>
            <a:endParaRPr sz="1400">
              <a:latin typeface="Calibri"/>
              <a:cs typeface="Calibri"/>
            </a:endParaRPr>
          </a:p>
          <a:p>
            <a:pPr marL="298450" indent="-286385">
              <a:spcBef>
                <a:spcPts val="265"/>
              </a:spcBef>
              <a:buFont typeface="Arial"/>
              <a:buChar char="–"/>
              <a:tabLst>
                <a:tab pos="298450" algn="l"/>
                <a:tab pos="299085" algn="l"/>
              </a:tabLst>
            </a:pPr>
            <a:r>
              <a:rPr sz="1400" spc="-5" dirty="0">
                <a:latin typeface="Calibri"/>
                <a:cs typeface="Calibri"/>
              </a:rPr>
              <a:t>When value is less than </a:t>
            </a:r>
            <a:r>
              <a:rPr sz="1400" spc="-10" dirty="0">
                <a:latin typeface="Calibri"/>
                <a:cs typeface="Calibri"/>
              </a:rPr>
              <a:t>cost </a:t>
            </a:r>
            <a:r>
              <a:rPr sz="1400" spc="-5" dirty="0">
                <a:latin typeface="Calibri"/>
                <a:cs typeface="Calibri"/>
              </a:rPr>
              <a:t>the </a:t>
            </a:r>
            <a:r>
              <a:rPr sz="1400" spc="-10" dirty="0">
                <a:latin typeface="Calibri"/>
                <a:cs typeface="Calibri"/>
              </a:rPr>
              <a:t>product </a:t>
            </a:r>
            <a:r>
              <a:rPr sz="1400" spc="-5" dirty="0">
                <a:latin typeface="Calibri"/>
                <a:cs typeface="Calibri"/>
              </a:rPr>
              <a:t>is</a:t>
            </a:r>
            <a:r>
              <a:rPr sz="1400" spc="114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disposed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23235" y="4005453"/>
            <a:ext cx="1499870" cy="792480"/>
          </a:xfrm>
          <a:custGeom>
            <a:avLst/>
            <a:gdLst/>
            <a:ahLst/>
            <a:cxnLst/>
            <a:rect l="l" t="t" r="r" b="b"/>
            <a:pathLst>
              <a:path w="1499870" h="792479">
                <a:moveTo>
                  <a:pt x="1070864" y="0"/>
                </a:moveTo>
                <a:lnTo>
                  <a:pt x="0" y="0"/>
                </a:lnTo>
                <a:lnTo>
                  <a:pt x="428751" y="396240"/>
                </a:lnTo>
                <a:lnTo>
                  <a:pt x="0" y="792480"/>
                </a:lnTo>
                <a:lnTo>
                  <a:pt x="1070864" y="792480"/>
                </a:lnTo>
                <a:lnTo>
                  <a:pt x="1499615" y="396240"/>
                </a:lnTo>
                <a:lnTo>
                  <a:pt x="1070864" y="0"/>
                </a:lnTo>
                <a:close/>
              </a:path>
            </a:pathLst>
          </a:custGeom>
          <a:solidFill>
            <a:srgbClr val="99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23235" y="4005453"/>
            <a:ext cx="1499870" cy="792480"/>
          </a:xfrm>
          <a:custGeom>
            <a:avLst/>
            <a:gdLst/>
            <a:ahLst/>
            <a:cxnLst/>
            <a:rect l="l" t="t" r="r" b="b"/>
            <a:pathLst>
              <a:path w="1499870" h="792479">
                <a:moveTo>
                  <a:pt x="0" y="0"/>
                </a:moveTo>
                <a:lnTo>
                  <a:pt x="1070864" y="0"/>
                </a:lnTo>
                <a:lnTo>
                  <a:pt x="1499615" y="396240"/>
                </a:lnTo>
                <a:lnTo>
                  <a:pt x="1070864" y="792480"/>
                </a:lnTo>
                <a:lnTo>
                  <a:pt x="0" y="792480"/>
                </a:lnTo>
                <a:lnTo>
                  <a:pt x="428751" y="396240"/>
                </a:lnTo>
                <a:lnTo>
                  <a:pt x="0" y="0"/>
                </a:lnTo>
                <a:close/>
              </a:path>
            </a:pathLst>
          </a:custGeom>
          <a:ln w="99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563621" y="4284979"/>
            <a:ext cx="6089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concept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302384" y="4005453"/>
            <a:ext cx="1076325" cy="792480"/>
          </a:xfrm>
          <a:custGeom>
            <a:avLst/>
            <a:gdLst/>
            <a:ahLst/>
            <a:cxnLst/>
            <a:rect l="l" t="t" r="r" b="b"/>
            <a:pathLst>
              <a:path w="1076325" h="792479">
                <a:moveTo>
                  <a:pt x="640841" y="0"/>
                </a:moveTo>
                <a:lnTo>
                  <a:pt x="0" y="0"/>
                </a:lnTo>
                <a:lnTo>
                  <a:pt x="0" y="792480"/>
                </a:lnTo>
                <a:lnTo>
                  <a:pt x="640841" y="792480"/>
                </a:lnTo>
                <a:lnTo>
                  <a:pt x="1075943" y="396240"/>
                </a:lnTo>
                <a:lnTo>
                  <a:pt x="640841" y="0"/>
                </a:lnTo>
                <a:close/>
              </a:path>
            </a:pathLst>
          </a:custGeom>
          <a:solidFill>
            <a:srgbClr val="99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2384" y="4005453"/>
            <a:ext cx="1076325" cy="792480"/>
          </a:xfrm>
          <a:custGeom>
            <a:avLst/>
            <a:gdLst/>
            <a:ahLst/>
            <a:cxnLst/>
            <a:rect l="l" t="t" r="r" b="b"/>
            <a:pathLst>
              <a:path w="1076325" h="792479">
                <a:moveTo>
                  <a:pt x="0" y="0"/>
                </a:moveTo>
                <a:lnTo>
                  <a:pt x="640841" y="0"/>
                </a:lnTo>
                <a:lnTo>
                  <a:pt x="1075943" y="396240"/>
                </a:lnTo>
                <a:lnTo>
                  <a:pt x="640841" y="792480"/>
                </a:lnTo>
                <a:lnTo>
                  <a:pt x="0" y="792480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585466" y="4284979"/>
            <a:ext cx="3810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need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169282" y="4005453"/>
            <a:ext cx="1483360" cy="792480"/>
          </a:xfrm>
          <a:custGeom>
            <a:avLst/>
            <a:gdLst/>
            <a:ahLst/>
            <a:cxnLst/>
            <a:rect l="l" t="t" r="r" b="b"/>
            <a:pathLst>
              <a:path w="1483360" h="792479">
                <a:moveTo>
                  <a:pt x="1057783" y="0"/>
                </a:moveTo>
                <a:lnTo>
                  <a:pt x="0" y="0"/>
                </a:lnTo>
                <a:lnTo>
                  <a:pt x="425069" y="396240"/>
                </a:lnTo>
                <a:lnTo>
                  <a:pt x="0" y="792480"/>
                </a:lnTo>
                <a:lnTo>
                  <a:pt x="1057783" y="792480"/>
                </a:lnTo>
                <a:lnTo>
                  <a:pt x="1482852" y="396240"/>
                </a:lnTo>
                <a:lnTo>
                  <a:pt x="1057783" y="0"/>
                </a:lnTo>
                <a:close/>
              </a:path>
            </a:pathLst>
          </a:custGeom>
          <a:solidFill>
            <a:srgbClr val="99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69282" y="4005453"/>
            <a:ext cx="1483360" cy="792480"/>
          </a:xfrm>
          <a:custGeom>
            <a:avLst/>
            <a:gdLst/>
            <a:ahLst/>
            <a:cxnLst/>
            <a:rect l="l" t="t" r="r" b="b"/>
            <a:pathLst>
              <a:path w="1483360" h="792479">
                <a:moveTo>
                  <a:pt x="0" y="0"/>
                </a:moveTo>
                <a:lnTo>
                  <a:pt x="1057783" y="0"/>
                </a:lnTo>
                <a:lnTo>
                  <a:pt x="1482852" y="396240"/>
                </a:lnTo>
                <a:lnTo>
                  <a:pt x="1057783" y="792480"/>
                </a:lnTo>
                <a:lnTo>
                  <a:pt x="0" y="792480"/>
                </a:lnTo>
                <a:lnTo>
                  <a:pt x="425069" y="396240"/>
                </a:lnTo>
                <a:lnTo>
                  <a:pt x="0" y="0"/>
                </a:lnTo>
                <a:close/>
              </a:path>
            </a:pathLst>
          </a:custGeom>
          <a:ln w="99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746245" y="4284979"/>
            <a:ext cx="51625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de</a:t>
            </a:r>
            <a:r>
              <a:rPr sz="1200" b="1" spc="-10" dirty="0">
                <a:latin typeface="Arial"/>
                <a:cs typeface="Arial"/>
              </a:rPr>
              <a:t>s</a:t>
            </a:r>
            <a:r>
              <a:rPr sz="1200" b="1" dirty="0">
                <a:latin typeface="Arial"/>
                <a:cs typeface="Arial"/>
              </a:rPr>
              <a:t>ign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303901" y="4005453"/>
            <a:ext cx="1483360" cy="792480"/>
          </a:xfrm>
          <a:custGeom>
            <a:avLst/>
            <a:gdLst/>
            <a:ahLst/>
            <a:cxnLst/>
            <a:rect l="l" t="t" r="r" b="b"/>
            <a:pathLst>
              <a:path w="1483360" h="792479">
                <a:moveTo>
                  <a:pt x="1057783" y="0"/>
                </a:moveTo>
                <a:lnTo>
                  <a:pt x="0" y="0"/>
                </a:lnTo>
                <a:lnTo>
                  <a:pt x="425069" y="396240"/>
                </a:lnTo>
                <a:lnTo>
                  <a:pt x="0" y="792480"/>
                </a:lnTo>
                <a:lnTo>
                  <a:pt x="1057783" y="792480"/>
                </a:lnTo>
                <a:lnTo>
                  <a:pt x="1482852" y="396240"/>
                </a:lnTo>
                <a:lnTo>
                  <a:pt x="1057783" y="0"/>
                </a:lnTo>
                <a:close/>
              </a:path>
            </a:pathLst>
          </a:custGeom>
          <a:solidFill>
            <a:srgbClr val="99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303901" y="4005453"/>
            <a:ext cx="1483360" cy="792480"/>
          </a:xfrm>
          <a:custGeom>
            <a:avLst/>
            <a:gdLst/>
            <a:ahLst/>
            <a:cxnLst/>
            <a:rect l="l" t="t" r="r" b="b"/>
            <a:pathLst>
              <a:path w="1483360" h="792479">
                <a:moveTo>
                  <a:pt x="0" y="0"/>
                </a:moveTo>
                <a:lnTo>
                  <a:pt x="1057783" y="0"/>
                </a:lnTo>
                <a:lnTo>
                  <a:pt x="1482852" y="396240"/>
                </a:lnTo>
                <a:lnTo>
                  <a:pt x="1057783" y="792480"/>
                </a:lnTo>
                <a:lnTo>
                  <a:pt x="0" y="792480"/>
                </a:lnTo>
                <a:lnTo>
                  <a:pt x="425069" y="396240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800598" y="4284979"/>
            <a:ext cx="82105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production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440804" y="4005453"/>
            <a:ext cx="2164080" cy="792480"/>
          </a:xfrm>
          <a:custGeom>
            <a:avLst/>
            <a:gdLst/>
            <a:ahLst/>
            <a:cxnLst/>
            <a:rect l="l" t="t" r="r" b="b"/>
            <a:pathLst>
              <a:path w="2164079" h="792479">
                <a:moveTo>
                  <a:pt x="1744091" y="0"/>
                </a:moveTo>
                <a:lnTo>
                  <a:pt x="0" y="0"/>
                </a:lnTo>
                <a:lnTo>
                  <a:pt x="419989" y="396240"/>
                </a:lnTo>
                <a:lnTo>
                  <a:pt x="0" y="792480"/>
                </a:lnTo>
                <a:lnTo>
                  <a:pt x="1744091" y="792480"/>
                </a:lnTo>
                <a:lnTo>
                  <a:pt x="2164079" y="396240"/>
                </a:lnTo>
                <a:lnTo>
                  <a:pt x="1744091" y="0"/>
                </a:lnTo>
                <a:close/>
              </a:path>
            </a:pathLst>
          </a:custGeom>
          <a:solidFill>
            <a:srgbClr val="99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440804" y="4005453"/>
            <a:ext cx="2164080" cy="792480"/>
          </a:xfrm>
          <a:custGeom>
            <a:avLst/>
            <a:gdLst/>
            <a:ahLst/>
            <a:cxnLst/>
            <a:rect l="l" t="t" r="r" b="b"/>
            <a:pathLst>
              <a:path w="2164079" h="792479">
                <a:moveTo>
                  <a:pt x="0" y="0"/>
                </a:moveTo>
                <a:lnTo>
                  <a:pt x="1744091" y="0"/>
                </a:lnTo>
                <a:lnTo>
                  <a:pt x="2164079" y="396240"/>
                </a:lnTo>
                <a:lnTo>
                  <a:pt x="1744091" y="792480"/>
                </a:lnTo>
                <a:lnTo>
                  <a:pt x="0" y="792480"/>
                </a:lnTo>
                <a:lnTo>
                  <a:pt x="419989" y="396240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7448551" y="4284979"/>
            <a:ext cx="28765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use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261984" y="4005453"/>
            <a:ext cx="1320800" cy="792480"/>
          </a:xfrm>
          <a:custGeom>
            <a:avLst/>
            <a:gdLst/>
            <a:ahLst/>
            <a:cxnLst/>
            <a:rect l="l" t="t" r="r" b="b"/>
            <a:pathLst>
              <a:path w="1320800" h="792479">
                <a:moveTo>
                  <a:pt x="906018" y="0"/>
                </a:moveTo>
                <a:lnTo>
                  <a:pt x="0" y="0"/>
                </a:lnTo>
                <a:lnTo>
                  <a:pt x="414528" y="396240"/>
                </a:lnTo>
                <a:lnTo>
                  <a:pt x="0" y="792480"/>
                </a:lnTo>
                <a:lnTo>
                  <a:pt x="906018" y="792480"/>
                </a:lnTo>
                <a:lnTo>
                  <a:pt x="1320546" y="396240"/>
                </a:lnTo>
                <a:lnTo>
                  <a:pt x="906018" y="0"/>
                </a:lnTo>
                <a:close/>
              </a:path>
            </a:pathLst>
          </a:custGeom>
          <a:solidFill>
            <a:srgbClr val="99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261984" y="4005453"/>
            <a:ext cx="1320800" cy="792480"/>
          </a:xfrm>
          <a:custGeom>
            <a:avLst/>
            <a:gdLst/>
            <a:ahLst/>
            <a:cxnLst/>
            <a:rect l="l" t="t" r="r" b="b"/>
            <a:pathLst>
              <a:path w="1320800" h="792479">
                <a:moveTo>
                  <a:pt x="0" y="0"/>
                </a:moveTo>
                <a:lnTo>
                  <a:pt x="906018" y="0"/>
                </a:lnTo>
                <a:lnTo>
                  <a:pt x="1320546" y="396240"/>
                </a:lnTo>
                <a:lnTo>
                  <a:pt x="906018" y="792480"/>
                </a:lnTo>
                <a:lnTo>
                  <a:pt x="0" y="792480"/>
                </a:lnTo>
                <a:lnTo>
                  <a:pt x="414528" y="396240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8740903" y="4284979"/>
            <a:ext cx="64325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disposal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210181" y="5492878"/>
            <a:ext cx="3613785" cy="386715"/>
          </a:xfrm>
          <a:custGeom>
            <a:avLst/>
            <a:gdLst/>
            <a:ahLst/>
            <a:cxnLst/>
            <a:rect l="l" t="t" r="r" b="b"/>
            <a:pathLst>
              <a:path w="3613785" h="386714">
                <a:moveTo>
                  <a:pt x="0" y="193167"/>
                </a:moveTo>
                <a:lnTo>
                  <a:pt x="659764" y="0"/>
                </a:lnTo>
                <a:lnTo>
                  <a:pt x="2953639" y="0"/>
                </a:lnTo>
                <a:lnTo>
                  <a:pt x="3613404" y="193167"/>
                </a:lnTo>
                <a:lnTo>
                  <a:pt x="2953639" y="386334"/>
                </a:lnTo>
                <a:lnTo>
                  <a:pt x="659764" y="386334"/>
                </a:lnTo>
                <a:lnTo>
                  <a:pt x="0" y="193167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3302507" y="5485891"/>
            <a:ext cx="14287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310" marR="5080" indent="-182245"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Development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Cycle  </a:t>
            </a:r>
            <a:r>
              <a:rPr sz="1200" b="1" spc="-5" dirty="0">
                <a:solidFill>
                  <a:srgbClr val="0000FF"/>
                </a:solidFill>
                <a:latin typeface="Arial"/>
                <a:cs typeface="Arial"/>
              </a:rPr>
              <a:t>abstract</a:t>
            </a:r>
            <a:r>
              <a:rPr sz="1200" b="1" spc="-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00FF"/>
                </a:solidFill>
                <a:latin typeface="Arial"/>
                <a:cs typeface="Arial"/>
              </a:rPr>
              <a:t>entity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910709" y="5492878"/>
            <a:ext cx="5046980" cy="395605"/>
          </a:xfrm>
          <a:custGeom>
            <a:avLst/>
            <a:gdLst/>
            <a:ahLst/>
            <a:cxnLst/>
            <a:rect l="l" t="t" r="r" b="b"/>
            <a:pathLst>
              <a:path w="5046980" h="395604">
                <a:moveTo>
                  <a:pt x="0" y="197739"/>
                </a:moveTo>
                <a:lnTo>
                  <a:pt x="646049" y="0"/>
                </a:lnTo>
                <a:lnTo>
                  <a:pt x="4400676" y="0"/>
                </a:lnTo>
                <a:lnTo>
                  <a:pt x="5046725" y="197739"/>
                </a:lnTo>
                <a:lnTo>
                  <a:pt x="4400676" y="395478"/>
                </a:lnTo>
                <a:lnTo>
                  <a:pt x="646049" y="395478"/>
                </a:lnTo>
                <a:lnTo>
                  <a:pt x="0" y="197739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6892797" y="5490717"/>
            <a:ext cx="10845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4130"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Applied Cycle  </a:t>
            </a:r>
            <a:r>
              <a:rPr sz="1200" b="1" spc="-5" dirty="0">
                <a:solidFill>
                  <a:srgbClr val="0000FF"/>
                </a:solidFill>
                <a:latin typeface="Arial"/>
                <a:cs typeface="Arial"/>
              </a:rPr>
              <a:t>physical</a:t>
            </a:r>
            <a:r>
              <a:rPr sz="1200" b="1" spc="-6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00FF"/>
                </a:solidFill>
                <a:latin typeface="Arial"/>
                <a:cs typeface="Arial"/>
              </a:rPr>
              <a:t>entity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297812" y="4957953"/>
            <a:ext cx="7051675" cy="205104"/>
          </a:xfrm>
          <a:custGeom>
            <a:avLst/>
            <a:gdLst/>
            <a:ahLst/>
            <a:cxnLst/>
            <a:rect l="l" t="t" r="r" b="b"/>
            <a:pathLst>
              <a:path w="7051675" h="205104">
                <a:moveTo>
                  <a:pt x="6951598" y="0"/>
                </a:moveTo>
                <a:lnTo>
                  <a:pt x="0" y="0"/>
                </a:lnTo>
                <a:lnTo>
                  <a:pt x="0" y="204978"/>
                </a:lnTo>
                <a:lnTo>
                  <a:pt x="6951598" y="204978"/>
                </a:lnTo>
                <a:lnTo>
                  <a:pt x="7051548" y="102489"/>
                </a:lnTo>
                <a:lnTo>
                  <a:pt x="69515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297812" y="4957953"/>
            <a:ext cx="7051675" cy="205104"/>
          </a:xfrm>
          <a:custGeom>
            <a:avLst/>
            <a:gdLst/>
            <a:ahLst/>
            <a:cxnLst/>
            <a:rect l="l" t="t" r="r" b="b"/>
            <a:pathLst>
              <a:path w="7051675" h="205104">
                <a:moveTo>
                  <a:pt x="0" y="0"/>
                </a:moveTo>
                <a:lnTo>
                  <a:pt x="6951598" y="0"/>
                </a:lnTo>
                <a:lnTo>
                  <a:pt x="7051548" y="102489"/>
                </a:lnTo>
                <a:lnTo>
                  <a:pt x="6951598" y="204978"/>
                </a:lnTo>
                <a:lnTo>
                  <a:pt x="0" y="204978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4418584" y="4951983"/>
            <a:ext cx="275971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Driving Force –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Markets &amp;</a:t>
            </a:r>
            <a:r>
              <a:rPr sz="12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Economies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153030" y="3734180"/>
            <a:ext cx="7853680" cy="1541780"/>
          </a:xfrm>
          <a:custGeom>
            <a:avLst/>
            <a:gdLst/>
            <a:ahLst/>
            <a:cxnLst/>
            <a:rect l="l" t="t" r="r" b="b"/>
            <a:pathLst>
              <a:path w="7853680" h="1541779">
                <a:moveTo>
                  <a:pt x="0" y="0"/>
                </a:moveTo>
                <a:lnTo>
                  <a:pt x="7076948" y="0"/>
                </a:lnTo>
                <a:lnTo>
                  <a:pt x="7853172" y="770763"/>
                </a:lnTo>
                <a:lnTo>
                  <a:pt x="7076948" y="1541526"/>
                </a:lnTo>
                <a:lnTo>
                  <a:pt x="0" y="1541526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2267966" y="3734816"/>
            <a:ext cx="106045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Event</a:t>
            </a:r>
            <a:r>
              <a:rPr sz="1000" spc="-7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Progression</a:t>
            </a:r>
            <a:endParaRPr sz="10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210181" y="6104001"/>
            <a:ext cx="7755255" cy="207010"/>
          </a:xfrm>
          <a:custGeom>
            <a:avLst/>
            <a:gdLst/>
            <a:ahLst/>
            <a:cxnLst/>
            <a:rect l="l" t="t" r="r" b="b"/>
            <a:pathLst>
              <a:path w="7755255" h="207010">
                <a:moveTo>
                  <a:pt x="7356094" y="0"/>
                </a:moveTo>
                <a:lnTo>
                  <a:pt x="398780" y="0"/>
                </a:lnTo>
                <a:lnTo>
                  <a:pt x="0" y="103251"/>
                </a:lnTo>
                <a:lnTo>
                  <a:pt x="398780" y="206502"/>
                </a:lnTo>
                <a:lnTo>
                  <a:pt x="7356094" y="206502"/>
                </a:lnTo>
                <a:lnTo>
                  <a:pt x="7754874" y="103251"/>
                </a:lnTo>
                <a:lnTo>
                  <a:pt x="7356094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210181" y="6104001"/>
            <a:ext cx="7755255" cy="207010"/>
          </a:xfrm>
          <a:custGeom>
            <a:avLst/>
            <a:gdLst/>
            <a:ahLst/>
            <a:cxnLst/>
            <a:rect l="l" t="t" r="r" b="b"/>
            <a:pathLst>
              <a:path w="7755255" h="207010">
                <a:moveTo>
                  <a:pt x="0" y="103251"/>
                </a:moveTo>
                <a:lnTo>
                  <a:pt x="398780" y="0"/>
                </a:lnTo>
                <a:lnTo>
                  <a:pt x="7356094" y="0"/>
                </a:lnTo>
                <a:lnTo>
                  <a:pt x="7754874" y="103251"/>
                </a:lnTo>
                <a:lnTo>
                  <a:pt x="7356094" y="206502"/>
                </a:lnTo>
                <a:lnTo>
                  <a:pt x="398780" y="206502"/>
                </a:lnTo>
                <a:lnTo>
                  <a:pt x="0" y="103251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5138674" y="6099047"/>
            <a:ext cx="189928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Life </a:t>
            </a:r>
            <a:r>
              <a:rPr sz="1200" b="1" spc="-5" dirty="0">
                <a:latin typeface="Arial"/>
                <a:cs typeface="Arial"/>
              </a:rPr>
              <a:t>Cycle </a:t>
            </a:r>
            <a:r>
              <a:rPr sz="1200" b="1" dirty="0">
                <a:latin typeface="Arial"/>
                <a:cs typeface="Arial"/>
              </a:rPr>
              <a:t>of Whole</a:t>
            </a:r>
            <a:r>
              <a:rPr sz="1200" b="1" spc="-6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Entity</a:t>
            </a:r>
            <a:endParaRPr sz="12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8636379" y="3583940"/>
            <a:ext cx="166370" cy="519430"/>
          </a:xfrm>
          <a:custGeom>
            <a:avLst/>
            <a:gdLst/>
            <a:ahLst/>
            <a:cxnLst/>
            <a:rect l="l" t="t" r="r" b="b"/>
            <a:pathLst>
              <a:path w="166370" h="519429">
                <a:moveTo>
                  <a:pt x="0" y="519430"/>
                </a:moveTo>
                <a:lnTo>
                  <a:pt x="165775" y="519430"/>
                </a:lnTo>
                <a:lnTo>
                  <a:pt x="165775" y="0"/>
                </a:lnTo>
                <a:lnTo>
                  <a:pt x="0" y="0"/>
                </a:lnTo>
                <a:lnTo>
                  <a:pt x="0" y="51943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858506" y="2203705"/>
            <a:ext cx="1325880" cy="1899285"/>
          </a:xfrm>
          <a:custGeom>
            <a:avLst/>
            <a:gdLst/>
            <a:ahLst/>
            <a:cxnLst/>
            <a:rect l="l" t="t" r="r" b="b"/>
            <a:pathLst>
              <a:path w="1325879" h="1899285">
                <a:moveTo>
                  <a:pt x="0" y="0"/>
                </a:moveTo>
                <a:lnTo>
                  <a:pt x="773429" y="0"/>
                </a:lnTo>
                <a:lnTo>
                  <a:pt x="1104900" y="0"/>
                </a:lnTo>
                <a:lnTo>
                  <a:pt x="1325879" y="0"/>
                </a:lnTo>
                <a:lnTo>
                  <a:pt x="1325879" y="805434"/>
                </a:lnTo>
                <a:lnTo>
                  <a:pt x="1325879" y="1150620"/>
                </a:lnTo>
                <a:lnTo>
                  <a:pt x="1325879" y="1380744"/>
                </a:lnTo>
                <a:lnTo>
                  <a:pt x="1104900" y="1380744"/>
                </a:lnTo>
                <a:lnTo>
                  <a:pt x="782320" y="1899285"/>
                </a:lnTo>
                <a:lnTo>
                  <a:pt x="773429" y="1380744"/>
                </a:lnTo>
                <a:lnTo>
                  <a:pt x="0" y="1380744"/>
                </a:lnTo>
                <a:lnTo>
                  <a:pt x="0" y="1150620"/>
                </a:lnTo>
                <a:lnTo>
                  <a:pt x="0" y="80543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7858506" y="2203450"/>
            <a:ext cx="1325880" cy="1127232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3810" rIns="0" bIns="0" rtlCol="0">
            <a:spAutoFit/>
          </a:bodyPr>
          <a:lstStyle/>
          <a:p>
            <a:pPr>
              <a:spcBef>
                <a:spcPts val="30"/>
              </a:spcBef>
            </a:pPr>
            <a:endParaRPr sz="1700">
              <a:latin typeface="Times New Roman"/>
              <a:cs typeface="Times New Roman"/>
            </a:endParaRPr>
          </a:p>
          <a:p>
            <a:pPr marL="93980" marR="85090" indent="-2540" algn="ctr"/>
            <a:r>
              <a:rPr sz="1400" spc="-10" dirty="0">
                <a:solidFill>
                  <a:srgbClr val="FF0000"/>
                </a:solidFill>
                <a:latin typeface="Calibri"/>
                <a:cs typeface="Calibri"/>
              </a:rPr>
              <a:t>Consider  </a:t>
            </a:r>
            <a:r>
              <a:rPr sz="1400" spc="-5" dirty="0">
                <a:solidFill>
                  <a:srgbClr val="FF0000"/>
                </a:solidFill>
                <a:latin typeface="Calibri"/>
                <a:cs typeface="Calibri"/>
              </a:rPr>
              <a:t>technology</a:t>
            </a:r>
            <a:r>
              <a:rPr sz="140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Calibri"/>
                <a:cs typeface="Calibri"/>
              </a:rPr>
              <a:t>that  enables </a:t>
            </a:r>
            <a:r>
              <a:rPr sz="1400" spc="-10" dirty="0">
                <a:solidFill>
                  <a:srgbClr val="FF0000"/>
                </a:solidFill>
                <a:latin typeface="Calibri"/>
                <a:cs typeface="Calibri"/>
              </a:rPr>
              <a:t>reuse  </a:t>
            </a:r>
            <a:r>
              <a:rPr sz="1400" spc="-5" dirty="0">
                <a:solidFill>
                  <a:srgbClr val="FF0000"/>
                </a:solidFill>
                <a:latin typeface="Calibri"/>
                <a:cs typeface="Calibri"/>
              </a:rPr>
              <a:t>or</a:t>
            </a:r>
            <a:r>
              <a:rPr sz="140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Calibri"/>
                <a:cs typeface="Calibri"/>
              </a:rPr>
              <a:t>repurposing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9349359" y="2896742"/>
            <a:ext cx="1461135" cy="3270250"/>
          </a:xfrm>
          <a:custGeom>
            <a:avLst/>
            <a:gdLst/>
            <a:ahLst/>
            <a:cxnLst/>
            <a:rect l="l" t="t" r="r" b="b"/>
            <a:pathLst>
              <a:path w="1461134" h="3270250">
                <a:moveTo>
                  <a:pt x="608584" y="727710"/>
                </a:moveTo>
                <a:lnTo>
                  <a:pt x="243459" y="727710"/>
                </a:lnTo>
                <a:lnTo>
                  <a:pt x="288544" y="3270224"/>
                </a:lnTo>
                <a:lnTo>
                  <a:pt x="608584" y="727710"/>
                </a:lnTo>
                <a:close/>
              </a:path>
              <a:path w="1461134" h="3270250">
                <a:moveTo>
                  <a:pt x="1339469" y="0"/>
                </a:moveTo>
                <a:lnTo>
                  <a:pt x="121285" y="0"/>
                </a:lnTo>
                <a:lnTo>
                  <a:pt x="74098" y="9538"/>
                </a:lnTo>
                <a:lnTo>
                  <a:pt x="35544" y="35544"/>
                </a:lnTo>
                <a:lnTo>
                  <a:pt x="9538" y="74098"/>
                </a:lnTo>
                <a:lnTo>
                  <a:pt x="0" y="121285"/>
                </a:lnTo>
                <a:lnTo>
                  <a:pt x="0" y="606425"/>
                </a:lnTo>
                <a:lnTo>
                  <a:pt x="9538" y="653611"/>
                </a:lnTo>
                <a:lnTo>
                  <a:pt x="35544" y="692165"/>
                </a:lnTo>
                <a:lnTo>
                  <a:pt x="74098" y="718171"/>
                </a:lnTo>
                <a:lnTo>
                  <a:pt x="121285" y="727710"/>
                </a:lnTo>
                <a:lnTo>
                  <a:pt x="1339469" y="727710"/>
                </a:lnTo>
                <a:lnTo>
                  <a:pt x="1386655" y="718171"/>
                </a:lnTo>
                <a:lnTo>
                  <a:pt x="1425209" y="692165"/>
                </a:lnTo>
                <a:lnTo>
                  <a:pt x="1451215" y="653611"/>
                </a:lnTo>
                <a:lnTo>
                  <a:pt x="1460754" y="606425"/>
                </a:lnTo>
                <a:lnTo>
                  <a:pt x="1460754" y="121285"/>
                </a:lnTo>
                <a:lnTo>
                  <a:pt x="1451215" y="74098"/>
                </a:lnTo>
                <a:lnTo>
                  <a:pt x="1425209" y="35544"/>
                </a:lnTo>
                <a:lnTo>
                  <a:pt x="1386655" y="9538"/>
                </a:lnTo>
                <a:lnTo>
                  <a:pt x="1339469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349359" y="2896742"/>
            <a:ext cx="1461135" cy="3270250"/>
          </a:xfrm>
          <a:custGeom>
            <a:avLst/>
            <a:gdLst/>
            <a:ahLst/>
            <a:cxnLst/>
            <a:rect l="l" t="t" r="r" b="b"/>
            <a:pathLst>
              <a:path w="1461134" h="3270250">
                <a:moveTo>
                  <a:pt x="0" y="121285"/>
                </a:moveTo>
                <a:lnTo>
                  <a:pt x="9538" y="74098"/>
                </a:lnTo>
                <a:lnTo>
                  <a:pt x="35544" y="35544"/>
                </a:lnTo>
                <a:lnTo>
                  <a:pt x="74098" y="9538"/>
                </a:lnTo>
                <a:lnTo>
                  <a:pt x="121285" y="0"/>
                </a:lnTo>
                <a:lnTo>
                  <a:pt x="243459" y="0"/>
                </a:lnTo>
                <a:lnTo>
                  <a:pt x="608584" y="0"/>
                </a:lnTo>
                <a:lnTo>
                  <a:pt x="1339469" y="0"/>
                </a:lnTo>
                <a:lnTo>
                  <a:pt x="1386655" y="9538"/>
                </a:lnTo>
                <a:lnTo>
                  <a:pt x="1425209" y="35544"/>
                </a:lnTo>
                <a:lnTo>
                  <a:pt x="1451215" y="74098"/>
                </a:lnTo>
                <a:lnTo>
                  <a:pt x="1460754" y="121285"/>
                </a:lnTo>
                <a:lnTo>
                  <a:pt x="1460754" y="424561"/>
                </a:lnTo>
                <a:lnTo>
                  <a:pt x="1460754" y="606425"/>
                </a:lnTo>
                <a:lnTo>
                  <a:pt x="1451215" y="653611"/>
                </a:lnTo>
                <a:lnTo>
                  <a:pt x="1425209" y="692165"/>
                </a:lnTo>
                <a:lnTo>
                  <a:pt x="1386655" y="718171"/>
                </a:lnTo>
                <a:lnTo>
                  <a:pt x="1339469" y="727710"/>
                </a:lnTo>
                <a:lnTo>
                  <a:pt x="608584" y="727710"/>
                </a:lnTo>
                <a:lnTo>
                  <a:pt x="288544" y="3270224"/>
                </a:lnTo>
                <a:lnTo>
                  <a:pt x="243459" y="727710"/>
                </a:lnTo>
                <a:lnTo>
                  <a:pt x="121285" y="727710"/>
                </a:lnTo>
                <a:lnTo>
                  <a:pt x="74098" y="718171"/>
                </a:lnTo>
                <a:lnTo>
                  <a:pt x="35544" y="692165"/>
                </a:lnTo>
                <a:lnTo>
                  <a:pt x="9538" y="653611"/>
                </a:lnTo>
                <a:lnTo>
                  <a:pt x="0" y="606425"/>
                </a:lnTo>
                <a:lnTo>
                  <a:pt x="0" y="424561"/>
                </a:lnTo>
                <a:lnTo>
                  <a:pt x="0" y="121285"/>
                </a:lnTo>
                <a:close/>
              </a:path>
            </a:pathLst>
          </a:custGeom>
          <a:ln w="2514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9507474" y="3022854"/>
            <a:ext cx="11436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765" marR="5080" indent="-12700">
              <a:spcBef>
                <a:spcPts val="95"/>
              </a:spcBef>
            </a:pPr>
            <a:r>
              <a:rPr sz="1400" spc="-5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14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0000"/>
                </a:solidFill>
                <a:latin typeface="Calibri"/>
                <a:cs typeface="Calibri"/>
              </a:rPr>
              <a:t>irreversible  nature </a:t>
            </a:r>
            <a:r>
              <a:rPr sz="1400" spc="-5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14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Calibri"/>
                <a:cs typeface="Calibri"/>
              </a:rPr>
              <a:t>time!</a:t>
            </a:r>
            <a:endParaRPr sz="14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817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17040" y="820675"/>
            <a:ext cx="2512060" cy="452755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5" dirty="0"/>
              <a:t>Life Cycle</a:t>
            </a:r>
            <a:r>
              <a:rPr sz="2800" spc="-20" dirty="0"/>
              <a:t> </a:t>
            </a:r>
            <a:r>
              <a:rPr sz="2800" spc="-5" dirty="0"/>
              <a:t>Theory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1717041" y="1618997"/>
            <a:ext cx="6067425" cy="1901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b="1" i="1" spc="-10" dirty="0">
                <a:latin typeface="Calibri"/>
                <a:cs typeface="Calibri"/>
              </a:rPr>
              <a:t>Platform</a:t>
            </a:r>
            <a:r>
              <a:rPr b="1" i="1" spc="10" dirty="0">
                <a:latin typeface="Calibri"/>
                <a:cs typeface="Calibri"/>
              </a:rPr>
              <a:t> </a:t>
            </a:r>
            <a:r>
              <a:rPr b="1" i="1" spc="-20" dirty="0">
                <a:latin typeface="Calibri"/>
                <a:cs typeface="Calibri"/>
              </a:rPr>
              <a:t>Technologies</a:t>
            </a:r>
            <a:endParaRPr>
              <a:latin typeface="Calibri"/>
              <a:cs typeface="Calibri"/>
            </a:endParaRPr>
          </a:p>
          <a:p>
            <a:pPr>
              <a:spcBef>
                <a:spcPts val="20"/>
              </a:spcBef>
              <a:buFont typeface="Arial"/>
              <a:buChar char="•"/>
            </a:pPr>
            <a:endParaRPr sz="2550">
              <a:latin typeface="Calibri"/>
              <a:cs typeface="Calibri"/>
            </a:endParaRPr>
          </a:p>
          <a:p>
            <a:pPr marL="755650" lvl="1" indent="-286385">
              <a:buFont typeface="Arial"/>
              <a:buChar char="–"/>
              <a:tabLst>
                <a:tab pos="755650" algn="l"/>
                <a:tab pos="756285" algn="l"/>
              </a:tabLst>
            </a:pPr>
            <a:r>
              <a:rPr sz="1600" spc="-10" dirty="0">
                <a:latin typeface="Calibri"/>
                <a:cs typeface="Calibri"/>
              </a:rPr>
              <a:t>Leveraging investment </a:t>
            </a:r>
            <a:r>
              <a:rPr sz="1600" dirty="0">
                <a:latin typeface="Calibri"/>
                <a:cs typeface="Calibri"/>
              </a:rPr>
              <a:t>in R&amp;D </a:t>
            </a:r>
            <a:r>
              <a:rPr sz="1600" spc="-15" dirty="0">
                <a:latin typeface="Calibri"/>
                <a:cs typeface="Calibri"/>
              </a:rPr>
              <a:t>for </a:t>
            </a:r>
            <a:r>
              <a:rPr sz="1600" spc="-5" dirty="0">
                <a:latin typeface="Calibri"/>
                <a:cs typeface="Calibri"/>
              </a:rPr>
              <a:t>extended </a:t>
            </a:r>
            <a:r>
              <a:rPr sz="1600" spc="-10" dirty="0">
                <a:latin typeface="Calibri"/>
                <a:cs typeface="Calibri"/>
              </a:rPr>
              <a:t>product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lifecycles</a:t>
            </a:r>
            <a:endParaRPr sz="1600">
              <a:latin typeface="Calibri"/>
              <a:cs typeface="Calibri"/>
            </a:endParaRPr>
          </a:p>
          <a:p>
            <a:pPr marL="755650" lvl="1" indent="-286385">
              <a:spcBef>
                <a:spcPts val="600"/>
              </a:spcBef>
              <a:buFont typeface="Arial"/>
              <a:buChar char="–"/>
              <a:tabLst>
                <a:tab pos="755650" algn="l"/>
                <a:tab pos="756285" algn="l"/>
              </a:tabLst>
            </a:pPr>
            <a:r>
              <a:rPr sz="1600" spc="-10" dirty="0">
                <a:latin typeface="Calibri"/>
                <a:cs typeface="Calibri"/>
              </a:rPr>
              <a:t>Standardisation </a:t>
            </a:r>
            <a:r>
              <a:rPr sz="1600" dirty="0">
                <a:latin typeface="Calibri"/>
                <a:cs typeface="Calibri"/>
              </a:rPr>
              <a:t>and mass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production</a:t>
            </a:r>
            <a:endParaRPr sz="1600">
              <a:latin typeface="Calibri"/>
              <a:cs typeface="Calibri"/>
            </a:endParaRPr>
          </a:p>
          <a:p>
            <a:pPr marL="755650" lvl="1" indent="-286385">
              <a:spcBef>
                <a:spcPts val="600"/>
              </a:spcBef>
              <a:buFont typeface="Arial"/>
              <a:buChar char="–"/>
              <a:tabLst>
                <a:tab pos="755650" algn="l"/>
                <a:tab pos="756285" algn="l"/>
              </a:tabLst>
            </a:pPr>
            <a:r>
              <a:rPr sz="1600" spc="-15" dirty="0">
                <a:latin typeface="Calibri"/>
                <a:cs typeface="Calibri"/>
              </a:rPr>
              <a:t>Facilitates </a:t>
            </a:r>
            <a:r>
              <a:rPr sz="1600" spc="-5" dirty="0">
                <a:latin typeface="Calibri"/>
                <a:cs typeface="Calibri"/>
              </a:rPr>
              <a:t>“plug </a:t>
            </a:r>
            <a:r>
              <a:rPr sz="1600" dirty="0">
                <a:latin typeface="Calibri"/>
                <a:cs typeface="Calibri"/>
              </a:rPr>
              <a:t>and play” modular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architectures</a:t>
            </a:r>
            <a:endParaRPr sz="1600">
              <a:latin typeface="Calibri"/>
              <a:cs typeface="Calibri"/>
            </a:endParaRPr>
          </a:p>
          <a:p>
            <a:pPr marL="755650" lvl="1" indent="-286385">
              <a:spcBef>
                <a:spcPts val="600"/>
              </a:spcBef>
              <a:buFont typeface="Arial"/>
              <a:buChar char="–"/>
              <a:tabLst>
                <a:tab pos="755650" algn="l"/>
                <a:tab pos="756285" algn="l"/>
              </a:tabLst>
            </a:pPr>
            <a:r>
              <a:rPr sz="1600" spc="-10" dirty="0">
                <a:latin typeface="Calibri"/>
                <a:cs typeface="Calibri"/>
              </a:rPr>
              <a:t>More sophisticated </a:t>
            </a:r>
            <a:r>
              <a:rPr sz="1600" dirty="0">
                <a:latin typeface="Calibri"/>
                <a:cs typeface="Calibri"/>
              </a:rPr>
              <a:t>modular </a:t>
            </a:r>
            <a:r>
              <a:rPr sz="1600" spc="-15" dirty="0">
                <a:latin typeface="Calibri"/>
                <a:cs typeface="Calibri"/>
              </a:rPr>
              <a:t>systems </a:t>
            </a:r>
            <a:r>
              <a:rPr sz="1600" dirty="0">
                <a:latin typeface="Calibri"/>
                <a:cs typeface="Calibri"/>
              </a:rPr>
              <a:t>enable mass</a:t>
            </a:r>
            <a:r>
              <a:rPr sz="1600" spc="-10" dirty="0">
                <a:latin typeface="Calibri"/>
                <a:cs typeface="Calibri"/>
              </a:rPr>
              <a:t> customisation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895094" y="4818653"/>
            <a:ext cx="8179434" cy="171450"/>
          </a:xfrm>
          <a:custGeom>
            <a:avLst/>
            <a:gdLst/>
            <a:ahLst/>
            <a:cxnLst/>
            <a:rect l="l" t="t" r="r" b="b"/>
            <a:pathLst>
              <a:path w="8179434" h="171450">
                <a:moveTo>
                  <a:pt x="8103126" y="85578"/>
                </a:moveTo>
                <a:lnTo>
                  <a:pt x="8017129" y="135743"/>
                </a:lnTo>
                <a:lnTo>
                  <a:pt x="8011521" y="140795"/>
                </a:lnTo>
                <a:lnTo>
                  <a:pt x="8008365" y="147395"/>
                </a:lnTo>
                <a:lnTo>
                  <a:pt x="8007877" y="154709"/>
                </a:lnTo>
                <a:lnTo>
                  <a:pt x="8010271" y="161905"/>
                </a:lnTo>
                <a:lnTo>
                  <a:pt x="8015323" y="167512"/>
                </a:lnTo>
                <a:lnTo>
                  <a:pt x="8021923" y="170668"/>
                </a:lnTo>
                <a:lnTo>
                  <a:pt x="8029237" y="171156"/>
                </a:lnTo>
                <a:lnTo>
                  <a:pt x="8036433" y="168763"/>
                </a:lnTo>
                <a:lnTo>
                  <a:pt x="8146294" y="104628"/>
                </a:lnTo>
                <a:lnTo>
                  <a:pt x="8141208" y="104628"/>
                </a:lnTo>
                <a:lnTo>
                  <a:pt x="8141208" y="102088"/>
                </a:lnTo>
                <a:lnTo>
                  <a:pt x="8131429" y="102088"/>
                </a:lnTo>
                <a:lnTo>
                  <a:pt x="8103126" y="85578"/>
                </a:lnTo>
                <a:close/>
              </a:path>
              <a:path w="8179434" h="171450">
                <a:moveTo>
                  <a:pt x="8070468" y="66528"/>
                </a:moveTo>
                <a:lnTo>
                  <a:pt x="0" y="66528"/>
                </a:lnTo>
                <a:lnTo>
                  <a:pt x="0" y="104628"/>
                </a:lnTo>
                <a:lnTo>
                  <a:pt x="8070469" y="104628"/>
                </a:lnTo>
                <a:lnTo>
                  <a:pt x="8103126" y="85578"/>
                </a:lnTo>
                <a:lnTo>
                  <a:pt x="8070468" y="66528"/>
                </a:lnTo>
                <a:close/>
              </a:path>
              <a:path w="8179434" h="171450">
                <a:moveTo>
                  <a:pt x="8146294" y="66528"/>
                </a:moveTo>
                <a:lnTo>
                  <a:pt x="8141208" y="66528"/>
                </a:lnTo>
                <a:lnTo>
                  <a:pt x="8141208" y="104628"/>
                </a:lnTo>
                <a:lnTo>
                  <a:pt x="8146294" y="104628"/>
                </a:lnTo>
                <a:lnTo>
                  <a:pt x="8178927" y="85578"/>
                </a:lnTo>
                <a:lnTo>
                  <a:pt x="8146294" y="66528"/>
                </a:lnTo>
                <a:close/>
              </a:path>
              <a:path w="8179434" h="171450">
                <a:moveTo>
                  <a:pt x="8131429" y="69068"/>
                </a:moveTo>
                <a:lnTo>
                  <a:pt x="8103126" y="85578"/>
                </a:lnTo>
                <a:lnTo>
                  <a:pt x="8131429" y="102088"/>
                </a:lnTo>
                <a:lnTo>
                  <a:pt x="8131429" y="69068"/>
                </a:lnTo>
                <a:close/>
              </a:path>
              <a:path w="8179434" h="171450">
                <a:moveTo>
                  <a:pt x="8141208" y="69068"/>
                </a:moveTo>
                <a:lnTo>
                  <a:pt x="8131429" y="69068"/>
                </a:lnTo>
                <a:lnTo>
                  <a:pt x="8131429" y="102088"/>
                </a:lnTo>
                <a:lnTo>
                  <a:pt x="8141208" y="102088"/>
                </a:lnTo>
                <a:lnTo>
                  <a:pt x="8141208" y="69068"/>
                </a:lnTo>
                <a:close/>
              </a:path>
              <a:path w="8179434" h="171450">
                <a:moveTo>
                  <a:pt x="8029237" y="0"/>
                </a:moveTo>
                <a:lnTo>
                  <a:pt x="8021923" y="488"/>
                </a:lnTo>
                <a:lnTo>
                  <a:pt x="8015323" y="3643"/>
                </a:lnTo>
                <a:lnTo>
                  <a:pt x="8010271" y="9251"/>
                </a:lnTo>
                <a:lnTo>
                  <a:pt x="8007877" y="16446"/>
                </a:lnTo>
                <a:lnTo>
                  <a:pt x="8008365" y="23760"/>
                </a:lnTo>
                <a:lnTo>
                  <a:pt x="8011521" y="30360"/>
                </a:lnTo>
                <a:lnTo>
                  <a:pt x="8017129" y="35413"/>
                </a:lnTo>
                <a:lnTo>
                  <a:pt x="8103126" y="85578"/>
                </a:lnTo>
                <a:lnTo>
                  <a:pt x="8131429" y="69068"/>
                </a:lnTo>
                <a:lnTo>
                  <a:pt x="8141208" y="69068"/>
                </a:lnTo>
                <a:lnTo>
                  <a:pt x="8141208" y="66528"/>
                </a:lnTo>
                <a:lnTo>
                  <a:pt x="8146294" y="66528"/>
                </a:lnTo>
                <a:lnTo>
                  <a:pt x="8036433" y="2393"/>
                </a:lnTo>
                <a:lnTo>
                  <a:pt x="8029237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034539" y="4539233"/>
            <a:ext cx="1020444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400" spc="-10" dirty="0">
                <a:latin typeface="Calibri"/>
                <a:cs typeface="Calibri"/>
              </a:rPr>
              <a:t>pure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research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181600" y="4060063"/>
            <a:ext cx="682878" cy="7480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70217" y="4061587"/>
            <a:ext cx="695960" cy="769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281924" y="4120515"/>
            <a:ext cx="596265" cy="6578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755885" y="4078986"/>
            <a:ext cx="647446" cy="7086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558791" y="4535170"/>
            <a:ext cx="794385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400" spc="-10" dirty="0">
                <a:latin typeface="Calibri"/>
                <a:cs typeface="Calibri"/>
              </a:rPr>
              <a:t>innovation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991350" y="4541265"/>
            <a:ext cx="982344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400" spc="-10" dirty="0">
                <a:latin typeface="Calibri"/>
                <a:cs typeface="Calibri"/>
              </a:rPr>
              <a:t>development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50895" y="4535170"/>
            <a:ext cx="1222375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400" spc="-5" dirty="0">
                <a:latin typeface="Calibri"/>
                <a:cs typeface="Calibri"/>
              </a:rPr>
              <a:t>applied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research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784591" y="4541265"/>
            <a:ext cx="643255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400" spc="-10" dirty="0">
                <a:latin typeface="Calibri"/>
                <a:cs typeface="Calibri"/>
              </a:rPr>
              <a:t>busine</a:t>
            </a:r>
            <a:r>
              <a:rPr sz="1400" dirty="0">
                <a:latin typeface="Calibri"/>
                <a:cs typeface="Calibri"/>
              </a:rPr>
              <a:t>s</a:t>
            </a:r>
            <a:r>
              <a:rPr sz="1400" spc="-5" dirty="0">
                <a:latin typeface="Calibri"/>
                <a:cs typeface="Calibri"/>
              </a:rPr>
              <a:t>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343656" y="4055109"/>
            <a:ext cx="835025" cy="76314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872995" y="6078244"/>
            <a:ext cx="8179434" cy="171450"/>
          </a:xfrm>
          <a:custGeom>
            <a:avLst/>
            <a:gdLst/>
            <a:ahLst/>
            <a:cxnLst/>
            <a:rect l="l" t="t" r="r" b="b"/>
            <a:pathLst>
              <a:path w="8179434" h="171450">
                <a:moveTo>
                  <a:pt x="8103213" y="85573"/>
                </a:moveTo>
                <a:lnTo>
                  <a:pt x="8017129" y="135789"/>
                </a:lnTo>
                <a:lnTo>
                  <a:pt x="8011521" y="140822"/>
                </a:lnTo>
                <a:lnTo>
                  <a:pt x="8008365" y="147400"/>
                </a:lnTo>
                <a:lnTo>
                  <a:pt x="8007877" y="154688"/>
                </a:lnTo>
                <a:lnTo>
                  <a:pt x="8010271" y="161849"/>
                </a:lnTo>
                <a:lnTo>
                  <a:pt x="8015323" y="167497"/>
                </a:lnTo>
                <a:lnTo>
                  <a:pt x="8021923" y="170670"/>
                </a:lnTo>
                <a:lnTo>
                  <a:pt x="8029237" y="171147"/>
                </a:lnTo>
                <a:lnTo>
                  <a:pt x="8036433" y="168707"/>
                </a:lnTo>
                <a:lnTo>
                  <a:pt x="8146274" y="104623"/>
                </a:lnTo>
                <a:lnTo>
                  <a:pt x="8141208" y="104623"/>
                </a:lnTo>
                <a:lnTo>
                  <a:pt x="8141208" y="102032"/>
                </a:lnTo>
                <a:lnTo>
                  <a:pt x="8131429" y="102032"/>
                </a:lnTo>
                <a:lnTo>
                  <a:pt x="8103213" y="85573"/>
                </a:lnTo>
                <a:close/>
              </a:path>
              <a:path w="8179434" h="171450">
                <a:moveTo>
                  <a:pt x="8070556" y="66523"/>
                </a:moveTo>
                <a:lnTo>
                  <a:pt x="0" y="66523"/>
                </a:lnTo>
                <a:lnTo>
                  <a:pt x="0" y="104623"/>
                </a:lnTo>
                <a:lnTo>
                  <a:pt x="8070556" y="104623"/>
                </a:lnTo>
                <a:lnTo>
                  <a:pt x="8103213" y="85573"/>
                </a:lnTo>
                <a:lnTo>
                  <a:pt x="8070556" y="66523"/>
                </a:lnTo>
                <a:close/>
              </a:path>
              <a:path w="8179434" h="171450">
                <a:moveTo>
                  <a:pt x="8146274" y="66523"/>
                </a:moveTo>
                <a:lnTo>
                  <a:pt x="8141208" y="66523"/>
                </a:lnTo>
                <a:lnTo>
                  <a:pt x="8141208" y="104623"/>
                </a:lnTo>
                <a:lnTo>
                  <a:pt x="8146274" y="104623"/>
                </a:lnTo>
                <a:lnTo>
                  <a:pt x="8178927" y="85573"/>
                </a:lnTo>
                <a:lnTo>
                  <a:pt x="8146274" y="66523"/>
                </a:lnTo>
                <a:close/>
              </a:path>
              <a:path w="8179434" h="171450">
                <a:moveTo>
                  <a:pt x="8131429" y="69114"/>
                </a:moveTo>
                <a:lnTo>
                  <a:pt x="8103213" y="85573"/>
                </a:lnTo>
                <a:lnTo>
                  <a:pt x="8131429" y="102032"/>
                </a:lnTo>
                <a:lnTo>
                  <a:pt x="8131429" y="69114"/>
                </a:lnTo>
                <a:close/>
              </a:path>
              <a:path w="8179434" h="171450">
                <a:moveTo>
                  <a:pt x="8141208" y="69114"/>
                </a:moveTo>
                <a:lnTo>
                  <a:pt x="8131429" y="69114"/>
                </a:lnTo>
                <a:lnTo>
                  <a:pt x="8131429" y="102032"/>
                </a:lnTo>
                <a:lnTo>
                  <a:pt x="8141208" y="102032"/>
                </a:lnTo>
                <a:lnTo>
                  <a:pt x="8141208" y="69114"/>
                </a:lnTo>
                <a:close/>
              </a:path>
              <a:path w="8179434" h="171450">
                <a:moveTo>
                  <a:pt x="8029237" y="0"/>
                </a:moveTo>
                <a:lnTo>
                  <a:pt x="8021923" y="477"/>
                </a:lnTo>
                <a:lnTo>
                  <a:pt x="8015323" y="3650"/>
                </a:lnTo>
                <a:lnTo>
                  <a:pt x="8010271" y="9297"/>
                </a:lnTo>
                <a:lnTo>
                  <a:pt x="8007877" y="16459"/>
                </a:lnTo>
                <a:lnTo>
                  <a:pt x="8008365" y="23747"/>
                </a:lnTo>
                <a:lnTo>
                  <a:pt x="8011521" y="30325"/>
                </a:lnTo>
                <a:lnTo>
                  <a:pt x="8017129" y="35357"/>
                </a:lnTo>
                <a:lnTo>
                  <a:pt x="8103213" y="85573"/>
                </a:lnTo>
                <a:lnTo>
                  <a:pt x="8131429" y="69114"/>
                </a:lnTo>
                <a:lnTo>
                  <a:pt x="8141208" y="69114"/>
                </a:lnTo>
                <a:lnTo>
                  <a:pt x="8141208" y="66523"/>
                </a:lnTo>
                <a:lnTo>
                  <a:pt x="8146274" y="66523"/>
                </a:lnTo>
                <a:lnTo>
                  <a:pt x="8036433" y="2439"/>
                </a:lnTo>
                <a:lnTo>
                  <a:pt x="80292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213285" y="6235508"/>
            <a:ext cx="1302385" cy="5086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latin typeface="Calibri"/>
                <a:cs typeface="Calibri"/>
              </a:rPr>
              <a:t>15 – 30</a:t>
            </a:r>
            <a:r>
              <a:rPr spc="345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years</a:t>
            </a:r>
            <a:endParaRPr dirty="0">
              <a:latin typeface="Calibri"/>
              <a:cs typeface="Calibri"/>
            </a:endParaRPr>
          </a:p>
          <a:p>
            <a:pPr marL="495300">
              <a:spcBef>
                <a:spcPts val="800"/>
              </a:spcBef>
            </a:pPr>
            <a:endParaRPr sz="700"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409183" y="5017261"/>
            <a:ext cx="6496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4930" marR="5080" indent="-62865">
              <a:spcBef>
                <a:spcPts val="95"/>
              </a:spcBef>
            </a:pPr>
            <a:r>
              <a:rPr sz="1400" spc="-10" dirty="0">
                <a:latin typeface="Calibri"/>
                <a:cs typeface="Calibri"/>
              </a:rPr>
              <a:t>p</a:t>
            </a:r>
            <a:r>
              <a:rPr sz="1400" spc="-15" dirty="0">
                <a:latin typeface="Calibri"/>
                <a:cs typeface="Calibri"/>
              </a:rPr>
              <a:t>la</a:t>
            </a:r>
            <a:r>
              <a:rPr sz="1400" spc="-5" dirty="0">
                <a:latin typeface="Calibri"/>
                <a:cs typeface="Calibri"/>
              </a:rPr>
              <a:t>t</a:t>
            </a:r>
            <a:r>
              <a:rPr sz="1400" spc="-40" dirty="0">
                <a:latin typeface="Calibri"/>
                <a:cs typeface="Calibri"/>
              </a:rPr>
              <a:t>f</a:t>
            </a:r>
            <a:r>
              <a:rPr sz="1400" spc="-10" dirty="0">
                <a:latin typeface="Calibri"/>
                <a:cs typeface="Calibri"/>
              </a:rPr>
              <a:t>orm  domain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342383" y="5509787"/>
            <a:ext cx="2846705" cy="171450"/>
          </a:xfrm>
          <a:custGeom>
            <a:avLst/>
            <a:gdLst/>
            <a:ahLst/>
            <a:cxnLst/>
            <a:rect l="l" t="t" r="r" b="b"/>
            <a:pathLst>
              <a:path w="2846704" h="171450">
                <a:moveTo>
                  <a:pt x="2770820" y="85565"/>
                </a:moveTo>
                <a:lnTo>
                  <a:pt x="2684779" y="135793"/>
                </a:lnTo>
                <a:lnTo>
                  <a:pt x="2679100" y="140826"/>
                </a:lnTo>
                <a:lnTo>
                  <a:pt x="2675921" y="147404"/>
                </a:lnTo>
                <a:lnTo>
                  <a:pt x="2675457" y="154692"/>
                </a:lnTo>
                <a:lnTo>
                  <a:pt x="2677921" y="161854"/>
                </a:lnTo>
                <a:lnTo>
                  <a:pt x="2682900" y="167501"/>
                </a:lnTo>
                <a:lnTo>
                  <a:pt x="2689463" y="170674"/>
                </a:lnTo>
                <a:lnTo>
                  <a:pt x="2696763" y="171151"/>
                </a:lnTo>
                <a:lnTo>
                  <a:pt x="2703957" y="168712"/>
                </a:lnTo>
                <a:lnTo>
                  <a:pt x="2813798" y="104628"/>
                </a:lnTo>
                <a:lnTo>
                  <a:pt x="2808604" y="104628"/>
                </a:lnTo>
                <a:lnTo>
                  <a:pt x="2808604" y="102037"/>
                </a:lnTo>
                <a:lnTo>
                  <a:pt x="2799079" y="102037"/>
                </a:lnTo>
                <a:lnTo>
                  <a:pt x="2770820" y="85565"/>
                </a:lnTo>
                <a:close/>
              </a:path>
              <a:path w="2846704" h="171450">
                <a:moveTo>
                  <a:pt x="2738160" y="66528"/>
                </a:moveTo>
                <a:lnTo>
                  <a:pt x="0" y="66528"/>
                </a:lnTo>
                <a:lnTo>
                  <a:pt x="0" y="104628"/>
                </a:lnTo>
                <a:lnTo>
                  <a:pt x="2738166" y="104628"/>
                </a:lnTo>
                <a:lnTo>
                  <a:pt x="2770820" y="85565"/>
                </a:lnTo>
                <a:lnTo>
                  <a:pt x="2738160" y="66528"/>
                </a:lnTo>
                <a:close/>
              </a:path>
              <a:path w="2846704" h="171450">
                <a:moveTo>
                  <a:pt x="2813818" y="66528"/>
                </a:moveTo>
                <a:lnTo>
                  <a:pt x="2808604" y="66528"/>
                </a:lnTo>
                <a:lnTo>
                  <a:pt x="2808604" y="104628"/>
                </a:lnTo>
                <a:lnTo>
                  <a:pt x="2813798" y="104628"/>
                </a:lnTo>
                <a:lnTo>
                  <a:pt x="2846450" y="85578"/>
                </a:lnTo>
                <a:lnTo>
                  <a:pt x="2813818" y="66528"/>
                </a:lnTo>
                <a:close/>
              </a:path>
              <a:path w="2846704" h="171450">
                <a:moveTo>
                  <a:pt x="2799079" y="69068"/>
                </a:moveTo>
                <a:lnTo>
                  <a:pt x="2770820" y="85565"/>
                </a:lnTo>
                <a:lnTo>
                  <a:pt x="2799079" y="102037"/>
                </a:lnTo>
                <a:lnTo>
                  <a:pt x="2799079" y="69068"/>
                </a:lnTo>
                <a:close/>
              </a:path>
              <a:path w="2846704" h="171450">
                <a:moveTo>
                  <a:pt x="2808604" y="69068"/>
                </a:moveTo>
                <a:lnTo>
                  <a:pt x="2799079" y="69068"/>
                </a:lnTo>
                <a:lnTo>
                  <a:pt x="2799079" y="102037"/>
                </a:lnTo>
                <a:lnTo>
                  <a:pt x="2808604" y="102037"/>
                </a:lnTo>
                <a:lnTo>
                  <a:pt x="2808604" y="69068"/>
                </a:lnTo>
                <a:close/>
              </a:path>
              <a:path w="2846704" h="171450">
                <a:moveTo>
                  <a:pt x="2696763" y="0"/>
                </a:moveTo>
                <a:lnTo>
                  <a:pt x="2689463" y="488"/>
                </a:lnTo>
                <a:lnTo>
                  <a:pt x="2682900" y="3643"/>
                </a:lnTo>
                <a:lnTo>
                  <a:pt x="2677921" y="9251"/>
                </a:lnTo>
                <a:lnTo>
                  <a:pt x="2675457" y="16446"/>
                </a:lnTo>
                <a:lnTo>
                  <a:pt x="2675921" y="23760"/>
                </a:lnTo>
                <a:lnTo>
                  <a:pt x="2679100" y="30360"/>
                </a:lnTo>
                <a:lnTo>
                  <a:pt x="2684779" y="35413"/>
                </a:lnTo>
                <a:lnTo>
                  <a:pt x="2770820" y="85565"/>
                </a:lnTo>
                <a:lnTo>
                  <a:pt x="2799079" y="69068"/>
                </a:lnTo>
                <a:lnTo>
                  <a:pt x="2808604" y="69068"/>
                </a:lnTo>
                <a:lnTo>
                  <a:pt x="2808604" y="66528"/>
                </a:lnTo>
                <a:lnTo>
                  <a:pt x="2813818" y="66528"/>
                </a:lnTo>
                <a:lnTo>
                  <a:pt x="2703957" y="2393"/>
                </a:lnTo>
                <a:lnTo>
                  <a:pt x="269676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263132" y="5657341"/>
            <a:ext cx="844550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400" b="1" spc="-5" dirty="0">
                <a:latin typeface="Calibri"/>
                <a:cs typeface="Calibri"/>
              </a:rPr>
              <a:t>2 – 5</a:t>
            </a:r>
            <a:r>
              <a:rPr sz="1400" b="1" spc="254" dirty="0">
                <a:latin typeface="Calibri"/>
                <a:cs typeface="Calibri"/>
              </a:rPr>
              <a:t> </a:t>
            </a:r>
            <a:r>
              <a:rPr sz="1400" b="1" spc="-15" dirty="0">
                <a:latin typeface="Calibri"/>
                <a:cs typeface="Calibri"/>
              </a:rPr>
              <a:t>years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362956" y="4982718"/>
            <a:ext cx="2581275" cy="966469"/>
          </a:xfrm>
          <a:custGeom>
            <a:avLst/>
            <a:gdLst/>
            <a:ahLst/>
            <a:cxnLst/>
            <a:rect l="l" t="t" r="r" b="b"/>
            <a:pathLst>
              <a:path w="2581275" h="966470">
                <a:moveTo>
                  <a:pt x="61849" y="229234"/>
                </a:moveTo>
                <a:lnTo>
                  <a:pt x="0" y="272414"/>
                </a:lnTo>
                <a:lnTo>
                  <a:pt x="14478" y="293115"/>
                </a:lnTo>
                <a:lnTo>
                  <a:pt x="76200" y="249808"/>
                </a:lnTo>
                <a:lnTo>
                  <a:pt x="61849" y="229234"/>
                </a:lnTo>
                <a:close/>
              </a:path>
              <a:path w="2581275" h="966470">
                <a:moveTo>
                  <a:pt x="144272" y="171576"/>
                </a:moveTo>
                <a:lnTo>
                  <a:pt x="82423" y="214756"/>
                </a:lnTo>
                <a:lnTo>
                  <a:pt x="96901" y="235457"/>
                </a:lnTo>
                <a:lnTo>
                  <a:pt x="158623" y="192150"/>
                </a:lnTo>
                <a:lnTo>
                  <a:pt x="144272" y="171576"/>
                </a:lnTo>
                <a:close/>
              </a:path>
              <a:path w="2581275" h="966470">
                <a:moveTo>
                  <a:pt x="226695" y="113918"/>
                </a:moveTo>
                <a:lnTo>
                  <a:pt x="164846" y="157098"/>
                </a:lnTo>
                <a:lnTo>
                  <a:pt x="179197" y="177672"/>
                </a:lnTo>
                <a:lnTo>
                  <a:pt x="241046" y="134492"/>
                </a:lnTo>
                <a:lnTo>
                  <a:pt x="226695" y="113918"/>
                </a:lnTo>
                <a:close/>
              </a:path>
              <a:path w="2581275" h="966470">
                <a:moveTo>
                  <a:pt x="308991" y="56260"/>
                </a:moveTo>
                <a:lnTo>
                  <a:pt x="247269" y="99440"/>
                </a:lnTo>
                <a:lnTo>
                  <a:pt x="261620" y="120014"/>
                </a:lnTo>
                <a:lnTo>
                  <a:pt x="323469" y="76834"/>
                </a:lnTo>
                <a:lnTo>
                  <a:pt x="308991" y="56260"/>
                </a:lnTo>
                <a:close/>
              </a:path>
              <a:path w="2581275" h="966470">
                <a:moveTo>
                  <a:pt x="399796" y="0"/>
                </a:moveTo>
                <a:lnTo>
                  <a:pt x="390779" y="0"/>
                </a:lnTo>
                <a:lnTo>
                  <a:pt x="388239" y="761"/>
                </a:lnTo>
                <a:lnTo>
                  <a:pt x="329692" y="41782"/>
                </a:lnTo>
                <a:lnTo>
                  <a:pt x="344043" y="62356"/>
                </a:lnTo>
                <a:lnTo>
                  <a:pt x="397287" y="25145"/>
                </a:lnTo>
                <a:lnTo>
                  <a:pt x="393319" y="25145"/>
                </a:lnTo>
                <a:lnTo>
                  <a:pt x="399796" y="23100"/>
                </a:lnTo>
                <a:lnTo>
                  <a:pt x="399796" y="0"/>
                </a:lnTo>
                <a:close/>
              </a:path>
              <a:path w="2581275" h="966470">
                <a:moveTo>
                  <a:pt x="399796" y="23100"/>
                </a:moveTo>
                <a:lnTo>
                  <a:pt x="393319" y="25145"/>
                </a:lnTo>
                <a:lnTo>
                  <a:pt x="397287" y="25145"/>
                </a:lnTo>
                <a:lnTo>
                  <a:pt x="399796" y="23392"/>
                </a:lnTo>
                <a:lnTo>
                  <a:pt x="399796" y="23100"/>
                </a:lnTo>
                <a:close/>
              </a:path>
              <a:path w="2581275" h="966470">
                <a:moveTo>
                  <a:pt x="399796" y="23392"/>
                </a:moveTo>
                <a:lnTo>
                  <a:pt x="397287" y="25145"/>
                </a:lnTo>
                <a:lnTo>
                  <a:pt x="399796" y="25145"/>
                </a:lnTo>
                <a:lnTo>
                  <a:pt x="399796" y="23392"/>
                </a:lnTo>
                <a:close/>
              </a:path>
              <a:path w="2581275" h="966470">
                <a:moveTo>
                  <a:pt x="400558" y="22859"/>
                </a:moveTo>
                <a:lnTo>
                  <a:pt x="399796" y="23100"/>
                </a:lnTo>
                <a:lnTo>
                  <a:pt x="399796" y="23392"/>
                </a:lnTo>
                <a:lnTo>
                  <a:pt x="400558" y="22859"/>
                </a:lnTo>
                <a:close/>
              </a:path>
              <a:path w="2581275" h="966470">
                <a:moveTo>
                  <a:pt x="500380" y="0"/>
                </a:moveTo>
                <a:lnTo>
                  <a:pt x="424942" y="0"/>
                </a:lnTo>
                <a:lnTo>
                  <a:pt x="424942" y="25145"/>
                </a:lnTo>
                <a:lnTo>
                  <a:pt x="500380" y="25145"/>
                </a:lnTo>
                <a:lnTo>
                  <a:pt x="500380" y="0"/>
                </a:lnTo>
                <a:close/>
              </a:path>
              <a:path w="2581275" h="966470">
                <a:moveTo>
                  <a:pt x="600964" y="0"/>
                </a:moveTo>
                <a:lnTo>
                  <a:pt x="525526" y="0"/>
                </a:lnTo>
                <a:lnTo>
                  <a:pt x="525526" y="25145"/>
                </a:lnTo>
                <a:lnTo>
                  <a:pt x="600964" y="25145"/>
                </a:lnTo>
                <a:lnTo>
                  <a:pt x="600964" y="0"/>
                </a:lnTo>
                <a:close/>
              </a:path>
              <a:path w="2581275" h="966470">
                <a:moveTo>
                  <a:pt x="701548" y="0"/>
                </a:moveTo>
                <a:lnTo>
                  <a:pt x="626110" y="0"/>
                </a:lnTo>
                <a:lnTo>
                  <a:pt x="626110" y="25145"/>
                </a:lnTo>
                <a:lnTo>
                  <a:pt x="701548" y="25145"/>
                </a:lnTo>
                <a:lnTo>
                  <a:pt x="701548" y="0"/>
                </a:lnTo>
                <a:close/>
              </a:path>
              <a:path w="2581275" h="966470">
                <a:moveTo>
                  <a:pt x="802132" y="0"/>
                </a:moveTo>
                <a:lnTo>
                  <a:pt x="726694" y="0"/>
                </a:lnTo>
                <a:lnTo>
                  <a:pt x="726694" y="25145"/>
                </a:lnTo>
                <a:lnTo>
                  <a:pt x="802132" y="25145"/>
                </a:lnTo>
                <a:lnTo>
                  <a:pt x="802132" y="0"/>
                </a:lnTo>
                <a:close/>
              </a:path>
              <a:path w="2581275" h="966470">
                <a:moveTo>
                  <a:pt x="902716" y="0"/>
                </a:moveTo>
                <a:lnTo>
                  <a:pt x="827278" y="0"/>
                </a:lnTo>
                <a:lnTo>
                  <a:pt x="827278" y="25145"/>
                </a:lnTo>
                <a:lnTo>
                  <a:pt x="902716" y="25145"/>
                </a:lnTo>
                <a:lnTo>
                  <a:pt x="902716" y="0"/>
                </a:lnTo>
                <a:close/>
              </a:path>
              <a:path w="2581275" h="966470">
                <a:moveTo>
                  <a:pt x="1003300" y="0"/>
                </a:moveTo>
                <a:lnTo>
                  <a:pt x="927862" y="0"/>
                </a:lnTo>
                <a:lnTo>
                  <a:pt x="927862" y="25145"/>
                </a:lnTo>
                <a:lnTo>
                  <a:pt x="1003300" y="25145"/>
                </a:lnTo>
                <a:lnTo>
                  <a:pt x="1003300" y="0"/>
                </a:lnTo>
                <a:close/>
              </a:path>
              <a:path w="2581275" h="966470">
                <a:moveTo>
                  <a:pt x="1103884" y="0"/>
                </a:moveTo>
                <a:lnTo>
                  <a:pt x="1028446" y="0"/>
                </a:lnTo>
                <a:lnTo>
                  <a:pt x="1028446" y="25145"/>
                </a:lnTo>
                <a:lnTo>
                  <a:pt x="1103884" y="25145"/>
                </a:lnTo>
                <a:lnTo>
                  <a:pt x="1103884" y="0"/>
                </a:lnTo>
                <a:close/>
              </a:path>
              <a:path w="2581275" h="966470">
                <a:moveTo>
                  <a:pt x="1204468" y="0"/>
                </a:moveTo>
                <a:lnTo>
                  <a:pt x="1129030" y="0"/>
                </a:lnTo>
                <a:lnTo>
                  <a:pt x="1129030" y="25145"/>
                </a:lnTo>
                <a:lnTo>
                  <a:pt x="1204468" y="25145"/>
                </a:lnTo>
                <a:lnTo>
                  <a:pt x="1204468" y="0"/>
                </a:lnTo>
                <a:close/>
              </a:path>
              <a:path w="2581275" h="966470">
                <a:moveTo>
                  <a:pt x="1305052" y="0"/>
                </a:moveTo>
                <a:lnTo>
                  <a:pt x="1229614" y="0"/>
                </a:lnTo>
                <a:lnTo>
                  <a:pt x="1229614" y="25145"/>
                </a:lnTo>
                <a:lnTo>
                  <a:pt x="1305052" y="25145"/>
                </a:lnTo>
                <a:lnTo>
                  <a:pt x="1305052" y="0"/>
                </a:lnTo>
                <a:close/>
              </a:path>
              <a:path w="2581275" h="966470">
                <a:moveTo>
                  <a:pt x="1405636" y="0"/>
                </a:moveTo>
                <a:lnTo>
                  <a:pt x="1330198" y="0"/>
                </a:lnTo>
                <a:lnTo>
                  <a:pt x="1330198" y="25145"/>
                </a:lnTo>
                <a:lnTo>
                  <a:pt x="1405636" y="25145"/>
                </a:lnTo>
                <a:lnTo>
                  <a:pt x="1405636" y="0"/>
                </a:lnTo>
                <a:close/>
              </a:path>
              <a:path w="2581275" h="966470">
                <a:moveTo>
                  <a:pt x="1506220" y="0"/>
                </a:moveTo>
                <a:lnTo>
                  <a:pt x="1430782" y="0"/>
                </a:lnTo>
                <a:lnTo>
                  <a:pt x="1430782" y="25145"/>
                </a:lnTo>
                <a:lnTo>
                  <a:pt x="1506220" y="25145"/>
                </a:lnTo>
                <a:lnTo>
                  <a:pt x="1506220" y="0"/>
                </a:lnTo>
                <a:close/>
              </a:path>
              <a:path w="2581275" h="966470">
                <a:moveTo>
                  <a:pt x="1606804" y="0"/>
                </a:moveTo>
                <a:lnTo>
                  <a:pt x="1531366" y="0"/>
                </a:lnTo>
                <a:lnTo>
                  <a:pt x="1531366" y="25145"/>
                </a:lnTo>
                <a:lnTo>
                  <a:pt x="1606804" y="25145"/>
                </a:lnTo>
                <a:lnTo>
                  <a:pt x="1606804" y="0"/>
                </a:lnTo>
                <a:close/>
              </a:path>
              <a:path w="2581275" h="966470">
                <a:moveTo>
                  <a:pt x="1707388" y="0"/>
                </a:moveTo>
                <a:lnTo>
                  <a:pt x="1631950" y="0"/>
                </a:lnTo>
                <a:lnTo>
                  <a:pt x="1631950" y="25145"/>
                </a:lnTo>
                <a:lnTo>
                  <a:pt x="1707388" y="25145"/>
                </a:lnTo>
                <a:lnTo>
                  <a:pt x="1707388" y="0"/>
                </a:lnTo>
                <a:close/>
              </a:path>
              <a:path w="2581275" h="966470">
                <a:moveTo>
                  <a:pt x="1807972" y="0"/>
                </a:moveTo>
                <a:lnTo>
                  <a:pt x="1732534" y="0"/>
                </a:lnTo>
                <a:lnTo>
                  <a:pt x="1732534" y="25145"/>
                </a:lnTo>
                <a:lnTo>
                  <a:pt x="1807972" y="25145"/>
                </a:lnTo>
                <a:lnTo>
                  <a:pt x="1807972" y="0"/>
                </a:lnTo>
                <a:close/>
              </a:path>
              <a:path w="2581275" h="966470">
                <a:moveTo>
                  <a:pt x="1908556" y="0"/>
                </a:moveTo>
                <a:lnTo>
                  <a:pt x="1833118" y="0"/>
                </a:lnTo>
                <a:lnTo>
                  <a:pt x="1833118" y="25145"/>
                </a:lnTo>
                <a:lnTo>
                  <a:pt x="1908556" y="25145"/>
                </a:lnTo>
                <a:lnTo>
                  <a:pt x="1908556" y="0"/>
                </a:lnTo>
                <a:close/>
              </a:path>
              <a:path w="2581275" h="966470">
                <a:moveTo>
                  <a:pt x="2009140" y="0"/>
                </a:moveTo>
                <a:lnTo>
                  <a:pt x="1933702" y="0"/>
                </a:lnTo>
                <a:lnTo>
                  <a:pt x="1933702" y="25145"/>
                </a:lnTo>
                <a:lnTo>
                  <a:pt x="2009140" y="25145"/>
                </a:lnTo>
                <a:lnTo>
                  <a:pt x="2009140" y="0"/>
                </a:lnTo>
                <a:close/>
              </a:path>
              <a:path w="2581275" h="966470">
                <a:moveTo>
                  <a:pt x="2109724" y="0"/>
                </a:moveTo>
                <a:lnTo>
                  <a:pt x="2034286" y="0"/>
                </a:lnTo>
                <a:lnTo>
                  <a:pt x="2034286" y="25145"/>
                </a:lnTo>
                <a:lnTo>
                  <a:pt x="2109724" y="25145"/>
                </a:lnTo>
                <a:lnTo>
                  <a:pt x="2109724" y="0"/>
                </a:lnTo>
                <a:close/>
              </a:path>
              <a:path w="2581275" h="966470">
                <a:moveTo>
                  <a:pt x="2210308" y="0"/>
                </a:moveTo>
                <a:lnTo>
                  <a:pt x="2134870" y="0"/>
                </a:lnTo>
                <a:lnTo>
                  <a:pt x="2134870" y="25145"/>
                </a:lnTo>
                <a:lnTo>
                  <a:pt x="2210308" y="25145"/>
                </a:lnTo>
                <a:lnTo>
                  <a:pt x="2210308" y="0"/>
                </a:lnTo>
                <a:close/>
              </a:path>
              <a:path w="2581275" h="966470">
                <a:moveTo>
                  <a:pt x="2250821" y="16382"/>
                </a:moveTo>
                <a:lnTo>
                  <a:pt x="2265680" y="62229"/>
                </a:lnTo>
                <a:lnTo>
                  <a:pt x="2289555" y="54482"/>
                </a:lnTo>
                <a:lnTo>
                  <a:pt x="2280045" y="25145"/>
                </a:lnTo>
                <a:lnTo>
                  <a:pt x="2262759" y="25145"/>
                </a:lnTo>
                <a:lnTo>
                  <a:pt x="2250821" y="16382"/>
                </a:lnTo>
                <a:close/>
              </a:path>
              <a:path w="2581275" h="966470">
                <a:moveTo>
                  <a:pt x="2268220" y="0"/>
                </a:moveTo>
                <a:lnTo>
                  <a:pt x="2235454" y="0"/>
                </a:lnTo>
                <a:lnTo>
                  <a:pt x="2235454" y="25145"/>
                </a:lnTo>
                <a:lnTo>
                  <a:pt x="2253661" y="25145"/>
                </a:lnTo>
                <a:lnTo>
                  <a:pt x="2250821" y="16382"/>
                </a:lnTo>
                <a:lnTo>
                  <a:pt x="2277204" y="16382"/>
                </a:lnTo>
                <a:lnTo>
                  <a:pt x="2273046" y="3555"/>
                </a:lnTo>
                <a:lnTo>
                  <a:pt x="2268220" y="0"/>
                </a:lnTo>
                <a:close/>
              </a:path>
              <a:path w="2581275" h="966470">
                <a:moveTo>
                  <a:pt x="2277204" y="16382"/>
                </a:moveTo>
                <a:lnTo>
                  <a:pt x="2250821" y="16382"/>
                </a:lnTo>
                <a:lnTo>
                  <a:pt x="2262759" y="25145"/>
                </a:lnTo>
                <a:lnTo>
                  <a:pt x="2280045" y="25145"/>
                </a:lnTo>
                <a:lnTo>
                  <a:pt x="2277204" y="16382"/>
                </a:lnTo>
                <a:close/>
              </a:path>
              <a:path w="2581275" h="966470">
                <a:moveTo>
                  <a:pt x="2297303" y="78485"/>
                </a:moveTo>
                <a:lnTo>
                  <a:pt x="2273427" y="86232"/>
                </a:lnTo>
                <a:lnTo>
                  <a:pt x="2296668" y="157987"/>
                </a:lnTo>
                <a:lnTo>
                  <a:pt x="2320544" y="150240"/>
                </a:lnTo>
                <a:lnTo>
                  <a:pt x="2297303" y="78485"/>
                </a:lnTo>
                <a:close/>
              </a:path>
              <a:path w="2581275" h="966470">
                <a:moveTo>
                  <a:pt x="2328291" y="174116"/>
                </a:moveTo>
                <a:lnTo>
                  <a:pt x="2304415" y="181863"/>
                </a:lnTo>
                <a:lnTo>
                  <a:pt x="2327655" y="253618"/>
                </a:lnTo>
                <a:lnTo>
                  <a:pt x="2351532" y="245871"/>
                </a:lnTo>
                <a:lnTo>
                  <a:pt x="2328291" y="174116"/>
                </a:lnTo>
                <a:close/>
              </a:path>
              <a:path w="2581275" h="966470">
                <a:moveTo>
                  <a:pt x="2359279" y="269874"/>
                </a:moveTo>
                <a:lnTo>
                  <a:pt x="2335403" y="277621"/>
                </a:lnTo>
                <a:lnTo>
                  <a:pt x="2358644" y="349376"/>
                </a:lnTo>
                <a:lnTo>
                  <a:pt x="2382520" y="341629"/>
                </a:lnTo>
                <a:lnTo>
                  <a:pt x="2359279" y="269874"/>
                </a:lnTo>
                <a:close/>
              </a:path>
              <a:path w="2581275" h="966470">
                <a:moveTo>
                  <a:pt x="2390267" y="365505"/>
                </a:moveTo>
                <a:lnTo>
                  <a:pt x="2366391" y="373252"/>
                </a:lnTo>
                <a:lnTo>
                  <a:pt x="2389632" y="445007"/>
                </a:lnTo>
                <a:lnTo>
                  <a:pt x="2413508" y="437260"/>
                </a:lnTo>
                <a:lnTo>
                  <a:pt x="2390267" y="365505"/>
                </a:lnTo>
                <a:close/>
              </a:path>
              <a:path w="2581275" h="966470">
                <a:moveTo>
                  <a:pt x="2421254" y="461263"/>
                </a:moveTo>
                <a:lnTo>
                  <a:pt x="2397379" y="469010"/>
                </a:lnTo>
                <a:lnTo>
                  <a:pt x="2420620" y="540765"/>
                </a:lnTo>
                <a:lnTo>
                  <a:pt x="2444496" y="533018"/>
                </a:lnTo>
                <a:lnTo>
                  <a:pt x="2421254" y="461263"/>
                </a:lnTo>
                <a:close/>
              </a:path>
              <a:path w="2581275" h="966470">
                <a:moveTo>
                  <a:pt x="2452243" y="556894"/>
                </a:moveTo>
                <a:lnTo>
                  <a:pt x="2428367" y="564641"/>
                </a:lnTo>
                <a:lnTo>
                  <a:pt x="2451608" y="636422"/>
                </a:lnTo>
                <a:lnTo>
                  <a:pt x="2475484" y="628675"/>
                </a:lnTo>
                <a:lnTo>
                  <a:pt x="2452243" y="556894"/>
                </a:lnTo>
                <a:close/>
              </a:path>
              <a:path w="2581275" h="966470">
                <a:moveTo>
                  <a:pt x="2483230" y="652602"/>
                </a:moveTo>
                <a:lnTo>
                  <a:pt x="2459354" y="660349"/>
                </a:lnTo>
                <a:lnTo>
                  <a:pt x="2482596" y="732116"/>
                </a:lnTo>
                <a:lnTo>
                  <a:pt x="2506472" y="724369"/>
                </a:lnTo>
                <a:lnTo>
                  <a:pt x="2483230" y="652602"/>
                </a:lnTo>
                <a:close/>
              </a:path>
              <a:path w="2581275" h="966470">
                <a:moveTo>
                  <a:pt x="2514219" y="748296"/>
                </a:moveTo>
                <a:lnTo>
                  <a:pt x="2490343" y="756043"/>
                </a:lnTo>
                <a:lnTo>
                  <a:pt x="2513584" y="827811"/>
                </a:lnTo>
                <a:lnTo>
                  <a:pt x="2537460" y="820064"/>
                </a:lnTo>
                <a:lnTo>
                  <a:pt x="2514219" y="748296"/>
                </a:lnTo>
                <a:close/>
              </a:path>
              <a:path w="2581275" h="966470">
                <a:moveTo>
                  <a:pt x="2545207" y="843978"/>
                </a:moveTo>
                <a:lnTo>
                  <a:pt x="2521330" y="851725"/>
                </a:lnTo>
                <a:lnTo>
                  <a:pt x="2544572" y="923493"/>
                </a:lnTo>
                <a:lnTo>
                  <a:pt x="2568448" y="915746"/>
                </a:lnTo>
                <a:lnTo>
                  <a:pt x="2545207" y="843978"/>
                </a:lnTo>
                <a:close/>
              </a:path>
              <a:path w="2581275" h="966470">
                <a:moveTo>
                  <a:pt x="2567559" y="941069"/>
                </a:moveTo>
                <a:lnTo>
                  <a:pt x="2502789" y="941069"/>
                </a:lnTo>
                <a:lnTo>
                  <a:pt x="2502789" y="966215"/>
                </a:lnTo>
                <a:lnTo>
                  <a:pt x="2571623" y="966215"/>
                </a:lnTo>
                <a:lnTo>
                  <a:pt x="2575305" y="964285"/>
                </a:lnTo>
                <a:lnTo>
                  <a:pt x="2580132" y="957783"/>
                </a:lnTo>
                <a:lnTo>
                  <a:pt x="2580172" y="957516"/>
                </a:lnTo>
                <a:lnTo>
                  <a:pt x="2555621" y="957516"/>
                </a:lnTo>
                <a:lnTo>
                  <a:pt x="2552319" y="947419"/>
                </a:lnTo>
                <a:lnTo>
                  <a:pt x="2566224" y="942907"/>
                </a:lnTo>
                <a:lnTo>
                  <a:pt x="2567559" y="941069"/>
                </a:lnTo>
                <a:close/>
              </a:path>
              <a:path w="2581275" h="966470">
                <a:moveTo>
                  <a:pt x="2566224" y="942907"/>
                </a:moveTo>
                <a:lnTo>
                  <a:pt x="2552319" y="947419"/>
                </a:lnTo>
                <a:lnTo>
                  <a:pt x="2555621" y="957516"/>
                </a:lnTo>
                <a:lnTo>
                  <a:pt x="2566224" y="942907"/>
                </a:lnTo>
                <a:close/>
              </a:path>
              <a:path w="2581275" h="966470">
                <a:moveTo>
                  <a:pt x="2576195" y="939672"/>
                </a:moveTo>
                <a:lnTo>
                  <a:pt x="2566224" y="942907"/>
                </a:lnTo>
                <a:lnTo>
                  <a:pt x="2555621" y="957516"/>
                </a:lnTo>
                <a:lnTo>
                  <a:pt x="2580172" y="957516"/>
                </a:lnTo>
                <a:lnTo>
                  <a:pt x="2580767" y="953592"/>
                </a:lnTo>
                <a:lnTo>
                  <a:pt x="2579497" y="949769"/>
                </a:lnTo>
                <a:lnTo>
                  <a:pt x="2576195" y="939672"/>
                </a:lnTo>
                <a:close/>
              </a:path>
              <a:path w="2581275" h="966470">
                <a:moveTo>
                  <a:pt x="2477643" y="941069"/>
                </a:moveTo>
                <a:lnTo>
                  <a:pt x="2402204" y="941069"/>
                </a:lnTo>
                <a:lnTo>
                  <a:pt x="2402204" y="966215"/>
                </a:lnTo>
                <a:lnTo>
                  <a:pt x="2477643" y="966215"/>
                </a:lnTo>
                <a:lnTo>
                  <a:pt x="2477643" y="941069"/>
                </a:lnTo>
                <a:close/>
              </a:path>
              <a:path w="2581275" h="966470">
                <a:moveTo>
                  <a:pt x="2377059" y="941069"/>
                </a:moveTo>
                <a:lnTo>
                  <a:pt x="2301621" y="941069"/>
                </a:lnTo>
                <a:lnTo>
                  <a:pt x="2301621" y="966215"/>
                </a:lnTo>
                <a:lnTo>
                  <a:pt x="2377059" y="966215"/>
                </a:lnTo>
                <a:lnTo>
                  <a:pt x="2377059" y="941069"/>
                </a:lnTo>
                <a:close/>
              </a:path>
              <a:path w="2581275" h="966470">
                <a:moveTo>
                  <a:pt x="2276475" y="941069"/>
                </a:moveTo>
                <a:lnTo>
                  <a:pt x="2201037" y="941069"/>
                </a:lnTo>
                <a:lnTo>
                  <a:pt x="2201037" y="966215"/>
                </a:lnTo>
                <a:lnTo>
                  <a:pt x="2276475" y="966215"/>
                </a:lnTo>
                <a:lnTo>
                  <a:pt x="2276475" y="941069"/>
                </a:lnTo>
                <a:close/>
              </a:path>
              <a:path w="2581275" h="966470">
                <a:moveTo>
                  <a:pt x="2175891" y="941069"/>
                </a:moveTo>
                <a:lnTo>
                  <a:pt x="2100453" y="941069"/>
                </a:lnTo>
                <a:lnTo>
                  <a:pt x="2100453" y="966215"/>
                </a:lnTo>
                <a:lnTo>
                  <a:pt x="2175891" y="966215"/>
                </a:lnTo>
                <a:lnTo>
                  <a:pt x="2175891" y="941069"/>
                </a:lnTo>
                <a:close/>
              </a:path>
              <a:path w="2581275" h="966470">
                <a:moveTo>
                  <a:pt x="2075307" y="941069"/>
                </a:moveTo>
                <a:lnTo>
                  <a:pt x="1999869" y="941069"/>
                </a:lnTo>
                <a:lnTo>
                  <a:pt x="1999869" y="966215"/>
                </a:lnTo>
                <a:lnTo>
                  <a:pt x="2075307" y="966215"/>
                </a:lnTo>
                <a:lnTo>
                  <a:pt x="2075307" y="941069"/>
                </a:lnTo>
                <a:close/>
              </a:path>
              <a:path w="2581275" h="966470">
                <a:moveTo>
                  <a:pt x="1974723" y="941069"/>
                </a:moveTo>
                <a:lnTo>
                  <a:pt x="1899285" y="941069"/>
                </a:lnTo>
                <a:lnTo>
                  <a:pt x="1899285" y="966215"/>
                </a:lnTo>
                <a:lnTo>
                  <a:pt x="1974723" y="966215"/>
                </a:lnTo>
                <a:lnTo>
                  <a:pt x="1974723" y="941069"/>
                </a:lnTo>
                <a:close/>
              </a:path>
              <a:path w="2581275" h="966470">
                <a:moveTo>
                  <a:pt x="1874139" y="941069"/>
                </a:moveTo>
                <a:lnTo>
                  <a:pt x="1798701" y="941069"/>
                </a:lnTo>
                <a:lnTo>
                  <a:pt x="1798701" y="966215"/>
                </a:lnTo>
                <a:lnTo>
                  <a:pt x="1874139" y="966215"/>
                </a:lnTo>
                <a:lnTo>
                  <a:pt x="1874139" y="941069"/>
                </a:lnTo>
                <a:close/>
              </a:path>
              <a:path w="2581275" h="966470">
                <a:moveTo>
                  <a:pt x="1773555" y="941069"/>
                </a:moveTo>
                <a:lnTo>
                  <a:pt x="1698117" y="941069"/>
                </a:lnTo>
                <a:lnTo>
                  <a:pt x="1698117" y="966215"/>
                </a:lnTo>
                <a:lnTo>
                  <a:pt x="1773555" y="966215"/>
                </a:lnTo>
                <a:lnTo>
                  <a:pt x="1773555" y="941069"/>
                </a:lnTo>
                <a:close/>
              </a:path>
              <a:path w="2581275" h="966470">
                <a:moveTo>
                  <a:pt x="1672971" y="941069"/>
                </a:moveTo>
                <a:lnTo>
                  <a:pt x="1597533" y="941069"/>
                </a:lnTo>
                <a:lnTo>
                  <a:pt x="1597533" y="966215"/>
                </a:lnTo>
                <a:lnTo>
                  <a:pt x="1672971" y="966215"/>
                </a:lnTo>
                <a:lnTo>
                  <a:pt x="1672971" y="941069"/>
                </a:lnTo>
                <a:close/>
              </a:path>
              <a:path w="2581275" h="966470">
                <a:moveTo>
                  <a:pt x="1572387" y="941069"/>
                </a:moveTo>
                <a:lnTo>
                  <a:pt x="1496949" y="941069"/>
                </a:lnTo>
                <a:lnTo>
                  <a:pt x="1496949" y="966215"/>
                </a:lnTo>
                <a:lnTo>
                  <a:pt x="1572387" y="966215"/>
                </a:lnTo>
                <a:lnTo>
                  <a:pt x="1572387" y="941069"/>
                </a:lnTo>
                <a:close/>
              </a:path>
              <a:path w="2581275" h="966470">
                <a:moveTo>
                  <a:pt x="1471803" y="941069"/>
                </a:moveTo>
                <a:lnTo>
                  <a:pt x="1396365" y="941069"/>
                </a:lnTo>
                <a:lnTo>
                  <a:pt x="1396365" y="966215"/>
                </a:lnTo>
                <a:lnTo>
                  <a:pt x="1471803" y="966215"/>
                </a:lnTo>
                <a:lnTo>
                  <a:pt x="1471803" y="941069"/>
                </a:lnTo>
                <a:close/>
              </a:path>
              <a:path w="2581275" h="966470">
                <a:moveTo>
                  <a:pt x="1371219" y="941069"/>
                </a:moveTo>
                <a:lnTo>
                  <a:pt x="1295781" y="941069"/>
                </a:lnTo>
                <a:lnTo>
                  <a:pt x="1295781" y="966215"/>
                </a:lnTo>
                <a:lnTo>
                  <a:pt x="1371219" y="966215"/>
                </a:lnTo>
                <a:lnTo>
                  <a:pt x="1371219" y="941069"/>
                </a:lnTo>
                <a:close/>
              </a:path>
              <a:path w="2581275" h="966470">
                <a:moveTo>
                  <a:pt x="1270635" y="941069"/>
                </a:moveTo>
                <a:lnTo>
                  <a:pt x="1195197" y="941069"/>
                </a:lnTo>
                <a:lnTo>
                  <a:pt x="1195197" y="966215"/>
                </a:lnTo>
                <a:lnTo>
                  <a:pt x="1270635" y="966215"/>
                </a:lnTo>
                <a:lnTo>
                  <a:pt x="1270635" y="941069"/>
                </a:lnTo>
                <a:close/>
              </a:path>
              <a:path w="2581275" h="966470">
                <a:moveTo>
                  <a:pt x="1170051" y="941069"/>
                </a:moveTo>
                <a:lnTo>
                  <a:pt x="1094613" y="941069"/>
                </a:lnTo>
                <a:lnTo>
                  <a:pt x="1094613" y="966215"/>
                </a:lnTo>
                <a:lnTo>
                  <a:pt x="1170051" y="966215"/>
                </a:lnTo>
                <a:lnTo>
                  <a:pt x="1170051" y="941069"/>
                </a:lnTo>
                <a:close/>
              </a:path>
              <a:path w="2581275" h="966470">
                <a:moveTo>
                  <a:pt x="1069467" y="941069"/>
                </a:moveTo>
                <a:lnTo>
                  <a:pt x="994029" y="941069"/>
                </a:lnTo>
                <a:lnTo>
                  <a:pt x="994029" y="966215"/>
                </a:lnTo>
                <a:lnTo>
                  <a:pt x="1069467" y="966215"/>
                </a:lnTo>
                <a:lnTo>
                  <a:pt x="1069467" y="941069"/>
                </a:lnTo>
                <a:close/>
              </a:path>
              <a:path w="2581275" h="966470">
                <a:moveTo>
                  <a:pt x="968883" y="941069"/>
                </a:moveTo>
                <a:lnTo>
                  <a:pt x="893445" y="941069"/>
                </a:lnTo>
                <a:lnTo>
                  <a:pt x="893445" y="966215"/>
                </a:lnTo>
                <a:lnTo>
                  <a:pt x="968883" y="966215"/>
                </a:lnTo>
                <a:lnTo>
                  <a:pt x="968883" y="941069"/>
                </a:lnTo>
                <a:close/>
              </a:path>
              <a:path w="2581275" h="966470">
                <a:moveTo>
                  <a:pt x="868299" y="941069"/>
                </a:moveTo>
                <a:lnTo>
                  <a:pt x="792861" y="941069"/>
                </a:lnTo>
                <a:lnTo>
                  <a:pt x="792861" y="966215"/>
                </a:lnTo>
                <a:lnTo>
                  <a:pt x="868299" y="966215"/>
                </a:lnTo>
                <a:lnTo>
                  <a:pt x="868299" y="941069"/>
                </a:lnTo>
                <a:close/>
              </a:path>
              <a:path w="2581275" h="966470">
                <a:moveTo>
                  <a:pt x="767715" y="941069"/>
                </a:moveTo>
                <a:lnTo>
                  <a:pt x="692277" y="941069"/>
                </a:lnTo>
                <a:lnTo>
                  <a:pt x="692277" y="966215"/>
                </a:lnTo>
                <a:lnTo>
                  <a:pt x="767715" y="966215"/>
                </a:lnTo>
                <a:lnTo>
                  <a:pt x="767715" y="941069"/>
                </a:lnTo>
                <a:close/>
              </a:path>
              <a:path w="2581275" h="966470">
                <a:moveTo>
                  <a:pt x="667131" y="941069"/>
                </a:moveTo>
                <a:lnTo>
                  <a:pt x="591693" y="941069"/>
                </a:lnTo>
                <a:lnTo>
                  <a:pt x="591693" y="966215"/>
                </a:lnTo>
                <a:lnTo>
                  <a:pt x="667131" y="966215"/>
                </a:lnTo>
                <a:lnTo>
                  <a:pt x="667131" y="941069"/>
                </a:lnTo>
                <a:close/>
              </a:path>
              <a:path w="2581275" h="966470">
                <a:moveTo>
                  <a:pt x="503123" y="947305"/>
                </a:moveTo>
                <a:lnTo>
                  <a:pt x="481711" y="953325"/>
                </a:lnTo>
                <a:lnTo>
                  <a:pt x="482854" y="957046"/>
                </a:lnTo>
                <a:lnTo>
                  <a:pt x="484378" y="962469"/>
                </a:lnTo>
                <a:lnTo>
                  <a:pt x="489331" y="966215"/>
                </a:lnTo>
                <a:lnTo>
                  <a:pt x="566547" y="966215"/>
                </a:lnTo>
                <a:lnTo>
                  <a:pt x="566547" y="950239"/>
                </a:lnTo>
                <a:lnTo>
                  <a:pt x="506984" y="950239"/>
                </a:lnTo>
                <a:lnTo>
                  <a:pt x="503123" y="947305"/>
                </a:lnTo>
                <a:close/>
              </a:path>
              <a:path w="2581275" h="966470">
                <a:moveTo>
                  <a:pt x="505968" y="946505"/>
                </a:moveTo>
                <a:lnTo>
                  <a:pt x="503123" y="947305"/>
                </a:lnTo>
                <a:lnTo>
                  <a:pt x="506984" y="950239"/>
                </a:lnTo>
                <a:lnTo>
                  <a:pt x="505968" y="946505"/>
                </a:lnTo>
                <a:close/>
              </a:path>
              <a:path w="2581275" h="966470">
                <a:moveTo>
                  <a:pt x="566547" y="946505"/>
                </a:moveTo>
                <a:lnTo>
                  <a:pt x="505968" y="946505"/>
                </a:lnTo>
                <a:lnTo>
                  <a:pt x="506984" y="950239"/>
                </a:lnTo>
                <a:lnTo>
                  <a:pt x="566547" y="950239"/>
                </a:lnTo>
                <a:lnTo>
                  <a:pt x="566547" y="946505"/>
                </a:lnTo>
                <a:close/>
              </a:path>
              <a:path w="2581275" h="966470">
                <a:moveTo>
                  <a:pt x="566547" y="941069"/>
                </a:moveTo>
                <a:lnTo>
                  <a:pt x="494919" y="941069"/>
                </a:lnTo>
                <a:lnTo>
                  <a:pt x="503123" y="947305"/>
                </a:lnTo>
                <a:lnTo>
                  <a:pt x="505968" y="946505"/>
                </a:lnTo>
                <a:lnTo>
                  <a:pt x="566547" y="946505"/>
                </a:lnTo>
                <a:lnTo>
                  <a:pt x="566547" y="941069"/>
                </a:lnTo>
                <a:close/>
              </a:path>
              <a:path w="2581275" h="966470">
                <a:moveTo>
                  <a:pt x="478663" y="849680"/>
                </a:moveTo>
                <a:lnTo>
                  <a:pt x="454533" y="856500"/>
                </a:lnTo>
                <a:lnTo>
                  <a:pt x="474980" y="929119"/>
                </a:lnTo>
                <a:lnTo>
                  <a:pt x="499110" y="922299"/>
                </a:lnTo>
                <a:lnTo>
                  <a:pt x="478663" y="849680"/>
                </a:lnTo>
                <a:close/>
              </a:path>
              <a:path w="2581275" h="966470">
                <a:moveTo>
                  <a:pt x="451485" y="752868"/>
                </a:moveTo>
                <a:lnTo>
                  <a:pt x="427228" y="759675"/>
                </a:lnTo>
                <a:lnTo>
                  <a:pt x="447675" y="832294"/>
                </a:lnTo>
                <a:lnTo>
                  <a:pt x="471932" y="825474"/>
                </a:lnTo>
                <a:lnTo>
                  <a:pt x="451485" y="752868"/>
                </a:lnTo>
                <a:close/>
              </a:path>
              <a:path w="2581275" h="966470">
                <a:moveTo>
                  <a:pt x="424180" y="656043"/>
                </a:moveTo>
                <a:lnTo>
                  <a:pt x="400050" y="662851"/>
                </a:lnTo>
                <a:lnTo>
                  <a:pt x="420497" y="735469"/>
                </a:lnTo>
                <a:lnTo>
                  <a:pt x="444627" y="728662"/>
                </a:lnTo>
                <a:lnTo>
                  <a:pt x="424180" y="656043"/>
                </a:lnTo>
                <a:close/>
              </a:path>
              <a:path w="2581275" h="966470">
                <a:moveTo>
                  <a:pt x="397002" y="559180"/>
                </a:moveTo>
                <a:lnTo>
                  <a:pt x="372745" y="566038"/>
                </a:lnTo>
                <a:lnTo>
                  <a:pt x="393192" y="638644"/>
                </a:lnTo>
                <a:lnTo>
                  <a:pt x="417449" y="631837"/>
                </a:lnTo>
                <a:lnTo>
                  <a:pt x="397002" y="559180"/>
                </a:lnTo>
                <a:close/>
              </a:path>
              <a:path w="2581275" h="966470">
                <a:moveTo>
                  <a:pt x="369697" y="462406"/>
                </a:moveTo>
                <a:lnTo>
                  <a:pt x="345567" y="469264"/>
                </a:lnTo>
                <a:lnTo>
                  <a:pt x="366014" y="541781"/>
                </a:lnTo>
                <a:lnTo>
                  <a:pt x="390144" y="535050"/>
                </a:lnTo>
                <a:lnTo>
                  <a:pt x="369697" y="462406"/>
                </a:lnTo>
                <a:close/>
              </a:path>
              <a:path w="2581275" h="966470">
                <a:moveTo>
                  <a:pt x="331343" y="361441"/>
                </a:moveTo>
                <a:lnTo>
                  <a:pt x="325247" y="365505"/>
                </a:lnTo>
                <a:lnTo>
                  <a:pt x="320802" y="368553"/>
                </a:lnTo>
                <a:lnTo>
                  <a:pt x="318770" y="374141"/>
                </a:lnTo>
                <a:lnTo>
                  <a:pt x="320294" y="379348"/>
                </a:lnTo>
                <a:lnTo>
                  <a:pt x="338709" y="445007"/>
                </a:lnTo>
                <a:lnTo>
                  <a:pt x="362966" y="438149"/>
                </a:lnTo>
                <a:lnTo>
                  <a:pt x="348333" y="386333"/>
                </a:lnTo>
                <a:lnTo>
                  <a:pt x="339471" y="386333"/>
                </a:lnTo>
                <a:lnTo>
                  <a:pt x="342486" y="377906"/>
                </a:lnTo>
                <a:lnTo>
                  <a:pt x="331343" y="361441"/>
                </a:lnTo>
                <a:close/>
              </a:path>
              <a:path w="2581275" h="966470">
                <a:moveTo>
                  <a:pt x="342486" y="377906"/>
                </a:moveTo>
                <a:lnTo>
                  <a:pt x="339471" y="386333"/>
                </a:lnTo>
                <a:lnTo>
                  <a:pt x="345440" y="382269"/>
                </a:lnTo>
                <a:lnTo>
                  <a:pt x="342486" y="377906"/>
                </a:lnTo>
                <a:close/>
              </a:path>
              <a:path w="2581275" h="966470">
                <a:moveTo>
                  <a:pt x="344424" y="372490"/>
                </a:moveTo>
                <a:lnTo>
                  <a:pt x="342486" y="377906"/>
                </a:lnTo>
                <a:lnTo>
                  <a:pt x="345440" y="382269"/>
                </a:lnTo>
                <a:lnTo>
                  <a:pt x="339471" y="386333"/>
                </a:lnTo>
                <a:lnTo>
                  <a:pt x="348333" y="386333"/>
                </a:lnTo>
                <a:lnTo>
                  <a:pt x="344424" y="372490"/>
                </a:lnTo>
                <a:close/>
              </a:path>
              <a:path w="2581275" h="966470">
                <a:moveTo>
                  <a:pt x="414528" y="305053"/>
                </a:moveTo>
                <a:lnTo>
                  <a:pt x="352171" y="347344"/>
                </a:lnTo>
                <a:lnTo>
                  <a:pt x="366268" y="368172"/>
                </a:lnTo>
                <a:lnTo>
                  <a:pt x="428625" y="325881"/>
                </a:lnTo>
                <a:lnTo>
                  <a:pt x="414528" y="305053"/>
                </a:lnTo>
                <a:close/>
              </a:path>
              <a:path w="2581275" h="966470">
                <a:moveTo>
                  <a:pt x="526123" y="245457"/>
                </a:moveTo>
                <a:lnTo>
                  <a:pt x="524707" y="245553"/>
                </a:lnTo>
                <a:lnTo>
                  <a:pt x="495935" y="305688"/>
                </a:lnTo>
                <a:lnTo>
                  <a:pt x="493014" y="311911"/>
                </a:lnTo>
                <a:lnTo>
                  <a:pt x="495554" y="319404"/>
                </a:lnTo>
                <a:lnTo>
                  <a:pt x="501904" y="322452"/>
                </a:lnTo>
                <a:lnTo>
                  <a:pt x="508127" y="325373"/>
                </a:lnTo>
                <a:lnTo>
                  <a:pt x="515620" y="322833"/>
                </a:lnTo>
                <a:lnTo>
                  <a:pt x="547975" y="255269"/>
                </a:lnTo>
                <a:lnTo>
                  <a:pt x="532765" y="255269"/>
                </a:lnTo>
                <a:lnTo>
                  <a:pt x="526123" y="245457"/>
                </a:lnTo>
                <a:close/>
              </a:path>
              <a:path w="2581275" h="966470">
                <a:moveTo>
                  <a:pt x="497840" y="248665"/>
                </a:moveTo>
                <a:lnTo>
                  <a:pt x="435356" y="290956"/>
                </a:lnTo>
                <a:lnTo>
                  <a:pt x="449453" y="311784"/>
                </a:lnTo>
                <a:lnTo>
                  <a:pt x="511937" y="269366"/>
                </a:lnTo>
                <a:lnTo>
                  <a:pt x="497840" y="248665"/>
                </a:lnTo>
                <a:close/>
              </a:path>
              <a:path w="2581275" h="966470">
                <a:moveTo>
                  <a:pt x="541705" y="226059"/>
                </a:moveTo>
                <a:lnTo>
                  <a:pt x="534035" y="226059"/>
                </a:lnTo>
                <a:lnTo>
                  <a:pt x="546227" y="244093"/>
                </a:lnTo>
                <a:lnTo>
                  <a:pt x="526123" y="245457"/>
                </a:lnTo>
                <a:lnTo>
                  <a:pt x="532765" y="255269"/>
                </a:lnTo>
                <a:lnTo>
                  <a:pt x="552450" y="241934"/>
                </a:lnTo>
                <a:lnTo>
                  <a:pt x="541705" y="226059"/>
                </a:lnTo>
                <a:close/>
              </a:path>
              <a:path w="2581275" h="966470">
                <a:moveTo>
                  <a:pt x="564336" y="221106"/>
                </a:moveTo>
                <a:lnTo>
                  <a:pt x="538353" y="221106"/>
                </a:lnTo>
                <a:lnTo>
                  <a:pt x="552450" y="241934"/>
                </a:lnTo>
                <a:lnTo>
                  <a:pt x="532765" y="255269"/>
                </a:lnTo>
                <a:lnTo>
                  <a:pt x="547975" y="255269"/>
                </a:lnTo>
                <a:lnTo>
                  <a:pt x="564336" y="221106"/>
                </a:lnTo>
                <a:close/>
              </a:path>
              <a:path w="2581275" h="966470">
                <a:moveTo>
                  <a:pt x="566039" y="217550"/>
                </a:moveTo>
                <a:lnTo>
                  <a:pt x="449580" y="225424"/>
                </a:lnTo>
                <a:lnTo>
                  <a:pt x="444373" y="231393"/>
                </a:lnTo>
                <a:lnTo>
                  <a:pt x="445389" y="245236"/>
                </a:lnTo>
                <a:lnTo>
                  <a:pt x="451358" y="250443"/>
                </a:lnTo>
                <a:lnTo>
                  <a:pt x="458216" y="250062"/>
                </a:lnTo>
                <a:lnTo>
                  <a:pt x="524707" y="245553"/>
                </a:lnTo>
                <a:lnTo>
                  <a:pt x="525321" y="244271"/>
                </a:lnTo>
                <a:lnTo>
                  <a:pt x="518668" y="234441"/>
                </a:lnTo>
                <a:lnTo>
                  <a:pt x="538353" y="221106"/>
                </a:lnTo>
                <a:lnTo>
                  <a:pt x="564336" y="221106"/>
                </a:lnTo>
                <a:lnTo>
                  <a:pt x="566039" y="217550"/>
                </a:lnTo>
                <a:close/>
              </a:path>
              <a:path w="2581275" h="966470">
                <a:moveTo>
                  <a:pt x="525321" y="244271"/>
                </a:moveTo>
                <a:lnTo>
                  <a:pt x="524707" y="245553"/>
                </a:lnTo>
                <a:lnTo>
                  <a:pt x="526123" y="245457"/>
                </a:lnTo>
                <a:lnTo>
                  <a:pt x="525321" y="244271"/>
                </a:lnTo>
                <a:close/>
              </a:path>
              <a:path w="2581275" h="966470">
                <a:moveTo>
                  <a:pt x="534035" y="226059"/>
                </a:moveTo>
                <a:lnTo>
                  <a:pt x="525321" y="244271"/>
                </a:lnTo>
                <a:lnTo>
                  <a:pt x="526123" y="245457"/>
                </a:lnTo>
                <a:lnTo>
                  <a:pt x="546227" y="244093"/>
                </a:lnTo>
                <a:lnTo>
                  <a:pt x="534035" y="226059"/>
                </a:lnTo>
                <a:close/>
              </a:path>
              <a:path w="2581275" h="966470">
                <a:moveTo>
                  <a:pt x="538353" y="221106"/>
                </a:moveTo>
                <a:lnTo>
                  <a:pt x="518668" y="234441"/>
                </a:lnTo>
                <a:lnTo>
                  <a:pt x="525321" y="244271"/>
                </a:lnTo>
                <a:lnTo>
                  <a:pt x="534035" y="226059"/>
                </a:lnTo>
                <a:lnTo>
                  <a:pt x="541705" y="226059"/>
                </a:lnTo>
                <a:lnTo>
                  <a:pt x="538353" y="221106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8653019" y="5005323"/>
            <a:ext cx="8883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0180" marR="5080" indent="-158115">
              <a:spcBef>
                <a:spcPts val="95"/>
              </a:spcBef>
            </a:pPr>
            <a:r>
              <a:rPr sz="1400" spc="-5" dirty="0">
                <a:latin typeface="Calibri"/>
                <a:cs typeface="Calibri"/>
              </a:rPr>
              <a:t>i</a:t>
            </a:r>
            <a:r>
              <a:rPr sz="1400" spc="-10" dirty="0">
                <a:latin typeface="Calibri"/>
                <a:cs typeface="Calibri"/>
              </a:rPr>
              <a:t>n</a:t>
            </a:r>
            <a:r>
              <a:rPr sz="1400" spc="-5" dirty="0">
                <a:latin typeface="Calibri"/>
                <a:cs typeface="Calibri"/>
              </a:rPr>
              <a:t>c</a:t>
            </a:r>
            <a:r>
              <a:rPr sz="1400" spc="-25" dirty="0">
                <a:latin typeface="Calibri"/>
                <a:cs typeface="Calibri"/>
              </a:rPr>
              <a:t>r</a:t>
            </a:r>
            <a:r>
              <a:rPr sz="1400" spc="-5" dirty="0">
                <a:latin typeface="Calibri"/>
                <a:cs typeface="Calibri"/>
              </a:rPr>
              <a:t>eme</a:t>
            </a:r>
            <a:r>
              <a:rPr sz="1400" spc="-20" dirty="0">
                <a:latin typeface="Calibri"/>
                <a:cs typeface="Calibri"/>
              </a:rPr>
              <a:t>n</a:t>
            </a:r>
            <a:r>
              <a:rPr sz="1400" spc="-25" dirty="0">
                <a:latin typeface="Calibri"/>
                <a:cs typeface="Calibri"/>
              </a:rPr>
              <a:t>t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5" dirty="0">
                <a:latin typeface="Calibri"/>
                <a:cs typeface="Calibri"/>
              </a:rPr>
              <a:t>l  domain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346186" y="5509787"/>
            <a:ext cx="1727835" cy="171450"/>
          </a:xfrm>
          <a:custGeom>
            <a:avLst/>
            <a:gdLst/>
            <a:ahLst/>
            <a:cxnLst/>
            <a:rect l="l" t="t" r="r" b="b"/>
            <a:pathLst>
              <a:path w="1727834" h="171450">
                <a:moveTo>
                  <a:pt x="1651569" y="85565"/>
                </a:moveTo>
                <a:lnTo>
                  <a:pt x="1565529" y="135793"/>
                </a:lnTo>
                <a:lnTo>
                  <a:pt x="1559921" y="140826"/>
                </a:lnTo>
                <a:lnTo>
                  <a:pt x="1556766" y="147404"/>
                </a:lnTo>
                <a:lnTo>
                  <a:pt x="1556277" y="154692"/>
                </a:lnTo>
                <a:lnTo>
                  <a:pt x="1558671" y="161854"/>
                </a:lnTo>
                <a:lnTo>
                  <a:pt x="1563723" y="167501"/>
                </a:lnTo>
                <a:lnTo>
                  <a:pt x="1570323" y="170674"/>
                </a:lnTo>
                <a:lnTo>
                  <a:pt x="1577637" y="171151"/>
                </a:lnTo>
                <a:lnTo>
                  <a:pt x="1584833" y="168712"/>
                </a:lnTo>
                <a:lnTo>
                  <a:pt x="1694674" y="104628"/>
                </a:lnTo>
                <a:lnTo>
                  <a:pt x="1689481" y="104628"/>
                </a:lnTo>
                <a:lnTo>
                  <a:pt x="1689481" y="102037"/>
                </a:lnTo>
                <a:lnTo>
                  <a:pt x="1679829" y="102037"/>
                </a:lnTo>
                <a:lnTo>
                  <a:pt x="1651569" y="85565"/>
                </a:lnTo>
                <a:close/>
              </a:path>
              <a:path w="1727834" h="171450">
                <a:moveTo>
                  <a:pt x="1618909" y="66528"/>
                </a:moveTo>
                <a:lnTo>
                  <a:pt x="0" y="66528"/>
                </a:lnTo>
                <a:lnTo>
                  <a:pt x="0" y="104628"/>
                </a:lnTo>
                <a:lnTo>
                  <a:pt x="1618915" y="104628"/>
                </a:lnTo>
                <a:lnTo>
                  <a:pt x="1651569" y="85565"/>
                </a:lnTo>
                <a:lnTo>
                  <a:pt x="1618909" y="66528"/>
                </a:lnTo>
                <a:close/>
              </a:path>
              <a:path w="1727834" h="171450">
                <a:moveTo>
                  <a:pt x="1694694" y="66528"/>
                </a:moveTo>
                <a:lnTo>
                  <a:pt x="1689481" y="66528"/>
                </a:lnTo>
                <a:lnTo>
                  <a:pt x="1689481" y="104628"/>
                </a:lnTo>
                <a:lnTo>
                  <a:pt x="1694674" y="104628"/>
                </a:lnTo>
                <a:lnTo>
                  <a:pt x="1727327" y="85578"/>
                </a:lnTo>
                <a:lnTo>
                  <a:pt x="1694694" y="66528"/>
                </a:lnTo>
                <a:close/>
              </a:path>
              <a:path w="1727834" h="171450">
                <a:moveTo>
                  <a:pt x="1679829" y="69068"/>
                </a:moveTo>
                <a:lnTo>
                  <a:pt x="1651569" y="85565"/>
                </a:lnTo>
                <a:lnTo>
                  <a:pt x="1679829" y="102037"/>
                </a:lnTo>
                <a:lnTo>
                  <a:pt x="1679829" y="69068"/>
                </a:lnTo>
                <a:close/>
              </a:path>
              <a:path w="1727834" h="171450">
                <a:moveTo>
                  <a:pt x="1689481" y="69068"/>
                </a:moveTo>
                <a:lnTo>
                  <a:pt x="1679829" y="69068"/>
                </a:lnTo>
                <a:lnTo>
                  <a:pt x="1679829" y="102037"/>
                </a:lnTo>
                <a:lnTo>
                  <a:pt x="1689481" y="102037"/>
                </a:lnTo>
                <a:lnTo>
                  <a:pt x="1689481" y="69068"/>
                </a:lnTo>
                <a:close/>
              </a:path>
              <a:path w="1727834" h="171450">
                <a:moveTo>
                  <a:pt x="1577637" y="0"/>
                </a:moveTo>
                <a:lnTo>
                  <a:pt x="1570323" y="488"/>
                </a:lnTo>
                <a:lnTo>
                  <a:pt x="1563723" y="3643"/>
                </a:lnTo>
                <a:lnTo>
                  <a:pt x="1558671" y="9251"/>
                </a:lnTo>
                <a:lnTo>
                  <a:pt x="1556277" y="16446"/>
                </a:lnTo>
                <a:lnTo>
                  <a:pt x="1556766" y="23760"/>
                </a:lnTo>
                <a:lnTo>
                  <a:pt x="1559921" y="30360"/>
                </a:lnTo>
                <a:lnTo>
                  <a:pt x="1565529" y="35413"/>
                </a:lnTo>
                <a:lnTo>
                  <a:pt x="1651569" y="85565"/>
                </a:lnTo>
                <a:lnTo>
                  <a:pt x="1679829" y="69068"/>
                </a:lnTo>
                <a:lnTo>
                  <a:pt x="1689481" y="69068"/>
                </a:lnTo>
                <a:lnTo>
                  <a:pt x="1689481" y="66528"/>
                </a:lnTo>
                <a:lnTo>
                  <a:pt x="1694694" y="66528"/>
                </a:lnTo>
                <a:lnTo>
                  <a:pt x="1584833" y="2393"/>
                </a:lnTo>
                <a:lnTo>
                  <a:pt x="157763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8704580" y="5657341"/>
            <a:ext cx="844550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400" b="1" spc="-5" dirty="0">
                <a:latin typeface="Calibri"/>
                <a:cs typeface="Calibri"/>
              </a:rPr>
              <a:t>1 – 2</a:t>
            </a:r>
            <a:r>
              <a:rPr sz="1400" b="1" spc="254" dirty="0">
                <a:latin typeface="Calibri"/>
                <a:cs typeface="Calibri"/>
              </a:rPr>
              <a:t> </a:t>
            </a:r>
            <a:r>
              <a:rPr sz="1400" b="1" spc="-15" dirty="0">
                <a:latin typeface="Calibri"/>
                <a:cs typeface="Calibri"/>
              </a:rPr>
              <a:t>years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8205470" y="4989577"/>
            <a:ext cx="1677035" cy="966469"/>
          </a:xfrm>
          <a:custGeom>
            <a:avLst/>
            <a:gdLst/>
            <a:ahLst/>
            <a:cxnLst/>
            <a:rect l="l" t="t" r="r" b="b"/>
            <a:pathLst>
              <a:path w="1677034" h="966470">
                <a:moveTo>
                  <a:pt x="51180" y="218821"/>
                </a:moveTo>
                <a:lnTo>
                  <a:pt x="0" y="274193"/>
                </a:lnTo>
                <a:lnTo>
                  <a:pt x="18541" y="291338"/>
                </a:lnTo>
                <a:lnTo>
                  <a:pt x="69723" y="235838"/>
                </a:lnTo>
                <a:lnTo>
                  <a:pt x="51180" y="218821"/>
                </a:lnTo>
                <a:close/>
              </a:path>
              <a:path w="1677034" h="966470">
                <a:moveTo>
                  <a:pt x="119379" y="144906"/>
                </a:moveTo>
                <a:lnTo>
                  <a:pt x="68199" y="200406"/>
                </a:lnTo>
                <a:lnTo>
                  <a:pt x="86740" y="217424"/>
                </a:lnTo>
                <a:lnTo>
                  <a:pt x="137922" y="161925"/>
                </a:lnTo>
                <a:lnTo>
                  <a:pt x="119379" y="144906"/>
                </a:lnTo>
                <a:close/>
              </a:path>
              <a:path w="1677034" h="966470">
                <a:moveTo>
                  <a:pt x="187705" y="70993"/>
                </a:moveTo>
                <a:lnTo>
                  <a:pt x="136525" y="126492"/>
                </a:lnTo>
                <a:lnTo>
                  <a:pt x="154939" y="143510"/>
                </a:lnTo>
                <a:lnTo>
                  <a:pt x="206121" y="88011"/>
                </a:lnTo>
                <a:lnTo>
                  <a:pt x="187705" y="70993"/>
                </a:lnTo>
                <a:close/>
              </a:path>
              <a:path w="1677034" h="966470">
                <a:moveTo>
                  <a:pt x="268224" y="0"/>
                </a:moveTo>
                <a:lnTo>
                  <a:pt x="255270" y="0"/>
                </a:lnTo>
                <a:lnTo>
                  <a:pt x="251840" y="1524"/>
                </a:lnTo>
                <a:lnTo>
                  <a:pt x="249427" y="4063"/>
                </a:lnTo>
                <a:lnTo>
                  <a:pt x="204724" y="52578"/>
                </a:lnTo>
                <a:lnTo>
                  <a:pt x="223138" y="69596"/>
                </a:lnTo>
                <a:lnTo>
                  <a:pt x="264214" y="25146"/>
                </a:lnTo>
                <a:lnTo>
                  <a:pt x="258699" y="25146"/>
                </a:lnTo>
                <a:lnTo>
                  <a:pt x="267970" y="21081"/>
                </a:lnTo>
                <a:lnTo>
                  <a:pt x="268224" y="21081"/>
                </a:lnTo>
                <a:lnTo>
                  <a:pt x="268224" y="0"/>
                </a:lnTo>
                <a:close/>
              </a:path>
              <a:path w="1677034" h="966470">
                <a:moveTo>
                  <a:pt x="267970" y="21081"/>
                </a:moveTo>
                <a:lnTo>
                  <a:pt x="258699" y="25146"/>
                </a:lnTo>
                <a:lnTo>
                  <a:pt x="264214" y="25146"/>
                </a:lnTo>
                <a:lnTo>
                  <a:pt x="267970" y="21081"/>
                </a:lnTo>
                <a:close/>
              </a:path>
              <a:path w="1677034" h="966470">
                <a:moveTo>
                  <a:pt x="268224" y="21081"/>
                </a:moveTo>
                <a:lnTo>
                  <a:pt x="267970" y="21081"/>
                </a:lnTo>
                <a:lnTo>
                  <a:pt x="264214" y="25146"/>
                </a:lnTo>
                <a:lnTo>
                  <a:pt x="268224" y="25146"/>
                </a:lnTo>
                <a:lnTo>
                  <a:pt x="268224" y="21081"/>
                </a:lnTo>
                <a:close/>
              </a:path>
              <a:path w="1677034" h="966470">
                <a:moveTo>
                  <a:pt x="368807" y="0"/>
                </a:moveTo>
                <a:lnTo>
                  <a:pt x="293370" y="0"/>
                </a:lnTo>
                <a:lnTo>
                  <a:pt x="293370" y="25146"/>
                </a:lnTo>
                <a:lnTo>
                  <a:pt x="368807" y="25146"/>
                </a:lnTo>
                <a:lnTo>
                  <a:pt x="368807" y="0"/>
                </a:lnTo>
                <a:close/>
              </a:path>
              <a:path w="1677034" h="966470">
                <a:moveTo>
                  <a:pt x="469391" y="0"/>
                </a:moveTo>
                <a:lnTo>
                  <a:pt x="393953" y="0"/>
                </a:lnTo>
                <a:lnTo>
                  <a:pt x="393953" y="25146"/>
                </a:lnTo>
                <a:lnTo>
                  <a:pt x="469391" y="25146"/>
                </a:lnTo>
                <a:lnTo>
                  <a:pt x="469391" y="0"/>
                </a:lnTo>
                <a:close/>
              </a:path>
              <a:path w="1677034" h="966470">
                <a:moveTo>
                  <a:pt x="569976" y="0"/>
                </a:moveTo>
                <a:lnTo>
                  <a:pt x="494537" y="0"/>
                </a:lnTo>
                <a:lnTo>
                  <a:pt x="494537" y="25146"/>
                </a:lnTo>
                <a:lnTo>
                  <a:pt x="569976" y="25146"/>
                </a:lnTo>
                <a:lnTo>
                  <a:pt x="569976" y="0"/>
                </a:lnTo>
                <a:close/>
              </a:path>
              <a:path w="1677034" h="966470">
                <a:moveTo>
                  <a:pt x="670559" y="0"/>
                </a:moveTo>
                <a:lnTo>
                  <a:pt x="595122" y="0"/>
                </a:lnTo>
                <a:lnTo>
                  <a:pt x="595122" y="25146"/>
                </a:lnTo>
                <a:lnTo>
                  <a:pt x="670559" y="25146"/>
                </a:lnTo>
                <a:lnTo>
                  <a:pt x="670559" y="0"/>
                </a:lnTo>
                <a:close/>
              </a:path>
              <a:path w="1677034" h="966470">
                <a:moveTo>
                  <a:pt x="771144" y="0"/>
                </a:moveTo>
                <a:lnTo>
                  <a:pt x="695705" y="0"/>
                </a:lnTo>
                <a:lnTo>
                  <a:pt x="695705" y="25146"/>
                </a:lnTo>
                <a:lnTo>
                  <a:pt x="771144" y="25146"/>
                </a:lnTo>
                <a:lnTo>
                  <a:pt x="771144" y="0"/>
                </a:lnTo>
                <a:close/>
              </a:path>
              <a:path w="1677034" h="966470">
                <a:moveTo>
                  <a:pt x="871727" y="0"/>
                </a:moveTo>
                <a:lnTo>
                  <a:pt x="796289" y="0"/>
                </a:lnTo>
                <a:lnTo>
                  <a:pt x="796289" y="25146"/>
                </a:lnTo>
                <a:lnTo>
                  <a:pt x="871727" y="25146"/>
                </a:lnTo>
                <a:lnTo>
                  <a:pt x="871727" y="0"/>
                </a:lnTo>
                <a:close/>
              </a:path>
              <a:path w="1677034" h="966470">
                <a:moveTo>
                  <a:pt x="972311" y="0"/>
                </a:moveTo>
                <a:lnTo>
                  <a:pt x="896874" y="0"/>
                </a:lnTo>
                <a:lnTo>
                  <a:pt x="896874" y="25146"/>
                </a:lnTo>
                <a:lnTo>
                  <a:pt x="972311" y="25146"/>
                </a:lnTo>
                <a:lnTo>
                  <a:pt x="972311" y="0"/>
                </a:lnTo>
                <a:close/>
              </a:path>
              <a:path w="1677034" h="966470">
                <a:moveTo>
                  <a:pt x="1072896" y="0"/>
                </a:moveTo>
                <a:lnTo>
                  <a:pt x="997457" y="0"/>
                </a:lnTo>
                <a:lnTo>
                  <a:pt x="997457" y="25146"/>
                </a:lnTo>
                <a:lnTo>
                  <a:pt x="1072896" y="25146"/>
                </a:lnTo>
                <a:lnTo>
                  <a:pt x="1072896" y="0"/>
                </a:lnTo>
                <a:close/>
              </a:path>
              <a:path w="1677034" h="966470">
                <a:moveTo>
                  <a:pt x="1173479" y="0"/>
                </a:moveTo>
                <a:lnTo>
                  <a:pt x="1098041" y="0"/>
                </a:lnTo>
                <a:lnTo>
                  <a:pt x="1098041" y="25146"/>
                </a:lnTo>
                <a:lnTo>
                  <a:pt x="1173479" y="25146"/>
                </a:lnTo>
                <a:lnTo>
                  <a:pt x="1173479" y="0"/>
                </a:lnTo>
                <a:close/>
              </a:path>
              <a:path w="1677034" h="966470">
                <a:moveTo>
                  <a:pt x="1274063" y="0"/>
                </a:moveTo>
                <a:lnTo>
                  <a:pt x="1198626" y="0"/>
                </a:lnTo>
                <a:lnTo>
                  <a:pt x="1198626" y="25146"/>
                </a:lnTo>
                <a:lnTo>
                  <a:pt x="1274063" y="25146"/>
                </a:lnTo>
                <a:lnTo>
                  <a:pt x="1274063" y="0"/>
                </a:lnTo>
                <a:close/>
              </a:path>
              <a:path w="1677034" h="966470">
                <a:moveTo>
                  <a:pt x="1374648" y="0"/>
                </a:moveTo>
                <a:lnTo>
                  <a:pt x="1299209" y="0"/>
                </a:lnTo>
                <a:lnTo>
                  <a:pt x="1299209" y="25146"/>
                </a:lnTo>
                <a:lnTo>
                  <a:pt x="1374648" y="25146"/>
                </a:lnTo>
                <a:lnTo>
                  <a:pt x="1374648" y="0"/>
                </a:lnTo>
                <a:close/>
              </a:path>
              <a:path w="1677034" h="966470">
                <a:moveTo>
                  <a:pt x="1472564" y="0"/>
                </a:moveTo>
                <a:lnTo>
                  <a:pt x="1399794" y="0"/>
                </a:lnTo>
                <a:lnTo>
                  <a:pt x="1399794" y="25146"/>
                </a:lnTo>
                <a:lnTo>
                  <a:pt x="1466596" y="25146"/>
                </a:lnTo>
                <a:lnTo>
                  <a:pt x="1464568" y="23494"/>
                </a:lnTo>
                <a:lnTo>
                  <a:pt x="1456054" y="23494"/>
                </a:lnTo>
                <a:lnTo>
                  <a:pt x="1454277" y="15112"/>
                </a:lnTo>
                <a:lnTo>
                  <a:pt x="1479992" y="15112"/>
                </a:lnTo>
                <a:lnTo>
                  <a:pt x="1478914" y="10032"/>
                </a:lnTo>
                <a:lnTo>
                  <a:pt x="1477772" y="4191"/>
                </a:lnTo>
                <a:lnTo>
                  <a:pt x="1472564" y="0"/>
                </a:lnTo>
                <a:close/>
              </a:path>
              <a:path w="1677034" h="966470">
                <a:moveTo>
                  <a:pt x="1454277" y="15112"/>
                </a:moveTo>
                <a:lnTo>
                  <a:pt x="1456054" y="23494"/>
                </a:lnTo>
                <a:lnTo>
                  <a:pt x="1462848" y="22094"/>
                </a:lnTo>
                <a:lnTo>
                  <a:pt x="1454277" y="15112"/>
                </a:lnTo>
                <a:close/>
              </a:path>
              <a:path w="1677034" h="966470">
                <a:moveTo>
                  <a:pt x="1462848" y="22094"/>
                </a:moveTo>
                <a:lnTo>
                  <a:pt x="1456054" y="23494"/>
                </a:lnTo>
                <a:lnTo>
                  <a:pt x="1464568" y="23494"/>
                </a:lnTo>
                <a:lnTo>
                  <a:pt x="1462848" y="22094"/>
                </a:lnTo>
                <a:close/>
              </a:path>
              <a:path w="1677034" h="966470">
                <a:moveTo>
                  <a:pt x="1479992" y="15112"/>
                </a:moveTo>
                <a:lnTo>
                  <a:pt x="1454277" y="15112"/>
                </a:lnTo>
                <a:lnTo>
                  <a:pt x="1462848" y="22094"/>
                </a:lnTo>
                <a:lnTo>
                  <a:pt x="1480693" y="18415"/>
                </a:lnTo>
                <a:lnTo>
                  <a:pt x="1479992" y="15112"/>
                </a:lnTo>
                <a:close/>
              </a:path>
              <a:path w="1677034" h="966470">
                <a:moveTo>
                  <a:pt x="1485773" y="42925"/>
                </a:moveTo>
                <a:lnTo>
                  <a:pt x="1461261" y="48132"/>
                </a:lnTo>
                <a:lnTo>
                  <a:pt x="1476628" y="121919"/>
                </a:lnTo>
                <a:lnTo>
                  <a:pt x="1501266" y="116840"/>
                </a:lnTo>
                <a:lnTo>
                  <a:pt x="1485773" y="42925"/>
                </a:lnTo>
                <a:close/>
              </a:path>
              <a:path w="1677034" h="966470">
                <a:moveTo>
                  <a:pt x="1506474" y="141478"/>
                </a:moveTo>
                <a:lnTo>
                  <a:pt x="1481835" y="146557"/>
                </a:lnTo>
                <a:lnTo>
                  <a:pt x="1497329" y="220472"/>
                </a:lnTo>
                <a:lnTo>
                  <a:pt x="1521840" y="215265"/>
                </a:lnTo>
                <a:lnTo>
                  <a:pt x="1506474" y="141478"/>
                </a:lnTo>
                <a:close/>
              </a:path>
              <a:path w="1677034" h="966470">
                <a:moveTo>
                  <a:pt x="1527048" y="239903"/>
                </a:moveTo>
                <a:lnTo>
                  <a:pt x="1502409" y="244983"/>
                </a:lnTo>
                <a:lnTo>
                  <a:pt x="1517903" y="318897"/>
                </a:lnTo>
                <a:lnTo>
                  <a:pt x="1542541" y="313690"/>
                </a:lnTo>
                <a:lnTo>
                  <a:pt x="1527048" y="239903"/>
                </a:lnTo>
                <a:close/>
              </a:path>
              <a:path w="1677034" h="966470">
                <a:moveTo>
                  <a:pt x="1547622" y="338328"/>
                </a:moveTo>
                <a:lnTo>
                  <a:pt x="1522983" y="343535"/>
                </a:lnTo>
                <a:lnTo>
                  <a:pt x="1538477" y="417322"/>
                </a:lnTo>
                <a:lnTo>
                  <a:pt x="1563115" y="412115"/>
                </a:lnTo>
                <a:lnTo>
                  <a:pt x="1547622" y="338328"/>
                </a:lnTo>
                <a:close/>
              </a:path>
              <a:path w="1677034" h="966470">
                <a:moveTo>
                  <a:pt x="1568196" y="436753"/>
                </a:moveTo>
                <a:lnTo>
                  <a:pt x="1543684" y="441960"/>
                </a:lnTo>
                <a:lnTo>
                  <a:pt x="1559052" y="515747"/>
                </a:lnTo>
                <a:lnTo>
                  <a:pt x="1583689" y="510667"/>
                </a:lnTo>
                <a:lnTo>
                  <a:pt x="1568196" y="436753"/>
                </a:lnTo>
                <a:close/>
              </a:path>
              <a:path w="1677034" h="966470">
                <a:moveTo>
                  <a:pt x="1588897" y="535178"/>
                </a:moveTo>
                <a:lnTo>
                  <a:pt x="1564258" y="540385"/>
                </a:lnTo>
                <a:lnTo>
                  <a:pt x="1579752" y="614210"/>
                </a:lnTo>
                <a:lnTo>
                  <a:pt x="1604263" y="609066"/>
                </a:lnTo>
                <a:lnTo>
                  <a:pt x="1588897" y="535178"/>
                </a:lnTo>
                <a:close/>
              </a:path>
              <a:path w="1677034" h="966470">
                <a:moveTo>
                  <a:pt x="1609471" y="633679"/>
                </a:moveTo>
                <a:lnTo>
                  <a:pt x="1584832" y="638822"/>
                </a:lnTo>
                <a:lnTo>
                  <a:pt x="1600327" y="712673"/>
                </a:lnTo>
                <a:lnTo>
                  <a:pt x="1624964" y="707517"/>
                </a:lnTo>
                <a:lnTo>
                  <a:pt x="1609471" y="633679"/>
                </a:lnTo>
                <a:close/>
              </a:path>
              <a:path w="1677034" h="966470">
                <a:moveTo>
                  <a:pt x="1630045" y="732129"/>
                </a:moveTo>
                <a:lnTo>
                  <a:pt x="1605406" y="737285"/>
                </a:lnTo>
                <a:lnTo>
                  <a:pt x="1620901" y="811123"/>
                </a:lnTo>
                <a:lnTo>
                  <a:pt x="1645538" y="805967"/>
                </a:lnTo>
                <a:lnTo>
                  <a:pt x="1630045" y="732129"/>
                </a:lnTo>
                <a:close/>
              </a:path>
              <a:path w="1677034" h="966470">
                <a:moveTo>
                  <a:pt x="1650619" y="830580"/>
                </a:moveTo>
                <a:lnTo>
                  <a:pt x="1626107" y="835736"/>
                </a:lnTo>
                <a:lnTo>
                  <a:pt x="1641475" y="909574"/>
                </a:lnTo>
                <a:lnTo>
                  <a:pt x="1666112" y="904417"/>
                </a:lnTo>
                <a:lnTo>
                  <a:pt x="1650619" y="830580"/>
                </a:lnTo>
                <a:close/>
              </a:path>
              <a:path w="1677034" h="966470">
                <a:moveTo>
                  <a:pt x="1648110" y="941070"/>
                </a:moveTo>
                <a:lnTo>
                  <a:pt x="1610613" y="941070"/>
                </a:lnTo>
                <a:lnTo>
                  <a:pt x="1610613" y="966216"/>
                </a:lnTo>
                <a:lnTo>
                  <a:pt x="1667382" y="966216"/>
                </a:lnTo>
                <a:lnTo>
                  <a:pt x="1670938" y="964501"/>
                </a:lnTo>
                <a:lnTo>
                  <a:pt x="1675764" y="958634"/>
                </a:lnTo>
                <a:lnTo>
                  <a:pt x="1676320" y="956221"/>
                </a:lnTo>
                <a:lnTo>
                  <a:pt x="1651253" y="956221"/>
                </a:lnTo>
                <a:lnTo>
                  <a:pt x="1648110" y="941070"/>
                </a:lnTo>
                <a:close/>
              </a:path>
              <a:path w="1677034" h="966470">
                <a:moveTo>
                  <a:pt x="1671320" y="929030"/>
                </a:moveTo>
                <a:lnTo>
                  <a:pt x="1646681" y="934186"/>
                </a:lnTo>
                <a:lnTo>
                  <a:pt x="1651253" y="956221"/>
                </a:lnTo>
                <a:lnTo>
                  <a:pt x="1663573" y="941070"/>
                </a:lnTo>
                <a:lnTo>
                  <a:pt x="1673814" y="941070"/>
                </a:lnTo>
                <a:lnTo>
                  <a:pt x="1671320" y="929030"/>
                </a:lnTo>
                <a:close/>
              </a:path>
              <a:path w="1677034" h="966470">
                <a:moveTo>
                  <a:pt x="1673814" y="941070"/>
                </a:moveTo>
                <a:lnTo>
                  <a:pt x="1663573" y="941070"/>
                </a:lnTo>
                <a:lnTo>
                  <a:pt x="1651253" y="956221"/>
                </a:lnTo>
                <a:lnTo>
                  <a:pt x="1676320" y="956221"/>
                </a:lnTo>
                <a:lnTo>
                  <a:pt x="1676653" y="954773"/>
                </a:lnTo>
                <a:lnTo>
                  <a:pt x="1673814" y="941070"/>
                </a:lnTo>
                <a:close/>
              </a:path>
              <a:path w="1677034" h="966470">
                <a:moveTo>
                  <a:pt x="1585468" y="941070"/>
                </a:moveTo>
                <a:lnTo>
                  <a:pt x="1510029" y="941070"/>
                </a:lnTo>
                <a:lnTo>
                  <a:pt x="1510029" y="966216"/>
                </a:lnTo>
                <a:lnTo>
                  <a:pt x="1585468" y="966216"/>
                </a:lnTo>
                <a:lnTo>
                  <a:pt x="1585468" y="941070"/>
                </a:lnTo>
                <a:close/>
              </a:path>
              <a:path w="1677034" h="966470">
                <a:moveTo>
                  <a:pt x="1484883" y="941070"/>
                </a:moveTo>
                <a:lnTo>
                  <a:pt x="1409446" y="941070"/>
                </a:lnTo>
                <a:lnTo>
                  <a:pt x="1409446" y="966216"/>
                </a:lnTo>
                <a:lnTo>
                  <a:pt x="1484883" y="966216"/>
                </a:lnTo>
                <a:lnTo>
                  <a:pt x="1484883" y="941070"/>
                </a:lnTo>
                <a:close/>
              </a:path>
              <a:path w="1677034" h="966470">
                <a:moveTo>
                  <a:pt x="1384300" y="941070"/>
                </a:moveTo>
                <a:lnTo>
                  <a:pt x="1308861" y="941070"/>
                </a:lnTo>
                <a:lnTo>
                  <a:pt x="1308861" y="966216"/>
                </a:lnTo>
                <a:lnTo>
                  <a:pt x="1384300" y="966216"/>
                </a:lnTo>
                <a:lnTo>
                  <a:pt x="1384300" y="941070"/>
                </a:lnTo>
                <a:close/>
              </a:path>
              <a:path w="1677034" h="966470">
                <a:moveTo>
                  <a:pt x="1283715" y="941070"/>
                </a:moveTo>
                <a:lnTo>
                  <a:pt x="1208277" y="941070"/>
                </a:lnTo>
                <a:lnTo>
                  <a:pt x="1208277" y="966216"/>
                </a:lnTo>
                <a:lnTo>
                  <a:pt x="1283715" y="966216"/>
                </a:lnTo>
                <a:lnTo>
                  <a:pt x="1283715" y="941070"/>
                </a:lnTo>
                <a:close/>
              </a:path>
              <a:path w="1677034" h="966470">
                <a:moveTo>
                  <a:pt x="1183131" y="941070"/>
                </a:moveTo>
                <a:lnTo>
                  <a:pt x="1107694" y="941070"/>
                </a:lnTo>
                <a:lnTo>
                  <a:pt x="1107694" y="966216"/>
                </a:lnTo>
                <a:lnTo>
                  <a:pt x="1183131" y="966216"/>
                </a:lnTo>
                <a:lnTo>
                  <a:pt x="1183131" y="941070"/>
                </a:lnTo>
                <a:close/>
              </a:path>
              <a:path w="1677034" h="966470">
                <a:moveTo>
                  <a:pt x="1082548" y="941070"/>
                </a:moveTo>
                <a:lnTo>
                  <a:pt x="1007109" y="941070"/>
                </a:lnTo>
                <a:lnTo>
                  <a:pt x="1007109" y="966216"/>
                </a:lnTo>
                <a:lnTo>
                  <a:pt x="1082548" y="966216"/>
                </a:lnTo>
                <a:lnTo>
                  <a:pt x="1082548" y="941070"/>
                </a:lnTo>
                <a:close/>
              </a:path>
              <a:path w="1677034" h="966470">
                <a:moveTo>
                  <a:pt x="981963" y="941070"/>
                </a:moveTo>
                <a:lnTo>
                  <a:pt x="906526" y="941070"/>
                </a:lnTo>
                <a:lnTo>
                  <a:pt x="906526" y="966216"/>
                </a:lnTo>
                <a:lnTo>
                  <a:pt x="981963" y="966216"/>
                </a:lnTo>
                <a:lnTo>
                  <a:pt x="981963" y="941070"/>
                </a:lnTo>
                <a:close/>
              </a:path>
              <a:path w="1677034" h="966470">
                <a:moveTo>
                  <a:pt x="881379" y="941070"/>
                </a:moveTo>
                <a:lnTo>
                  <a:pt x="805941" y="941070"/>
                </a:lnTo>
                <a:lnTo>
                  <a:pt x="805941" y="966216"/>
                </a:lnTo>
                <a:lnTo>
                  <a:pt x="881379" y="966216"/>
                </a:lnTo>
                <a:lnTo>
                  <a:pt x="881379" y="941070"/>
                </a:lnTo>
                <a:close/>
              </a:path>
              <a:path w="1677034" h="966470">
                <a:moveTo>
                  <a:pt x="780796" y="941070"/>
                </a:moveTo>
                <a:lnTo>
                  <a:pt x="705357" y="941070"/>
                </a:lnTo>
                <a:lnTo>
                  <a:pt x="705357" y="966216"/>
                </a:lnTo>
                <a:lnTo>
                  <a:pt x="780796" y="966216"/>
                </a:lnTo>
                <a:lnTo>
                  <a:pt x="780796" y="941070"/>
                </a:lnTo>
                <a:close/>
              </a:path>
              <a:path w="1677034" h="966470">
                <a:moveTo>
                  <a:pt x="680211" y="941070"/>
                </a:moveTo>
                <a:lnTo>
                  <a:pt x="604774" y="941070"/>
                </a:lnTo>
                <a:lnTo>
                  <a:pt x="604774" y="966216"/>
                </a:lnTo>
                <a:lnTo>
                  <a:pt x="680211" y="966216"/>
                </a:lnTo>
                <a:lnTo>
                  <a:pt x="680211" y="941070"/>
                </a:lnTo>
                <a:close/>
              </a:path>
              <a:path w="1677034" h="966470">
                <a:moveTo>
                  <a:pt x="579627" y="941070"/>
                </a:moveTo>
                <a:lnTo>
                  <a:pt x="504189" y="941070"/>
                </a:lnTo>
                <a:lnTo>
                  <a:pt x="504189" y="966216"/>
                </a:lnTo>
                <a:lnTo>
                  <a:pt x="579627" y="966216"/>
                </a:lnTo>
                <a:lnTo>
                  <a:pt x="579627" y="941070"/>
                </a:lnTo>
                <a:close/>
              </a:path>
              <a:path w="1677034" h="966470">
                <a:moveTo>
                  <a:pt x="479044" y="941070"/>
                </a:moveTo>
                <a:lnTo>
                  <a:pt x="403605" y="941070"/>
                </a:lnTo>
                <a:lnTo>
                  <a:pt x="403605" y="966216"/>
                </a:lnTo>
                <a:lnTo>
                  <a:pt x="479044" y="966216"/>
                </a:lnTo>
                <a:lnTo>
                  <a:pt x="479044" y="941070"/>
                </a:lnTo>
                <a:close/>
              </a:path>
              <a:path w="1677034" h="966470">
                <a:moveTo>
                  <a:pt x="332866" y="930414"/>
                </a:moveTo>
                <a:lnTo>
                  <a:pt x="308228" y="934910"/>
                </a:lnTo>
                <a:lnTo>
                  <a:pt x="312038" y="955890"/>
                </a:lnTo>
                <a:lnTo>
                  <a:pt x="313054" y="961872"/>
                </a:lnTo>
                <a:lnTo>
                  <a:pt x="318261" y="966216"/>
                </a:lnTo>
                <a:lnTo>
                  <a:pt x="378459" y="966216"/>
                </a:lnTo>
                <a:lnTo>
                  <a:pt x="378459" y="951395"/>
                </a:lnTo>
                <a:lnTo>
                  <a:pt x="336803" y="951395"/>
                </a:lnTo>
                <a:lnTo>
                  <a:pt x="324357" y="941070"/>
                </a:lnTo>
                <a:lnTo>
                  <a:pt x="334866" y="941070"/>
                </a:lnTo>
                <a:lnTo>
                  <a:pt x="332866" y="930414"/>
                </a:lnTo>
                <a:close/>
              </a:path>
              <a:path w="1677034" h="966470">
                <a:moveTo>
                  <a:pt x="334866" y="941070"/>
                </a:moveTo>
                <a:lnTo>
                  <a:pt x="324357" y="941070"/>
                </a:lnTo>
                <a:lnTo>
                  <a:pt x="336803" y="951395"/>
                </a:lnTo>
                <a:lnTo>
                  <a:pt x="334866" y="941070"/>
                </a:lnTo>
                <a:close/>
              </a:path>
              <a:path w="1677034" h="966470">
                <a:moveTo>
                  <a:pt x="378459" y="941070"/>
                </a:moveTo>
                <a:lnTo>
                  <a:pt x="334866" y="941070"/>
                </a:lnTo>
                <a:lnTo>
                  <a:pt x="336803" y="951395"/>
                </a:lnTo>
                <a:lnTo>
                  <a:pt x="378459" y="951395"/>
                </a:lnTo>
                <a:lnTo>
                  <a:pt x="378459" y="941070"/>
                </a:lnTo>
                <a:close/>
              </a:path>
              <a:path w="1677034" h="966470">
                <a:moveTo>
                  <a:pt x="314959" y="831443"/>
                </a:moveTo>
                <a:lnTo>
                  <a:pt x="290195" y="835952"/>
                </a:lnTo>
                <a:lnTo>
                  <a:pt x="303656" y="910170"/>
                </a:lnTo>
                <a:lnTo>
                  <a:pt x="328422" y="905675"/>
                </a:lnTo>
                <a:lnTo>
                  <a:pt x="314959" y="831443"/>
                </a:lnTo>
                <a:close/>
              </a:path>
              <a:path w="1677034" h="966470">
                <a:moveTo>
                  <a:pt x="296925" y="732485"/>
                </a:moveTo>
                <a:lnTo>
                  <a:pt x="272160" y="736981"/>
                </a:lnTo>
                <a:lnTo>
                  <a:pt x="285750" y="811212"/>
                </a:lnTo>
                <a:lnTo>
                  <a:pt x="310387" y="806704"/>
                </a:lnTo>
                <a:lnTo>
                  <a:pt x="296925" y="732485"/>
                </a:lnTo>
                <a:close/>
              </a:path>
              <a:path w="1677034" h="966470">
                <a:moveTo>
                  <a:pt x="278891" y="633526"/>
                </a:moveTo>
                <a:lnTo>
                  <a:pt x="254253" y="638022"/>
                </a:lnTo>
                <a:lnTo>
                  <a:pt x="267715" y="712241"/>
                </a:lnTo>
                <a:lnTo>
                  <a:pt x="292480" y="707745"/>
                </a:lnTo>
                <a:lnTo>
                  <a:pt x="278891" y="633526"/>
                </a:lnTo>
                <a:close/>
              </a:path>
              <a:path w="1677034" h="966470">
                <a:moveTo>
                  <a:pt x="260984" y="534543"/>
                </a:moveTo>
                <a:lnTo>
                  <a:pt x="236220" y="539115"/>
                </a:lnTo>
                <a:lnTo>
                  <a:pt x="249681" y="613283"/>
                </a:lnTo>
                <a:lnTo>
                  <a:pt x="274447" y="608787"/>
                </a:lnTo>
                <a:lnTo>
                  <a:pt x="260984" y="534543"/>
                </a:lnTo>
                <a:close/>
              </a:path>
              <a:path w="1677034" h="966470">
                <a:moveTo>
                  <a:pt x="242950" y="435610"/>
                </a:moveTo>
                <a:lnTo>
                  <a:pt x="218185" y="440055"/>
                </a:lnTo>
                <a:lnTo>
                  <a:pt x="231775" y="514350"/>
                </a:lnTo>
                <a:lnTo>
                  <a:pt x="256412" y="509778"/>
                </a:lnTo>
                <a:lnTo>
                  <a:pt x="242950" y="435610"/>
                </a:lnTo>
                <a:close/>
              </a:path>
              <a:path w="1677034" h="966470">
                <a:moveTo>
                  <a:pt x="236220" y="339979"/>
                </a:moveTo>
                <a:lnTo>
                  <a:pt x="210184" y="367284"/>
                </a:lnTo>
                <a:lnTo>
                  <a:pt x="207518" y="370205"/>
                </a:lnTo>
                <a:lnTo>
                  <a:pt x="206248" y="374269"/>
                </a:lnTo>
                <a:lnTo>
                  <a:pt x="207009" y="378206"/>
                </a:lnTo>
                <a:lnTo>
                  <a:pt x="213740" y="415417"/>
                </a:lnTo>
                <a:lnTo>
                  <a:pt x="238505" y="410845"/>
                </a:lnTo>
                <a:lnTo>
                  <a:pt x="233667" y="384683"/>
                </a:lnTo>
                <a:lnTo>
                  <a:pt x="228473" y="384683"/>
                </a:lnTo>
                <a:lnTo>
                  <a:pt x="231648" y="373761"/>
                </a:lnTo>
                <a:lnTo>
                  <a:pt x="238836" y="373761"/>
                </a:lnTo>
                <a:lnTo>
                  <a:pt x="254380" y="357378"/>
                </a:lnTo>
                <a:lnTo>
                  <a:pt x="236220" y="339979"/>
                </a:lnTo>
                <a:close/>
              </a:path>
              <a:path w="1677034" h="966470">
                <a:moveTo>
                  <a:pt x="231648" y="373761"/>
                </a:moveTo>
                <a:lnTo>
                  <a:pt x="228473" y="384683"/>
                </a:lnTo>
                <a:lnTo>
                  <a:pt x="232820" y="380101"/>
                </a:lnTo>
                <a:lnTo>
                  <a:pt x="231648" y="373761"/>
                </a:lnTo>
                <a:close/>
              </a:path>
              <a:path w="1677034" h="966470">
                <a:moveTo>
                  <a:pt x="232820" y="380101"/>
                </a:moveTo>
                <a:lnTo>
                  <a:pt x="228473" y="384683"/>
                </a:lnTo>
                <a:lnTo>
                  <a:pt x="233667" y="384683"/>
                </a:lnTo>
                <a:lnTo>
                  <a:pt x="232820" y="380101"/>
                </a:lnTo>
                <a:close/>
              </a:path>
              <a:path w="1677034" h="966470">
                <a:moveTo>
                  <a:pt x="238836" y="373761"/>
                </a:moveTo>
                <a:lnTo>
                  <a:pt x="231648" y="373761"/>
                </a:lnTo>
                <a:lnTo>
                  <a:pt x="232820" y="380101"/>
                </a:lnTo>
                <a:lnTo>
                  <a:pt x="238836" y="373761"/>
                </a:lnTo>
                <a:close/>
              </a:path>
              <a:path w="1677034" h="966470">
                <a:moveTo>
                  <a:pt x="305688" y="267208"/>
                </a:moveTo>
                <a:lnTo>
                  <a:pt x="253619" y="321818"/>
                </a:lnTo>
                <a:lnTo>
                  <a:pt x="271779" y="339217"/>
                </a:lnTo>
                <a:lnTo>
                  <a:pt x="323850" y="284607"/>
                </a:lnTo>
                <a:lnTo>
                  <a:pt x="305688" y="267208"/>
                </a:lnTo>
                <a:close/>
              </a:path>
              <a:path w="1677034" h="966470">
                <a:moveTo>
                  <a:pt x="334412" y="259938"/>
                </a:moveTo>
                <a:lnTo>
                  <a:pt x="320548" y="318516"/>
                </a:lnTo>
                <a:lnTo>
                  <a:pt x="318897" y="325247"/>
                </a:lnTo>
                <a:lnTo>
                  <a:pt x="323087" y="331978"/>
                </a:lnTo>
                <a:lnTo>
                  <a:pt x="336550" y="335280"/>
                </a:lnTo>
                <a:lnTo>
                  <a:pt x="343407" y="331089"/>
                </a:lnTo>
                <a:lnTo>
                  <a:pt x="344931" y="324358"/>
                </a:lnTo>
                <a:lnTo>
                  <a:pt x="358734" y="266319"/>
                </a:lnTo>
                <a:lnTo>
                  <a:pt x="341122" y="266319"/>
                </a:lnTo>
                <a:lnTo>
                  <a:pt x="334412" y="259938"/>
                </a:lnTo>
                <a:close/>
              </a:path>
              <a:path w="1677034" h="966470">
                <a:moveTo>
                  <a:pt x="370331" y="217550"/>
                </a:moveTo>
                <a:lnTo>
                  <a:pt x="258190" y="249936"/>
                </a:lnTo>
                <a:lnTo>
                  <a:pt x="254380" y="256921"/>
                </a:lnTo>
                <a:lnTo>
                  <a:pt x="256285" y="263525"/>
                </a:lnTo>
                <a:lnTo>
                  <a:pt x="258190" y="270256"/>
                </a:lnTo>
                <a:lnTo>
                  <a:pt x="265175" y="274066"/>
                </a:lnTo>
                <a:lnTo>
                  <a:pt x="329685" y="255442"/>
                </a:lnTo>
                <a:lnTo>
                  <a:pt x="322960" y="249047"/>
                </a:lnTo>
                <a:lnTo>
                  <a:pt x="344043" y="226949"/>
                </a:lnTo>
                <a:lnTo>
                  <a:pt x="368097" y="226949"/>
                </a:lnTo>
                <a:lnTo>
                  <a:pt x="370331" y="217550"/>
                </a:lnTo>
                <a:close/>
              </a:path>
              <a:path w="1677034" h="966470">
                <a:moveTo>
                  <a:pt x="350052" y="232663"/>
                </a:moveTo>
                <a:lnTo>
                  <a:pt x="340868" y="232663"/>
                </a:lnTo>
                <a:lnTo>
                  <a:pt x="356615" y="247650"/>
                </a:lnTo>
                <a:lnTo>
                  <a:pt x="335902" y="253643"/>
                </a:lnTo>
                <a:lnTo>
                  <a:pt x="334412" y="259938"/>
                </a:lnTo>
                <a:lnTo>
                  <a:pt x="341122" y="266319"/>
                </a:lnTo>
                <a:lnTo>
                  <a:pt x="362203" y="244221"/>
                </a:lnTo>
                <a:lnTo>
                  <a:pt x="350052" y="232663"/>
                </a:lnTo>
                <a:close/>
              </a:path>
              <a:path w="1677034" h="966470">
                <a:moveTo>
                  <a:pt x="368097" y="226949"/>
                </a:moveTo>
                <a:lnTo>
                  <a:pt x="344043" y="226949"/>
                </a:lnTo>
                <a:lnTo>
                  <a:pt x="362203" y="244221"/>
                </a:lnTo>
                <a:lnTo>
                  <a:pt x="341122" y="266319"/>
                </a:lnTo>
                <a:lnTo>
                  <a:pt x="358734" y="266319"/>
                </a:lnTo>
                <a:lnTo>
                  <a:pt x="368097" y="226949"/>
                </a:lnTo>
                <a:close/>
              </a:path>
              <a:path w="1677034" h="966470">
                <a:moveTo>
                  <a:pt x="335902" y="253643"/>
                </a:moveTo>
                <a:lnTo>
                  <a:pt x="329685" y="255442"/>
                </a:lnTo>
                <a:lnTo>
                  <a:pt x="334412" y="259938"/>
                </a:lnTo>
                <a:lnTo>
                  <a:pt x="335902" y="253643"/>
                </a:lnTo>
                <a:close/>
              </a:path>
              <a:path w="1677034" h="966470">
                <a:moveTo>
                  <a:pt x="344043" y="226949"/>
                </a:moveTo>
                <a:lnTo>
                  <a:pt x="322960" y="249047"/>
                </a:lnTo>
                <a:lnTo>
                  <a:pt x="329685" y="255442"/>
                </a:lnTo>
                <a:lnTo>
                  <a:pt x="335902" y="253643"/>
                </a:lnTo>
                <a:lnTo>
                  <a:pt x="340868" y="232663"/>
                </a:lnTo>
                <a:lnTo>
                  <a:pt x="350052" y="232663"/>
                </a:lnTo>
                <a:lnTo>
                  <a:pt x="344043" y="226949"/>
                </a:lnTo>
                <a:close/>
              </a:path>
              <a:path w="1677034" h="966470">
                <a:moveTo>
                  <a:pt x="340868" y="232663"/>
                </a:moveTo>
                <a:lnTo>
                  <a:pt x="335902" y="253643"/>
                </a:lnTo>
                <a:lnTo>
                  <a:pt x="356615" y="247650"/>
                </a:lnTo>
                <a:lnTo>
                  <a:pt x="340868" y="232663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3094736" y="5005577"/>
            <a:ext cx="10090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0504" marR="5080" indent="-218440">
              <a:spcBef>
                <a:spcPts val="95"/>
              </a:spcBef>
            </a:pPr>
            <a:r>
              <a:rPr sz="1400" spc="-10" dirty="0">
                <a:latin typeface="Calibri"/>
                <a:cs typeface="Calibri"/>
              </a:rPr>
              <a:t>b</a:t>
            </a:r>
            <a:r>
              <a:rPr sz="1400" spc="-25" dirty="0">
                <a:latin typeface="Calibri"/>
                <a:cs typeface="Calibri"/>
              </a:rPr>
              <a:t>r</a:t>
            </a:r>
            <a:r>
              <a:rPr sz="1400" spc="-5" dirty="0">
                <a:latin typeface="Calibri"/>
                <a:cs typeface="Calibri"/>
              </a:rPr>
              <a:t>eakth</a:t>
            </a:r>
            <a:r>
              <a:rPr sz="1400" spc="-35" dirty="0">
                <a:latin typeface="Calibri"/>
                <a:cs typeface="Calibri"/>
              </a:rPr>
              <a:t>r</a:t>
            </a:r>
            <a:r>
              <a:rPr sz="1400" dirty="0">
                <a:latin typeface="Calibri"/>
                <a:cs typeface="Calibri"/>
              </a:rPr>
              <a:t>o</a:t>
            </a:r>
            <a:r>
              <a:rPr sz="1400" spc="-10" dirty="0">
                <a:latin typeface="Calibri"/>
                <a:cs typeface="Calibri"/>
              </a:rPr>
              <a:t>u</a:t>
            </a:r>
            <a:r>
              <a:rPr sz="1400" dirty="0">
                <a:latin typeface="Calibri"/>
                <a:cs typeface="Calibri"/>
              </a:rPr>
              <a:t>g</a:t>
            </a:r>
            <a:r>
              <a:rPr sz="1400" spc="-5" dirty="0">
                <a:latin typeface="Calibri"/>
                <a:cs typeface="Calibri"/>
              </a:rPr>
              <a:t>h  </a:t>
            </a:r>
            <a:r>
              <a:rPr sz="1400" spc="-10" dirty="0">
                <a:latin typeface="Calibri"/>
                <a:cs typeface="Calibri"/>
              </a:rPr>
              <a:t>domain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895095" y="5509787"/>
            <a:ext cx="3218815" cy="171450"/>
          </a:xfrm>
          <a:custGeom>
            <a:avLst/>
            <a:gdLst/>
            <a:ahLst/>
            <a:cxnLst/>
            <a:rect l="l" t="t" r="r" b="b"/>
            <a:pathLst>
              <a:path w="3218815" h="171450">
                <a:moveTo>
                  <a:pt x="3142803" y="85565"/>
                </a:moveTo>
                <a:lnTo>
                  <a:pt x="3056763" y="135793"/>
                </a:lnTo>
                <a:lnTo>
                  <a:pt x="3051155" y="140826"/>
                </a:lnTo>
                <a:lnTo>
                  <a:pt x="3047999" y="147404"/>
                </a:lnTo>
                <a:lnTo>
                  <a:pt x="3047511" y="154692"/>
                </a:lnTo>
                <a:lnTo>
                  <a:pt x="3049905" y="161854"/>
                </a:lnTo>
                <a:lnTo>
                  <a:pt x="3054955" y="167501"/>
                </a:lnTo>
                <a:lnTo>
                  <a:pt x="3061541" y="170674"/>
                </a:lnTo>
                <a:lnTo>
                  <a:pt x="3068818" y="171151"/>
                </a:lnTo>
                <a:lnTo>
                  <a:pt x="3075940" y="168712"/>
                </a:lnTo>
                <a:lnTo>
                  <a:pt x="3185879" y="104628"/>
                </a:lnTo>
                <a:lnTo>
                  <a:pt x="3180715" y="104628"/>
                </a:lnTo>
                <a:lnTo>
                  <a:pt x="3180715" y="102037"/>
                </a:lnTo>
                <a:lnTo>
                  <a:pt x="3171063" y="102037"/>
                </a:lnTo>
                <a:lnTo>
                  <a:pt x="3142803" y="85565"/>
                </a:lnTo>
                <a:close/>
              </a:path>
              <a:path w="3218815" h="171450">
                <a:moveTo>
                  <a:pt x="3110143" y="66528"/>
                </a:moveTo>
                <a:lnTo>
                  <a:pt x="0" y="66528"/>
                </a:lnTo>
                <a:lnTo>
                  <a:pt x="0" y="104628"/>
                </a:lnTo>
                <a:lnTo>
                  <a:pt x="3110149" y="104628"/>
                </a:lnTo>
                <a:lnTo>
                  <a:pt x="3142803" y="85565"/>
                </a:lnTo>
                <a:lnTo>
                  <a:pt x="3110143" y="66528"/>
                </a:lnTo>
                <a:close/>
              </a:path>
              <a:path w="3218815" h="171450">
                <a:moveTo>
                  <a:pt x="3185899" y="66528"/>
                </a:moveTo>
                <a:lnTo>
                  <a:pt x="3180715" y="66528"/>
                </a:lnTo>
                <a:lnTo>
                  <a:pt x="3180715" y="104628"/>
                </a:lnTo>
                <a:lnTo>
                  <a:pt x="3185879" y="104628"/>
                </a:lnTo>
                <a:lnTo>
                  <a:pt x="3218560" y="85578"/>
                </a:lnTo>
                <a:lnTo>
                  <a:pt x="3185899" y="66528"/>
                </a:lnTo>
                <a:close/>
              </a:path>
              <a:path w="3218815" h="171450">
                <a:moveTo>
                  <a:pt x="3171063" y="69068"/>
                </a:moveTo>
                <a:lnTo>
                  <a:pt x="3142803" y="85565"/>
                </a:lnTo>
                <a:lnTo>
                  <a:pt x="3171063" y="102037"/>
                </a:lnTo>
                <a:lnTo>
                  <a:pt x="3171063" y="69068"/>
                </a:lnTo>
                <a:close/>
              </a:path>
              <a:path w="3218815" h="171450">
                <a:moveTo>
                  <a:pt x="3180715" y="69068"/>
                </a:moveTo>
                <a:lnTo>
                  <a:pt x="3171063" y="69068"/>
                </a:lnTo>
                <a:lnTo>
                  <a:pt x="3171063" y="102037"/>
                </a:lnTo>
                <a:lnTo>
                  <a:pt x="3180715" y="102037"/>
                </a:lnTo>
                <a:lnTo>
                  <a:pt x="3180715" y="69068"/>
                </a:lnTo>
                <a:close/>
              </a:path>
              <a:path w="3218815" h="171450">
                <a:moveTo>
                  <a:pt x="3068818" y="0"/>
                </a:moveTo>
                <a:lnTo>
                  <a:pt x="3061541" y="488"/>
                </a:lnTo>
                <a:lnTo>
                  <a:pt x="3054955" y="3643"/>
                </a:lnTo>
                <a:lnTo>
                  <a:pt x="3049905" y="9251"/>
                </a:lnTo>
                <a:lnTo>
                  <a:pt x="3047511" y="16446"/>
                </a:lnTo>
                <a:lnTo>
                  <a:pt x="3047999" y="23760"/>
                </a:lnTo>
                <a:lnTo>
                  <a:pt x="3051155" y="30360"/>
                </a:lnTo>
                <a:lnTo>
                  <a:pt x="3056763" y="35413"/>
                </a:lnTo>
                <a:lnTo>
                  <a:pt x="3142803" y="85565"/>
                </a:lnTo>
                <a:lnTo>
                  <a:pt x="3171063" y="69068"/>
                </a:lnTo>
                <a:lnTo>
                  <a:pt x="3180715" y="69068"/>
                </a:lnTo>
                <a:lnTo>
                  <a:pt x="3180715" y="66528"/>
                </a:lnTo>
                <a:lnTo>
                  <a:pt x="3185899" y="66528"/>
                </a:lnTo>
                <a:lnTo>
                  <a:pt x="3075940" y="2393"/>
                </a:lnTo>
                <a:lnTo>
                  <a:pt x="306881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3092704" y="5657341"/>
            <a:ext cx="764540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400" b="1" spc="-5" dirty="0">
                <a:latin typeface="Calibri"/>
                <a:cs typeface="Calibri"/>
              </a:rPr>
              <a:t>10 +</a:t>
            </a:r>
            <a:r>
              <a:rPr sz="1400" b="1" spc="-60" dirty="0">
                <a:latin typeface="Calibri"/>
                <a:cs typeface="Calibri"/>
              </a:rPr>
              <a:t> </a:t>
            </a:r>
            <a:r>
              <a:rPr sz="1400" b="1" spc="-15" dirty="0">
                <a:latin typeface="Calibri"/>
                <a:cs typeface="Calibri"/>
              </a:rPr>
              <a:t>years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965033" y="4989577"/>
            <a:ext cx="2892425" cy="966469"/>
          </a:xfrm>
          <a:custGeom>
            <a:avLst/>
            <a:gdLst/>
            <a:ahLst/>
            <a:cxnLst/>
            <a:rect l="l" t="t" r="r" b="b"/>
            <a:pathLst>
              <a:path w="2892425" h="966470">
                <a:moveTo>
                  <a:pt x="64058" y="232282"/>
                </a:moveTo>
                <a:lnTo>
                  <a:pt x="0" y="272161"/>
                </a:lnTo>
                <a:lnTo>
                  <a:pt x="13284" y="293497"/>
                </a:lnTo>
                <a:lnTo>
                  <a:pt x="77342" y="253619"/>
                </a:lnTo>
                <a:lnTo>
                  <a:pt x="64058" y="232282"/>
                </a:lnTo>
                <a:close/>
              </a:path>
              <a:path w="2892425" h="966470">
                <a:moveTo>
                  <a:pt x="149466" y="179069"/>
                </a:moveTo>
                <a:lnTo>
                  <a:pt x="85407" y="218948"/>
                </a:lnTo>
                <a:lnTo>
                  <a:pt x="98691" y="240284"/>
                </a:lnTo>
                <a:lnTo>
                  <a:pt x="162737" y="200532"/>
                </a:lnTo>
                <a:lnTo>
                  <a:pt x="149466" y="179069"/>
                </a:lnTo>
                <a:close/>
              </a:path>
              <a:path w="2892425" h="966470">
                <a:moveTo>
                  <a:pt x="234861" y="125984"/>
                </a:moveTo>
                <a:lnTo>
                  <a:pt x="170815" y="165862"/>
                </a:lnTo>
                <a:lnTo>
                  <a:pt x="184099" y="187198"/>
                </a:lnTo>
                <a:lnTo>
                  <a:pt x="248145" y="147319"/>
                </a:lnTo>
                <a:lnTo>
                  <a:pt x="234861" y="125984"/>
                </a:lnTo>
                <a:close/>
              </a:path>
              <a:path w="2892425" h="966470">
                <a:moveTo>
                  <a:pt x="320268" y="72898"/>
                </a:moveTo>
                <a:lnTo>
                  <a:pt x="256222" y="112649"/>
                </a:lnTo>
                <a:lnTo>
                  <a:pt x="269506" y="134112"/>
                </a:lnTo>
                <a:lnTo>
                  <a:pt x="333552" y="94234"/>
                </a:lnTo>
                <a:lnTo>
                  <a:pt x="320268" y="72898"/>
                </a:lnTo>
                <a:close/>
              </a:path>
              <a:path w="2892425" h="966470">
                <a:moveTo>
                  <a:pt x="405676" y="19685"/>
                </a:moveTo>
                <a:lnTo>
                  <a:pt x="341617" y="59562"/>
                </a:lnTo>
                <a:lnTo>
                  <a:pt x="354901" y="80899"/>
                </a:lnTo>
                <a:lnTo>
                  <a:pt x="418960" y="41021"/>
                </a:lnTo>
                <a:lnTo>
                  <a:pt x="405676" y="19685"/>
                </a:lnTo>
                <a:close/>
              </a:path>
              <a:path w="2892425" h="966470">
                <a:moveTo>
                  <a:pt x="507784" y="0"/>
                </a:moveTo>
                <a:lnTo>
                  <a:pt x="438632" y="0"/>
                </a:lnTo>
                <a:lnTo>
                  <a:pt x="436333" y="635"/>
                </a:lnTo>
                <a:lnTo>
                  <a:pt x="434340" y="1905"/>
                </a:lnTo>
                <a:lnTo>
                  <a:pt x="427024" y="6476"/>
                </a:lnTo>
                <a:lnTo>
                  <a:pt x="440309" y="27812"/>
                </a:lnTo>
                <a:lnTo>
                  <a:pt x="444576" y="25146"/>
                </a:lnTo>
                <a:lnTo>
                  <a:pt x="440982" y="25146"/>
                </a:lnTo>
                <a:lnTo>
                  <a:pt x="447624" y="23241"/>
                </a:lnTo>
                <a:lnTo>
                  <a:pt x="507784" y="23241"/>
                </a:lnTo>
                <a:lnTo>
                  <a:pt x="507784" y="0"/>
                </a:lnTo>
                <a:close/>
              </a:path>
              <a:path w="2892425" h="966470">
                <a:moveTo>
                  <a:pt x="447624" y="23241"/>
                </a:moveTo>
                <a:lnTo>
                  <a:pt x="440982" y="25146"/>
                </a:lnTo>
                <a:lnTo>
                  <a:pt x="444576" y="25146"/>
                </a:lnTo>
                <a:lnTo>
                  <a:pt x="447624" y="23241"/>
                </a:lnTo>
                <a:close/>
              </a:path>
              <a:path w="2892425" h="966470">
                <a:moveTo>
                  <a:pt x="507784" y="23241"/>
                </a:moveTo>
                <a:lnTo>
                  <a:pt x="447624" y="23241"/>
                </a:lnTo>
                <a:lnTo>
                  <a:pt x="444576" y="25146"/>
                </a:lnTo>
                <a:lnTo>
                  <a:pt x="507784" y="25146"/>
                </a:lnTo>
                <a:lnTo>
                  <a:pt x="507784" y="23241"/>
                </a:lnTo>
                <a:close/>
              </a:path>
              <a:path w="2892425" h="966470">
                <a:moveTo>
                  <a:pt x="608368" y="0"/>
                </a:moveTo>
                <a:lnTo>
                  <a:pt x="532930" y="0"/>
                </a:lnTo>
                <a:lnTo>
                  <a:pt x="532930" y="25146"/>
                </a:lnTo>
                <a:lnTo>
                  <a:pt x="608368" y="25146"/>
                </a:lnTo>
                <a:lnTo>
                  <a:pt x="608368" y="0"/>
                </a:lnTo>
                <a:close/>
              </a:path>
              <a:path w="2892425" h="966470">
                <a:moveTo>
                  <a:pt x="708952" y="0"/>
                </a:moveTo>
                <a:lnTo>
                  <a:pt x="633514" y="0"/>
                </a:lnTo>
                <a:lnTo>
                  <a:pt x="633514" y="25146"/>
                </a:lnTo>
                <a:lnTo>
                  <a:pt x="708952" y="25146"/>
                </a:lnTo>
                <a:lnTo>
                  <a:pt x="708952" y="0"/>
                </a:lnTo>
                <a:close/>
              </a:path>
              <a:path w="2892425" h="966470">
                <a:moveTo>
                  <a:pt x="809536" y="0"/>
                </a:moveTo>
                <a:lnTo>
                  <a:pt x="734098" y="0"/>
                </a:lnTo>
                <a:lnTo>
                  <a:pt x="734098" y="25146"/>
                </a:lnTo>
                <a:lnTo>
                  <a:pt x="809536" y="25146"/>
                </a:lnTo>
                <a:lnTo>
                  <a:pt x="809536" y="0"/>
                </a:lnTo>
                <a:close/>
              </a:path>
              <a:path w="2892425" h="966470">
                <a:moveTo>
                  <a:pt x="910120" y="0"/>
                </a:moveTo>
                <a:lnTo>
                  <a:pt x="834682" y="0"/>
                </a:lnTo>
                <a:lnTo>
                  <a:pt x="834682" y="25146"/>
                </a:lnTo>
                <a:lnTo>
                  <a:pt x="910120" y="25146"/>
                </a:lnTo>
                <a:lnTo>
                  <a:pt x="910120" y="0"/>
                </a:lnTo>
                <a:close/>
              </a:path>
              <a:path w="2892425" h="966470">
                <a:moveTo>
                  <a:pt x="1010704" y="0"/>
                </a:moveTo>
                <a:lnTo>
                  <a:pt x="935266" y="0"/>
                </a:lnTo>
                <a:lnTo>
                  <a:pt x="935266" y="25146"/>
                </a:lnTo>
                <a:lnTo>
                  <a:pt x="1010704" y="25146"/>
                </a:lnTo>
                <a:lnTo>
                  <a:pt x="1010704" y="0"/>
                </a:lnTo>
                <a:close/>
              </a:path>
              <a:path w="2892425" h="966470">
                <a:moveTo>
                  <a:pt x="1111288" y="0"/>
                </a:moveTo>
                <a:lnTo>
                  <a:pt x="1035850" y="0"/>
                </a:lnTo>
                <a:lnTo>
                  <a:pt x="1035850" y="25146"/>
                </a:lnTo>
                <a:lnTo>
                  <a:pt x="1111288" y="25146"/>
                </a:lnTo>
                <a:lnTo>
                  <a:pt x="1111288" y="0"/>
                </a:lnTo>
                <a:close/>
              </a:path>
              <a:path w="2892425" h="966470">
                <a:moveTo>
                  <a:pt x="1211872" y="0"/>
                </a:moveTo>
                <a:lnTo>
                  <a:pt x="1136434" y="0"/>
                </a:lnTo>
                <a:lnTo>
                  <a:pt x="1136434" y="25146"/>
                </a:lnTo>
                <a:lnTo>
                  <a:pt x="1211872" y="25146"/>
                </a:lnTo>
                <a:lnTo>
                  <a:pt x="1211872" y="0"/>
                </a:lnTo>
                <a:close/>
              </a:path>
              <a:path w="2892425" h="966470">
                <a:moveTo>
                  <a:pt x="1312456" y="0"/>
                </a:moveTo>
                <a:lnTo>
                  <a:pt x="1237018" y="0"/>
                </a:lnTo>
                <a:lnTo>
                  <a:pt x="1237018" y="25146"/>
                </a:lnTo>
                <a:lnTo>
                  <a:pt x="1312456" y="25146"/>
                </a:lnTo>
                <a:lnTo>
                  <a:pt x="1312456" y="0"/>
                </a:lnTo>
                <a:close/>
              </a:path>
              <a:path w="2892425" h="966470">
                <a:moveTo>
                  <a:pt x="1413040" y="0"/>
                </a:moveTo>
                <a:lnTo>
                  <a:pt x="1337602" y="0"/>
                </a:lnTo>
                <a:lnTo>
                  <a:pt x="1337602" y="25146"/>
                </a:lnTo>
                <a:lnTo>
                  <a:pt x="1413040" y="25146"/>
                </a:lnTo>
                <a:lnTo>
                  <a:pt x="1413040" y="0"/>
                </a:lnTo>
                <a:close/>
              </a:path>
              <a:path w="2892425" h="966470">
                <a:moveTo>
                  <a:pt x="1513624" y="0"/>
                </a:moveTo>
                <a:lnTo>
                  <a:pt x="1438186" y="0"/>
                </a:lnTo>
                <a:lnTo>
                  <a:pt x="1438186" y="25146"/>
                </a:lnTo>
                <a:lnTo>
                  <a:pt x="1513624" y="25146"/>
                </a:lnTo>
                <a:lnTo>
                  <a:pt x="1513624" y="0"/>
                </a:lnTo>
                <a:close/>
              </a:path>
              <a:path w="2892425" h="966470">
                <a:moveTo>
                  <a:pt x="1614208" y="0"/>
                </a:moveTo>
                <a:lnTo>
                  <a:pt x="1538770" y="0"/>
                </a:lnTo>
                <a:lnTo>
                  <a:pt x="1538770" y="25146"/>
                </a:lnTo>
                <a:lnTo>
                  <a:pt x="1614208" y="25146"/>
                </a:lnTo>
                <a:lnTo>
                  <a:pt x="1614208" y="0"/>
                </a:lnTo>
                <a:close/>
              </a:path>
              <a:path w="2892425" h="966470">
                <a:moveTo>
                  <a:pt x="1714792" y="0"/>
                </a:moveTo>
                <a:lnTo>
                  <a:pt x="1639354" y="0"/>
                </a:lnTo>
                <a:lnTo>
                  <a:pt x="1639354" y="25146"/>
                </a:lnTo>
                <a:lnTo>
                  <a:pt x="1714792" y="25146"/>
                </a:lnTo>
                <a:lnTo>
                  <a:pt x="1714792" y="0"/>
                </a:lnTo>
                <a:close/>
              </a:path>
              <a:path w="2892425" h="966470">
                <a:moveTo>
                  <a:pt x="1815376" y="0"/>
                </a:moveTo>
                <a:lnTo>
                  <a:pt x="1739938" y="0"/>
                </a:lnTo>
                <a:lnTo>
                  <a:pt x="1739938" y="25146"/>
                </a:lnTo>
                <a:lnTo>
                  <a:pt x="1815376" y="25146"/>
                </a:lnTo>
                <a:lnTo>
                  <a:pt x="1815376" y="0"/>
                </a:lnTo>
                <a:close/>
              </a:path>
              <a:path w="2892425" h="966470">
                <a:moveTo>
                  <a:pt x="1915960" y="0"/>
                </a:moveTo>
                <a:lnTo>
                  <a:pt x="1840522" y="0"/>
                </a:lnTo>
                <a:lnTo>
                  <a:pt x="1840522" y="25146"/>
                </a:lnTo>
                <a:lnTo>
                  <a:pt x="1915960" y="25146"/>
                </a:lnTo>
                <a:lnTo>
                  <a:pt x="1915960" y="0"/>
                </a:lnTo>
                <a:close/>
              </a:path>
              <a:path w="2892425" h="966470">
                <a:moveTo>
                  <a:pt x="2016544" y="0"/>
                </a:moveTo>
                <a:lnTo>
                  <a:pt x="1941106" y="0"/>
                </a:lnTo>
                <a:lnTo>
                  <a:pt x="1941106" y="25146"/>
                </a:lnTo>
                <a:lnTo>
                  <a:pt x="2016544" y="25146"/>
                </a:lnTo>
                <a:lnTo>
                  <a:pt x="2016544" y="0"/>
                </a:lnTo>
                <a:close/>
              </a:path>
              <a:path w="2892425" h="966470">
                <a:moveTo>
                  <a:pt x="2117128" y="0"/>
                </a:moveTo>
                <a:lnTo>
                  <a:pt x="2041690" y="0"/>
                </a:lnTo>
                <a:lnTo>
                  <a:pt x="2041690" y="25146"/>
                </a:lnTo>
                <a:lnTo>
                  <a:pt x="2117128" y="25146"/>
                </a:lnTo>
                <a:lnTo>
                  <a:pt x="2117128" y="0"/>
                </a:lnTo>
                <a:close/>
              </a:path>
              <a:path w="2892425" h="966470">
                <a:moveTo>
                  <a:pt x="2217712" y="0"/>
                </a:moveTo>
                <a:lnTo>
                  <a:pt x="2142274" y="0"/>
                </a:lnTo>
                <a:lnTo>
                  <a:pt x="2142274" y="25146"/>
                </a:lnTo>
                <a:lnTo>
                  <a:pt x="2217712" y="25146"/>
                </a:lnTo>
                <a:lnTo>
                  <a:pt x="2217712" y="0"/>
                </a:lnTo>
                <a:close/>
              </a:path>
              <a:path w="2892425" h="966470">
                <a:moveTo>
                  <a:pt x="2318296" y="0"/>
                </a:moveTo>
                <a:lnTo>
                  <a:pt x="2242858" y="0"/>
                </a:lnTo>
                <a:lnTo>
                  <a:pt x="2242858" y="25146"/>
                </a:lnTo>
                <a:lnTo>
                  <a:pt x="2318296" y="25146"/>
                </a:lnTo>
                <a:lnTo>
                  <a:pt x="2318296" y="0"/>
                </a:lnTo>
                <a:close/>
              </a:path>
              <a:path w="2892425" h="966470">
                <a:moveTo>
                  <a:pt x="2418880" y="0"/>
                </a:moveTo>
                <a:lnTo>
                  <a:pt x="2343442" y="0"/>
                </a:lnTo>
                <a:lnTo>
                  <a:pt x="2343442" y="25146"/>
                </a:lnTo>
                <a:lnTo>
                  <a:pt x="2418880" y="25146"/>
                </a:lnTo>
                <a:lnTo>
                  <a:pt x="2418880" y="0"/>
                </a:lnTo>
                <a:close/>
              </a:path>
              <a:path w="2892425" h="966470">
                <a:moveTo>
                  <a:pt x="2519464" y="0"/>
                </a:moveTo>
                <a:lnTo>
                  <a:pt x="2444026" y="0"/>
                </a:lnTo>
                <a:lnTo>
                  <a:pt x="2444026" y="25146"/>
                </a:lnTo>
                <a:lnTo>
                  <a:pt x="2519464" y="25146"/>
                </a:lnTo>
                <a:lnTo>
                  <a:pt x="2519464" y="0"/>
                </a:lnTo>
                <a:close/>
              </a:path>
              <a:path w="2892425" h="966470">
                <a:moveTo>
                  <a:pt x="2556040" y="8762"/>
                </a:moveTo>
                <a:lnTo>
                  <a:pt x="2532418" y="17399"/>
                </a:lnTo>
                <a:lnTo>
                  <a:pt x="2558326" y="88265"/>
                </a:lnTo>
                <a:lnTo>
                  <a:pt x="2581948" y="79629"/>
                </a:lnTo>
                <a:lnTo>
                  <a:pt x="2556040" y="8762"/>
                </a:lnTo>
                <a:close/>
              </a:path>
              <a:path w="2892425" h="966470">
                <a:moveTo>
                  <a:pt x="2590584" y="103250"/>
                </a:moveTo>
                <a:lnTo>
                  <a:pt x="2566962" y="111887"/>
                </a:lnTo>
                <a:lnTo>
                  <a:pt x="2592743" y="182753"/>
                </a:lnTo>
                <a:lnTo>
                  <a:pt x="2616365" y="174117"/>
                </a:lnTo>
                <a:lnTo>
                  <a:pt x="2590584" y="103250"/>
                </a:lnTo>
                <a:close/>
              </a:path>
              <a:path w="2892425" h="966470">
                <a:moveTo>
                  <a:pt x="2625001" y="197738"/>
                </a:moveTo>
                <a:lnTo>
                  <a:pt x="2601379" y="206375"/>
                </a:lnTo>
                <a:lnTo>
                  <a:pt x="2627160" y="277241"/>
                </a:lnTo>
                <a:lnTo>
                  <a:pt x="2650782" y="268605"/>
                </a:lnTo>
                <a:lnTo>
                  <a:pt x="2625001" y="197738"/>
                </a:lnTo>
                <a:close/>
              </a:path>
              <a:path w="2892425" h="966470">
                <a:moveTo>
                  <a:pt x="2659418" y="292227"/>
                </a:moveTo>
                <a:lnTo>
                  <a:pt x="2635796" y="300863"/>
                </a:lnTo>
                <a:lnTo>
                  <a:pt x="2661577" y="371729"/>
                </a:lnTo>
                <a:lnTo>
                  <a:pt x="2685199" y="363220"/>
                </a:lnTo>
                <a:lnTo>
                  <a:pt x="2659418" y="292227"/>
                </a:lnTo>
                <a:close/>
              </a:path>
              <a:path w="2892425" h="966470">
                <a:moveTo>
                  <a:pt x="2693835" y="386842"/>
                </a:moveTo>
                <a:lnTo>
                  <a:pt x="2670213" y="395351"/>
                </a:lnTo>
                <a:lnTo>
                  <a:pt x="2695994" y="466217"/>
                </a:lnTo>
                <a:lnTo>
                  <a:pt x="2719616" y="457708"/>
                </a:lnTo>
                <a:lnTo>
                  <a:pt x="2693835" y="386842"/>
                </a:lnTo>
                <a:close/>
              </a:path>
              <a:path w="2892425" h="966470">
                <a:moveTo>
                  <a:pt x="2728252" y="481330"/>
                </a:moveTo>
                <a:lnTo>
                  <a:pt x="2704630" y="489966"/>
                </a:lnTo>
                <a:lnTo>
                  <a:pt x="2730411" y="560832"/>
                </a:lnTo>
                <a:lnTo>
                  <a:pt x="2754160" y="552196"/>
                </a:lnTo>
                <a:lnTo>
                  <a:pt x="2728252" y="481330"/>
                </a:lnTo>
                <a:close/>
              </a:path>
              <a:path w="2892425" h="966470">
                <a:moveTo>
                  <a:pt x="2762669" y="575818"/>
                </a:moveTo>
                <a:lnTo>
                  <a:pt x="2739047" y="584454"/>
                </a:lnTo>
                <a:lnTo>
                  <a:pt x="2764955" y="655294"/>
                </a:lnTo>
                <a:lnTo>
                  <a:pt x="2788577" y="646684"/>
                </a:lnTo>
                <a:lnTo>
                  <a:pt x="2762669" y="575818"/>
                </a:lnTo>
                <a:close/>
              </a:path>
              <a:path w="2892425" h="966470">
                <a:moveTo>
                  <a:pt x="2797086" y="670306"/>
                </a:moveTo>
                <a:lnTo>
                  <a:pt x="2773464" y="678916"/>
                </a:lnTo>
                <a:lnTo>
                  <a:pt x="2799372" y="749795"/>
                </a:lnTo>
                <a:lnTo>
                  <a:pt x="2822994" y="741184"/>
                </a:lnTo>
                <a:lnTo>
                  <a:pt x="2797086" y="670306"/>
                </a:lnTo>
                <a:close/>
              </a:path>
              <a:path w="2892425" h="966470">
                <a:moveTo>
                  <a:pt x="2831630" y="764819"/>
                </a:moveTo>
                <a:lnTo>
                  <a:pt x="2808008" y="773430"/>
                </a:lnTo>
                <a:lnTo>
                  <a:pt x="2833789" y="844308"/>
                </a:lnTo>
                <a:lnTo>
                  <a:pt x="2857411" y="835698"/>
                </a:lnTo>
                <a:lnTo>
                  <a:pt x="2831630" y="764819"/>
                </a:lnTo>
                <a:close/>
              </a:path>
              <a:path w="2892425" h="966470">
                <a:moveTo>
                  <a:pt x="2866047" y="859320"/>
                </a:moveTo>
                <a:lnTo>
                  <a:pt x="2842425" y="867930"/>
                </a:lnTo>
                <a:lnTo>
                  <a:pt x="2868206" y="938809"/>
                </a:lnTo>
                <a:lnTo>
                  <a:pt x="2891828" y="930198"/>
                </a:lnTo>
                <a:lnTo>
                  <a:pt x="2866047" y="859320"/>
                </a:lnTo>
                <a:close/>
              </a:path>
              <a:path w="2892425" h="966470">
                <a:moveTo>
                  <a:pt x="2882176" y="941070"/>
                </a:moveTo>
                <a:lnTo>
                  <a:pt x="2806738" y="941070"/>
                </a:lnTo>
                <a:lnTo>
                  <a:pt x="2806738" y="966216"/>
                </a:lnTo>
                <a:lnTo>
                  <a:pt x="2882176" y="966216"/>
                </a:lnTo>
                <a:lnTo>
                  <a:pt x="2882176" y="941070"/>
                </a:lnTo>
                <a:close/>
              </a:path>
              <a:path w="2892425" h="966470">
                <a:moveTo>
                  <a:pt x="2781592" y="941070"/>
                </a:moveTo>
                <a:lnTo>
                  <a:pt x="2706154" y="941070"/>
                </a:lnTo>
                <a:lnTo>
                  <a:pt x="2706154" y="966216"/>
                </a:lnTo>
                <a:lnTo>
                  <a:pt x="2781592" y="966216"/>
                </a:lnTo>
                <a:lnTo>
                  <a:pt x="2781592" y="941070"/>
                </a:lnTo>
                <a:close/>
              </a:path>
              <a:path w="2892425" h="966470">
                <a:moveTo>
                  <a:pt x="2681008" y="941070"/>
                </a:moveTo>
                <a:lnTo>
                  <a:pt x="2605570" y="941070"/>
                </a:lnTo>
                <a:lnTo>
                  <a:pt x="2605570" y="966216"/>
                </a:lnTo>
                <a:lnTo>
                  <a:pt x="2681008" y="966216"/>
                </a:lnTo>
                <a:lnTo>
                  <a:pt x="2681008" y="941070"/>
                </a:lnTo>
                <a:close/>
              </a:path>
              <a:path w="2892425" h="966470">
                <a:moveTo>
                  <a:pt x="2580424" y="941070"/>
                </a:moveTo>
                <a:lnTo>
                  <a:pt x="2504986" y="941070"/>
                </a:lnTo>
                <a:lnTo>
                  <a:pt x="2504986" y="966216"/>
                </a:lnTo>
                <a:lnTo>
                  <a:pt x="2580424" y="966216"/>
                </a:lnTo>
                <a:lnTo>
                  <a:pt x="2580424" y="941070"/>
                </a:lnTo>
                <a:close/>
              </a:path>
              <a:path w="2892425" h="966470">
                <a:moveTo>
                  <a:pt x="2479840" y="941070"/>
                </a:moveTo>
                <a:lnTo>
                  <a:pt x="2404402" y="941070"/>
                </a:lnTo>
                <a:lnTo>
                  <a:pt x="2404402" y="966216"/>
                </a:lnTo>
                <a:lnTo>
                  <a:pt x="2479840" y="966216"/>
                </a:lnTo>
                <a:lnTo>
                  <a:pt x="2479840" y="941070"/>
                </a:lnTo>
                <a:close/>
              </a:path>
              <a:path w="2892425" h="966470">
                <a:moveTo>
                  <a:pt x="2379256" y="941070"/>
                </a:moveTo>
                <a:lnTo>
                  <a:pt x="2303818" y="941070"/>
                </a:lnTo>
                <a:lnTo>
                  <a:pt x="2303818" y="966216"/>
                </a:lnTo>
                <a:lnTo>
                  <a:pt x="2379256" y="966216"/>
                </a:lnTo>
                <a:lnTo>
                  <a:pt x="2379256" y="941070"/>
                </a:lnTo>
                <a:close/>
              </a:path>
              <a:path w="2892425" h="966470">
                <a:moveTo>
                  <a:pt x="2278672" y="941070"/>
                </a:moveTo>
                <a:lnTo>
                  <a:pt x="2203234" y="941070"/>
                </a:lnTo>
                <a:lnTo>
                  <a:pt x="2203234" y="966216"/>
                </a:lnTo>
                <a:lnTo>
                  <a:pt x="2278672" y="966216"/>
                </a:lnTo>
                <a:lnTo>
                  <a:pt x="2278672" y="941070"/>
                </a:lnTo>
                <a:close/>
              </a:path>
              <a:path w="2892425" h="966470">
                <a:moveTo>
                  <a:pt x="2178088" y="941070"/>
                </a:moveTo>
                <a:lnTo>
                  <a:pt x="2102650" y="941070"/>
                </a:lnTo>
                <a:lnTo>
                  <a:pt x="2102650" y="966216"/>
                </a:lnTo>
                <a:lnTo>
                  <a:pt x="2178088" y="966216"/>
                </a:lnTo>
                <a:lnTo>
                  <a:pt x="2178088" y="941070"/>
                </a:lnTo>
                <a:close/>
              </a:path>
              <a:path w="2892425" h="966470">
                <a:moveTo>
                  <a:pt x="2077504" y="941070"/>
                </a:moveTo>
                <a:lnTo>
                  <a:pt x="2002066" y="941070"/>
                </a:lnTo>
                <a:lnTo>
                  <a:pt x="2002066" y="966216"/>
                </a:lnTo>
                <a:lnTo>
                  <a:pt x="2077504" y="966216"/>
                </a:lnTo>
                <a:lnTo>
                  <a:pt x="2077504" y="941070"/>
                </a:lnTo>
                <a:close/>
              </a:path>
              <a:path w="2892425" h="966470">
                <a:moveTo>
                  <a:pt x="1976920" y="941070"/>
                </a:moveTo>
                <a:lnTo>
                  <a:pt x="1901482" y="941070"/>
                </a:lnTo>
                <a:lnTo>
                  <a:pt x="1901482" y="966216"/>
                </a:lnTo>
                <a:lnTo>
                  <a:pt x="1976920" y="966216"/>
                </a:lnTo>
                <a:lnTo>
                  <a:pt x="1976920" y="941070"/>
                </a:lnTo>
                <a:close/>
              </a:path>
              <a:path w="2892425" h="966470">
                <a:moveTo>
                  <a:pt x="1876336" y="941070"/>
                </a:moveTo>
                <a:lnTo>
                  <a:pt x="1800898" y="941070"/>
                </a:lnTo>
                <a:lnTo>
                  <a:pt x="1800898" y="966216"/>
                </a:lnTo>
                <a:lnTo>
                  <a:pt x="1876336" y="966216"/>
                </a:lnTo>
                <a:lnTo>
                  <a:pt x="1876336" y="941070"/>
                </a:lnTo>
                <a:close/>
              </a:path>
              <a:path w="2892425" h="966470">
                <a:moveTo>
                  <a:pt x="1775752" y="941070"/>
                </a:moveTo>
                <a:lnTo>
                  <a:pt x="1700314" y="941070"/>
                </a:lnTo>
                <a:lnTo>
                  <a:pt x="1700314" y="966216"/>
                </a:lnTo>
                <a:lnTo>
                  <a:pt x="1775752" y="966216"/>
                </a:lnTo>
                <a:lnTo>
                  <a:pt x="1775752" y="941070"/>
                </a:lnTo>
                <a:close/>
              </a:path>
              <a:path w="2892425" h="966470">
                <a:moveTo>
                  <a:pt x="1675168" y="941070"/>
                </a:moveTo>
                <a:lnTo>
                  <a:pt x="1599730" y="941070"/>
                </a:lnTo>
                <a:lnTo>
                  <a:pt x="1599730" y="966216"/>
                </a:lnTo>
                <a:lnTo>
                  <a:pt x="1675168" y="966216"/>
                </a:lnTo>
                <a:lnTo>
                  <a:pt x="1675168" y="941070"/>
                </a:lnTo>
                <a:close/>
              </a:path>
              <a:path w="2892425" h="966470">
                <a:moveTo>
                  <a:pt x="1574584" y="941070"/>
                </a:moveTo>
                <a:lnTo>
                  <a:pt x="1499146" y="941070"/>
                </a:lnTo>
                <a:lnTo>
                  <a:pt x="1499146" y="966216"/>
                </a:lnTo>
                <a:lnTo>
                  <a:pt x="1574584" y="966216"/>
                </a:lnTo>
                <a:lnTo>
                  <a:pt x="1574584" y="941070"/>
                </a:lnTo>
                <a:close/>
              </a:path>
              <a:path w="2892425" h="966470">
                <a:moveTo>
                  <a:pt x="1474000" y="941070"/>
                </a:moveTo>
                <a:lnTo>
                  <a:pt x="1398562" y="941070"/>
                </a:lnTo>
                <a:lnTo>
                  <a:pt x="1398562" y="966216"/>
                </a:lnTo>
                <a:lnTo>
                  <a:pt x="1474000" y="966216"/>
                </a:lnTo>
                <a:lnTo>
                  <a:pt x="1474000" y="941070"/>
                </a:lnTo>
                <a:close/>
              </a:path>
              <a:path w="2892425" h="966470">
                <a:moveTo>
                  <a:pt x="1373416" y="941070"/>
                </a:moveTo>
                <a:lnTo>
                  <a:pt x="1297978" y="941070"/>
                </a:lnTo>
                <a:lnTo>
                  <a:pt x="1297978" y="966216"/>
                </a:lnTo>
                <a:lnTo>
                  <a:pt x="1373416" y="966216"/>
                </a:lnTo>
                <a:lnTo>
                  <a:pt x="1373416" y="941070"/>
                </a:lnTo>
                <a:close/>
              </a:path>
              <a:path w="2892425" h="966470">
                <a:moveTo>
                  <a:pt x="1272832" y="941070"/>
                </a:moveTo>
                <a:lnTo>
                  <a:pt x="1197394" y="941070"/>
                </a:lnTo>
                <a:lnTo>
                  <a:pt x="1197394" y="966216"/>
                </a:lnTo>
                <a:lnTo>
                  <a:pt x="1272832" y="966216"/>
                </a:lnTo>
                <a:lnTo>
                  <a:pt x="1272832" y="941070"/>
                </a:lnTo>
                <a:close/>
              </a:path>
              <a:path w="2892425" h="966470">
                <a:moveTo>
                  <a:pt x="1172248" y="941070"/>
                </a:moveTo>
                <a:lnTo>
                  <a:pt x="1096810" y="941070"/>
                </a:lnTo>
                <a:lnTo>
                  <a:pt x="1096810" y="966216"/>
                </a:lnTo>
                <a:lnTo>
                  <a:pt x="1172248" y="966216"/>
                </a:lnTo>
                <a:lnTo>
                  <a:pt x="1172248" y="941070"/>
                </a:lnTo>
                <a:close/>
              </a:path>
              <a:path w="2892425" h="966470">
                <a:moveTo>
                  <a:pt x="1071664" y="941070"/>
                </a:moveTo>
                <a:lnTo>
                  <a:pt x="996226" y="941070"/>
                </a:lnTo>
                <a:lnTo>
                  <a:pt x="996226" y="966216"/>
                </a:lnTo>
                <a:lnTo>
                  <a:pt x="1071664" y="966216"/>
                </a:lnTo>
                <a:lnTo>
                  <a:pt x="1071664" y="941070"/>
                </a:lnTo>
                <a:close/>
              </a:path>
              <a:path w="2892425" h="966470">
                <a:moveTo>
                  <a:pt x="971080" y="941070"/>
                </a:moveTo>
                <a:lnTo>
                  <a:pt x="895642" y="941070"/>
                </a:lnTo>
                <a:lnTo>
                  <a:pt x="895642" y="966216"/>
                </a:lnTo>
                <a:lnTo>
                  <a:pt x="971080" y="966216"/>
                </a:lnTo>
                <a:lnTo>
                  <a:pt x="971080" y="941070"/>
                </a:lnTo>
                <a:close/>
              </a:path>
              <a:path w="2892425" h="966470">
                <a:moveTo>
                  <a:pt x="870496" y="941070"/>
                </a:moveTo>
                <a:lnTo>
                  <a:pt x="795058" y="941070"/>
                </a:lnTo>
                <a:lnTo>
                  <a:pt x="795058" y="966216"/>
                </a:lnTo>
                <a:lnTo>
                  <a:pt x="870496" y="966216"/>
                </a:lnTo>
                <a:lnTo>
                  <a:pt x="870496" y="941070"/>
                </a:lnTo>
                <a:close/>
              </a:path>
              <a:path w="2892425" h="966470">
                <a:moveTo>
                  <a:pt x="769912" y="941070"/>
                </a:moveTo>
                <a:lnTo>
                  <a:pt x="694474" y="941070"/>
                </a:lnTo>
                <a:lnTo>
                  <a:pt x="694474" y="966216"/>
                </a:lnTo>
                <a:lnTo>
                  <a:pt x="769912" y="966216"/>
                </a:lnTo>
                <a:lnTo>
                  <a:pt x="769912" y="941070"/>
                </a:lnTo>
                <a:close/>
              </a:path>
              <a:path w="2892425" h="966470">
                <a:moveTo>
                  <a:pt x="669328" y="941070"/>
                </a:moveTo>
                <a:lnTo>
                  <a:pt x="593890" y="941070"/>
                </a:lnTo>
                <a:lnTo>
                  <a:pt x="593890" y="966216"/>
                </a:lnTo>
                <a:lnTo>
                  <a:pt x="669328" y="966216"/>
                </a:lnTo>
                <a:lnTo>
                  <a:pt x="669328" y="941070"/>
                </a:lnTo>
                <a:close/>
              </a:path>
              <a:path w="2892425" h="966470">
                <a:moveTo>
                  <a:pt x="548551" y="890803"/>
                </a:moveTo>
                <a:lnTo>
                  <a:pt x="524548" y="898385"/>
                </a:lnTo>
                <a:lnTo>
                  <a:pt x="544995" y="962660"/>
                </a:lnTo>
                <a:lnTo>
                  <a:pt x="549821" y="966216"/>
                </a:lnTo>
                <a:lnTo>
                  <a:pt x="568744" y="966216"/>
                </a:lnTo>
                <a:lnTo>
                  <a:pt x="568744" y="949845"/>
                </a:lnTo>
                <a:lnTo>
                  <a:pt x="567220" y="949845"/>
                </a:lnTo>
                <a:lnTo>
                  <a:pt x="555282" y="941070"/>
                </a:lnTo>
                <a:lnTo>
                  <a:pt x="564445" y="941070"/>
                </a:lnTo>
                <a:lnTo>
                  <a:pt x="548551" y="890803"/>
                </a:lnTo>
                <a:close/>
              </a:path>
              <a:path w="2892425" h="966470">
                <a:moveTo>
                  <a:pt x="564445" y="941070"/>
                </a:moveTo>
                <a:lnTo>
                  <a:pt x="555282" y="941070"/>
                </a:lnTo>
                <a:lnTo>
                  <a:pt x="567220" y="949845"/>
                </a:lnTo>
                <a:lnTo>
                  <a:pt x="564445" y="941070"/>
                </a:lnTo>
                <a:close/>
              </a:path>
              <a:path w="2892425" h="966470">
                <a:moveTo>
                  <a:pt x="568744" y="941070"/>
                </a:moveTo>
                <a:lnTo>
                  <a:pt x="564445" y="941070"/>
                </a:lnTo>
                <a:lnTo>
                  <a:pt x="567220" y="949845"/>
                </a:lnTo>
                <a:lnTo>
                  <a:pt x="568744" y="949845"/>
                </a:lnTo>
                <a:lnTo>
                  <a:pt x="568744" y="941070"/>
                </a:lnTo>
                <a:close/>
              </a:path>
              <a:path w="2892425" h="966470">
                <a:moveTo>
                  <a:pt x="518198" y="794905"/>
                </a:moveTo>
                <a:lnTo>
                  <a:pt x="494195" y="802500"/>
                </a:lnTo>
                <a:lnTo>
                  <a:pt x="517055" y="874420"/>
                </a:lnTo>
                <a:lnTo>
                  <a:pt x="540931" y="866825"/>
                </a:lnTo>
                <a:lnTo>
                  <a:pt x="518198" y="794905"/>
                </a:lnTo>
                <a:close/>
              </a:path>
              <a:path w="2892425" h="966470">
                <a:moveTo>
                  <a:pt x="487845" y="699020"/>
                </a:moveTo>
                <a:lnTo>
                  <a:pt x="463842" y="706602"/>
                </a:lnTo>
                <a:lnTo>
                  <a:pt x="486702" y="778522"/>
                </a:lnTo>
                <a:lnTo>
                  <a:pt x="510578" y="770940"/>
                </a:lnTo>
                <a:lnTo>
                  <a:pt x="487845" y="699020"/>
                </a:lnTo>
                <a:close/>
              </a:path>
              <a:path w="2892425" h="966470">
                <a:moveTo>
                  <a:pt x="457492" y="603123"/>
                </a:moveTo>
                <a:lnTo>
                  <a:pt x="433527" y="610704"/>
                </a:lnTo>
                <a:lnTo>
                  <a:pt x="456349" y="682625"/>
                </a:lnTo>
                <a:lnTo>
                  <a:pt x="480225" y="675043"/>
                </a:lnTo>
                <a:lnTo>
                  <a:pt x="457492" y="603123"/>
                </a:lnTo>
                <a:close/>
              </a:path>
              <a:path w="2892425" h="966470">
                <a:moveTo>
                  <a:pt x="427151" y="507238"/>
                </a:moveTo>
                <a:lnTo>
                  <a:pt x="403174" y="514858"/>
                </a:lnTo>
                <a:lnTo>
                  <a:pt x="425945" y="586740"/>
                </a:lnTo>
                <a:lnTo>
                  <a:pt x="449872" y="579120"/>
                </a:lnTo>
                <a:lnTo>
                  <a:pt x="427151" y="507238"/>
                </a:lnTo>
                <a:close/>
              </a:path>
              <a:path w="2892425" h="966470">
                <a:moveTo>
                  <a:pt x="396786" y="411353"/>
                </a:moveTo>
                <a:lnTo>
                  <a:pt x="372821" y="418973"/>
                </a:lnTo>
                <a:lnTo>
                  <a:pt x="395579" y="490855"/>
                </a:lnTo>
                <a:lnTo>
                  <a:pt x="419557" y="483235"/>
                </a:lnTo>
                <a:lnTo>
                  <a:pt x="396786" y="411353"/>
                </a:lnTo>
                <a:close/>
              </a:path>
              <a:path w="2892425" h="966470">
                <a:moveTo>
                  <a:pt x="416864" y="334518"/>
                </a:moveTo>
                <a:lnTo>
                  <a:pt x="365912" y="365125"/>
                </a:lnTo>
                <a:lnTo>
                  <a:pt x="360934" y="368173"/>
                </a:lnTo>
                <a:lnTo>
                  <a:pt x="358660" y="374269"/>
                </a:lnTo>
                <a:lnTo>
                  <a:pt x="360413" y="379730"/>
                </a:lnTo>
                <a:lnTo>
                  <a:pt x="365226" y="394970"/>
                </a:lnTo>
                <a:lnTo>
                  <a:pt x="389204" y="387350"/>
                </a:lnTo>
                <a:lnTo>
                  <a:pt x="389003" y="386715"/>
                </a:lnTo>
                <a:lnTo>
                  <a:pt x="378891" y="386715"/>
                </a:lnTo>
                <a:lnTo>
                  <a:pt x="384390" y="372110"/>
                </a:lnTo>
                <a:lnTo>
                  <a:pt x="403104" y="372110"/>
                </a:lnTo>
                <a:lnTo>
                  <a:pt x="429844" y="355981"/>
                </a:lnTo>
                <a:lnTo>
                  <a:pt x="416864" y="334518"/>
                </a:lnTo>
                <a:close/>
              </a:path>
              <a:path w="2892425" h="966470">
                <a:moveTo>
                  <a:pt x="384390" y="372110"/>
                </a:moveTo>
                <a:lnTo>
                  <a:pt x="378891" y="386715"/>
                </a:lnTo>
                <a:lnTo>
                  <a:pt x="387385" y="381591"/>
                </a:lnTo>
                <a:lnTo>
                  <a:pt x="384390" y="372110"/>
                </a:lnTo>
                <a:close/>
              </a:path>
              <a:path w="2892425" h="966470">
                <a:moveTo>
                  <a:pt x="387385" y="381591"/>
                </a:moveTo>
                <a:lnTo>
                  <a:pt x="378891" y="386715"/>
                </a:lnTo>
                <a:lnTo>
                  <a:pt x="389003" y="386715"/>
                </a:lnTo>
                <a:lnTo>
                  <a:pt x="387385" y="381591"/>
                </a:lnTo>
                <a:close/>
              </a:path>
              <a:path w="2892425" h="966470">
                <a:moveTo>
                  <a:pt x="403104" y="372110"/>
                </a:moveTo>
                <a:lnTo>
                  <a:pt x="384390" y="372110"/>
                </a:lnTo>
                <a:lnTo>
                  <a:pt x="387385" y="381591"/>
                </a:lnTo>
                <a:lnTo>
                  <a:pt x="403104" y="372110"/>
                </a:lnTo>
                <a:close/>
              </a:path>
              <a:path w="2892425" h="966470">
                <a:moveTo>
                  <a:pt x="503085" y="282575"/>
                </a:moveTo>
                <a:lnTo>
                  <a:pt x="438403" y="321564"/>
                </a:lnTo>
                <a:lnTo>
                  <a:pt x="451396" y="343027"/>
                </a:lnTo>
                <a:lnTo>
                  <a:pt x="516039" y="304165"/>
                </a:lnTo>
                <a:lnTo>
                  <a:pt x="503085" y="282575"/>
                </a:lnTo>
                <a:close/>
              </a:path>
              <a:path w="2892425" h="966470">
                <a:moveTo>
                  <a:pt x="631546" y="224409"/>
                </a:moveTo>
                <a:lnTo>
                  <a:pt x="602907" y="224409"/>
                </a:lnTo>
                <a:lnTo>
                  <a:pt x="614210" y="242951"/>
                </a:lnTo>
                <a:lnTo>
                  <a:pt x="596733" y="243202"/>
                </a:lnTo>
                <a:lnTo>
                  <a:pt x="602145" y="252222"/>
                </a:lnTo>
                <a:lnTo>
                  <a:pt x="580624" y="265159"/>
                </a:lnTo>
                <a:lnTo>
                  <a:pt x="560616" y="301752"/>
                </a:lnTo>
                <a:lnTo>
                  <a:pt x="557314" y="307848"/>
                </a:lnTo>
                <a:lnTo>
                  <a:pt x="559473" y="315468"/>
                </a:lnTo>
                <a:lnTo>
                  <a:pt x="565569" y="318897"/>
                </a:lnTo>
                <a:lnTo>
                  <a:pt x="571665" y="322199"/>
                </a:lnTo>
                <a:lnTo>
                  <a:pt x="579285" y="319913"/>
                </a:lnTo>
                <a:lnTo>
                  <a:pt x="582714" y="313817"/>
                </a:lnTo>
                <a:lnTo>
                  <a:pt x="631546" y="224409"/>
                </a:lnTo>
                <a:close/>
              </a:path>
              <a:path w="2892425" h="966470">
                <a:moveTo>
                  <a:pt x="592598" y="243261"/>
                </a:moveTo>
                <a:lnTo>
                  <a:pt x="567655" y="243620"/>
                </a:lnTo>
                <a:lnTo>
                  <a:pt x="524548" y="269621"/>
                </a:lnTo>
                <a:lnTo>
                  <a:pt x="537502" y="291084"/>
                </a:lnTo>
                <a:lnTo>
                  <a:pt x="580624" y="265159"/>
                </a:lnTo>
                <a:lnTo>
                  <a:pt x="592598" y="243261"/>
                </a:lnTo>
                <a:close/>
              </a:path>
              <a:path w="2892425" h="966470">
                <a:moveTo>
                  <a:pt x="596733" y="243202"/>
                </a:moveTo>
                <a:lnTo>
                  <a:pt x="592598" y="243261"/>
                </a:lnTo>
                <a:lnTo>
                  <a:pt x="580624" y="265159"/>
                </a:lnTo>
                <a:lnTo>
                  <a:pt x="602145" y="252222"/>
                </a:lnTo>
                <a:lnTo>
                  <a:pt x="596733" y="243202"/>
                </a:lnTo>
                <a:close/>
              </a:path>
              <a:path w="2892425" h="966470">
                <a:moveTo>
                  <a:pt x="635292" y="217550"/>
                </a:moveTo>
                <a:lnTo>
                  <a:pt x="518579" y="219201"/>
                </a:lnTo>
                <a:lnTo>
                  <a:pt x="513118" y="224917"/>
                </a:lnTo>
                <a:lnTo>
                  <a:pt x="513223" y="230631"/>
                </a:lnTo>
                <a:lnTo>
                  <a:pt x="513245" y="238760"/>
                </a:lnTo>
                <a:lnTo>
                  <a:pt x="518960" y="244348"/>
                </a:lnTo>
                <a:lnTo>
                  <a:pt x="567655" y="243620"/>
                </a:lnTo>
                <a:lnTo>
                  <a:pt x="589191" y="230631"/>
                </a:lnTo>
                <a:lnTo>
                  <a:pt x="599504" y="230631"/>
                </a:lnTo>
                <a:lnTo>
                  <a:pt x="602907" y="224409"/>
                </a:lnTo>
                <a:lnTo>
                  <a:pt x="631546" y="224409"/>
                </a:lnTo>
                <a:lnTo>
                  <a:pt x="635292" y="217550"/>
                </a:lnTo>
                <a:close/>
              </a:path>
              <a:path w="2892425" h="966470">
                <a:moveTo>
                  <a:pt x="589191" y="230631"/>
                </a:moveTo>
                <a:lnTo>
                  <a:pt x="567655" y="243620"/>
                </a:lnTo>
                <a:lnTo>
                  <a:pt x="592598" y="243261"/>
                </a:lnTo>
                <a:lnTo>
                  <a:pt x="594586" y="239625"/>
                </a:lnTo>
                <a:lnTo>
                  <a:pt x="589191" y="230631"/>
                </a:lnTo>
                <a:close/>
              </a:path>
              <a:path w="2892425" h="966470">
                <a:moveTo>
                  <a:pt x="594586" y="239625"/>
                </a:moveTo>
                <a:lnTo>
                  <a:pt x="592598" y="243261"/>
                </a:lnTo>
                <a:lnTo>
                  <a:pt x="596733" y="243202"/>
                </a:lnTo>
                <a:lnTo>
                  <a:pt x="594586" y="239625"/>
                </a:lnTo>
                <a:close/>
              </a:path>
              <a:path w="2892425" h="966470">
                <a:moveTo>
                  <a:pt x="602907" y="224409"/>
                </a:moveTo>
                <a:lnTo>
                  <a:pt x="594586" y="239625"/>
                </a:lnTo>
                <a:lnTo>
                  <a:pt x="596733" y="243202"/>
                </a:lnTo>
                <a:lnTo>
                  <a:pt x="614210" y="242951"/>
                </a:lnTo>
                <a:lnTo>
                  <a:pt x="602907" y="224409"/>
                </a:lnTo>
                <a:close/>
              </a:path>
              <a:path w="2892425" h="966470">
                <a:moveTo>
                  <a:pt x="599504" y="230631"/>
                </a:moveTo>
                <a:lnTo>
                  <a:pt x="589191" y="230631"/>
                </a:lnTo>
                <a:lnTo>
                  <a:pt x="594586" y="239625"/>
                </a:lnTo>
                <a:lnTo>
                  <a:pt x="599504" y="230631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700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17040" y="820675"/>
            <a:ext cx="6498590" cy="452755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5" dirty="0"/>
              <a:t>Life </a:t>
            </a:r>
            <a:r>
              <a:rPr sz="2800" spc="-10" dirty="0"/>
              <a:t>Cycle, </a:t>
            </a:r>
            <a:r>
              <a:rPr sz="2800" spc="-5" dirty="0"/>
              <a:t>Cash Flow </a:t>
            </a:r>
            <a:r>
              <a:rPr sz="2800" dirty="0"/>
              <a:t>&amp; </a:t>
            </a:r>
            <a:r>
              <a:rPr sz="2800" spc="-10" dirty="0"/>
              <a:t>Platform</a:t>
            </a:r>
            <a:r>
              <a:rPr sz="2800" spc="30" dirty="0"/>
              <a:t> </a:t>
            </a:r>
            <a:r>
              <a:rPr sz="2800" spc="-30" dirty="0"/>
              <a:t>Technology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1696213" y="1504443"/>
            <a:ext cx="7357745" cy="107759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55600" indent="-342900">
              <a:spcBef>
                <a:spcPts val="7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5" dirty="0">
                <a:latin typeface="Calibri"/>
                <a:cs typeface="Calibri"/>
              </a:rPr>
              <a:t>Extending </a:t>
            </a:r>
            <a:r>
              <a:rPr dirty="0">
                <a:latin typeface="Calibri"/>
                <a:cs typeface="Calibri"/>
              </a:rPr>
              <a:t>an </a:t>
            </a:r>
            <a:r>
              <a:rPr spc="-10" dirty="0">
                <a:latin typeface="Calibri"/>
                <a:cs typeface="Calibri"/>
              </a:rPr>
              <a:t>existing product </a:t>
            </a:r>
            <a:r>
              <a:rPr spc="-5" dirty="0">
                <a:latin typeface="Calibri"/>
                <a:cs typeface="Calibri"/>
              </a:rPr>
              <a:t>design </a:t>
            </a:r>
            <a:r>
              <a:rPr spc="-10" dirty="0">
                <a:latin typeface="Calibri"/>
                <a:cs typeface="Calibri"/>
              </a:rPr>
              <a:t>extends </a:t>
            </a:r>
            <a:r>
              <a:rPr dirty="0">
                <a:latin typeface="Calibri"/>
                <a:cs typeface="Calibri"/>
              </a:rPr>
              <a:t>the </a:t>
            </a:r>
            <a:r>
              <a:rPr spc="-10" dirty="0">
                <a:latin typeface="Calibri"/>
                <a:cs typeface="Calibri"/>
              </a:rPr>
              <a:t>revenue</a:t>
            </a:r>
            <a:r>
              <a:rPr spc="11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period</a:t>
            </a:r>
            <a:endParaRPr>
              <a:latin typeface="Calibri"/>
              <a:cs typeface="Calibri"/>
            </a:endParaRPr>
          </a:p>
          <a:p>
            <a:pPr marL="355600" indent="-342900"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10" dirty="0">
                <a:latin typeface="Calibri"/>
                <a:cs typeface="Calibri"/>
              </a:rPr>
              <a:t>Investment </a:t>
            </a:r>
            <a:r>
              <a:rPr dirty="0">
                <a:latin typeface="Calibri"/>
                <a:cs typeface="Calibri"/>
              </a:rPr>
              <a:t>in </a:t>
            </a:r>
            <a:r>
              <a:rPr spc="-5" dirty="0">
                <a:latin typeface="Calibri"/>
                <a:cs typeface="Calibri"/>
              </a:rPr>
              <a:t>design </a:t>
            </a:r>
            <a:r>
              <a:rPr dirty="0">
                <a:latin typeface="Calibri"/>
                <a:cs typeface="Calibri"/>
              </a:rPr>
              <a:t>and </a:t>
            </a:r>
            <a:r>
              <a:rPr spc="-10" dirty="0">
                <a:latin typeface="Calibri"/>
                <a:cs typeface="Calibri"/>
              </a:rPr>
              <a:t>development </a:t>
            </a:r>
            <a:r>
              <a:rPr dirty="0">
                <a:latin typeface="Calibri"/>
                <a:cs typeface="Calibri"/>
              </a:rPr>
              <a:t>is </a:t>
            </a:r>
            <a:r>
              <a:rPr spc="-5" dirty="0">
                <a:latin typeface="Calibri"/>
                <a:cs typeface="Calibri"/>
              </a:rPr>
              <a:t>carried</a:t>
            </a:r>
            <a:r>
              <a:rPr spc="75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forward</a:t>
            </a:r>
            <a:endParaRPr>
              <a:latin typeface="Calibri"/>
              <a:cs typeface="Calibri"/>
            </a:endParaRPr>
          </a:p>
          <a:p>
            <a:pPr marL="355600" indent="-342900"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>
                <a:latin typeface="Calibri"/>
                <a:cs typeface="Calibri"/>
              </a:rPr>
              <a:t>An added </a:t>
            </a:r>
            <a:r>
              <a:rPr spc="-5" dirty="0">
                <a:latin typeface="Calibri"/>
                <a:cs typeface="Calibri"/>
              </a:rPr>
              <a:t>bonus period of </a:t>
            </a:r>
            <a:r>
              <a:rPr spc="-10" dirty="0">
                <a:latin typeface="Calibri"/>
                <a:cs typeface="Calibri"/>
              </a:rPr>
              <a:t>profit </a:t>
            </a:r>
            <a:r>
              <a:rPr dirty="0">
                <a:latin typeface="Calibri"/>
                <a:cs typeface="Calibri"/>
              </a:rPr>
              <a:t>is </a:t>
            </a:r>
            <a:r>
              <a:rPr spc="-10" dirty="0">
                <a:latin typeface="Calibri"/>
                <a:cs typeface="Calibri"/>
              </a:rPr>
              <a:t>realizable </a:t>
            </a:r>
            <a:r>
              <a:rPr spc="-5" dirty="0">
                <a:latin typeface="Calibri"/>
                <a:cs typeface="Calibri"/>
              </a:rPr>
              <a:t>since </a:t>
            </a:r>
            <a:r>
              <a:rPr spc="-15" dirty="0">
                <a:latin typeface="Calibri"/>
                <a:cs typeface="Calibri"/>
              </a:rPr>
              <a:t>cost </a:t>
            </a:r>
            <a:r>
              <a:rPr dirty="0">
                <a:latin typeface="Calibri"/>
                <a:cs typeface="Calibri"/>
              </a:rPr>
              <a:t>is </a:t>
            </a:r>
            <a:r>
              <a:rPr spc="-5" dirty="0">
                <a:latin typeface="Calibri"/>
                <a:cs typeface="Calibri"/>
              </a:rPr>
              <a:t>already</a:t>
            </a:r>
            <a:r>
              <a:rPr spc="140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recovered</a:t>
            </a:r>
            <a:endParaRPr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90167" y="2966466"/>
            <a:ext cx="7640955" cy="2481580"/>
          </a:xfrm>
          <a:custGeom>
            <a:avLst/>
            <a:gdLst/>
            <a:ahLst/>
            <a:cxnLst/>
            <a:rect l="l" t="t" r="r" b="b"/>
            <a:pathLst>
              <a:path w="7640955" h="2481579">
                <a:moveTo>
                  <a:pt x="0" y="0"/>
                </a:moveTo>
                <a:lnTo>
                  <a:pt x="0" y="2481072"/>
                </a:lnTo>
                <a:lnTo>
                  <a:pt x="7640574" y="2481072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846565" y="5364988"/>
            <a:ext cx="5721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latin typeface="Arial"/>
                <a:cs typeface="Arial"/>
              </a:rPr>
              <a:t>TIME</a:t>
            </a:r>
            <a:endParaRPr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45730" y="4188562"/>
            <a:ext cx="269304" cy="7626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>
                <a:latin typeface="Arial"/>
                <a:cs typeface="Arial"/>
              </a:rPr>
              <a:t>SALES</a:t>
            </a:r>
            <a:endParaRPr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971419" y="3011805"/>
            <a:ext cx="0" cy="2544445"/>
          </a:xfrm>
          <a:custGeom>
            <a:avLst/>
            <a:gdLst/>
            <a:ahLst/>
            <a:cxnLst/>
            <a:rect l="l" t="t" r="r" b="b"/>
            <a:pathLst>
              <a:path h="2544445">
                <a:moveTo>
                  <a:pt x="0" y="2544318"/>
                </a:moveTo>
                <a:lnTo>
                  <a:pt x="0" y="0"/>
                </a:lnTo>
              </a:path>
            </a:pathLst>
          </a:custGeom>
          <a:ln w="9906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70223" y="3022473"/>
            <a:ext cx="0" cy="2546350"/>
          </a:xfrm>
          <a:custGeom>
            <a:avLst/>
            <a:gdLst/>
            <a:ahLst/>
            <a:cxnLst/>
            <a:rect l="l" t="t" r="r" b="b"/>
            <a:pathLst>
              <a:path h="2546350">
                <a:moveTo>
                  <a:pt x="0" y="2545841"/>
                </a:moveTo>
                <a:lnTo>
                  <a:pt x="0" y="0"/>
                </a:lnTo>
              </a:path>
            </a:pathLst>
          </a:custGeom>
          <a:ln w="9906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22189" y="3017140"/>
            <a:ext cx="0" cy="2546985"/>
          </a:xfrm>
          <a:custGeom>
            <a:avLst/>
            <a:gdLst/>
            <a:ahLst/>
            <a:cxnLst/>
            <a:rect l="l" t="t" r="r" b="b"/>
            <a:pathLst>
              <a:path h="2546985">
                <a:moveTo>
                  <a:pt x="0" y="2546604"/>
                </a:moveTo>
                <a:lnTo>
                  <a:pt x="0" y="0"/>
                </a:lnTo>
              </a:path>
            </a:pathLst>
          </a:custGeom>
          <a:ln w="9906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432262" y="4259173"/>
            <a:ext cx="179536" cy="8128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5" dirty="0">
                <a:latin typeface="Arial"/>
                <a:cs typeface="Arial"/>
              </a:rPr>
              <a:t>introduction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87302" y="4590389"/>
            <a:ext cx="179536" cy="48323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latin typeface="Arial"/>
                <a:cs typeface="Arial"/>
              </a:rPr>
              <a:t>growth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84404" y="4505502"/>
            <a:ext cx="179536" cy="56769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latin typeface="Arial"/>
                <a:cs typeface="Arial"/>
              </a:rPr>
              <a:t>maturity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02892" y="4564736"/>
            <a:ext cx="179536" cy="5073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latin typeface="Arial"/>
                <a:cs typeface="Arial"/>
              </a:rPr>
              <a:t>dec</a:t>
            </a:r>
            <a:r>
              <a:rPr sz="1200" spc="-5" dirty="0">
                <a:latin typeface="Arial"/>
                <a:cs typeface="Arial"/>
              </a:rPr>
              <a:t>l</a:t>
            </a:r>
            <a:r>
              <a:rPr sz="1200" dirty="0">
                <a:latin typeface="Arial"/>
                <a:cs typeface="Arial"/>
              </a:rPr>
              <a:t>i</a:t>
            </a:r>
            <a:r>
              <a:rPr sz="1200" spc="-5" dirty="0">
                <a:latin typeface="Arial"/>
                <a:cs typeface="Arial"/>
              </a:rPr>
              <a:t>n</a:t>
            </a:r>
            <a:r>
              <a:rPr sz="1200" dirty="0"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210561" y="2732532"/>
            <a:ext cx="7561326" cy="35234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572004" y="2747517"/>
            <a:ext cx="314261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2299970" algn="l"/>
              </a:tabLst>
            </a:pPr>
            <a:r>
              <a:rPr sz="1200" spc="-5" dirty="0">
                <a:solidFill>
                  <a:srgbClr val="0000FF"/>
                </a:solidFill>
                <a:latin typeface="Arial"/>
                <a:cs typeface="Arial"/>
              </a:rPr>
              <a:t>new</a:t>
            </a:r>
            <a:r>
              <a:rPr sz="12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000FF"/>
                </a:solidFill>
                <a:latin typeface="Arial"/>
                <a:cs typeface="Arial"/>
              </a:rPr>
              <a:t>product</a:t>
            </a:r>
            <a:r>
              <a:rPr sz="1200" spc="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000FF"/>
                </a:solidFill>
                <a:latin typeface="Arial"/>
                <a:cs typeface="Arial"/>
              </a:rPr>
              <a:t>platform	</a:t>
            </a:r>
            <a:r>
              <a:rPr spc="-7" baseline="4629" dirty="0">
                <a:solidFill>
                  <a:srgbClr val="33CC33"/>
                </a:solidFill>
                <a:latin typeface="Arial"/>
                <a:cs typeface="Arial"/>
              </a:rPr>
              <a:t>new</a:t>
            </a:r>
            <a:r>
              <a:rPr spc="-67" baseline="4629" dirty="0">
                <a:solidFill>
                  <a:srgbClr val="33CC33"/>
                </a:solidFill>
                <a:latin typeface="Arial"/>
                <a:cs typeface="Arial"/>
              </a:rPr>
              <a:t> </a:t>
            </a:r>
            <a:r>
              <a:rPr spc="-7" baseline="4629" dirty="0">
                <a:solidFill>
                  <a:srgbClr val="33CC33"/>
                </a:solidFill>
                <a:latin typeface="Arial"/>
                <a:cs typeface="Arial"/>
              </a:rPr>
              <a:t>product</a:t>
            </a:r>
            <a:endParaRPr baseline="4629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090166" y="5433821"/>
            <a:ext cx="0" cy="899160"/>
          </a:xfrm>
          <a:custGeom>
            <a:avLst/>
            <a:gdLst/>
            <a:ahLst/>
            <a:cxnLst/>
            <a:rect l="l" t="t" r="r" b="b"/>
            <a:pathLst>
              <a:path h="899160">
                <a:moveTo>
                  <a:pt x="0" y="0"/>
                </a:moveTo>
                <a:lnTo>
                  <a:pt x="0" y="899007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539484" y="2766059"/>
            <a:ext cx="8636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-5" dirty="0">
                <a:solidFill>
                  <a:srgbClr val="6F2F9F"/>
                </a:solidFill>
                <a:latin typeface="Arial"/>
                <a:cs typeface="Arial"/>
              </a:rPr>
              <a:t>next</a:t>
            </a:r>
            <a:r>
              <a:rPr sz="1200" spc="-4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6F2F9F"/>
                </a:solidFill>
                <a:latin typeface="Arial"/>
                <a:cs typeface="Arial"/>
              </a:rPr>
              <a:t>product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688322" y="3333495"/>
            <a:ext cx="951865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400" spc="-10" dirty="0">
                <a:solidFill>
                  <a:srgbClr val="FF1818"/>
                </a:solidFill>
                <a:latin typeface="Calibri"/>
                <a:cs typeface="Calibri"/>
              </a:rPr>
              <a:t>overall</a:t>
            </a:r>
            <a:r>
              <a:rPr sz="1400" spc="-45" dirty="0">
                <a:solidFill>
                  <a:srgbClr val="FF181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1818"/>
                </a:solidFill>
                <a:latin typeface="Calibri"/>
                <a:cs typeface="Calibri"/>
              </a:rPr>
              <a:t>profit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022601" y="3305047"/>
            <a:ext cx="865505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400" spc="-10" dirty="0">
                <a:solidFill>
                  <a:srgbClr val="FF1818"/>
                </a:solidFill>
                <a:latin typeface="Calibri"/>
                <a:cs typeface="Calibri"/>
              </a:rPr>
              <a:t>profit</a:t>
            </a:r>
            <a:r>
              <a:rPr sz="1400" spc="-50" dirty="0">
                <a:solidFill>
                  <a:srgbClr val="FF181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1818"/>
                </a:solidFill>
                <a:latin typeface="Calibri"/>
                <a:cs typeface="Calibri"/>
              </a:rPr>
              <a:t>curve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540761" y="6048247"/>
            <a:ext cx="1403985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400" spc="-10" dirty="0">
                <a:solidFill>
                  <a:srgbClr val="FF1818"/>
                </a:solidFill>
                <a:latin typeface="Calibri"/>
                <a:cs typeface="Calibri"/>
              </a:rPr>
              <a:t>break even,</a:t>
            </a:r>
            <a:r>
              <a:rPr sz="1400" spc="-25" dirty="0">
                <a:solidFill>
                  <a:srgbClr val="FF181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1818"/>
                </a:solidFill>
                <a:latin typeface="Calibri"/>
                <a:cs typeface="Calibri"/>
              </a:rPr>
              <a:t>sooner</a:t>
            </a:r>
            <a:endParaRPr sz="14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788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17041" y="820675"/>
            <a:ext cx="289877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800" spc="-30" dirty="0"/>
              <a:t>Technology</a:t>
            </a:r>
            <a:r>
              <a:rPr sz="2800" spc="-70" dirty="0"/>
              <a:t> </a:t>
            </a:r>
            <a:r>
              <a:rPr sz="2800" dirty="0"/>
              <a:t>S-Curve</a:t>
            </a:r>
            <a:endParaRPr sz="2800"/>
          </a:p>
        </p:txBody>
      </p:sp>
      <p:sp>
        <p:nvSpPr>
          <p:cNvPr id="3" name="object 3"/>
          <p:cNvSpPr txBox="1">
            <a:spLocks noGrp="1"/>
          </p:cNvSpPr>
          <p:nvPr>
            <p:ph sz="half" idx="1"/>
          </p:nvPr>
        </p:nvSpPr>
        <p:spPr>
          <a:xfrm>
            <a:off x="981642" y="1475222"/>
            <a:ext cx="4072597" cy="4808239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355600" marR="228600" indent="-342900">
              <a:lnSpc>
                <a:spcPct val="83300"/>
              </a:lnSpc>
              <a:spcBef>
                <a:spcPts val="4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5" dirty="0"/>
              <a:t>Richard N. </a:t>
            </a:r>
            <a:r>
              <a:rPr sz="1800" spc="-15" dirty="0"/>
              <a:t>Foster </a:t>
            </a:r>
            <a:r>
              <a:rPr sz="1800" dirty="0"/>
              <a:t>– </a:t>
            </a:r>
            <a:r>
              <a:rPr sz="1800" spc="-5" dirty="0"/>
              <a:t>determined </a:t>
            </a:r>
            <a:r>
              <a:rPr sz="1800" dirty="0"/>
              <a:t>a  </a:t>
            </a:r>
            <a:r>
              <a:rPr sz="1800" spc="-20" dirty="0"/>
              <a:t>way </a:t>
            </a:r>
            <a:r>
              <a:rPr sz="1800" spc="-5" dirty="0"/>
              <a:t>of predicting </a:t>
            </a:r>
            <a:r>
              <a:rPr sz="1800" spc="-10" dirty="0"/>
              <a:t>discontinuity  </a:t>
            </a:r>
            <a:r>
              <a:rPr sz="1800" spc="-5" dirty="0"/>
              <a:t>associated with </a:t>
            </a:r>
            <a:r>
              <a:rPr sz="1800" spc="-10" dirty="0"/>
              <a:t>disruptive  </a:t>
            </a:r>
            <a:r>
              <a:rPr sz="1800" spc="-5" dirty="0"/>
              <a:t>technologies</a:t>
            </a:r>
          </a:p>
          <a:p>
            <a:pPr marL="355600" marR="5080" indent="-342900">
              <a:lnSpc>
                <a:spcPct val="83300"/>
              </a:lnSpc>
              <a:spcBef>
                <a:spcPts val="12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5" dirty="0"/>
              <a:t>Advancement of </a:t>
            </a:r>
            <a:r>
              <a:rPr sz="1800" dirty="0"/>
              <a:t>a </a:t>
            </a:r>
            <a:r>
              <a:rPr sz="1800" spc="-5" dirty="0"/>
              <a:t>new technology  </a:t>
            </a:r>
            <a:r>
              <a:rPr sz="1800" spc="-15" dirty="0"/>
              <a:t>may </a:t>
            </a:r>
            <a:r>
              <a:rPr sz="1800" spc="-5" dirty="0"/>
              <a:t>be </a:t>
            </a:r>
            <a:r>
              <a:rPr sz="1800" spc="-5" dirty="0">
                <a:solidFill>
                  <a:srgbClr val="0000FF"/>
                </a:solidFill>
              </a:rPr>
              <a:t>slow </a:t>
            </a:r>
            <a:r>
              <a:rPr sz="1800" dirty="0">
                <a:solidFill>
                  <a:srgbClr val="0000FF"/>
                </a:solidFill>
              </a:rPr>
              <a:t>in the </a:t>
            </a:r>
            <a:r>
              <a:rPr sz="1800" spc="-5" dirty="0">
                <a:solidFill>
                  <a:srgbClr val="0000FF"/>
                </a:solidFill>
              </a:rPr>
              <a:t>beginning </a:t>
            </a:r>
            <a:r>
              <a:rPr sz="1800" spc="-5" dirty="0"/>
              <a:t>whilst  capability </a:t>
            </a:r>
            <a:r>
              <a:rPr sz="1800" dirty="0"/>
              <a:t>and </a:t>
            </a:r>
            <a:r>
              <a:rPr sz="1800" spc="-10" dirty="0"/>
              <a:t>competence</a:t>
            </a:r>
            <a:r>
              <a:rPr sz="1800" spc="-40" dirty="0"/>
              <a:t> </a:t>
            </a:r>
            <a:r>
              <a:rPr sz="1800" spc="-5" dirty="0"/>
              <a:t>builds</a:t>
            </a:r>
          </a:p>
          <a:p>
            <a:pPr marL="355600" marR="61594" indent="-342900">
              <a:lnSpc>
                <a:spcPct val="83300"/>
              </a:lnSpc>
              <a:spcBef>
                <a:spcPts val="12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dirty="0"/>
              <a:t>As </a:t>
            </a:r>
            <a:r>
              <a:rPr sz="1800" spc="-5" dirty="0"/>
              <a:t>knowledge </a:t>
            </a:r>
            <a:r>
              <a:rPr sz="1800" dirty="0"/>
              <a:t>and </a:t>
            </a:r>
            <a:r>
              <a:rPr sz="1800" spc="-10" dirty="0"/>
              <a:t>experience  </a:t>
            </a:r>
            <a:r>
              <a:rPr sz="1800" spc="-5" dirty="0"/>
              <a:t>develop the technology reaches </a:t>
            </a:r>
            <a:r>
              <a:rPr sz="1800" dirty="0"/>
              <a:t>a </a:t>
            </a:r>
            <a:r>
              <a:rPr sz="1800" dirty="0">
                <a:solidFill>
                  <a:srgbClr val="0000FF"/>
                </a:solidFill>
              </a:rPr>
              <a:t> </a:t>
            </a:r>
            <a:r>
              <a:rPr sz="1800" spc="-10" dirty="0">
                <a:solidFill>
                  <a:srgbClr val="0000FF"/>
                </a:solidFill>
              </a:rPr>
              <a:t>breakthrough point that </a:t>
            </a:r>
            <a:r>
              <a:rPr sz="1800" spc="-5" dirty="0">
                <a:solidFill>
                  <a:srgbClr val="0000FF"/>
                </a:solidFill>
              </a:rPr>
              <a:t>qualifies </a:t>
            </a:r>
            <a:r>
              <a:rPr sz="1800" dirty="0">
                <a:solidFill>
                  <a:srgbClr val="0000FF"/>
                </a:solidFill>
              </a:rPr>
              <a:t>it </a:t>
            </a:r>
            <a:r>
              <a:rPr sz="1800" dirty="0"/>
              <a:t> as an </a:t>
            </a:r>
            <a:r>
              <a:rPr sz="1800" spc="-10" dirty="0"/>
              <a:t>recognised </a:t>
            </a:r>
            <a:r>
              <a:rPr sz="1800" dirty="0"/>
              <a:t>enabler </a:t>
            </a:r>
            <a:r>
              <a:rPr sz="1800" spc="-5" dirty="0"/>
              <a:t>of new  </a:t>
            </a:r>
            <a:r>
              <a:rPr sz="1800" spc="-10" dirty="0"/>
              <a:t>greater</a:t>
            </a:r>
            <a:r>
              <a:rPr sz="1800" dirty="0"/>
              <a:t> </a:t>
            </a:r>
            <a:r>
              <a:rPr sz="1800" spc="-5" dirty="0"/>
              <a:t>benefits</a:t>
            </a:r>
          </a:p>
          <a:p>
            <a:pPr marL="355600" marR="73025" indent="-342900" algn="just">
              <a:lnSpc>
                <a:spcPct val="83300"/>
              </a:lnSpc>
              <a:spcBef>
                <a:spcPts val="1205"/>
              </a:spcBef>
              <a:buFont typeface="Arial"/>
              <a:buChar char="•"/>
              <a:tabLst>
                <a:tab pos="355600" algn="l"/>
              </a:tabLst>
            </a:pPr>
            <a:r>
              <a:rPr sz="1800" spc="-5" dirty="0"/>
              <a:t>The technology </a:t>
            </a:r>
            <a:r>
              <a:rPr sz="1800" spc="-10" dirty="0"/>
              <a:t>goes through rapid </a:t>
            </a:r>
            <a:r>
              <a:rPr sz="1800" spc="-10" dirty="0">
                <a:solidFill>
                  <a:srgbClr val="0000FF"/>
                </a:solidFill>
              </a:rPr>
              <a:t> </a:t>
            </a:r>
            <a:r>
              <a:rPr sz="1800" spc="-5" dirty="0">
                <a:solidFill>
                  <a:srgbClr val="0000FF"/>
                </a:solidFill>
              </a:rPr>
              <a:t>advances </a:t>
            </a:r>
            <a:r>
              <a:rPr sz="1800" dirty="0">
                <a:solidFill>
                  <a:srgbClr val="0000FF"/>
                </a:solidFill>
              </a:rPr>
              <a:t>as it </a:t>
            </a:r>
            <a:r>
              <a:rPr sz="1800" spc="-10" dirty="0">
                <a:solidFill>
                  <a:srgbClr val="0000FF"/>
                </a:solidFill>
              </a:rPr>
              <a:t>matures </a:t>
            </a:r>
            <a:r>
              <a:rPr sz="1800" dirty="0"/>
              <a:t>and</a:t>
            </a:r>
            <a:r>
              <a:rPr sz="1800" spc="-70" dirty="0"/>
              <a:t> </a:t>
            </a:r>
            <a:r>
              <a:rPr sz="1800" spc="-10" dirty="0"/>
              <a:t>creates  </a:t>
            </a:r>
            <a:r>
              <a:rPr sz="1800" spc="-5" dirty="0"/>
              <a:t>new </a:t>
            </a:r>
            <a:r>
              <a:rPr sz="1800" spc="-10" dirty="0"/>
              <a:t>markets</a:t>
            </a:r>
          </a:p>
          <a:p>
            <a:pPr marL="355600" marR="226060" indent="-342900">
              <a:lnSpc>
                <a:spcPct val="83300"/>
              </a:lnSpc>
              <a:spcBef>
                <a:spcPts val="12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25" dirty="0"/>
              <a:t>At </a:t>
            </a:r>
            <a:r>
              <a:rPr sz="1800" spc="-15" dirty="0"/>
              <a:t>late </a:t>
            </a:r>
            <a:r>
              <a:rPr sz="1800" spc="-10" dirty="0"/>
              <a:t>stages, </a:t>
            </a:r>
            <a:r>
              <a:rPr sz="1800" spc="-5" dirty="0"/>
              <a:t>minor </a:t>
            </a:r>
            <a:r>
              <a:rPr sz="1800" spc="-10" dirty="0"/>
              <a:t>incremental  </a:t>
            </a:r>
            <a:r>
              <a:rPr sz="1800" spc="-5" dirty="0"/>
              <a:t>changes </a:t>
            </a:r>
            <a:r>
              <a:rPr sz="1800" spc="-15" dirty="0"/>
              <a:t>have </a:t>
            </a:r>
            <a:r>
              <a:rPr sz="1800" spc="-5" dirty="0"/>
              <a:t>limited </a:t>
            </a:r>
            <a:r>
              <a:rPr sz="1800" dirty="0"/>
              <a:t>impact </a:t>
            </a:r>
            <a:r>
              <a:rPr sz="1800" spc="-5" dirty="0"/>
              <a:t>on  </a:t>
            </a:r>
            <a:r>
              <a:rPr sz="1800" spc="-10" dirty="0"/>
              <a:t>generating</a:t>
            </a:r>
            <a:r>
              <a:rPr sz="1800" spc="-15" dirty="0"/>
              <a:t> </a:t>
            </a:r>
            <a:r>
              <a:rPr sz="1800" spc="-10" dirty="0"/>
              <a:t>revenue</a:t>
            </a:r>
          </a:p>
        </p:txBody>
      </p:sp>
      <p:sp>
        <p:nvSpPr>
          <p:cNvPr id="4" name="object 4"/>
          <p:cNvSpPr/>
          <p:nvPr/>
        </p:nvSpPr>
        <p:spPr>
          <a:xfrm>
            <a:off x="6009576" y="2102930"/>
            <a:ext cx="4739640" cy="3552825"/>
          </a:xfrm>
          <a:custGeom>
            <a:avLst/>
            <a:gdLst/>
            <a:ahLst/>
            <a:cxnLst/>
            <a:rect l="l" t="t" r="r" b="b"/>
            <a:pathLst>
              <a:path w="4739640" h="3552825">
                <a:moveTo>
                  <a:pt x="0" y="0"/>
                </a:moveTo>
                <a:lnTo>
                  <a:pt x="0" y="3552443"/>
                </a:lnTo>
                <a:lnTo>
                  <a:pt x="4739640" y="3552443"/>
                </a:lnTo>
              </a:path>
            </a:pathLst>
          </a:custGeom>
          <a:ln w="25146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5854447" y="3885551"/>
            <a:ext cx="2021839" cy="1633855"/>
          </a:xfrm>
          <a:custGeom>
            <a:avLst/>
            <a:gdLst/>
            <a:ahLst/>
            <a:cxnLst/>
            <a:rect l="l" t="t" r="r" b="b"/>
            <a:pathLst>
              <a:path w="2021840" h="1633854">
                <a:moveTo>
                  <a:pt x="0" y="1633615"/>
                </a:moveTo>
                <a:lnTo>
                  <a:pt x="7353" y="1633272"/>
                </a:lnTo>
                <a:lnTo>
                  <a:pt x="23477" y="1632559"/>
                </a:lnTo>
                <a:lnTo>
                  <a:pt x="48136" y="1631277"/>
                </a:lnTo>
                <a:lnTo>
                  <a:pt x="122120" y="1626223"/>
                </a:lnTo>
                <a:lnTo>
                  <a:pt x="170973" y="1622058"/>
                </a:lnTo>
                <a:lnTo>
                  <a:pt x="227420" y="1616537"/>
                </a:lnTo>
                <a:lnTo>
                  <a:pt x="291225" y="1609466"/>
                </a:lnTo>
                <a:lnTo>
                  <a:pt x="362152" y="1600646"/>
                </a:lnTo>
                <a:lnTo>
                  <a:pt x="439966" y="1589882"/>
                </a:lnTo>
                <a:lnTo>
                  <a:pt x="524432" y="1576976"/>
                </a:lnTo>
                <a:lnTo>
                  <a:pt x="615314" y="1561733"/>
                </a:lnTo>
                <a:lnTo>
                  <a:pt x="680262" y="1540914"/>
                </a:lnTo>
                <a:lnTo>
                  <a:pt x="742533" y="1503056"/>
                </a:lnTo>
                <a:lnTo>
                  <a:pt x="772715" y="1478363"/>
                </a:lnTo>
                <a:lnTo>
                  <a:pt x="802289" y="1450161"/>
                </a:lnTo>
                <a:lnTo>
                  <a:pt x="831274" y="1418702"/>
                </a:lnTo>
                <a:lnTo>
                  <a:pt x="859691" y="1384234"/>
                </a:lnTo>
                <a:lnTo>
                  <a:pt x="887559" y="1347008"/>
                </a:lnTo>
                <a:lnTo>
                  <a:pt x="914899" y="1307276"/>
                </a:lnTo>
                <a:lnTo>
                  <a:pt x="941732" y="1265287"/>
                </a:lnTo>
                <a:lnTo>
                  <a:pt x="968076" y="1221291"/>
                </a:lnTo>
                <a:lnTo>
                  <a:pt x="993953" y="1175539"/>
                </a:lnTo>
                <a:lnTo>
                  <a:pt x="1019382" y="1128281"/>
                </a:lnTo>
                <a:lnTo>
                  <a:pt x="1044383" y="1079768"/>
                </a:lnTo>
                <a:lnTo>
                  <a:pt x="1068977" y="1030250"/>
                </a:lnTo>
                <a:lnTo>
                  <a:pt x="1093184" y="979977"/>
                </a:lnTo>
                <a:lnTo>
                  <a:pt x="1117023" y="929200"/>
                </a:lnTo>
                <a:lnTo>
                  <a:pt x="1140516" y="878170"/>
                </a:lnTo>
                <a:lnTo>
                  <a:pt x="1163682" y="827135"/>
                </a:lnTo>
                <a:lnTo>
                  <a:pt x="1186540" y="776348"/>
                </a:lnTo>
                <a:lnTo>
                  <a:pt x="1209113" y="726057"/>
                </a:lnTo>
                <a:lnTo>
                  <a:pt x="1231418" y="676515"/>
                </a:lnTo>
                <a:lnTo>
                  <a:pt x="1253477" y="627970"/>
                </a:lnTo>
                <a:lnTo>
                  <a:pt x="1275310" y="580673"/>
                </a:lnTo>
                <a:lnTo>
                  <a:pt x="1296937" y="534875"/>
                </a:lnTo>
                <a:lnTo>
                  <a:pt x="1318378" y="490827"/>
                </a:lnTo>
                <a:lnTo>
                  <a:pt x="1339653" y="448777"/>
                </a:lnTo>
                <a:lnTo>
                  <a:pt x="1360782" y="408978"/>
                </a:lnTo>
                <a:lnTo>
                  <a:pt x="1381785" y="371678"/>
                </a:lnTo>
                <a:lnTo>
                  <a:pt x="1402683" y="337129"/>
                </a:lnTo>
                <a:lnTo>
                  <a:pt x="1444243" y="277285"/>
                </a:lnTo>
                <a:lnTo>
                  <a:pt x="1517752" y="197041"/>
                </a:lnTo>
                <a:lnTo>
                  <a:pt x="1568162" y="150257"/>
                </a:lnTo>
                <a:lnTo>
                  <a:pt x="1616375" y="111417"/>
                </a:lnTo>
                <a:lnTo>
                  <a:pt x="1662589" y="79798"/>
                </a:lnTo>
                <a:lnTo>
                  <a:pt x="1707006" y="54678"/>
                </a:lnTo>
                <a:lnTo>
                  <a:pt x="1749825" y="35335"/>
                </a:lnTo>
                <a:lnTo>
                  <a:pt x="1791245" y="21047"/>
                </a:lnTo>
                <a:lnTo>
                  <a:pt x="1831466" y="11091"/>
                </a:lnTo>
                <a:lnTo>
                  <a:pt x="1870689" y="4746"/>
                </a:lnTo>
                <a:lnTo>
                  <a:pt x="1909112" y="1290"/>
                </a:lnTo>
                <a:lnTo>
                  <a:pt x="1946936" y="0"/>
                </a:lnTo>
                <a:lnTo>
                  <a:pt x="1984361" y="153"/>
                </a:lnTo>
                <a:lnTo>
                  <a:pt x="2021585" y="103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7876032" y="3885438"/>
            <a:ext cx="329565" cy="0"/>
          </a:xfrm>
          <a:custGeom>
            <a:avLst/>
            <a:gdLst/>
            <a:ahLst/>
            <a:cxnLst/>
            <a:rect l="l" t="t" r="r" b="b"/>
            <a:pathLst>
              <a:path w="329565">
                <a:moveTo>
                  <a:pt x="0" y="0"/>
                </a:moveTo>
                <a:lnTo>
                  <a:pt x="329565" y="0"/>
                </a:lnTo>
              </a:path>
            </a:pathLst>
          </a:custGeom>
          <a:ln w="38100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30710" y="2964251"/>
            <a:ext cx="394980" cy="204787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R="32384" algn="ctr">
              <a:lnSpc>
                <a:spcPts val="1430"/>
              </a:lnSpc>
            </a:pPr>
            <a:r>
              <a:rPr sz="1400" spc="-10" dirty="0">
                <a:solidFill>
                  <a:prstClr val="black"/>
                </a:solidFill>
                <a:cs typeface="Calibri"/>
              </a:rPr>
              <a:t>Cumulative </a:t>
            </a:r>
            <a:r>
              <a:rPr sz="1400" spc="-5" dirty="0">
                <a:solidFill>
                  <a:prstClr val="black"/>
                </a:solidFill>
                <a:cs typeface="Calibri"/>
              </a:rPr>
              <a:t>measure</a:t>
            </a:r>
            <a:r>
              <a:rPr sz="1400" spc="25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-10" dirty="0">
                <a:solidFill>
                  <a:prstClr val="black"/>
                </a:solidFill>
                <a:cs typeface="Calibri"/>
              </a:rPr>
              <a:t>of</a:t>
            </a:r>
            <a:endParaRPr sz="1400">
              <a:solidFill>
                <a:prstClr val="black"/>
              </a:solidFill>
              <a:cs typeface="Calibri"/>
            </a:endParaRPr>
          </a:p>
          <a:p>
            <a:pPr algn="ctr"/>
            <a:r>
              <a:rPr sz="1400" spc="-5" dirty="0">
                <a:solidFill>
                  <a:prstClr val="black"/>
                </a:solidFill>
                <a:cs typeface="Calibri"/>
              </a:rPr>
              <a:t>Adoption and</a:t>
            </a:r>
            <a:r>
              <a:rPr sz="1400" spc="-20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-5" dirty="0">
                <a:solidFill>
                  <a:prstClr val="black"/>
                </a:solidFill>
                <a:cs typeface="Calibri"/>
              </a:rPr>
              <a:t>Advancement</a:t>
            </a:r>
            <a:endParaRPr sz="1400">
              <a:solidFill>
                <a:prstClr val="black"/>
              </a:solidFill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69783" y="5718555"/>
            <a:ext cx="1135380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400" spc="-5" dirty="0">
                <a:solidFill>
                  <a:prstClr val="black"/>
                </a:solidFill>
                <a:cs typeface="Calibri"/>
              </a:rPr>
              <a:t>Time and</a:t>
            </a:r>
            <a:r>
              <a:rPr sz="1400" spc="-60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-20" dirty="0">
                <a:solidFill>
                  <a:prstClr val="black"/>
                </a:solidFill>
                <a:cs typeface="Calibri"/>
              </a:rPr>
              <a:t>Effort</a:t>
            </a:r>
            <a:endParaRPr sz="1400">
              <a:solidFill>
                <a:prstClr val="black"/>
              </a:solidFill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956804" y="2969515"/>
            <a:ext cx="1555750" cy="1420495"/>
          </a:xfrm>
          <a:custGeom>
            <a:avLst/>
            <a:gdLst/>
            <a:ahLst/>
            <a:cxnLst/>
            <a:rect l="l" t="t" r="r" b="b"/>
            <a:pathLst>
              <a:path w="1555750" h="1420495">
                <a:moveTo>
                  <a:pt x="0" y="1412748"/>
                </a:moveTo>
                <a:lnTo>
                  <a:pt x="106457" y="1416703"/>
                </a:lnTo>
                <a:lnTo>
                  <a:pt x="197737" y="1419235"/>
                </a:lnTo>
                <a:lnTo>
                  <a:pt x="275258" y="1420305"/>
                </a:lnTo>
                <a:lnTo>
                  <a:pt x="340434" y="1419875"/>
                </a:lnTo>
                <a:lnTo>
                  <a:pt x="394682" y="1417905"/>
                </a:lnTo>
                <a:lnTo>
                  <a:pt x="439418" y="1414357"/>
                </a:lnTo>
                <a:lnTo>
                  <a:pt x="506021" y="1402370"/>
                </a:lnTo>
                <a:lnTo>
                  <a:pt x="551572" y="1383602"/>
                </a:lnTo>
                <a:lnTo>
                  <a:pt x="587402" y="1357744"/>
                </a:lnTo>
                <a:lnTo>
                  <a:pt x="624840" y="1324483"/>
                </a:lnTo>
                <a:lnTo>
                  <a:pt x="658442" y="1279172"/>
                </a:lnTo>
                <a:lnTo>
                  <a:pt x="688861" y="1226590"/>
                </a:lnTo>
                <a:lnTo>
                  <a:pt x="725152" y="1158941"/>
                </a:lnTo>
                <a:lnTo>
                  <a:pt x="745355" y="1120227"/>
                </a:lnTo>
                <a:lnTo>
                  <a:pt x="766852" y="1078657"/>
                </a:lnTo>
                <a:lnTo>
                  <a:pt x="789585" y="1034536"/>
                </a:lnTo>
                <a:lnTo>
                  <a:pt x="813496" y="988168"/>
                </a:lnTo>
                <a:lnTo>
                  <a:pt x="838527" y="939855"/>
                </a:lnTo>
                <a:lnTo>
                  <a:pt x="864620" y="889903"/>
                </a:lnTo>
                <a:lnTo>
                  <a:pt x="891718" y="838614"/>
                </a:lnTo>
                <a:lnTo>
                  <a:pt x="919761" y="786292"/>
                </a:lnTo>
                <a:lnTo>
                  <a:pt x="948693" y="733242"/>
                </a:lnTo>
                <a:lnTo>
                  <a:pt x="978455" y="679767"/>
                </a:lnTo>
                <a:lnTo>
                  <a:pt x="1008989" y="626170"/>
                </a:lnTo>
                <a:lnTo>
                  <a:pt x="1040238" y="572756"/>
                </a:lnTo>
                <a:lnTo>
                  <a:pt x="1072143" y="519829"/>
                </a:lnTo>
                <a:lnTo>
                  <a:pt x="1104646" y="467691"/>
                </a:lnTo>
                <a:lnTo>
                  <a:pt x="1137689" y="416647"/>
                </a:lnTo>
                <a:lnTo>
                  <a:pt x="1171214" y="367000"/>
                </a:lnTo>
                <a:lnTo>
                  <a:pt x="1205164" y="319055"/>
                </a:lnTo>
                <a:lnTo>
                  <a:pt x="1239480" y="273114"/>
                </a:lnTo>
                <a:lnTo>
                  <a:pt x="1274105" y="229483"/>
                </a:lnTo>
                <a:lnTo>
                  <a:pt x="1308980" y="188464"/>
                </a:lnTo>
                <a:lnTo>
                  <a:pt x="1344047" y="150362"/>
                </a:lnTo>
                <a:lnTo>
                  <a:pt x="1379248" y="115479"/>
                </a:lnTo>
                <a:lnTo>
                  <a:pt x="1414526" y="84120"/>
                </a:lnTo>
                <a:lnTo>
                  <a:pt x="1449822" y="56589"/>
                </a:lnTo>
                <a:lnTo>
                  <a:pt x="1485079" y="33190"/>
                </a:lnTo>
                <a:lnTo>
                  <a:pt x="1520238" y="14225"/>
                </a:lnTo>
                <a:lnTo>
                  <a:pt x="1555242" y="0"/>
                </a:lnTo>
              </a:path>
            </a:pathLst>
          </a:custGeom>
          <a:ln w="381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483858" y="5226559"/>
            <a:ext cx="257810" cy="292735"/>
          </a:xfrm>
          <a:custGeom>
            <a:avLst/>
            <a:gdLst/>
            <a:ahLst/>
            <a:cxnLst/>
            <a:rect l="l" t="t" r="r" b="b"/>
            <a:pathLst>
              <a:path w="257810" h="292735">
                <a:moveTo>
                  <a:pt x="128777" y="0"/>
                </a:moveTo>
                <a:lnTo>
                  <a:pt x="98425" y="111760"/>
                </a:lnTo>
                <a:lnTo>
                  <a:pt x="0" y="111760"/>
                </a:lnTo>
                <a:lnTo>
                  <a:pt x="79628" y="180848"/>
                </a:lnTo>
                <a:lnTo>
                  <a:pt x="49149" y="292608"/>
                </a:lnTo>
                <a:lnTo>
                  <a:pt x="128777" y="223520"/>
                </a:lnTo>
                <a:lnTo>
                  <a:pt x="208406" y="292608"/>
                </a:lnTo>
                <a:lnTo>
                  <a:pt x="177926" y="180848"/>
                </a:lnTo>
                <a:lnTo>
                  <a:pt x="257555" y="111760"/>
                </a:lnTo>
                <a:lnTo>
                  <a:pt x="159130" y="111760"/>
                </a:lnTo>
                <a:lnTo>
                  <a:pt x="128777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483858" y="5226559"/>
            <a:ext cx="257810" cy="292735"/>
          </a:xfrm>
          <a:custGeom>
            <a:avLst/>
            <a:gdLst/>
            <a:ahLst/>
            <a:cxnLst/>
            <a:rect l="l" t="t" r="r" b="b"/>
            <a:pathLst>
              <a:path w="257810" h="292735">
                <a:moveTo>
                  <a:pt x="0" y="111760"/>
                </a:moveTo>
                <a:lnTo>
                  <a:pt x="98425" y="111760"/>
                </a:lnTo>
                <a:lnTo>
                  <a:pt x="128777" y="0"/>
                </a:lnTo>
                <a:lnTo>
                  <a:pt x="159130" y="111760"/>
                </a:lnTo>
                <a:lnTo>
                  <a:pt x="257555" y="111760"/>
                </a:lnTo>
                <a:lnTo>
                  <a:pt x="177926" y="180848"/>
                </a:lnTo>
                <a:lnTo>
                  <a:pt x="208406" y="292608"/>
                </a:lnTo>
                <a:lnTo>
                  <a:pt x="128777" y="223520"/>
                </a:lnTo>
                <a:lnTo>
                  <a:pt x="49149" y="292608"/>
                </a:lnTo>
                <a:lnTo>
                  <a:pt x="79628" y="180848"/>
                </a:lnTo>
                <a:lnTo>
                  <a:pt x="0" y="111760"/>
                </a:lnTo>
                <a:close/>
              </a:path>
            </a:pathLst>
          </a:custGeom>
          <a:ln w="3175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420861" y="4162045"/>
            <a:ext cx="257810" cy="292735"/>
          </a:xfrm>
          <a:custGeom>
            <a:avLst/>
            <a:gdLst/>
            <a:ahLst/>
            <a:cxnLst/>
            <a:rect l="l" t="t" r="r" b="b"/>
            <a:pathLst>
              <a:path w="257809" h="292735">
                <a:moveTo>
                  <a:pt x="128778" y="0"/>
                </a:moveTo>
                <a:lnTo>
                  <a:pt x="98425" y="111759"/>
                </a:lnTo>
                <a:lnTo>
                  <a:pt x="0" y="111759"/>
                </a:lnTo>
                <a:lnTo>
                  <a:pt x="79629" y="180847"/>
                </a:lnTo>
                <a:lnTo>
                  <a:pt x="49149" y="292607"/>
                </a:lnTo>
                <a:lnTo>
                  <a:pt x="128778" y="223519"/>
                </a:lnTo>
                <a:lnTo>
                  <a:pt x="208407" y="292607"/>
                </a:lnTo>
                <a:lnTo>
                  <a:pt x="177927" y="180847"/>
                </a:lnTo>
                <a:lnTo>
                  <a:pt x="257556" y="111759"/>
                </a:lnTo>
                <a:lnTo>
                  <a:pt x="159131" y="111759"/>
                </a:lnTo>
                <a:lnTo>
                  <a:pt x="128778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420861" y="4162045"/>
            <a:ext cx="257810" cy="292735"/>
          </a:xfrm>
          <a:custGeom>
            <a:avLst/>
            <a:gdLst/>
            <a:ahLst/>
            <a:cxnLst/>
            <a:rect l="l" t="t" r="r" b="b"/>
            <a:pathLst>
              <a:path w="257809" h="292735">
                <a:moveTo>
                  <a:pt x="0" y="111759"/>
                </a:moveTo>
                <a:lnTo>
                  <a:pt x="98425" y="111759"/>
                </a:lnTo>
                <a:lnTo>
                  <a:pt x="128778" y="0"/>
                </a:lnTo>
                <a:lnTo>
                  <a:pt x="159131" y="111759"/>
                </a:lnTo>
                <a:lnTo>
                  <a:pt x="257556" y="111759"/>
                </a:lnTo>
                <a:lnTo>
                  <a:pt x="177927" y="180847"/>
                </a:lnTo>
                <a:lnTo>
                  <a:pt x="208407" y="292607"/>
                </a:lnTo>
                <a:lnTo>
                  <a:pt x="128778" y="223519"/>
                </a:lnTo>
                <a:lnTo>
                  <a:pt x="49149" y="292607"/>
                </a:lnTo>
                <a:lnTo>
                  <a:pt x="79629" y="180847"/>
                </a:lnTo>
                <a:lnTo>
                  <a:pt x="0" y="111759"/>
                </a:lnTo>
                <a:close/>
              </a:path>
            </a:pathLst>
          </a:custGeom>
          <a:ln w="3175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036307" y="5026153"/>
            <a:ext cx="1666239" cy="506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050" spc="-5" dirty="0">
                <a:solidFill>
                  <a:prstClr val="black"/>
                </a:solidFill>
                <a:cs typeface="Calibri"/>
              </a:rPr>
              <a:t>Pioneering efforts </a:t>
            </a:r>
            <a:r>
              <a:rPr sz="1050" dirty="0">
                <a:solidFill>
                  <a:prstClr val="black"/>
                </a:solidFill>
                <a:cs typeface="Calibri"/>
              </a:rPr>
              <a:t>in  </a:t>
            </a:r>
            <a:r>
              <a:rPr sz="1050" spc="-5" dirty="0">
                <a:solidFill>
                  <a:prstClr val="black"/>
                </a:solidFill>
                <a:cs typeface="Calibri"/>
              </a:rPr>
              <a:t>engineering </a:t>
            </a:r>
            <a:r>
              <a:rPr sz="1050" dirty="0">
                <a:solidFill>
                  <a:prstClr val="black"/>
                </a:solidFill>
                <a:cs typeface="Calibri"/>
              </a:rPr>
              <a:t>and </a:t>
            </a:r>
            <a:r>
              <a:rPr sz="1050" spc="-5" dirty="0">
                <a:solidFill>
                  <a:prstClr val="black"/>
                </a:solidFill>
                <a:cs typeface="Calibri"/>
              </a:rPr>
              <a:t>development  until breakthrough </a:t>
            </a:r>
            <a:r>
              <a:rPr sz="1050" dirty="0">
                <a:solidFill>
                  <a:prstClr val="black"/>
                </a:solidFill>
                <a:cs typeface="Calibri"/>
              </a:rPr>
              <a:t>is</a:t>
            </a:r>
            <a:r>
              <a:rPr sz="1050" spc="-70" dirty="0">
                <a:solidFill>
                  <a:prstClr val="black"/>
                </a:solidFill>
                <a:cs typeface="Calibri"/>
              </a:rPr>
              <a:t> </a:t>
            </a:r>
            <a:r>
              <a:rPr sz="1050" spc="-5" dirty="0">
                <a:solidFill>
                  <a:prstClr val="black"/>
                </a:solidFill>
                <a:cs typeface="Calibri"/>
              </a:rPr>
              <a:t>achieved</a:t>
            </a:r>
            <a:endParaRPr sz="1050">
              <a:solidFill>
                <a:prstClr val="black"/>
              </a:solidFill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241919" y="4516755"/>
            <a:ext cx="274955" cy="488315"/>
          </a:xfrm>
          <a:custGeom>
            <a:avLst/>
            <a:gdLst/>
            <a:ahLst/>
            <a:cxnLst/>
            <a:rect l="l" t="t" r="r" b="b"/>
            <a:pathLst>
              <a:path w="274954" h="488314">
                <a:moveTo>
                  <a:pt x="259998" y="22121"/>
                </a:moveTo>
                <a:lnTo>
                  <a:pt x="249138" y="28626"/>
                </a:lnTo>
                <a:lnTo>
                  <a:pt x="0" y="481838"/>
                </a:lnTo>
                <a:lnTo>
                  <a:pt x="11175" y="488061"/>
                </a:lnTo>
                <a:lnTo>
                  <a:pt x="260325" y="34708"/>
                </a:lnTo>
                <a:lnTo>
                  <a:pt x="259998" y="22121"/>
                </a:lnTo>
                <a:close/>
              </a:path>
              <a:path w="274954" h="488314">
                <a:moveTo>
                  <a:pt x="272366" y="8001"/>
                </a:moveTo>
                <a:lnTo>
                  <a:pt x="260476" y="8001"/>
                </a:lnTo>
                <a:lnTo>
                  <a:pt x="271652" y="14097"/>
                </a:lnTo>
                <a:lnTo>
                  <a:pt x="260325" y="34708"/>
                </a:lnTo>
                <a:lnTo>
                  <a:pt x="262000" y="99314"/>
                </a:lnTo>
                <a:lnTo>
                  <a:pt x="262127" y="102870"/>
                </a:lnTo>
                <a:lnTo>
                  <a:pt x="265049" y="105664"/>
                </a:lnTo>
                <a:lnTo>
                  <a:pt x="272033" y="105410"/>
                </a:lnTo>
                <a:lnTo>
                  <a:pt x="274827" y="102489"/>
                </a:lnTo>
                <a:lnTo>
                  <a:pt x="274700" y="99060"/>
                </a:lnTo>
                <a:lnTo>
                  <a:pt x="272366" y="8001"/>
                </a:lnTo>
                <a:close/>
              </a:path>
              <a:path w="274954" h="488314">
                <a:moveTo>
                  <a:pt x="272160" y="0"/>
                </a:moveTo>
                <a:lnTo>
                  <a:pt x="187198" y="50927"/>
                </a:lnTo>
                <a:lnTo>
                  <a:pt x="184150" y="52705"/>
                </a:lnTo>
                <a:lnTo>
                  <a:pt x="183133" y="56642"/>
                </a:lnTo>
                <a:lnTo>
                  <a:pt x="185038" y="59690"/>
                </a:lnTo>
                <a:lnTo>
                  <a:pt x="186816" y="62611"/>
                </a:lnTo>
                <a:lnTo>
                  <a:pt x="190626" y="63627"/>
                </a:lnTo>
                <a:lnTo>
                  <a:pt x="193675" y="61849"/>
                </a:lnTo>
                <a:lnTo>
                  <a:pt x="249138" y="28626"/>
                </a:lnTo>
                <a:lnTo>
                  <a:pt x="260476" y="8001"/>
                </a:lnTo>
                <a:lnTo>
                  <a:pt x="272366" y="8001"/>
                </a:lnTo>
                <a:lnTo>
                  <a:pt x="272160" y="0"/>
                </a:lnTo>
                <a:close/>
              </a:path>
              <a:path w="274954" h="488314">
                <a:moveTo>
                  <a:pt x="266297" y="11176"/>
                </a:moveTo>
                <a:lnTo>
                  <a:pt x="259714" y="11176"/>
                </a:lnTo>
                <a:lnTo>
                  <a:pt x="269366" y="16510"/>
                </a:lnTo>
                <a:lnTo>
                  <a:pt x="259998" y="22121"/>
                </a:lnTo>
                <a:lnTo>
                  <a:pt x="260325" y="34708"/>
                </a:lnTo>
                <a:lnTo>
                  <a:pt x="271652" y="14097"/>
                </a:lnTo>
                <a:lnTo>
                  <a:pt x="266297" y="11176"/>
                </a:lnTo>
                <a:close/>
              </a:path>
              <a:path w="274954" h="488314">
                <a:moveTo>
                  <a:pt x="260476" y="8001"/>
                </a:moveTo>
                <a:lnTo>
                  <a:pt x="249138" y="28626"/>
                </a:lnTo>
                <a:lnTo>
                  <a:pt x="259998" y="22121"/>
                </a:lnTo>
                <a:lnTo>
                  <a:pt x="259714" y="11176"/>
                </a:lnTo>
                <a:lnTo>
                  <a:pt x="266297" y="11176"/>
                </a:lnTo>
                <a:lnTo>
                  <a:pt x="260476" y="8001"/>
                </a:lnTo>
                <a:close/>
              </a:path>
              <a:path w="274954" h="488314">
                <a:moveTo>
                  <a:pt x="259714" y="11176"/>
                </a:moveTo>
                <a:lnTo>
                  <a:pt x="259998" y="22121"/>
                </a:lnTo>
                <a:lnTo>
                  <a:pt x="269366" y="16510"/>
                </a:lnTo>
                <a:lnTo>
                  <a:pt x="259714" y="11176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866002" y="5283834"/>
            <a:ext cx="1092835" cy="161290"/>
          </a:xfrm>
          <a:custGeom>
            <a:avLst/>
            <a:gdLst/>
            <a:ahLst/>
            <a:cxnLst/>
            <a:rect l="l" t="t" r="r" b="b"/>
            <a:pathLst>
              <a:path w="1092834" h="161289">
                <a:moveTo>
                  <a:pt x="82803" y="58292"/>
                </a:moveTo>
                <a:lnTo>
                  <a:pt x="80010" y="60451"/>
                </a:lnTo>
                <a:lnTo>
                  <a:pt x="0" y="118871"/>
                </a:lnTo>
                <a:lnTo>
                  <a:pt x="90297" y="159765"/>
                </a:lnTo>
                <a:lnTo>
                  <a:pt x="93472" y="161162"/>
                </a:lnTo>
                <a:lnTo>
                  <a:pt x="97154" y="159765"/>
                </a:lnTo>
                <a:lnTo>
                  <a:pt x="98678" y="156590"/>
                </a:lnTo>
                <a:lnTo>
                  <a:pt x="100075" y="153415"/>
                </a:lnTo>
                <a:lnTo>
                  <a:pt x="98678" y="149605"/>
                </a:lnTo>
                <a:lnTo>
                  <a:pt x="95503" y="148208"/>
                </a:lnTo>
                <a:lnTo>
                  <a:pt x="41723" y="123824"/>
                </a:lnTo>
                <a:lnTo>
                  <a:pt x="13208" y="123824"/>
                </a:lnTo>
                <a:lnTo>
                  <a:pt x="11811" y="111251"/>
                </a:lnTo>
                <a:lnTo>
                  <a:pt x="35197" y="108841"/>
                </a:lnTo>
                <a:lnTo>
                  <a:pt x="90297" y="68579"/>
                </a:lnTo>
                <a:lnTo>
                  <a:pt x="90932" y="64642"/>
                </a:lnTo>
                <a:lnTo>
                  <a:pt x="88900" y="61848"/>
                </a:lnTo>
                <a:lnTo>
                  <a:pt x="86868" y="58927"/>
                </a:lnTo>
                <a:lnTo>
                  <a:pt x="82803" y="58292"/>
                </a:lnTo>
                <a:close/>
              </a:path>
              <a:path w="1092834" h="161289">
                <a:moveTo>
                  <a:pt x="35197" y="108841"/>
                </a:moveTo>
                <a:lnTo>
                  <a:pt x="11811" y="111251"/>
                </a:lnTo>
                <a:lnTo>
                  <a:pt x="13208" y="123824"/>
                </a:lnTo>
                <a:lnTo>
                  <a:pt x="24307" y="122681"/>
                </a:lnTo>
                <a:lnTo>
                  <a:pt x="16256" y="122681"/>
                </a:lnTo>
                <a:lnTo>
                  <a:pt x="15112" y="111759"/>
                </a:lnTo>
                <a:lnTo>
                  <a:pt x="31203" y="111759"/>
                </a:lnTo>
                <a:lnTo>
                  <a:pt x="35197" y="108841"/>
                </a:lnTo>
                <a:close/>
              </a:path>
              <a:path w="1092834" h="161289">
                <a:moveTo>
                  <a:pt x="36445" y="121432"/>
                </a:moveTo>
                <a:lnTo>
                  <a:pt x="13208" y="123824"/>
                </a:lnTo>
                <a:lnTo>
                  <a:pt x="41723" y="123824"/>
                </a:lnTo>
                <a:lnTo>
                  <a:pt x="36445" y="121432"/>
                </a:lnTo>
                <a:close/>
              </a:path>
              <a:path w="1092834" h="161289">
                <a:moveTo>
                  <a:pt x="15112" y="111759"/>
                </a:moveTo>
                <a:lnTo>
                  <a:pt x="16256" y="122681"/>
                </a:lnTo>
                <a:lnTo>
                  <a:pt x="25042" y="116261"/>
                </a:lnTo>
                <a:lnTo>
                  <a:pt x="15112" y="111759"/>
                </a:lnTo>
                <a:close/>
              </a:path>
              <a:path w="1092834" h="161289">
                <a:moveTo>
                  <a:pt x="25042" y="116261"/>
                </a:moveTo>
                <a:lnTo>
                  <a:pt x="16256" y="122681"/>
                </a:lnTo>
                <a:lnTo>
                  <a:pt x="24307" y="122681"/>
                </a:lnTo>
                <a:lnTo>
                  <a:pt x="36445" y="121432"/>
                </a:lnTo>
                <a:lnTo>
                  <a:pt x="25042" y="116261"/>
                </a:lnTo>
                <a:close/>
              </a:path>
              <a:path w="1092834" h="161289">
                <a:moveTo>
                  <a:pt x="1091056" y="0"/>
                </a:moveTo>
                <a:lnTo>
                  <a:pt x="35197" y="108841"/>
                </a:lnTo>
                <a:lnTo>
                  <a:pt x="25042" y="116261"/>
                </a:lnTo>
                <a:lnTo>
                  <a:pt x="36445" y="121432"/>
                </a:lnTo>
                <a:lnTo>
                  <a:pt x="1092327" y="12699"/>
                </a:lnTo>
                <a:lnTo>
                  <a:pt x="1091056" y="0"/>
                </a:lnTo>
                <a:close/>
              </a:path>
              <a:path w="1092834" h="161289">
                <a:moveTo>
                  <a:pt x="31203" y="111759"/>
                </a:moveTo>
                <a:lnTo>
                  <a:pt x="15112" y="111759"/>
                </a:lnTo>
                <a:lnTo>
                  <a:pt x="25042" y="116261"/>
                </a:lnTo>
                <a:lnTo>
                  <a:pt x="31203" y="111759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274815" y="2914141"/>
            <a:ext cx="177038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050" spc="-5" dirty="0">
                <a:solidFill>
                  <a:prstClr val="black"/>
                </a:solidFill>
                <a:cs typeface="Calibri"/>
              </a:rPr>
              <a:t>Technology hits </a:t>
            </a:r>
            <a:r>
              <a:rPr sz="1050" dirty="0">
                <a:solidFill>
                  <a:prstClr val="black"/>
                </a:solidFill>
                <a:cs typeface="Calibri"/>
              </a:rPr>
              <a:t>it’s  </a:t>
            </a:r>
            <a:r>
              <a:rPr sz="1050" spc="-5" dirty="0">
                <a:solidFill>
                  <a:prstClr val="black"/>
                </a:solidFill>
                <a:cs typeface="Calibri"/>
              </a:rPr>
              <a:t>effectiveness limits </a:t>
            </a:r>
            <a:r>
              <a:rPr sz="1050" dirty="0">
                <a:solidFill>
                  <a:prstClr val="black"/>
                </a:solidFill>
                <a:cs typeface="Calibri"/>
              </a:rPr>
              <a:t>and </a:t>
            </a:r>
            <a:r>
              <a:rPr sz="1050" spc="-5" dirty="0">
                <a:solidFill>
                  <a:prstClr val="black"/>
                </a:solidFill>
                <a:cs typeface="Calibri"/>
              </a:rPr>
              <a:t>declines  </a:t>
            </a:r>
            <a:r>
              <a:rPr sz="1050" dirty="0">
                <a:solidFill>
                  <a:prstClr val="black"/>
                </a:solidFill>
                <a:cs typeface="Calibri"/>
              </a:rPr>
              <a:t>in revenue</a:t>
            </a:r>
            <a:r>
              <a:rPr sz="1050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1050" spc="-5" dirty="0">
                <a:solidFill>
                  <a:prstClr val="black"/>
                </a:solidFill>
                <a:cs typeface="Calibri"/>
              </a:rPr>
              <a:t>generation</a:t>
            </a:r>
            <a:endParaRPr sz="1050">
              <a:solidFill>
                <a:prstClr val="black"/>
              </a:solidFill>
              <a:cs typeface="Calibri"/>
            </a:endParaRPr>
          </a:p>
          <a:p>
            <a:pPr marL="12700"/>
            <a:r>
              <a:rPr sz="1050" i="1" spc="-5" dirty="0">
                <a:solidFill>
                  <a:prstClr val="black"/>
                </a:solidFill>
                <a:cs typeface="Calibri"/>
              </a:rPr>
              <a:t>for </a:t>
            </a:r>
            <a:r>
              <a:rPr sz="1050" i="1" dirty="0">
                <a:solidFill>
                  <a:prstClr val="black"/>
                </a:solidFill>
                <a:cs typeface="Calibri"/>
              </a:rPr>
              <a:t>the </a:t>
            </a:r>
            <a:r>
              <a:rPr sz="1050" i="1" spc="-5" dirty="0">
                <a:solidFill>
                  <a:prstClr val="black"/>
                </a:solidFill>
                <a:cs typeface="Calibri"/>
              </a:rPr>
              <a:t>specific</a:t>
            </a:r>
            <a:r>
              <a:rPr sz="1050" i="1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1050" i="1" spc="-10" dirty="0">
                <a:solidFill>
                  <a:prstClr val="black"/>
                </a:solidFill>
                <a:cs typeface="Calibri"/>
              </a:rPr>
              <a:t>application</a:t>
            </a:r>
            <a:endParaRPr sz="1050">
              <a:solidFill>
                <a:prstClr val="black"/>
              </a:solidFill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496043" y="2737866"/>
            <a:ext cx="411480" cy="243204"/>
          </a:xfrm>
          <a:custGeom>
            <a:avLst/>
            <a:gdLst/>
            <a:ahLst/>
            <a:cxnLst/>
            <a:rect l="l" t="t" r="r" b="b"/>
            <a:pathLst>
              <a:path w="411479" h="243205">
                <a:moveTo>
                  <a:pt x="0" y="242950"/>
                </a:moveTo>
                <a:lnTo>
                  <a:pt x="411225" y="0"/>
                </a:lnTo>
              </a:path>
            </a:pathLst>
          </a:custGeom>
          <a:ln w="38100">
            <a:solidFill>
              <a:srgbClr val="0000FF"/>
            </a:solidFill>
            <a:prstDash val="lgDash"/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297923" y="3239262"/>
            <a:ext cx="1154430" cy="5054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050" dirty="0">
                <a:solidFill>
                  <a:prstClr val="black"/>
                </a:solidFill>
                <a:cs typeface="Calibri"/>
              </a:rPr>
              <a:t>New curve may</a:t>
            </a:r>
            <a:r>
              <a:rPr sz="1050" spc="-105" dirty="0">
                <a:solidFill>
                  <a:prstClr val="black"/>
                </a:solidFill>
                <a:cs typeface="Calibri"/>
              </a:rPr>
              <a:t> </a:t>
            </a:r>
            <a:r>
              <a:rPr sz="1050" spc="-5" dirty="0">
                <a:solidFill>
                  <a:prstClr val="black"/>
                </a:solidFill>
                <a:cs typeface="Calibri"/>
              </a:rPr>
              <a:t>have  different profile of  </a:t>
            </a:r>
            <a:r>
              <a:rPr sz="1050" dirty="0">
                <a:solidFill>
                  <a:prstClr val="black"/>
                </a:solidFill>
                <a:cs typeface="Calibri"/>
              </a:rPr>
              <a:t>advancement</a:t>
            </a:r>
            <a:endParaRPr sz="1050">
              <a:solidFill>
                <a:prstClr val="black"/>
              </a:solidFill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297924" y="3879343"/>
            <a:ext cx="1344295" cy="826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050" spc="-5" dirty="0">
                <a:solidFill>
                  <a:prstClr val="black"/>
                </a:solidFill>
                <a:cs typeface="Calibri"/>
              </a:rPr>
              <a:t>Representing </a:t>
            </a:r>
            <a:r>
              <a:rPr sz="1050" dirty="0">
                <a:solidFill>
                  <a:prstClr val="black"/>
                </a:solidFill>
                <a:cs typeface="Calibri"/>
              </a:rPr>
              <a:t>a </a:t>
            </a:r>
            <a:r>
              <a:rPr sz="1050" spc="-5" dirty="0">
                <a:solidFill>
                  <a:prstClr val="black"/>
                </a:solidFill>
                <a:cs typeface="Calibri"/>
              </a:rPr>
              <a:t>different  technology </a:t>
            </a:r>
            <a:r>
              <a:rPr sz="1050" dirty="0">
                <a:solidFill>
                  <a:prstClr val="black"/>
                </a:solidFill>
                <a:cs typeface="Calibri"/>
              </a:rPr>
              <a:t>with a more  </a:t>
            </a:r>
            <a:r>
              <a:rPr sz="1050" spc="-5" dirty="0">
                <a:solidFill>
                  <a:prstClr val="black"/>
                </a:solidFill>
                <a:cs typeface="Calibri"/>
              </a:rPr>
              <a:t>advanced </a:t>
            </a:r>
            <a:r>
              <a:rPr sz="1050" dirty="0">
                <a:solidFill>
                  <a:prstClr val="black"/>
                </a:solidFill>
                <a:cs typeface="Calibri"/>
              </a:rPr>
              <a:t>approach to  achieving </a:t>
            </a:r>
            <a:r>
              <a:rPr sz="1050" spc="-5" dirty="0">
                <a:solidFill>
                  <a:prstClr val="black"/>
                </a:solidFill>
                <a:cs typeface="Calibri"/>
              </a:rPr>
              <a:t>the same or  similar</a:t>
            </a:r>
            <a:r>
              <a:rPr sz="1050" spc="-25" dirty="0">
                <a:solidFill>
                  <a:prstClr val="black"/>
                </a:solidFill>
                <a:cs typeface="Calibri"/>
              </a:rPr>
              <a:t> </a:t>
            </a:r>
            <a:r>
              <a:rPr sz="1050" spc="-5" dirty="0">
                <a:solidFill>
                  <a:prstClr val="black"/>
                </a:solidFill>
                <a:cs typeface="Calibri"/>
              </a:rPr>
              <a:t>benefits</a:t>
            </a:r>
            <a:endParaRPr sz="1050">
              <a:solidFill>
                <a:prstClr val="black"/>
              </a:solidFill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709789" y="3319779"/>
            <a:ext cx="331470" cy="450850"/>
          </a:xfrm>
          <a:custGeom>
            <a:avLst/>
            <a:gdLst/>
            <a:ahLst/>
            <a:cxnLst/>
            <a:rect l="l" t="t" r="r" b="b"/>
            <a:pathLst>
              <a:path w="331470" h="450850">
                <a:moveTo>
                  <a:pt x="242315" y="397637"/>
                </a:moveTo>
                <a:lnTo>
                  <a:pt x="238632" y="399034"/>
                </a:lnTo>
                <a:lnTo>
                  <a:pt x="237235" y="402209"/>
                </a:lnTo>
                <a:lnTo>
                  <a:pt x="235838" y="405511"/>
                </a:lnTo>
                <a:lnTo>
                  <a:pt x="237235" y="409194"/>
                </a:lnTo>
                <a:lnTo>
                  <a:pt x="331342" y="450342"/>
                </a:lnTo>
                <a:lnTo>
                  <a:pt x="330676" y="443865"/>
                </a:lnTo>
                <a:lnTo>
                  <a:pt x="318769" y="443865"/>
                </a:lnTo>
                <a:lnTo>
                  <a:pt x="304979" y="424981"/>
                </a:lnTo>
                <a:lnTo>
                  <a:pt x="245617" y="399034"/>
                </a:lnTo>
                <a:lnTo>
                  <a:pt x="242315" y="397637"/>
                </a:lnTo>
                <a:close/>
              </a:path>
              <a:path w="331470" h="450850">
                <a:moveTo>
                  <a:pt x="304979" y="424981"/>
                </a:moveTo>
                <a:lnTo>
                  <a:pt x="318769" y="443865"/>
                </a:lnTo>
                <a:lnTo>
                  <a:pt x="322902" y="440817"/>
                </a:lnTo>
                <a:lnTo>
                  <a:pt x="317500" y="440817"/>
                </a:lnTo>
                <a:lnTo>
                  <a:pt x="316385" y="429966"/>
                </a:lnTo>
                <a:lnTo>
                  <a:pt x="304979" y="424981"/>
                </a:lnTo>
                <a:close/>
              </a:path>
              <a:path w="331470" h="450850">
                <a:moveTo>
                  <a:pt x="317626" y="345694"/>
                </a:moveTo>
                <a:lnTo>
                  <a:pt x="310641" y="346456"/>
                </a:lnTo>
                <a:lnTo>
                  <a:pt x="308101" y="349504"/>
                </a:lnTo>
                <a:lnTo>
                  <a:pt x="308482" y="353060"/>
                </a:lnTo>
                <a:lnTo>
                  <a:pt x="315097" y="417436"/>
                </a:lnTo>
                <a:lnTo>
                  <a:pt x="328929" y="436372"/>
                </a:lnTo>
                <a:lnTo>
                  <a:pt x="318769" y="443865"/>
                </a:lnTo>
                <a:lnTo>
                  <a:pt x="330676" y="443865"/>
                </a:lnTo>
                <a:lnTo>
                  <a:pt x="321182" y="351663"/>
                </a:lnTo>
                <a:lnTo>
                  <a:pt x="320801" y="348234"/>
                </a:lnTo>
                <a:lnTo>
                  <a:pt x="317626" y="345694"/>
                </a:lnTo>
                <a:close/>
              </a:path>
              <a:path w="331470" h="450850">
                <a:moveTo>
                  <a:pt x="316385" y="429966"/>
                </a:moveTo>
                <a:lnTo>
                  <a:pt x="317500" y="440817"/>
                </a:lnTo>
                <a:lnTo>
                  <a:pt x="326389" y="434340"/>
                </a:lnTo>
                <a:lnTo>
                  <a:pt x="316385" y="429966"/>
                </a:lnTo>
                <a:close/>
              </a:path>
              <a:path w="331470" h="450850">
                <a:moveTo>
                  <a:pt x="315097" y="417436"/>
                </a:moveTo>
                <a:lnTo>
                  <a:pt x="316385" y="429966"/>
                </a:lnTo>
                <a:lnTo>
                  <a:pt x="326389" y="434340"/>
                </a:lnTo>
                <a:lnTo>
                  <a:pt x="317500" y="440817"/>
                </a:lnTo>
                <a:lnTo>
                  <a:pt x="322902" y="440817"/>
                </a:lnTo>
                <a:lnTo>
                  <a:pt x="328929" y="436372"/>
                </a:lnTo>
                <a:lnTo>
                  <a:pt x="315097" y="417436"/>
                </a:lnTo>
                <a:close/>
              </a:path>
              <a:path w="331470" h="450850">
                <a:moveTo>
                  <a:pt x="10159" y="0"/>
                </a:moveTo>
                <a:lnTo>
                  <a:pt x="0" y="7366"/>
                </a:lnTo>
                <a:lnTo>
                  <a:pt x="304979" y="424981"/>
                </a:lnTo>
                <a:lnTo>
                  <a:pt x="316385" y="429966"/>
                </a:lnTo>
                <a:lnTo>
                  <a:pt x="315097" y="417436"/>
                </a:lnTo>
                <a:lnTo>
                  <a:pt x="10159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580376" y="4031996"/>
            <a:ext cx="737870" cy="174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050" spc="-5" dirty="0">
                <a:solidFill>
                  <a:prstClr val="black"/>
                </a:solidFill>
                <a:cs typeface="Calibri"/>
              </a:rPr>
              <a:t>Discontinuity</a:t>
            </a:r>
            <a:endParaRPr sz="1050">
              <a:solidFill>
                <a:prstClr val="black"/>
              </a:solidFill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563360" y="2203958"/>
            <a:ext cx="31527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10" dirty="0">
                <a:solidFill>
                  <a:prstClr val="black"/>
                </a:solidFill>
                <a:cs typeface="Calibri"/>
              </a:rPr>
              <a:t>Introduction </a:t>
            </a:r>
            <a:r>
              <a:rPr spc="-5" dirty="0">
                <a:solidFill>
                  <a:prstClr val="black"/>
                </a:solidFill>
                <a:cs typeface="Calibri"/>
              </a:rPr>
              <a:t>of New</a:t>
            </a:r>
            <a:r>
              <a:rPr spc="10" dirty="0">
                <a:solidFill>
                  <a:prstClr val="black"/>
                </a:solidFill>
                <a:cs typeface="Calibri"/>
              </a:rPr>
              <a:t> </a:t>
            </a:r>
            <a:r>
              <a:rPr spc="-15" dirty="0">
                <a:solidFill>
                  <a:prstClr val="black"/>
                </a:solidFill>
                <a:cs typeface="Calibri"/>
              </a:rPr>
              <a:t>Technologies</a:t>
            </a:r>
            <a:endParaRPr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082539" y="4398771"/>
            <a:ext cx="882015" cy="659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4315">
              <a:spcBef>
                <a:spcPts val="100"/>
              </a:spcBef>
            </a:pPr>
            <a:r>
              <a:rPr sz="1050" b="1" spc="-5" dirty="0">
                <a:solidFill>
                  <a:prstClr val="black"/>
                </a:solidFill>
                <a:cs typeface="Calibri"/>
              </a:rPr>
              <a:t>Technology</a:t>
            </a:r>
            <a:endParaRPr sz="1050">
              <a:solidFill>
                <a:prstClr val="black"/>
              </a:solidFill>
              <a:cs typeface="Calibri"/>
            </a:endParaRPr>
          </a:p>
          <a:p>
            <a:pPr marR="196215" algn="r"/>
            <a:r>
              <a:rPr sz="1050" b="1" dirty="0">
                <a:solidFill>
                  <a:prstClr val="black"/>
                </a:solidFill>
                <a:cs typeface="Calibri"/>
              </a:rPr>
              <a:t>A</a:t>
            </a:r>
            <a:endParaRPr sz="1050">
              <a:solidFill>
                <a:prstClr val="black"/>
              </a:solidFill>
              <a:cs typeface="Calibri"/>
            </a:endParaRPr>
          </a:p>
          <a:p>
            <a:pPr marL="212725" marR="170815" indent="-200660">
              <a:spcBef>
                <a:spcPts val="65"/>
              </a:spcBef>
            </a:pPr>
            <a:r>
              <a:rPr sz="1000" dirty="0">
                <a:solidFill>
                  <a:prstClr val="black"/>
                </a:solidFill>
                <a:cs typeface="Calibri"/>
              </a:rPr>
              <a:t>e.g.</a:t>
            </a:r>
            <a:r>
              <a:rPr sz="1000" spc="-70" dirty="0">
                <a:solidFill>
                  <a:prstClr val="black"/>
                </a:solidFill>
                <a:cs typeface="Calibri"/>
              </a:rPr>
              <a:t> </a:t>
            </a:r>
            <a:r>
              <a:rPr sz="1000" spc="-5" dirty="0">
                <a:solidFill>
                  <a:prstClr val="black"/>
                </a:solidFill>
                <a:cs typeface="Calibri"/>
              </a:rPr>
              <a:t>propeller  </a:t>
            </a:r>
            <a:r>
              <a:rPr sz="1000" dirty="0">
                <a:solidFill>
                  <a:prstClr val="black"/>
                </a:solidFill>
                <a:cs typeface="Calibri"/>
              </a:rPr>
              <a:t>aircraft</a:t>
            </a:r>
            <a:endParaRPr sz="1000">
              <a:solidFill>
                <a:prstClr val="black"/>
              </a:solidFill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440166" y="2984753"/>
            <a:ext cx="775970" cy="680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9105" marR="5080" indent="-331470">
              <a:spcBef>
                <a:spcPts val="100"/>
              </a:spcBef>
            </a:pPr>
            <a:r>
              <a:rPr sz="1050" b="1" spc="-5" dirty="0">
                <a:solidFill>
                  <a:srgbClr val="0000FF"/>
                </a:solidFill>
                <a:cs typeface="Calibri"/>
              </a:rPr>
              <a:t>Technology  </a:t>
            </a:r>
            <a:r>
              <a:rPr sz="1050" b="1" dirty="0">
                <a:solidFill>
                  <a:srgbClr val="0000FF"/>
                </a:solidFill>
                <a:cs typeface="Calibri"/>
              </a:rPr>
              <a:t>B</a:t>
            </a:r>
            <a:endParaRPr sz="1050">
              <a:solidFill>
                <a:prstClr val="black"/>
              </a:solidFill>
              <a:cs typeface="Calibri"/>
            </a:endParaRPr>
          </a:p>
          <a:p>
            <a:pPr marL="41275" marR="316230" indent="-29209">
              <a:spcBef>
                <a:spcPts val="235"/>
              </a:spcBef>
            </a:pPr>
            <a:r>
              <a:rPr sz="1000" dirty="0">
                <a:solidFill>
                  <a:prstClr val="black"/>
                </a:solidFill>
                <a:cs typeface="Calibri"/>
              </a:rPr>
              <a:t>e.g. </a:t>
            </a:r>
            <a:r>
              <a:rPr sz="1000" spc="-5" dirty="0">
                <a:solidFill>
                  <a:prstClr val="black"/>
                </a:solidFill>
                <a:cs typeface="Calibri"/>
              </a:rPr>
              <a:t>jet  </a:t>
            </a:r>
            <a:r>
              <a:rPr sz="1000" dirty="0">
                <a:solidFill>
                  <a:prstClr val="black"/>
                </a:solidFill>
                <a:cs typeface="Calibri"/>
              </a:rPr>
              <a:t>aircraft</a:t>
            </a:r>
            <a:endParaRPr sz="1000">
              <a:solidFill>
                <a:prstClr val="black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745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17041" y="820675"/>
            <a:ext cx="3281679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800" spc="-10" dirty="0"/>
              <a:t>Disruptive</a:t>
            </a:r>
            <a:r>
              <a:rPr sz="2800" spc="-45" dirty="0"/>
              <a:t> </a:t>
            </a:r>
            <a:r>
              <a:rPr sz="2800" spc="-30" dirty="0"/>
              <a:t>Technology</a:t>
            </a:r>
            <a:endParaRPr sz="2800" dirty="0"/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765"/>
              </a:lnSpc>
            </a:pPr>
            <a:fld id="{81D60167-4931-47E6-BA6A-407CBD079E47}" type="slidenum">
              <a:rPr dirty="0"/>
              <a:pPr marL="38100">
                <a:lnSpc>
                  <a:spcPts val="765"/>
                </a:lnSpc>
              </a:pPr>
              <a:t>7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717041" y="1620520"/>
            <a:ext cx="506031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600" spc="-10" dirty="0">
                <a:solidFill>
                  <a:prstClr val="black"/>
                </a:solidFill>
                <a:cs typeface="Calibri"/>
              </a:rPr>
              <a:t>Helps </a:t>
            </a:r>
            <a:r>
              <a:rPr sz="1600" b="1" i="1" spc="-5" dirty="0">
                <a:solidFill>
                  <a:srgbClr val="0000FF"/>
                </a:solidFill>
                <a:cs typeface="Calibri"/>
              </a:rPr>
              <a:t>create </a:t>
            </a:r>
            <a:r>
              <a:rPr sz="1600" b="1" i="1" spc="-10" dirty="0">
                <a:solidFill>
                  <a:srgbClr val="0000FF"/>
                </a:solidFill>
                <a:cs typeface="Calibri"/>
              </a:rPr>
              <a:t>new markets </a:t>
            </a:r>
            <a:r>
              <a:rPr sz="1600" spc="-5" dirty="0">
                <a:solidFill>
                  <a:prstClr val="black"/>
                </a:solidFill>
                <a:cs typeface="Calibri"/>
              </a:rPr>
              <a:t>by </a:t>
            </a:r>
            <a:r>
              <a:rPr sz="1600" spc="-10" dirty="0">
                <a:solidFill>
                  <a:prstClr val="black"/>
                </a:solidFill>
                <a:cs typeface="Calibri"/>
              </a:rPr>
              <a:t>displacing existing  </a:t>
            </a:r>
            <a:r>
              <a:rPr sz="1600" spc="-5" dirty="0">
                <a:solidFill>
                  <a:prstClr val="black"/>
                </a:solidFill>
                <a:cs typeface="Calibri"/>
              </a:rPr>
              <a:t>technology with </a:t>
            </a:r>
            <a:r>
              <a:rPr sz="1600" spc="-10" dirty="0">
                <a:solidFill>
                  <a:prstClr val="black"/>
                </a:solidFill>
                <a:cs typeface="Calibri"/>
              </a:rPr>
              <a:t>new </a:t>
            </a:r>
            <a:r>
              <a:rPr sz="1600" spc="-5" dirty="0">
                <a:solidFill>
                  <a:prstClr val="black"/>
                </a:solidFill>
                <a:cs typeface="Calibri"/>
              </a:rPr>
              <a:t>functions, </a:t>
            </a:r>
            <a:r>
              <a:rPr sz="1600" spc="-15" dirty="0">
                <a:solidFill>
                  <a:prstClr val="black"/>
                </a:solidFill>
                <a:cs typeface="Calibri"/>
              </a:rPr>
              <a:t>features, </a:t>
            </a:r>
            <a:r>
              <a:rPr sz="1600" spc="-5" dirty="0">
                <a:solidFill>
                  <a:prstClr val="black"/>
                </a:solidFill>
                <a:cs typeface="Calibri"/>
              </a:rPr>
              <a:t>efficiencies </a:t>
            </a:r>
            <a:r>
              <a:rPr sz="1600" dirty="0">
                <a:solidFill>
                  <a:prstClr val="black"/>
                </a:solidFill>
                <a:cs typeface="Calibri"/>
              </a:rPr>
              <a:t>and  </a:t>
            </a:r>
            <a:r>
              <a:rPr sz="1600" spc="-10" dirty="0">
                <a:solidFill>
                  <a:prstClr val="black"/>
                </a:solidFill>
                <a:cs typeface="Calibri"/>
              </a:rPr>
              <a:t>cost structure </a:t>
            </a:r>
            <a:r>
              <a:rPr sz="1600" spc="-5" dirty="0">
                <a:solidFill>
                  <a:prstClr val="black"/>
                </a:solidFill>
                <a:cs typeface="Calibri"/>
              </a:rPr>
              <a:t>(valued </a:t>
            </a:r>
            <a:r>
              <a:rPr sz="1600" dirty="0">
                <a:solidFill>
                  <a:prstClr val="black"/>
                </a:solidFill>
                <a:cs typeface="Calibri"/>
              </a:rPr>
              <a:t>–</a:t>
            </a:r>
            <a:r>
              <a:rPr sz="1600" spc="25" dirty="0">
                <a:solidFill>
                  <a:prstClr val="black"/>
                </a:solidFill>
                <a:cs typeface="Calibri"/>
              </a:rPr>
              <a:t> </a:t>
            </a:r>
            <a:r>
              <a:rPr sz="1600" spc="-10" dirty="0">
                <a:solidFill>
                  <a:prstClr val="black"/>
                </a:solidFill>
                <a:cs typeface="Calibri"/>
              </a:rPr>
              <a:t>benefits).</a:t>
            </a:r>
            <a:endParaRPr sz="16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17040" y="2504440"/>
            <a:ext cx="461645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600" spc="-5" dirty="0">
                <a:solidFill>
                  <a:prstClr val="black"/>
                </a:solidFill>
                <a:cs typeface="Calibri"/>
              </a:rPr>
              <a:t>Businesses </a:t>
            </a:r>
            <a:r>
              <a:rPr sz="1600" spc="-10" dirty="0">
                <a:solidFill>
                  <a:prstClr val="black"/>
                </a:solidFill>
                <a:cs typeface="Calibri"/>
              </a:rPr>
              <a:t>that are locked </a:t>
            </a:r>
            <a:r>
              <a:rPr sz="1600" spc="-15" dirty="0">
                <a:solidFill>
                  <a:prstClr val="black"/>
                </a:solidFill>
                <a:cs typeface="Calibri"/>
              </a:rPr>
              <a:t>into </a:t>
            </a:r>
            <a:r>
              <a:rPr sz="1600" dirty="0">
                <a:solidFill>
                  <a:prstClr val="black"/>
                </a:solidFill>
                <a:cs typeface="Calibri"/>
              </a:rPr>
              <a:t>a </a:t>
            </a:r>
            <a:r>
              <a:rPr sz="1600" b="1" spc="-10" dirty="0">
                <a:solidFill>
                  <a:srgbClr val="0000FF"/>
                </a:solidFill>
                <a:cs typeface="Calibri"/>
              </a:rPr>
              <a:t>value </a:t>
            </a:r>
            <a:r>
              <a:rPr sz="1600" b="1" spc="-5" dirty="0">
                <a:solidFill>
                  <a:srgbClr val="0000FF"/>
                </a:solidFill>
                <a:cs typeface="Calibri"/>
              </a:rPr>
              <a:t>network </a:t>
            </a:r>
            <a:r>
              <a:rPr sz="1600" spc="-10" dirty="0">
                <a:solidFill>
                  <a:prstClr val="black"/>
                </a:solidFill>
                <a:cs typeface="Calibri"/>
              </a:rPr>
              <a:t>are  </a:t>
            </a:r>
            <a:r>
              <a:rPr sz="1600" spc="-5" dirty="0">
                <a:solidFill>
                  <a:prstClr val="black"/>
                </a:solidFill>
                <a:cs typeface="Calibri"/>
              </a:rPr>
              <a:t>vulnerable </a:t>
            </a:r>
            <a:r>
              <a:rPr sz="1600" spc="-15" dirty="0">
                <a:solidFill>
                  <a:prstClr val="black"/>
                </a:solidFill>
                <a:cs typeface="Calibri"/>
              </a:rPr>
              <a:t>to </a:t>
            </a:r>
            <a:r>
              <a:rPr sz="1600" spc="-5" dirty="0">
                <a:solidFill>
                  <a:prstClr val="black"/>
                </a:solidFill>
                <a:cs typeface="Calibri"/>
              </a:rPr>
              <a:t>disruptive</a:t>
            </a:r>
            <a:r>
              <a:rPr sz="1600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1600" spc="-15" dirty="0">
                <a:solidFill>
                  <a:prstClr val="black"/>
                </a:solidFill>
                <a:cs typeface="Calibri"/>
              </a:rPr>
              <a:t>technology.</a:t>
            </a:r>
            <a:endParaRPr sz="1600">
              <a:solidFill>
                <a:prstClr val="black"/>
              </a:solidFill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17040" y="3144519"/>
            <a:ext cx="5203190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600" spc="-5" dirty="0">
                <a:solidFill>
                  <a:prstClr val="black"/>
                </a:solidFill>
                <a:cs typeface="Calibri"/>
              </a:rPr>
              <a:t>Due </a:t>
            </a:r>
            <a:r>
              <a:rPr sz="1600" spc="-10" dirty="0">
                <a:solidFill>
                  <a:prstClr val="black"/>
                </a:solidFill>
                <a:cs typeface="Calibri"/>
              </a:rPr>
              <a:t>to </a:t>
            </a:r>
            <a:r>
              <a:rPr sz="1600" dirty="0">
                <a:solidFill>
                  <a:prstClr val="black"/>
                </a:solidFill>
                <a:cs typeface="Calibri"/>
              </a:rPr>
              <a:t>the </a:t>
            </a:r>
            <a:r>
              <a:rPr sz="1600" spc="-10" dirty="0">
                <a:solidFill>
                  <a:prstClr val="black"/>
                </a:solidFill>
                <a:cs typeface="Calibri"/>
              </a:rPr>
              <a:t>investment </a:t>
            </a:r>
            <a:r>
              <a:rPr sz="1600" spc="-5" dirty="0">
                <a:solidFill>
                  <a:prstClr val="black"/>
                </a:solidFill>
                <a:cs typeface="Calibri"/>
              </a:rPr>
              <a:t>barrier </a:t>
            </a:r>
            <a:r>
              <a:rPr sz="1600" spc="-10" dirty="0">
                <a:solidFill>
                  <a:prstClr val="black"/>
                </a:solidFill>
                <a:cs typeface="Calibri"/>
              </a:rPr>
              <a:t>associated </a:t>
            </a:r>
            <a:r>
              <a:rPr sz="1600" spc="-5" dirty="0">
                <a:solidFill>
                  <a:prstClr val="black"/>
                </a:solidFill>
                <a:cs typeface="Calibri"/>
              </a:rPr>
              <a:t>with </a:t>
            </a:r>
            <a:r>
              <a:rPr sz="1600" dirty="0">
                <a:solidFill>
                  <a:prstClr val="black"/>
                </a:solidFill>
                <a:cs typeface="Calibri"/>
              </a:rPr>
              <a:t>a </a:t>
            </a:r>
            <a:r>
              <a:rPr sz="1600" spc="-10" dirty="0">
                <a:solidFill>
                  <a:prstClr val="black"/>
                </a:solidFill>
                <a:cs typeface="Calibri"/>
              </a:rPr>
              <a:t>new  </a:t>
            </a:r>
            <a:r>
              <a:rPr sz="1600" spc="-5" dirty="0">
                <a:solidFill>
                  <a:prstClr val="black"/>
                </a:solidFill>
                <a:cs typeface="Calibri"/>
              </a:rPr>
              <a:t>technology survival </a:t>
            </a:r>
            <a:r>
              <a:rPr sz="1600" spc="-10" dirty="0">
                <a:solidFill>
                  <a:prstClr val="black"/>
                </a:solidFill>
                <a:cs typeface="Calibri"/>
              </a:rPr>
              <a:t>often </a:t>
            </a:r>
            <a:r>
              <a:rPr sz="1600" dirty="0">
                <a:solidFill>
                  <a:prstClr val="black"/>
                </a:solidFill>
                <a:cs typeface="Calibri"/>
              </a:rPr>
              <a:t>means </a:t>
            </a:r>
            <a:r>
              <a:rPr sz="1600" spc="-15" dirty="0">
                <a:solidFill>
                  <a:prstClr val="black"/>
                </a:solidFill>
                <a:cs typeface="Calibri"/>
              </a:rPr>
              <a:t>focus </a:t>
            </a:r>
            <a:r>
              <a:rPr sz="1600" spc="-5" dirty="0">
                <a:solidFill>
                  <a:prstClr val="black"/>
                </a:solidFill>
                <a:cs typeface="Calibri"/>
              </a:rPr>
              <a:t>shifts </a:t>
            </a:r>
            <a:r>
              <a:rPr sz="1600" spc="-10" dirty="0">
                <a:solidFill>
                  <a:prstClr val="black"/>
                </a:solidFill>
                <a:cs typeface="Calibri"/>
              </a:rPr>
              <a:t>to competing  </a:t>
            </a:r>
            <a:r>
              <a:rPr sz="1600" spc="-5" dirty="0">
                <a:solidFill>
                  <a:prstClr val="black"/>
                </a:solidFill>
                <a:cs typeface="Calibri"/>
              </a:rPr>
              <a:t>on </a:t>
            </a:r>
            <a:r>
              <a:rPr sz="1600" dirty="0">
                <a:solidFill>
                  <a:prstClr val="black"/>
                </a:solidFill>
                <a:cs typeface="Calibri"/>
              </a:rPr>
              <a:t>a </a:t>
            </a:r>
            <a:r>
              <a:rPr sz="1600" spc="-10" dirty="0">
                <a:solidFill>
                  <a:prstClr val="black"/>
                </a:solidFill>
                <a:cs typeface="Calibri"/>
              </a:rPr>
              <a:t>cost </a:t>
            </a:r>
            <a:r>
              <a:rPr sz="1600" spc="-5" dirty="0">
                <a:solidFill>
                  <a:prstClr val="black"/>
                </a:solidFill>
                <a:cs typeface="Calibri"/>
              </a:rPr>
              <a:t>reduction basis </a:t>
            </a:r>
            <a:r>
              <a:rPr sz="1600" dirty="0">
                <a:solidFill>
                  <a:prstClr val="black"/>
                </a:solidFill>
                <a:cs typeface="Calibri"/>
              </a:rPr>
              <a:t>and </a:t>
            </a:r>
            <a:r>
              <a:rPr sz="1600" spc="-5" dirty="0">
                <a:solidFill>
                  <a:prstClr val="black"/>
                </a:solidFill>
                <a:cs typeface="Calibri"/>
              </a:rPr>
              <a:t>options become very limited  leading </a:t>
            </a:r>
            <a:r>
              <a:rPr sz="1600" spc="-15" dirty="0">
                <a:solidFill>
                  <a:prstClr val="black"/>
                </a:solidFill>
                <a:cs typeface="Calibri"/>
              </a:rPr>
              <a:t>to </a:t>
            </a:r>
            <a:r>
              <a:rPr sz="1600" spc="-5" dirty="0">
                <a:solidFill>
                  <a:prstClr val="black"/>
                </a:solidFill>
                <a:cs typeface="Calibri"/>
              </a:rPr>
              <a:t>the commodity </a:t>
            </a:r>
            <a:r>
              <a:rPr sz="1600" spc="-30" dirty="0">
                <a:solidFill>
                  <a:prstClr val="black"/>
                </a:solidFill>
                <a:cs typeface="Calibri"/>
              </a:rPr>
              <a:t>corner.</a:t>
            </a:r>
            <a:endParaRPr sz="1600">
              <a:solidFill>
                <a:prstClr val="black"/>
              </a:solidFill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57476" y="4405427"/>
            <a:ext cx="1487805" cy="156654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algn="just">
              <a:spcBef>
                <a:spcPts val="200"/>
              </a:spcBef>
              <a:tabLst>
                <a:tab pos="1447165" algn="l"/>
              </a:tabLst>
            </a:pPr>
            <a:r>
              <a:rPr sz="1600" b="1" u="heavy" spc="-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cs typeface="Calibri"/>
              </a:rPr>
              <a:t>Incumbent	</a:t>
            </a:r>
            <a:endParaRPr sz="1600">
              <a:solidFill>
                <a:prstClr val="black"/>
              </a:solidFill>
              <a:cs typeface="Calibri"/>
            </a:endParaRPr>
          </a:p>
          <a:p>
            <a:pPr marL="12700" algn="just">
              <a:spcBef>
                <a:spcPts val="100"/>
              </a:spcBef>
            </a:pPr>
            <a:r>
              <a:rPr sz="1600" spc="-10" dirty="0">
                <a:solidFill>
                  <a:prstClr val="black"/>
                </a:solidFill>
                <a:cs typeface="Calibri"/>
              </a:rPr>
              <a:t>cassette </a:t>
            </a:r>
            <a:r>
              <a:rPr sz="1600" spc="-5" dirty="0">
                <a:solidFill>
                  <a:prstClr val="black"/>
                </a:solidFill>
                <a:cs typeface="Calibri"/>
              </a:rPr>
              <a:t>tape</a:t>
            </a:r>
            <a:endParaRPr sz="1600">
              <a:solidFill>
                <a:prstClr val="black"/>
              </a:solidFill>
              <a:cs typeface="Calibri"/>
            </a:endParaRPr>
          </a:p>
          <a:p>
            <a:pPr marL="12700" marR="5080" algn="just">
              <a:lnSpc>
                <a:spcPct val="105300"/>
              </a:lnSpc>
            </a:pPr>
            <a:r>
              <a:rPr sz="1600" dirty="0">
                <a:solidFill>
                  <a:prstClr val="black"/>
                </a:solidFill>
                <a:cs typeface="Calibri"/>
              </a:rPr>
              <a:t>ICE </a:t>
            </a:r>
            <a:r>
              <a:rPr sz="1600" spc="-10" dirty="0">
                <a:solidFill>
                  <a:prstClr val="black"/>
                </a:solidFill>
                <a:cs typeface="Calibri"/>
              </a:rPr>
              <a:t>powered </a:t>
            </a:r>
            <a:r>
              <a:rPr sz="1600" spc="-15" dirty="0">
                <a:solidFill>
                  <a:prstClr val="black"/>
                </a:solidFill>
                <a:cs typeface="Calibri"/>
              </a:rPr>
              <a:t>cars  fixed </a:t>
            </a:r>
            <a:r>
              <a:rPr sz="1600" spc="-10" dirty="0">
                <a:solidFill>
                  <a:prstClr val="black"/>
                </a:solidFill>
                <a:cs typeface="Calibri"/>
              </a:rPr>
              <a:t>wire </a:t>
            </a:r>
            <a:r>
              <a:rPr sz="1600" spc="-5" dirty="0">
                <a:solidFill>
                  <a:prstClr val="black"/>
                </a:solidFill>
                <a:cs typeface="Calibri"/>
              </a:rPr>
              <a:t>phone  </a:t>
            </a:r>
            <a:r>
              <a:rPr sz="1600" spc="-10" dirty="0">
                <a:solidFill>
                  <a:prstClr val="black"/>
                </a:solidFill>
                <a:cs typeface="Calibri"/>
              </a:rPr>
              <a:t>photographic</a:t>
            </a:r>
            <a:r>
              <a:rPr sz="1600" spc="-55" dirty="0">
                <a:solidFill>
                  <a:prstClr val="black"/>
                </a:solidFill>
                <a:cs typeface="Calibri"/>
              </a:rPr>
              <a:t> </a:t>
            </a:r>
            <a:r>
              <a:rPr sz="1600" spc="-5" dirty="0">
                <a:solidFill>
                  <a:prstClr val="black"/>
                </a:solidFill>
                <a:cs typeface="Calibri"/>
              </a:rPr>
              <a:t>film  paperback</a:t>
            </a:r>
            <a:r>
              <a:rPr sz="1600" spc="-50" dirty="0">
                <a:solidFill>
                  <a:prstClr val="black"/>
                </a:solidFill>
                <a:cs typeface="Calibri"/>
              </a:rPr>
              <a:t> </a:t>
            </a:r>
            <a:r>
              <a:rPr sz="1600" spc="-10" dirty="0">
                <a:solidFill>
                  <a:prstClr val="black"/>
                </a:solidFill>
                <a:cs typeface="Calibri"/>
              </a:rPr>
              <a:t>books</a:t>
            </a:r>
            <a:endParaRPr sz="1600">
              <a:solidFill>
                <a:prstClr val="black"/>
              </a:solidFill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74338" y="4387138"/>
            <a:ext cx="2599690" cy="158496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338455">
              <a:spcBef>
                <a:spcPts val="270"/>
              </a:spcBef>
              <a:tabLst>
                <a:tab pos="2166620" algn="l"/>
              </a:tabLst>
            </a:pPr>
            <a:r>
              <a:rPr sz="1600" b="1" u="heavy" spc="-10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cs typeface="Calibri"/>
              </a:rPr>
              <a:t>Disruptor	</a:t>
            </a:r>
            <a:endParaRPr sz="1600">
              <a:solidFill>
                <a:prstClr val="black"/>
              </a:solidFill>
              <a:cs typeface="Calibri"/>
            </a:endParaRPr>
          </a:p>
          <a:p>
            <a:pPr marL="12700">
              <a:spcBef>
                <a:spcPts val="175"/>
              </a:spcBef>
              <a:tabLst>
                <a:tab pos="349250" algn="l"/>
              </a:tabLst>
            </a:pPr>
            <a:r>
              <a:rPr sz="1200" dirty="0">
                <a:solidFill>
                  <a:prstClr val="black"/>
                </a:solidFill>
                <a:latin typeface="Wingdings"/>
                <a:cs typeface="Wingdings"/>
              </a:rPr>
              <a:t></a:t>
            </a:r>
            <a:r>
              <a:rPr sz="12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1600" spc="-5" dirty="0">
                <a:solidFill>
                  <a:prstClr val="black"/>
                </a:solidFill>
                <a:cs typeface="Calibri"/>
              </a:rPr>
              <a:t>compact</a:t>
            </a:r>
            <a:r>
              <a:rPr sz="1600" spc="-25" dirty="0">
                <a:solidFill>
                  <a:prstClr val="black"/>
                </a:solidFill>
                <a:cs typeface="Calibri"/>
              </a:rPr>
              <a:t> </a:t>
            </a:r>
            <a:r>
              <a:rPr sz="1600" spc="-5" dirty="0">
                <a:solidFill>
                  <a:prstClr val="black"/>
                </a:solidFill>
                <a:cs typeface="Calibri"/>
              </a:rPr>
              <a:t>disc</a:t>
            </a:r>
            <a:endParaRPr sz="1600">
              <a:solidFill>
                <a:prstClr val="black"/>
              </a:solidFill>
              <a:cs typeface="Calibri"/>
            </a:endParaRPr>
          </a:p>
          <a:p>
            <a:pPr marL="12700">
              <a:spcBef>
                <a:spcPts val="105"/>
              </a:spcBef>
              <a:tabLst>
                <a:tab pos="349250" algn="l"/>
              </a:tabLst>
            </a:pPr>
            <a:r>
              <a:rPr sz="1200" dirty="0">
                <a:solidFill>
                  <a:prstClr val="black"/>
                </a:solidFill>
                <a:latin typeface="Wingdings"/>
                <a:cs typeface="Wingdings"/>
              </a:rPr>
              <a:t></a:t>
            </a:r>
            <a:r>
              <a:rPr sz="12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1600" dirty="0">
                <a:solidFill>
                  <a:prstClr val="black"/>
                </a:solidFill>
                <a:cs typeface="Calibri"/>
              </a:rPr>
              <a:t>electric </a:t>
            </a:r>
            <a:r>
              <a:rPr sz="1600" spc="-10" dirty="0">
                <a:solidFill>
                  <a:prstClr val="black"/>
                </a:solidFill>
                <a:cs typeface="Calibri"/>
              </a:rPr>
              <a:t>powered </a:t>
            </a:r>
            <a:r>
              <a:rPr sz="1600" spc="-15" dirty="0">
                <a:solidFill>
                  <a:prstClr val="black"/>
                </a:solidFill>
                <a:cs typeface="Calibri"/>
              </a:rPr>
              <a:t>cars</a:t>
            </a:r>
            <a:endParaRPr sz="1600">
              <a:solidFill>
                <a:prstClr val="black"/>
              </a:solidFill>
              <a:cs typeface="Calibri"/>
            </a:endParaRPr>
          </a:p>
          <a:p>
            <a:pPr marL="12700">
              <a:spcBef>
                <a:spcPts val="100"/>
              </a:spcBef>
              <a:tabLst>
                <a:tab pos="349250" algn="l"/>
              </a:tabLst>
            </a:pPr>
            <a:r>
              <a:rPr sz="1200" dirty="0">
                <a:solidFill>
                  <a:prstClr val="black"/>
                </a:solidFill>
                <a:latin typeface="Wingdings"/>
                <a:cs typeface="Wingdings"/>
              </a:rPr>
              <a:t></a:t>
            </a:r>
            <a:r>
              <a:rPr sz="12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1600" spc="-5" dirty="0">
                <a:solidFill>
                  <a:prstClr val="black"/>
                </a:solidFill>
                <a:cs typeface="Calibri"/>
              </a:rPr>
              <a:t>mobile phone,</a:t>
            </a:r>
            <a:r>
              <a:rPr sz="1600" spc="-20" dirty="0">
                <a:solidFill>
                  <a:prstClr val="black"/>
                </a:solidFill>
                <a:cs typeface="Calibri"/>
              </a:rPr>
              <a:t> </a:t>
            </a:r>
            <a:r>
              <a:rPr sz="1600" spc="-15" dirty="0">
                <a:solidFill>
                  <a:prstClr val="black"/>
                </a:solidFill>
                <a:cs typeface="Calibri"/>
              </a:rPr>
              <a:t>VOIP</a:t>
            </a:r>
            <a:endParaRPr sz="1600">
              <a:solidFill>
                <a:prstClr val="black"/>
              </a:solidFill>
              <a:cs typeface="Calibri"/>
            </a:endParaRPr>
          </a:p>
          <a:p>
            <a:pPr marL="12700">
              <a:spcBef>
                <a:spcPts val="100"/>
              </a:spcBef>
              <a:tabLst>
                <a:tab pos="349250" algn="l"/>
              </a:tabLst>
            </a:pPr>
            <a:r>
              <a:rPr sz="1200" dirty="0">
                <a:solidFill>
                  <a:prstClr val="black"/>
                </a:solidFill>
                <a:latin typeface="Wingdings"/>
                <a:cs typeface="Wingdings"/>
              </a:rPr>
              <a:t></a:t>
            </a:r>
            <a:r>
              <a:rPr sz="12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1600" spc="-5" dirty="0">
                <a:solidFill>
                  <a:prstClr val="black"/>
                </a:solidFill>
                <a:cs typeface="Calibri"/>
              </a:rPr>
              <a:t>CMOS, </a:t>
            </a:r>
            <a:r>
              <a:rPr sz="1600" spc="-15" dirty="0">
                <a:solidFill>
                  <a:prstClr val="black"/>
                </a:solidFill>
                <a:cs typeface="Calibri"/>
              </a:rPr>
              <a:t>CCD, </a:t>
            </a:r>
            <a:r>
              <a:rPr sz="1600" spc="-10" dirty="0">
                <a:solidFill>
                  <a:prstClr val="black"/>
                </a:solidFill>
                <a:cs typeface="Calibri"/>
              </a:rPr>
              <a:t>digital</a:t>
            </a:r>
            <a:r>
              <a:rPr sz="1600" spc="-60" dirty="0">
                <a:solidFill>
                  <a:prstClr val="black"/>
                </a:solidFill>
                <a:cs typeface="Calibri"/>
              </a:rPr>
              <a:t> </a:t>
            </a:r>
            <a:r>
              <a:rPr sz="1600" spc="-5" dirty="0">
                <a:solidFill>
                  <a:prstClr val="black"/>
                </a:solidFill>
                <a:cs typeface="Calibri"/>
              </a:rPr>
              <a:t>imaging</a:t>
            </a:r>
            <a:endParaRPr sz="1600">
              <a:solidFill>
                <a:prstClr val="black"/>
              </a:solidFill>
              <a:cs typeface="Calibri"/>
            </a:endParaRPr>
          </a:p>
          <a:p>
            <a:pPr marL="12700">
              <a:spcBef>
                <a:spcPts val="105"/>
              </a:spcBef>
              <a:tabLst>
                <a:tab pos="349250" algn="l"/>
              </a:tabLst>
            </a:pPr>
            <a:r>
              <a:rPr sz="1200" dirty="0">
                <a:solidFill>
                  <a:prstClr val="black"/>
                </a:solidFill>
                <a:latin typeface="Wingdings"/>
                <a:cs typeface="Wingdings"/>
              </a:rPr>
              <a:t></a:t>
            </a:r>
            <a:r>
              <a:rPr sz="12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1600" spc="-10" dirty="0">
                <a:solidFill>
                  <a:prstClr val="black"/>
                </a:solidFill>
                <a:cs typeface="Calibri"/>
              </a:rPr>
              <a:t>internet,</a:t>
            </a:r>
            <a:r>
              <a:rPr sz="1600" spc="-5" dirty="0">
                <a:solidFill>
                  <a:prstClr val="black"/>
                </a:solidFill>
                <a:cs typeface="Calibri"/>
              </a:rPr>
              <a:t> ebooks</a:t>
            </a:r>
            <a:endParaRPr sz="1600">
              <a:solidFill>
                <a:prstClr val="black"/>
              </a:solidFill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277862" y="3892931"/>
            <a:ext cx="2771775" cy="318135"/>
          </a:xfrm>
          <a:custGeom>
            <a:avLst/>
            <a:gdLst/>
            <a:ahLst/>
            <a:cxnLst/>
            <a:rect l="l" t="t" r="r" b="b"/>
            <a:pathLst>
              <a:path w="2771775" h="318135">
                <a:moveTo>
                  <a:pt x="100202" y="283591"/>
                </a:moveTo>
                <a:lnTo>
                  <a:pt x="0" y="292735"/>
                </a:lnTo>
                <a:lnTo>
                  <a:pt x="2286" y="317881"/>
                </a:lnTo>
                <a:lnTo>
                  <a:pt x="102488" y="308610"/>
                </a:lnTo>
                <a:lnTo>
                  <a:pt x="100202" y="283591"/>
                </a:lnTo>
                <a:close/>
              </a:path>
              <a:path w="2771775" h="318135">
                <a:moveTo>
                  <a:pt x="275463" y="267335"/>
                </a:moveTo>
                <a:lnTo>
                  <a:pt x="175260" y="276606"/>
                </a:lnTo>
                <a:lnTo>
                  <a:pt x="177546" y="301625"/>
                </a:lnTo>
                <a:lnTo>
                  <a:pt x="277749" y="292354"/>
                </a:lnTo>
                <a:lnTo>
                  <a:pt x="275463" y="267335"/>
                </a:lnTo>
                <a:close/>
              </a:path>
              <a:path w="2771775" h="318135">
                <a:moveTo>
                  <a:pt x="450722" y="251079"/>
                </a:moveTo>
                <a:lnTo>
                  <a:pt x="350520" y="260350"/>
                </a:lnTo>
                <a:lnTo>
                  <a:pt x="352805" y="285496"/>
                </a:lnTo>
                <a:lnTo>
                  <a:pt x="453009" y="276225"/>
                </a:lnTo>
                <a:lnTo>
                  <a:pt x="450722" y="251079"/>
                </a:lnTo>
                <a:close/>
              </a:path>
              <a:path w="2771775" h="318135">
                <a:moveTo>
                  <a:pt x="625983" y="234950"/>
                </a:moveTo>
                <a:lnTo>
                  <a:pt x="525780" y="244221"/>
                </a:lnTo>
                <a:lnTo>
                  <a:pt x="528065" y="269240"/>
                </a:lnTo>
                <a:lnTo>
                  <a:pt x="628268" y="259969"/>
                </a:lnTo>
                <a:lnTo>
                  <a:pt x="625983" y="234950"/>
                </a:lnTo>
                <a:close/>
              </a:path>
              <a:path w="2771775" h="318135">
                <a:moveTo>
                  <a:pt x="801242" y="218694"/>
                </a:moveTo>
                <a:lnTo>
                  <a:pt x="701039" y="227965"/>
                </a:lnTo>
                <a:lnTo>
                  <a:pt x="703453" y="252984"/>
                </a:lnTo>
                <a:lnTo>
                  <a:pt x="803529" y="243840"/>
                </a:lnTo>
                <a:lnTo>
                  <a:pt x="801242" y="218694"/>
                </a:lnTo>
                <a:close/>
              </a:path>
              <a:path w="2771775" h="318135">
                <a:moveTo>
                  <a:pt x="976503" y="202565"/>
                </a:moveTo>
                <a:lnTo>
                  <a:pt x="876299" y="211836"/>
                </a:lnTo>
                <a:lnTo>
                  <a:pt x="878713" y="236855"/>
                </a:lnTo>
                <a:lnTo>
                  <a:pt x="978788" y="227584"/>
                </a:lnTo>
                <a:lnTo>
                  <a:pt x="976503" y="202565"/>
                </a:lnTo>
                <a:close/>
              </a:path>
              <a:path w="2771775" h="318135">
                <a:moveTo>
                  <a:pt x="1151763" y="186309"/>
                </a:moveTo>
                <a:lnTo>
                  <a:pt x="1051687" y="195580"/>
                </a:lnTo>
                <a:lnTo>
                  <a:pt x="1053972" y="220599"/>
                </a:lnTo>
                <a:lnTo>
                  <a:pt x="1154048" y="211328"/>
                </a:lnTo>
                <a:lnTo>
                  <a:pt x="1151763" y="186309"/>
                </a:lnTo>
                <a:close/>
              </a:path>
              <a:path w="2771775" h="318135">
                <a:moveTo>
                  <a:pt x="1327022" y="170180"/>
                </a:moveTo>
                <a:lnTo>
                  <a:pt x="1226946" y="179451"/>
                </a:lnTo>
                <a:lnTo>
                  <a:pt x="1229233" y="204470"/>
                </a:lnTo>
                <a:lnTo>
                  <a:pt x="1329436" y="195199"/>
                </a:lnTo>
                <a:lnTo>
                  <a:pt x="1327022" y="170180"/>
                </a:lnTo>
                <a:close/>
              </a:path>
              <a:path w="2771775" h="318135">
                <a:moveTo>
                  <a:pt x="1502283" y="153924"/>
                </a:moveTo>
                <a:lnTo>
                  <a:pt x="1402207" y="163195"/>
                </a:lnTo>
                <a:lnTo>
                  <a:pt x="1404492" y="188214"/>
                </a:lnTo>
                <a:lnTo>
                  <a:pt x="1504695" y="178943"/>
                </a:lnTo>
                <a:lnTo>
                  <a:pt x="1502283" y="153924"/>
                </a:lnTo>
                <a:close/>
              </a:path>
              <a:path w="2771775" h="318135">
                <a:moveTo>
                  <a:pt x="1677669" y="137795"/>
                </a:moveTo>
                <a:lnTo>
                  <a:pt x="1577466" y="147066"/>
                </a:lnTo>
                <a:lnTo>
                  <a:pt x="1579753" y="172085"/>
                </a:lnTo>
                <a:lnTo>
                  <a:pt x="1679956" y="162814"/>
                </a:lnTo>
                <a:lnTo>
                  <a:pt x="1677669" y="137795"/>
                </a:lnTo>
                <a:close/>
              </a:path>
              <a:path w="2771775" h="318135">
                <a:moveTo>
                  <a:pt x="1852930" y="121539"/>
                </a:moveTo>
                <a:lnTo>
                  <a:pt x="1752727" y="130810"/>
                </a:lnTo>
                <a:lnTo>
                  <a:pt x="1755013" y="155829"/>
                </a:lnTo>
                <a:lnTo>
                  <a:pt x="1855215" y="146558"/>
                </a:lnTo>
                <a:lnTo>
                  <a:pt x="1852930" y="121539"/>
                </a:lnTo>
                <a:close/>
              </a:path>
              <a:path w="2771775" h="318135">
                <a:moveTo>
                  <a:pt x="2028189" y="105410"/>
                </a:moveTo>
                <a:lnTo>
                  <a:pt x="1927987" y="114681"/>
                </a:lnTo>
                <a:lnTo>
                  <a:pt x="1930272" y="139700"/>
                </a:lnTo>
                <a:lnTo>
                  <a:pt x="2030476" y="130429"/>
                </a:lnTo>
                <a:lnTo>
                  <a:pt x="2028189" y="105410"/>
                </a:lnTo>
                <a:close/>
              </a:path>
              <a:path w="2771775" h="318135">
                <a:moveTo>
                  <a:pt x="2203449" y="89154"/>
                </a:moveTo>
                <a:lnTo>
                  <a:pt x="2103246" y="98425"/>
                </a:lnTo>
                <a:lnTo>
                  <a:pt x="2105660" y="123444"/>
                </a:lnTo>
                <a:lnTo>
                  <a:pt x="2205736" y="114173"/>
                </a:lnTo>
                <a:lnTo>
                  <a:pt x="2203449" y="89154"/>
                </a:lnTo>
                <a:close/>
              </a:path>
              <a:path w="2771775" h="318135">
                <a:moveTo>
                  <a:pt x="2378710" y="73025"/>
                </a:moveTo>
                <a:lnTo>
                  <a:pt x="2278507" y="82169"/>
                </a:lnTo>
                <a:lnTo>
                  <a:pt x="2280919" y="107315"/>
                </a:lnTo>
                <a:lnTo>
                  <a:pt x="2380995" y="98044"/>
                </a:lnTo>
                <a:lnTo>
                  <a:pt x="2378710" y="73025"/>
                </a:lnTo>
                <a:close/>
              </a:path>
              <a:path w="2771775" h="318135">
                <a:moveTo>
                  <a:pt x="2553969" y="56769"/>
                </a:moveTo>
                <a:lnTo>
                  <a:pt x="2453893" y="66040"/>
                </a:lnTo>
                <a:lnTo>
                  <a:pt x="2456180" y="91059"/>
                </a:lnTo>
                <a:lnTo>
                  <a:pt x="2556256" y="81788"/>
                </a:lnTo>
                <a:lnTo>
                  <a:pt x="2553969" y="56769"/>
                </a:lnTo>
                <a:close/>
              </a:path>
              <a:path w="2771775" h="318135">
                <a:moveTo>
                  <a:pt x="2730900" y="57963"/>
                </a:moveTo>
                <a:lnTo>
                  <a:pt x="2731642" y="65659"/>
                </a:lnTo>
                <a:lnTo>
                  <a:pt x="2701663" y="68432"/>
                </a:lnTo>
                <a:lnTo>
                  <a:pt x="2667889" y="92583"/>
                </a:lnTo>
                <a:lnTo>
                  <a:pt x="2662301" y="96647"/>
                </a:lnTo>
                <a:lnTo>
                  <a:pt x="2660904" y="104521"/>
                </a:lnTo>
                <a:lnTo>
                  <a:pt x="2664967" y="110109"/>
                </a:lnTo>
                <a:lnTo>
                  <a:pt x="2669032" y="115824"/>
                </a:lnTo>
                <a:lnTo>
                  <a:pt x="2676906" y="117094"/>
                </a:lnTo>
                <a:lnTo>
                  <a:pt x="2682493" y="113030"/>
                </a:lnTo>
                <a:lnTo>
                  <a:pt x="2752567" y="62992"/>
                </a:lnTo>
                <a:lnTo>
                  <a:pt x="2741676" y="62992"/>
                </a:lnTo>
                <a:lnTo>
                  <a:pt x="2730900" y="57963"/>
                </a:lnTo>
                <a:close/>
              </a:path>
              <a:path w="2771775" h="318135">
                <a:moveTo>
                  <a:pt x="2699583" y="43348"/>
                </a:moveTo>
                <a:lnTo>
                  <a:pt x="2629154" y="49784"/>
                </a:lnTo>
                <a:lnTo>
                  <a:pt x="2631440" y="74930"/>
                </a:lnTo>
                <a:lnTo>
                  <a:pt x="2701663" y="68432"/>
                </a:lnTo>
                <a:lnTo>
                  <a:pt x="2722068" y="53842"/>
                </a:lnTo>
                <a:lnTo>
                  <a:pt x="2699583" y="43348"/>
                </a:lnTo>
                <a:close/>
              </a:path>
              <a:path w="2771775" h="318135">
                <a:moveTo>
                  <a:pt x="2722068" y="53842"/>
                </a:moveTo>
                <a:lnTo>
                  <a:pt x="2701663" y="68432"/>
                </a:lnTo>
                <a:lnTo>
                  <a:pt x="2731642" y="65659"/>
                </a:lnTo>
                <a:lnTo>
                  <a:pt x="2730900" y="57963"/>
                </a:lnTo>
                <a:lnTo>
                  <a:pt x="2722068" y="53842"/>
                </a:lnTo>
                <a:close/>
              </a:path>
              <a:path w="2771775" h="318135">
                <a:moveTo>
                  <a:pt x="2739643" y="41275"/>
                </a:moveTo>
                <a:lnTo>
                  <a:pt x="2729959" y="48200"/>
                </a:lnTo>
                <a:lnTo>
                  <a:pt x="2730900" y="57963"/>
                </a:lnTo>
                <a:lnTo>
                  <a:pt x="2741676" y="62992"/>
                </a:lnTo>
                <a:lnTo>
                  <a:pt x="2739643" y="41275"/>
                </a:lnTo>
                <a:close/>
              </a:path>
              <a:path w="2771775" h="318135">
                <a:moveTo>
                  <a:pt x="2754611" y="41275"/>
                </a:moveTo>
                <a:lnTo>
                  <a:pt x="2739643" y="41275"/>
                </a:lnTo>
                <a:lnTo>
                  <a:pt x="2741676" y="62992"/>
                </a:lnTo>
                <a:lnTo>
                  <a:pt x="2752567" y="62992"/>
                </a:lnTo>
                <a:lnTo>
                  <a:pt x="2771774" y="49276"/>
                </a:lnTo>
                <a:lnTo>
                  <a:pt x="2754611" y="41275"/>
                </a:lnTo>
                <a:close/>
              </a:path>
              <a:path w="2771775" h="318135">
                <a:moveTo>
                  <a:pt x="2729959" y="48200"/>
                </a:moveTo>
                <a:lnTo>
                  <a:pt x="2722068" y="53842"/>
                </a:lnTo>
                <a:lnTo>
                  <a:pt x="2730900" y="57963"/>
                </a:lnTo>
                <a:lnTo>
                  <a:pt x="2729959" y="48200"/>
                </a:lnTo>
                <a:close/>
              </a:path>
              <a:path w="2771775" h="318135">
                <a:moveTo>
                  <a:pt x="2729230" y="40640"/>
                </a:moveTo>
                <a:lnTo>
                  <a:pt x="2699583" y="43348"/>
                </a:lnTo>
                <a:lnTo>
                  <a:pt x="2722068" y="53842"/>
                </a:lnTo>
                <a:lnTo>
                  <a:pt x="2729959" y="48200"/>
                </a:lnTo>
                <a:lnTo>
                  <a:pt x="2729230" y="40640"/>
                </a:lnTo>
                <a:close/>
              </a:path>
              <a:path w="2771775" h="318135">
                <a:moveTo>
                  <a:pt x="2753249" y="40640"/>
                </a:moveTo>
                <a:lnTo>
                  <a:pt x="2729230" y="40640"/>
                </a:lnTo>
                <a:lnTo>
                  <a:pt x="2729959" y="48200"/>
                </a:lnTo>
                <a:lnTo>
                  <a:pt x="2739643" y="41275"/>
                </a:lnTo>
                <a:lnTo>
                  <a:pt x="2754611" y="41275"/>
                </a:lnTo>
                <a:lnTo>
                  <a:pt x="2753249" y="40640"/>
                </a:lnTo>
                <a:close/>
              </a:path>
              <a:path w="2771775" h="318135">
                <a:moveTo>
                  <a:pt x="2665984" y="0"/>
                </a:moveTo>
                <a:lnTo>
                  <a:pt x="2658491" y="2667"/>
                </a:lnTo>
                <a:lnTo>
                  <a:pt x="2655569" y="9017"/>
                </a:lnTo>
                <a:lnTo>
                  <a:pt x="2652648" y="15240"/>
                </a:lnTo>
                <a:lnTo>
                  <a:pt x="2655442" y="22733"/>
                </a:lnTo>
                <a:lnTo>
                  <a:pt x="2699583" y="43348"/>
                </a:lnTo>
                <a:lnTo>
                  <a:pt x="2729230" y="40640"/>
                </a:lnTo>
                <a:lnTo>
                  <a:pt x="2753249" y="40640"/>
                </a:lnTo>
                <a:lnTo>
                  <a:pt x="266598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698991" y="3963923"/>
            <a:ext cx="410845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400" spc="-5" dirty="0">
                <a:solidFill>
                  <a:prstClr val="black"/>
                </a:solidFill>
                <a:cs typeface="Calibri"/>
              </a:rPr>
              <a:t>Need</a:t>
            </a:r>
            <a:endParaRPr sz="1400">
              <a:solidFill>
                <a:prstClr val="black"/>
              </a:solidFill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669657" y="2980944"/>
            <a:ext cx="1621155" cy="1607820"/>
          </a:xfrm>
          <a:custGeom>
            <a:avLst/>
            <a:gdLst/>
            <a:ahLst/>
            <a:cxnLst/>
            <a:rect l="l" t="t" r="r" b="b"/>
            <a:pathLst>
              <a:path w="1621154" h="1607820">
                <a:moveTo>
                  <a:pt x="1575580" y="44704"/>
                </a:moveTo>
                <a:lnTo>
                  <a:pt x="1544764" y="52671"/>
                </a:lnTo>
                <a:lnTo>
                  <a:pt x="0" y="1584578"/>
                </a:lnTo>
                <a:lnTo>
                  <a:pt x="22606" y="1607311"/>
                </a:lnTo>
                <a:lnTo>
                  <a:pt x="1567377" y="75398"/>
                </a:lnTo>
                <a:lnTo>
                  <a:pt x="1575580" y="44704"/>
                </a:lnTo>
                <a:close/>
              </a:path>
              <a:path w="1621154" h="1607820">
                <a:moveTo>
                  <a:pt x="1617724" y="10921"/>
                </a:moveTo>
                <a:lnTo>
                  <a:pt x="1586865" y="10921"/>
                </a:lnTo>
                <a:lnTo>
                  <a:pt x="1609471" y="33654"/>
                </a:lnTo>
                <a:lnTo>
                  <a:pt x="1567377" y="75398"/>
                </a:lnTo>
                <a:lnTo>
                  <a:pt x="1551686" y="134111"/>
                </a:lnTo>
                <a:lnTo>
                  <a:pt x="1556766" y="142875"/>
                </a:lnTo>
                <a:lnTo>
                  <a:pt x="1573784" y="147446"/>
                </a:lnTo>
                <a:lnTo>
                  <a:pt x="1582547" y="142366"/>
                </a:lnTo>
                <a:lnTo>
                  <a:pt x="1617724" y="10921"/>
                </a:lnTo>
                <a:close/>
              </a:path>
              <a:path w="1621154" h="1607820">
                <a:moveTo>
                  <a:pt x="1594063" y="18160"/>
                </a:moveTo>
                <a:lnTo>
                  <a:pt x="1582674" y="18160"/>
                </a:lnTo>
                <a:lnTo>
                  <a:pt x="1602104" y="37845"/>
                </a:lnTo>
                <a:lnTo>
                  <a:pt x="1575580" y="44704"/>
                </a:lnTo>
                <a:lnTo>
                  <a:pt x="1567377" y="75398"/>
                </a:lnTo>
                <a:lnTo>
                  <a:pt x="1609471" y="33654"/>
                </a:lnTo>
                <a:lnTo>
                  <a:pt x="1594063" y="18160"/>
                </a:lnTo>
                <a:close/>
              </a:path>
              <a:path w="1621154" h="1607820">
                <a:moveTo>
                  <a:pt x="1620647" y="0"/>
                </a:moveTo>
                <a:lnTo>
                  <a:pt x="1478026" y="36829"/>
                </a:lnTo>
                <a:lnTo>
                  <a:pt x="1472819" y="45592"/>
                </a:lnTo>
                <a:lnTo>
                  <a:pt x="1475104" y="54101"/>
                </a:lnTo>
                <a:lnTo>
                  <a:pt x="1477264" y="62737"/>
                </a:lnTo>
                <a:lnTo>
                  <a:pt x="1486027" y="67817"/>
                </a:lnTo>
                <a:lnTo>
                  <a:pt x="1544764" y="52671"/>
                </a:lnTo>
                <a:lnTo>
                  <a:pt x="1586865" y="10921"/>
                </a:lnTo>
                <a:lnTo>
                  <a:pt x="1617724" y="10921"/>
                </a:lnTo>
                <a:lnTo>
                  <a:pt x="1620647" y="0"/>
                </a:lnTo>
                <a:close/>
              </a:path>
              <a:path w="1621154" h="1607820">
                <a:moveTo>
                  <a:pt x="1586865" y="10921"/>
                </a:moveTo>
                <a:lnTo>
                  <a:pt x="1544764" y="52671"/>
                </a:lnTo>
                <a:lnTo>
                  <a:pt x="1575580" y="44704"/>
                </a:lnTo>
                <a:lnTo>
                  <a:pt x="1582674" y="18160"/>
                </a:lnTo>
                <a:lnTo>
                  <a:pt x="1594063" y="18160"/>
                </a:lnTo>
                <a:lnTo>
                  <a:pt x="1586865" y="10921"/>
                </a:lnTo>
                <a:close/>
              </a:path>
              <a:path w="1621154" h="1607820">
                <a:moveTo>
                  <a:pt x="1582674" y="18160"/>
                </a:moveTo>
                <a:lnTo>
                  <a:pt x="1575580" y="44704"/>
                </a:lnTo>
                <a:lnTo>
                  <a:pt x="1602104" y="37845"/>
                </a:lnTo>
                <a:lnTo>
                  <a:pt x="1582674" y="1816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565133" y="2670048"/>
            <a:ext cx="806450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400" spc="-5" dirty="0">
                <a:solidFill>
                  <a:prstClr val="black"/>
                </a:solidFill>
                <a:cs typeface="Calibri"/>
              </a:rPr>
              <a:t>Incumbe</a:t>
            </a:r>
            <a:r>
              <a:rPr sz="1400" spc="-25" dirty="0">
                <a:solidFill>
                  <a:prstClr val="black"/>
                </a:solidFill>
                <a:cs typeface="Calibri"/>
              </a:rPr>
              <a:t>n</a:t>
            </a:r>
            <a:r>
              <a:rPr sz="1400" spc="-5" dirty="0">
                <a:solidFill>
                  <a:prstClr val="black"/>
                </a:solidFill>
                <a:cs typeface="Calibri"/>
              </a:rPr>
              <a:t>t</a:t>
            </a:r>
            <a:endParaRPr sz="1400">
              <a:solidFill>
                <a:prstClr val="black"/>
              </a:solidFill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379206" y="4707889"/>
            <a:ext cx="704850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400" spc="-10" dirty="0">
                <a:solidFill>
                  <a:prstClr val="black"/>
                </a:solidFill>
                <a:cs typeface="Calibri"/>
              </a:rPr>
              <a:t>Disruptor</a:t>
            </a:r>
            <a:endParaRPr sz="1400">
              <a:solidFill>
                <a:prstClr val="black"/>
              </a:solidFill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745604" y="4191381"/>
            <a:ext cx="1119505" cy="1119505"/>
          </a:xfrm>
          <a:custGeom>
            <a:avLst/>
            <a:gdLst/>
            <a:ahLst/>
            <a:cxnLst/>
            <a:rect l="l" t="t" r="r" b="b"/>
            <a:pathLst>
              <a:path w="1119504" h="1119504">
                <a:moveTo>
                  <a:pt x="1083815" y="35213"/>
                </a:moveTo>
                <a:lnTo>
                  <a:pt x="1059793" y="41550"/>
                </a:lnTo>
                <a:lnTo>
                  <a:pt x="0" y="1101344"/>
                </a:lnTo>
                <a:lnTo>
                  <a:pt x="17779" y="1119124"/>
                </a:lnTo>
                <a:lnTo>
                  <a:pt x="1077472" y="59431"/>
                </a:lnTo>
                <a:lnTo>
                  <a:pt x="1083815" y="35213"/>
                </a:lnTo>
                <a:close/>
              </a:path>
              <a:path w="1119504" h="1119504">
                <a:moveTo>
                  <a:pt x="1116817" y="8763"/>
                </a:moveTo>
                <a:lnTo>
                  <a:pt x="1092580" y="8763"/>
                </a:lnTo>
                <a:lnTo>
                  <a:pt x="1110361" y="26543"/>
                </a:lnTo>
                <a:lnTo>
                  <a:pt x="1077472" y="59431"/>
                </a:lnTo>
                <a:lnTo>
                  <a:pt x="1065149" y="106426"/>
                </a:lnTo>
                <a:lnTo>
                  <a:pt x="1069086" y="113284"/>
                </a:lnTo>
                <a:lnTo>
                  <a:pt x="1082548" y="116840"/>
                </a:lnTo>
                <a:lnTo>
                  <a:pt x="1089405" y="112776"/>
                </a:lnTo>
                <a:lnTo>
                  <a:pt x="1091183" y="106172"/>
                </a:lnTo>
                <a:lnTo>
                  <a:pt x="1116817" y="8763"/>
                </a:lnTo>
                <a:close/>
              </a:path>
              <a:path w="1119504" h="1119504">
                <a:moveTo>
                  <a:pt x="1098169" y="14351"/>
                </a:moveTo>
                <a:lnTo>
                  <a:pt x="1089278" y="14351"/>
                </a:lnTo>
                <a:lnTo>
                  <a:pt x="1104646" y="29718"/>
                </a:lnTo>
                <a:lnTo>
                  <a:pt x="1083815" y="35213"/>
                </a:lnTo>
                <a:lnTo>
                  <a:pt x="1077472" y="59431"/>
                </a:lnTo>
                <a:lnTo>
                  <a:pt x="1110361" y="26543"/>
                </a:lnTo>
                <a:lnTo>
                  <a:pt x="1098169" y="14351"/>
                </a:lnTo>
                <a:close/>
              </a:path>
              <a:path w="1119504" h="1119504">
                <a:moveTo>
                  <a:pt x="1119124" y="0"/>
                </a:moveTo>
                <a:lnTo>
                  <a:pt x="1006221" y="29718"/>
                </a:lnTo>
                <a:lnTo>
                  <a:pt x="1002283" y="36576"/>
                </a:lnTo>
                <a:lnTo>
                  <a:pt x="1004062" y="43307"/>
                </a:lnTo>
                <a:lnTo>
                  <a:pt x="1005840" y="49911"/>
                </a:lnTo>
                <a:lnTo>
                  <a:pt x="1012698" y="53975"/>
                </a:lnTo>
                <a:lnTo>
                  <a:pt x="1059793" y="41550"/>
                </a:lnTo>
                <a:lnTo>
                  <a:pt x="1092580" y="8763"/>
                </a:lnTo>
                <a:lnTo>
                  <a:pt x="1116817" y="8763"/>
                </a:lnTo>
                <a:lnTo>
                  <a:pt x="1119124" y="0"/>
                </a:lnTo>
                <a:close/>
              </a:path>
              <a:path w="1119504" h="1119504">
                <a:moveTo>
                  <a:pt x="1092580" y="8763"/>
                </a:moveTo>
                <a:lnTo>
                  <a:pt x="1059793" y="41550"/>
                </a:lnTo>
                <a:lnTo>
                  <a:pt x="1083815" y="35213"/>
                </a:lnTo>
                <a:lnTo>
                  <a:pt x="1089278" y="14351"/>
                </a:lnTo>
                <a:lnTo>
                  <a:pt x="1098169" y="14351"/>
                </a:lnTo>
                <a:lnTo>
                  <a:pt x="1092580" y="8763"/>
                </a:lnTo>
                <a:close/>
              </a:path>
              <a:path w="1119504" h="1119504">
                <a:moveTo>
                  <a:pt x="1089278" y="14351"/>
                </a:moveTo>
                <a:lnTo>
                  <a:pt x="1083815" y="35213"/>
                </a:lnTo>
                <a:lnTo>
                  <a:pt x="1104646" y="29718"/>
                </a:lnTo>
                <a:lnTo>
                  <a:pt x="1089278" y="1435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745604" y="2807590"/>
            <a:ext cx="2513965" cy="2513965"/>
          </a:xfrm>
          <a:custGeom>
            <a:avLst/>
            <a:gdLst/>
            <a:ahLst/>
            <a:cxnLst/>
            <a:rect l="l" t="t" r="r" b="b"/>
            <a:pathLst>
              <a:path w="2513965" h="2513965">
                <a:moveTo>
                  <a:pt x="2478369" y="35214"/>
                </a:moveTo>
                <a:lnTo>
                  <a:pt x="2454230" y="41573"/>
                </a:lnTo>
                <a:lnTo>
                  <a:pt x="0" y="2495804"/>
                </a:lnTo>
                <a:lnTo>
                  <a:pt x="17779" y="2513584"/>
                </a:lnTo>
                <a:lnTo>
                  <a:pt x="2472010" y="59353"/>
                </a:lnTo>
                <a:lnTo>
                  <a:pt x="2478369" y="35214"/>
                </a:lnTo>
                <a:close/>
              </a:path>
              <a:path w="2513965" h="2513965">
                <a:moveTo>
                  <a:pt x="2511438" y="8636"/>
                </a:moveTo>
                <a:lnTo>
                  <a:pt x="2487168" y="8636"/>
                </a:lnTo>
                <a:lnTo>
                  <a:pt x="2504948" y="26415"/>
                </a:lnTo>
                <a:lnTo>
                  <a:pt x="2472010" y="59353"/>
                </a:lnTo>
                <a:lnTo>
                  <a:pt x="2459608" y="106425"/>
                </a:lnTo>
                <a:lnTo>
                  <a:pt x="2463673" y="113284"/>
                </a:lnTo>
                <a:lnTo>
                  <a:pt x="2477135" y="116839"/>
                </a:lnTo>
                <a:lnTo>
                  <a:pt x="2483993" y="112775"/>
                </a:lnTo>
                <a:lnTo>
                  <a:pt x="2485771" y="106172"/>
                </a:lnTo>
                <a:lnTo>
                  <a:pt x="2511438" y="8636"/>
                </a:lnTo>
                <a:close/>
              </a:path>
              <a:path w="2513965" h="2513965">
                <a:moveTo>
                  <a:pt x="2492883" y="14350"/>
                </a:moveTo>
                <a:lnTo>
                  <a:pt x="2483866" y="14350"/>
                </a:lnTo>
                <a:lnTo>
                  <a:pt x="2499232" y="29718"/>
                </a:lnTo>
                <a:lnTo>
                  <a:pt x="2478369" y="35214"/>
                </a:lnTo>
                <a:lnTo>
                  <a:pt x="2472010" y="59353"/>
                </a:lnTo>
                <a:lnTo>
                  <a:pt x="2504948" y="26415"/>
                </a:lnTo>
                <a:lnTo>
                  <a:pt x="2492883" y="14350"/>
                </a:lnTo>
                <a:close/>
              </a:path>
              <a:path w="2513965" h="2513965">
                <a:moveTo>
                  <a:pt x="2513711" y="0"/>
                </a:moveTo>
                <a:lnTo>
                  <a:pt x="2400807" y="29718"/>
                </a:lnTo>
                <a:lnTo>
                  <a:pt x="2396744" y="36575"/>
                </a:lnTo>
                <a:lnTo>
                  <a:pt x="2398522" y="43307"/>
                </a:lnTo>
                <a:lnTo>
                  <a:pt x="2400300" y="49911"/>
                </a:lnTo>
                <a:lnTo>
                  <a:pt x="2407157" y="53975"/>
                </a:lnTo>
                <a:lnTo>
                  <a:pt x="2454230" y="41573"/>
                </a:lnTo>
                <a:lnTo>
                  <a:pt x="2487168" y="8636"/>
                </a:lnTo>
                <a:lnTo>
                  <a:pt x="2511438" y="8636"/>
                </a:lnTo>
                <a:lnTo>
                  <a:pt x="2513711" y="0"/>
                </a:lnTo>
                <a:close/>
              </a:path>
              <a:path w="2513965" h="2513965">
                <a:moveTo>
                  <a:pt x="2487168" y="8636"/>
                </a:moveTo>
                <a:lnTo>
                  <a:pt x="2454230" y="41573"/>
                </a:lnTo>
                <a:lnTo>
                  <a:pt x="2478369" y="35214"/>
                </a:lnTo>
                <a:lnTo>
                  <a:pt x="2483866" y="14350"/>
                </a:lnTo>
                <a:lnTo>
                  <a:pt x="2492883" y="14350"/>
                </a:lnTo>
                <a:lnTo>
                  <a:pt x="2487168" y="8636"/>
                </a:lnTo>
                <a:close/>
              </a:path>
              <a:path w="2513965" h="2513965">
                <a:moveTo>
                  <a:pt x="2483866" y="14350"/>
                </a:moveTo>
                <a:lnTo>
                  <a:pt x="2478369" y="35214"/>
                </a:lnTo>
                <a:lnTo>
                  <a:pt x="2499232" y="29718"/>
                </a:lnTo>
                <a:lnTo>
                  <a:pt x="2483866" y="1435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857868" y="3256915"/>
            <a:ext cx="468630" cy="217170"/>
          </a:xfrm>
          <a:custGeom>
            <a:avLst/>
            <a:gdLst/>
            <a:ahLst/>
            <a:cxnLst/>
            <a:rect l="l" t="t" r="r" b="b"/>
            <a:pathLst>
              <a:path w="468629" h="217170">
                <a:moveTo>
                  <a:pt x="373760" y="121538"/>
                </a:moveTo>
                <a:lnTo>
                  <a:pt x="365759" y="122047"/>
                </a:lnTo>
                <a:lnTo>
                  <a:pt x="361314" y="127381"/>
                </a:lnTo>
                <a:lnTo>
                  <a:pt x="356742" y="132587"/>
                </a:lnTo>
                <a:lnTo>
                  <a:pt x="357377" y="140588"/>
                </a:lnTo>
                <a:lnTo>
                  <a:pt x="445770" y="216662"/>
                </a:lnTo>
                <a:lnTo>
                  <a:pt x="449647" y="197231"/>
                </a:lnTo>
                <a:lnTo>
                  <a:pt x="425830" y="197231"/>
                </a:lnTo>
                <a:lnTo>
                  <a:pt x="420242" y="181356"/>
                </a:lnTo>
                <a:lnTo>
                  <a:pt x="413892" y="163068"/>
                </a:lnTo>
                <a:lnTo>
                  <a:pt x="410237" y="152922"/>
                </a:lnTo>
                <a:lnTo>
                  <a:pt x="373760" y="121538"/>
                </a:lnTo>
                <a:close/>
              </a:path>
              <a:path w="468629" h="217170">
                <a:moveTo>
                  <a:pt x="410237" y="152922"/>
                </a:moveTo>
                <a:lnTo>
                  <a:pt x="413892" y="163068"/>
                </a:lnTo>
                <a:lnTo>
                  <a:pt x="420242" y="181356"/>
                </a:lnTo>
                <a:lnTo>
                  <a:pt x="425830" y="197231"/>
                </a:lnTo>
                <a:lnTo>
                  <a:pt x="444830" y="190626"/>
                </a:lnTo>
                <a:lnTo>
                  <a:pt x="425323" y="190626"/>
                </a:lnTo>
                <a:lnTo>
                  <a:pt x="429506" y="169522"/>
                </a:lnTo>
                <a:lnTo>
                  <a:pt x="410237" y="152922"/>
                </a:lnTo>
                <a:close/>
              </a:path>
              <a:path w="468629" h="217170">
                <a:moveTo>
                  <a:pt x="450469" y="92963"/>
                </a:moveTo>
                <a:lnTo>
                  <a:pt x="443864" y="97282"/>
                </a:lnTo>
                <a:lnTo>
                  <a:pt x="442392" y="104521"/>
                </a:lnTo>
                <a:lnTo>
                  <a:pt x="434361" y="145034"/>
                </a:lnTo>
                <a:lnTo>
                  <a:pt x="434339" y="145796"/>
                </a:lnTo>
                <a:lnTo>
                  <a:pt x="437514" y="154559"/>
                </a:lnTo>
                <a:lnTo>
                  <a:pt x="443991" y="173100"/>
                </a:lnTo>
                <a:lnTo>
                  <a:pt x="449579" y="188975"/>
                </a:lnTo>
                <a:lnTo>
                  <a:pt x="425830" y="197231"/>
                </a:lnTo>
                <a:lnTo>
                  <a:pt x="449647" y="197231"/>
                </a:lnTo>
                <a:lnTo>
                  <a:pt x="467232" y="109093"/>
                </a:lnTo>
                <a:lnTo>
                  <a:pt x="468502" y="102235"/>
                </a:lnTo>
                <a:lnTo>
                  <a:pt x="464057" y="95631"/>
                </a:lnTo>
                <a:lnTo>
                  <a:pt x="457326" y="94234"/>
                </a:lnTo>
                <a:lnTo>
                  <a:pt x="450469" y="92963"/>
                </a:lnTo>
                <a:close/>
              </a:path>
              <a:path w="468629" h="217170">
                <a:moveTo>
                  <a:pt x="429506" y="169522"/>
                </a:moveTo>
                <a:lnTo>
                  <a:pt x="425323" y="190626"/>
                </a:lnTo>
                <a:lnTo>
                  <a:pt x="445897" y="183642"/>
                </a:lnTo>
                <a:lnTo>
                  <a:pt x="429506" y="169522"/>
                </a:lnTo>
                <a:close/>
              </a:path>
              <a:path w="468629" h="217170">
                <a:moveTo>
                  <a:pt x="434256" y="145564"/>
                </a:moveTo>
                <a:lnTo>
                  <a:pt x="429506" y="169522"/>
                </a:lnTo>
                <a:lnTo>
                  <a:pt x="445897" y="183642"/>
                </a:lnTo>
                <a:lnTo>
                  <a:pt x="425323" y="190626"/>
                </a:lnTo>
                <a:lnTo>
                  <a:pt x="444830" y="190626"/>
                </a:lnTo>
                <a:lnTo>
                  <a:pt x="449579" y="188975"/>
                </a:lnTo>
                <a:lnTo>
                  <a:pt x="443991" y="173100"/>
                </a:lnTo>
                <a:lnTo>
                  <a:pt x="437514" y="154559"/>
                </a:lnTo>
                <a:lnTo>
                  <a:pt x="434256" y="145564"/>
                </a:lnTo>
                <a:close/>
              </a:path>
              <a:path w="468629" h="217170">
                <a:moveTo>
                  <a:pt x="368863" y="25146"/>
                </a:moveTo>
                <a:lnTo>
                  <a:pt x="306450" y="25146"/>
                </a:lnTo>
                <a:lnTo>
                  <a:pt x="316991" y="26288"/>
                </a:lnTo>
                <a:lnTo>
                  <a:pt x="326262" y="28575"/>
                </a:lnTo>
                <a:lnTo>
                  <a:pt x="364108" y="56514"/>
                </a:lnTo>
                <a:lnTo>
                  <a:pt x="389381" y="100584"/>
                </a:lnTo>
                <a:lnTo>
                  <a:pt x="407670" y="145796"/>
                </a:lnTo>
                <a:lnTo>
                  <a:pt x="410237" y="152922"/>
                </a:lnTo>
                <a:lnTo>
                  <a:pt x="429506" y="169522"/>
                </a:lnTo>
                <a:lnTo>
                  <a:pt x="434256" y="145564"/>
                </a:lnTo>
                <a:lnTo>
                  <a:pt x="431164" y="137033"/>
                </a:lnTo>
                <a:lnTo>
                  <a:pt x="424814" y="120269"/>
                </a:lnTo>
                <a:lnTo>
                  <a:pt x="405383" y="75819"/>
                </a:lnTo>
                <a:lnTo>
                  <a:pt x="383031" y="40005"/>
                </a:lnTo>
                <a:lnTo>
                  <a:pt x="374523" y="30352"/>
                </a:lnTo>
                <a:lnTo>
                  <a:pt x="368863" y="25146"/>
                </a:lnTo>
                <a:close/>
              </a:path>
              <a:path w="468629" h="217170">
                <a:moveTo>
                  <a:pt x="306197" y="0"/>
                </a:moveTo>
                <a:lnTo>
                  <a:pt x="261365" y="5207"/>
                </a:lnTo>
                <a:lnTo>
                  <a:pt x="207517" y="23622"/>
                </a:lnTo>
                <a:lnTo>
                  <a:pt x="165100" y="43561"/>
                </a:lnTo>
                <a:lnTo>
                  <a:pt x="116966" y="69723"/>
                </a:lnTo>
                <a:lnTo>
                  <a:pt x="61975" y="102488"/>
                </a:lnTo>
                <a:lnTo>
                  <a:pt x="0" y="141986"/>
                </a:lnTo>
                <a:lnTo>
                  <a:pt x="13715" y="163068"/>
                </a:lnTo>
                <a:lnTo>
                  <a:pt x="45592" y="142494"/>
                </a:lnTo>
                <a:lnTo>
                  <a:pt x="75437" y="123698"/>
                </a:lnTo>
                <a:lnTo>
                  <a:pt x="129539" y="91439"/>
                </a:lnTo>
                <a:lnTo>
                  <a:pt x="176910" y="65786"/>
                </a:lnTo>
                <a:lnTo>
                  <a:pt x="217677" y="46609"/>
                </a:lnTo>
                <a:lnTo>
                  <a:pt x="268097" y="29463"/>
                </a:lnTo>
                <a:lnTo>
                  <a:pt x="306450" y="25146"/>
                </a:lnTo>
                <a:lnTo>
                  <a:pt x="368863" y="25146"/>
                </a:lnTo>
                <a:lnTo>
                  <a:pt x="364998" y="21589"/>
                </a:lnTo>
                <a:lnTo>
                  <a:pt x="354837" y="14350"/>
                </a:lnTo>
                <a:lnTo>
                  <a:pt x="343915" y="8509"/>
                </a:lnTo>
                <a:lnTo>
                  <a:pt x="332104" y="4063"/>
                </a:lnTo>
                <a:lnTo>
                  <a:pt x="319404" y="1270"/>
                </a:lnTo>
                <a:lnTo>
                  <a:pt x="306197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846057" y="3859529"/>
            <a:ext cx="394970" cy="369570"/>
          </a:xfrm>
          <a:custGeom>
            <a:avLst/>
            <a:gdLst/>
            <a:ahLst/>
            <a:cxnLst/>
            <a:rect l="l" t="t" r="r" b="b"/>
            <a:pathLst>
              <a:path w="394970" h="369570">
                <a:moveTo>
                  <a:pt x="265430" y="0"/>
                </a:moveTo>
                <a:lnTo>
                  <a:pt x="197358" y="99187"/>
                </a:lnTo>
                <a:lnTo>
                  <a:pt x="152653" y="39243"/>
                </a:lnTo>
                <a:lnTo>
                  <a:pt x="133603" y="108077"/>
                </a:lnTo>
                <a:lnTo>
                  <a:pt x="6731" y="39243"/>
                </a:lnTo>
                <a:lnTo>
                  <a:pt x="84582" y="130302"/>
                </a:lnTo>
                <a:lnTo>
                  <a:pt x="0" y="147447"/>
                </a:lnTo>
                <a:lnTo>
                  <a:pt x="68072" y="201422"/>
                </a:lnTo>
                <a:lnTo>
                  <a:pt x="2413" y="249555"/>
                </a:lnTo>
                <a:lnTo>
                  <a:pt x="103505" y="238506"/>
                </a:lnTo>
                <a:lnTo>
                  <a:pt x="86995" y="301371"/>
                </a:lnTo>
                <a:lnTo>
                  <a:pt x="140970" y="267335"/>
                </a:lnTo>
                <a:lnTo>
                  <a:pt x="155067" y="369570"/>
                </a:lnTo>
                <a:lnTo>
                  <a:pt x="192405" y="255524"/>
                </a:lnTo>
                <a:lnTo>
                  <a:pt x="242062" y="337693"/>
                </a:lnTo>
                <a:lnTo>
                  <a:pt x="256159" y="247396"/>
                </a:lnTo>
                <a:lnTo>
                  <a:pt x="331597" y="309626"/>
                </a:lnTo>
                <a:lnTo>
                  <a:pt x="307721" y="221488"/>
                </a:lnTo>
                <a:lnTo>
                  <a:pt x="394716" y="227330"/>
                </a:lnTo>
                <a:lnTo>
                  <a:pt x="321691" y="179197"/>
                </a:lnTo>
                <a:lnTo>
                  <a:pt x="385572" y="139192"/>
                </a:lnTo>
                <a:lnTo>
                  <a:pt x="305181" y="125095"/>
                </a:lnTo>
                <a:lnTo>
                  <a:pt x="335915" y="76200"/>
                </a:lnTo>
                <a:lnTo>
                  <a:pt x="258699" y="91059"/>
                </a:lnTo>
                <a:lnTo>
                  <a:pt x="26543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846057" y="3859529"/>
            <a:ext cx="394970" cy="369570"/>
          </a:xfrm>
          <a:custGeom>
            <a:avLst/>
            <a:gdLst/>
            <a:ahLst/>
            <a:cxnLst/>
            <a:rect l="l" t="t" r="r" b="b"/>
            <a:pathLst>
              <a:path w="394970" h="369570">
                <a:moveTo>
                  <a:pt x="197358" y="99187"/>
                </a:moveTo>
                <a:lnTo>
                  <a:pt x="265430" y="0"/>
                </a:lnTo>
                <a:lnTo>
                  <a:pt x="258699" y="91059"/>
                </a:lnTo>
                <a:lnTo>
                  <a:pt x="335915" y="76200"/>
                </a:lnTo>
                <a:lnTo>
                  <a:pt x="305181" y="125095"/>
                </a:lnTo>
                <a:lnTo>
                  <a:pt x="385572" y="139192"/>
                </a:lnTo>
                <a:lnTo>
                  <a:pt x="321691" y="179197"/>
                </a:lnTo>
                <a:lnTo>
                  <a:pt x="394716" y="227330"/>
                </a:lnTo>
                <a:lnTo>
                  <a:pt x="307721" y="221488"/>
                </a:lnTo>
                <a:lnTo>
                  <a:pt x="331597" y="309626"/>
                </a:lnTo>
                <a:lnTo>
                  <a:pt x="256159" y="247396"/>
                </a:lnTo>
                <a:lnTo>
                  <a:pt x="242062" y="337693"/>
                </a:lnTo>
                <a:lnTo>
                  <a:pt x="192405" y="255524"/>
                </a:lnTo>
                <a:lnTo>
                  <a:pt x="155067" y="369570"/>
                </a:lnTo>
                <a:lnTo>
                  <a:pt x="140970" y="267335"/>
                </a:lnTo>
                <a:lnTo>
                  <a:pt x="86995" y="301371"/>
                </a:lnTo>
                <a:lnTo>
                  <a:pt x="103505" y="238506"/>
                </a:lnTo>
                <a:lnTo>
                  <a:pt x="2413" y="249555"/>
                </a:lnTo>
                <a:lnTo>
                  <a:pt x="68072" y="201422"/>
                </a:lnTo>
                <a:lnTo>
                  <a:pt x="0" y="147447"/>
                </a:lnTo>
                <a:lnTo>
                  <a:pt x="84582" y="130302"/>
                </a:lnTo>
                <a:lnTo>
                  <a:pt x="6731" y="39243"/>
                </a:lnTo>
                <a:lnTo>
                  <a:pt x="133603" y="108077"/>
                </a:lnTo>
                <a:lnTo>
                  <a:pt x="152653" y="39243"/>
                </a:lnTo>
                <a:lnTo>
                  <a:pt x="197358" y="99187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169277" y="2241424"/>
            <a:ext cx="3610610" cy="3401695"/>
          </a:xfrm>
          <a:custGeom>
            <a:avLst/>
            <a:gdLst/>
            <a:ahLst/>
            <a:cxnLst/>
            <a:rect l="l" t="t" r="r" b="b"/>
            <a:pathLst>
              <a:path w="3610609" h="3401695">
                <a:moveTo>
                  <a:pt x="0" y="0"/>
                </a:moveTo>
                <a:lnTo>
                  <a:pt x="0" y="3401567"/>
                </a:lnTo>
                <a:lnTo>
                  <a:pt x="3610355" y="3401567"/>
                </a:lnTo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248145" y="2070608"/>
            <a:ext cx="791462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solidFill>
                  <a:prstClr val="black"/>
                </a:solidFill>
                <a:cs typeface="Calibri"/>
              </a:rPr>
              <a:t>Quality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9700769" y="5661407"/>
            <a:ext cx="5588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solidFill>
                  <a:prstClr val="black"/>
                </a:solidFill>
                <a:cs typeface="Calibri"/>
              </a:rPr>
              <a:t>Time</a:t>
            </a:r>
            <a:endParaRPr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039607" y="1693925"/>
            <a:ext cx="1770380" cy="181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100" spc="-5" dirty="0">
                <a:solidFill>
                  <a:prstClr val="black"/>
                </a:solidFill>
                <a:cs typeface="Calibri"/>
              </a:rPr>
              <a:t>Clayton M. Christensen</a:t>
            </a:r>
            <a:r>
              <a:rPr sz="1100" spc="195" dirty="0">
                <a:solidFill>
                  <a:prstClr val="black"/>
                </a:solidFill>
                <a:cs typeface="Calibri"/>
              </a:rPr>
              <a:t> </a:t>
            </a:r>
            <a:r>
              <a:rPr sz="1100" spc="-5" dirty="0">
                <a:solidFill>
                  <a:prstClr val="black"/>
                </a:solidFill>
                <a:cs typeface="Calibri"/>
              </a:rPr>
              <a:t>Model</a:t>
            </a:r>
            <a:endParaRPr sz="1100">
              <a:solidFill>
                <a:prstClr val="black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591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6214" t="25660" r="42313" b="20642"/>
          <a:stretch/>
        </p:blipFill>
        <p:spPr>
          <a:xfrm>
            <a:off x="1957589" y="201375"/>
            <a:ext cx="9710670" cy="560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25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17040" y="820675"/>
            <a:ext cx="326771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800" spc="-5" dirty="0"/>
              <a:t>Roadmapping</a:t>
            </a:r>
            <a:r>
              <a:rPr sz="2800" spc="-85" dirty="0"/>
              <a:t> </a:t>
            </a:r>
            <a:r>
              <a:rPr sz="2800" spc="-5" dirty="0"/>
              <a:t>Process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1717041" y="1580134"/>
            <a:ext cx="145351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500" spc="-5" dirty="0">
                <a:latin typeface="Calibri"/>
                <a:cs typeface="Calibri"/>
              </a:rPr>
              <a:t>The </a:t>
            </a:r>
            <a:r>
              <a:rPr sz="1500" dirty="0">
                <a:latin typeface="Calibri"/>
                <a:cs typeface="Calibri"/>
              </a:rPr>
              <a:t>V -</a:t>
            </a:r>
            <a:r>
              <a:rPr sz="1500" spc="-9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Model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96280" y="2447164"/>
            <a:ext cx="2132330" cy="2059939"/>
          </a:xfrm>
          <a:custGeom>
            <a:avLst/>
            <a:gdLst/>
            <a:ahLst/>
            <a:cxnLst/>
            <a:rect l="l" t="t" r="r" b="b"/>
            <a:pathLst>
              <a:path w="2132329" h="2059939">
                <a:moveTo>
                  <a:pt x="2132076" y="0"/>
                </a:moveTo>
                <a:lnTo>
                  <a:pt x="0" y="1510411"/>
                </a:lnTo>
                <a:lnTo>
                  <a:pt x="0" y="2059686"/>
                </a:lnTo>
                <a:lnTo>
                  <a:pt x="1826895" y="2059686"/>
                </a:lnTo>
                <a:lnTo>
                  <a:pt x="2132076" y="0"/>
                </a:lnTo>
                <a:close/>
              </a:path>
            </a:pathLst>
          </a:custGeom>
          <a:solidFill>
            <a:srgbClr val="DEEF49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96280" y="2447164"/>
            <a:ext cx="2132330" cy="2059939"/>
          </a:xfrm>
          <a:custGeom>
            <a:avLst/>
            <a:gdLst/>
            <a:ahLst/>
            <a:cxnLst/>
            <a:rect l="l" t="t" r="r" b="b"/>
            <a:pathLst>
              <a:path w="2132329" h="2059939">
                <a:moveTo>
                  <a:pt x="0" y="1510411"/>
                </a:moveTo>
                <a:lnTo>
                  <a:pt x="0" y="2059686"/>
                </a:lnTo>
                <a:lnTo>
                  <a:pt x="1826895" y="2059686"/>
                </a:lnTo>
                <a:lnTo>
                  <a:pt x="2132076" y="0"/>
                </a:lnTo>
                <a:lnTo>
                  <a:pt x="0" y="1510411"/>
                </a:lnTo>
                <a:close/>
              </a:path>
            </a:pathLst>
          </a:custGeom>
          <a:ln w="99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174240" y="4631945"/>
            <a:ext cx="7602855" cy="1574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spcBef>
                <a:spcPts val="100"/>
              </a:spcBef>
            </a:pPr>
            <a:r>
              <a:rPr sz="900" dirty="0">
                <a:latin typeface="Arial"/>
                <a:cs typeface="Arial"/>
              </a:rPr>
              <a:t>The </a:t>
            </a:r>
            <a:r>
              <a:rPr sz="900" spc="-5" dirty="0">
                <a:latin typeface="Arial"/>
                <a:cs typeface="Arial"/>
              </a:rPr>
              <a:t>development funnel </a:t>
            </a:r>
            <a:r>
              <a:rPr sz="900" dirty="0">
                <a:latin typeface="Arial"/>
                <a:cs typeface="Arial"/>
              </a:rPr>
              <a:t>- </a:t>
            </a:r>
            <a:r>
              <a:rPr sz="900" spc="-5" dirty="0">
                <a:latin typeface="Arial"/>
                <a:cs typeface="Arial"/>
              </a:rPr>
              <a:t>screening </a:t>
            </a:r>
            <a:r>
              <a:rPr sz="900" dirty="0">
                <a:latin typeface="Arial"/>
                <a:cs typeface="Arial"/>
              </a:rPr>
              <a:t>/</a:t>
            </a:r>
            <a:r>
              <a:rPr sz="900" spc="40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qualifying</a:t>
            </a:r>
            <a:endParaRPr sz="900" dirty="0">
              <a:latin typeface="Arial"/>
              <a:cs typeface="Arial"/>
            </a:endParaRPr>
          </a:p>
          <a:p>
            <a:pPr>
              <a:spcBef>
                <a:spcPts val="30"/>
              </a:spcBef>
            </a:pPr>
            <a:endParaRPr sz="1250" dirty="0">
              <a:latin typeface="Arial"/>
              <a:cs typeface="Arial"/>
            </a:endParaRPr>
          </a:p>
          <a:p>
            <a:pPr marL="298450" indent="-286385">
              <a:buFont typeface="Arial"/>
              <a:buChar char="–"/>
              <a:tabLst>
                <a:tab pos="298450" algn="l"/>
                <a:tab pos="299085" algn="l"/>
              </a:tabLst>
            </a:pPr>
            <a:r>
              <a:rPr sz="1400" b="1" dirty="0">
                <a:latin typeface="Calibri"/>
                <a:cs typeface="Calibri"/>
              </a:rPr>
              <a:t>Based </a:t>
            </a:r>
            <a:r>
              <a:rPr sz="1400" b="1" spc="-5" dirty="0">
                <a:latin typeface="Calibri"/>
                <a:cs typeface="Calibri"/>
              </a:rPr>
              <a:t>on </a:t>
            </a:r>
            <a:r>
              <a:rPr sz="1400" b="1" dirty="0">
                <a:latin typeface="Calibri"/>
                <a:cs typeface="Calibri"/>
              </a:rPr>
              <a:t>the </a:t>
            </a:r>
            <a:r>
              <a:rPr sz="1400" b="1" spc="-5" dirty="0">
                <a:latin typeface="Calibri"/>
                <a:cs typeface="Calibri"/>
              </a:rPr>
              <a:t>V-model commonly used </a:t>
            </a:r>
            <a:r>
              <a:rPr sz="1400" b="1" dirty="0">
                <a:latin typeface="Calibri"/>
                <a:cs typeface="Calibri"/>
              </a:rPr>
              <a:t>in </a:t>
            </a:r>
            <a:r>
              <a:rPr sz="1400" b="1" spc="-10" dirty="0">
                <a:latin typeface="Calibri"/>
                <a:cs typeface="Calibri"/>
              </a:rPr>
              <a:t>systems</a:t>
            </a:r>
            <a:r>
              <a:rPr sz="1400" b="1" spc="10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engineering</a:t>
            </a:r>
          </a:p>
          <a:p>
            <a:pPr marL="298450" indent="-286385">
              <a:spcBef>
                <a:spcPts val="285"/>
              </a:spcBef>
              <a:buFont typeface="Arial"/>
              <a:buChar char="–"/>
              <a:tabLst>
                <a:tab pos="298450" algn="l"/>
                <a:tab pos="299085" algn="l"/>
              </a:tabLst>
            </a:pPr>
            <a:r>
              <a:rPr sz="1400" b="1" spc="-10" dirty="0">
                <a:latin typeface="Calibri"/>
                <a:cs typeface="Calibri"/>
              </a:rPr>
              <a:t>Corporate strategy </a:t>
            </a:r>
            <a:r>
              <a:rPr sz="1400" b="1" spc="-5" dirty="0">
                <a:latin typeface="Calibri"/>
                <a:cs typeface="Calibri"/>
              </a:rPr>
              <a:t>determines </a:t>
            </a:r>
            <a:r>
              <a:rPr sz="1400" b="1" dirty="0">
                <a:latin typeface="Calibri"/>
                <a:cs typeface="Calibri"/>
              </a:rPr>
              <a:t>the </a:t>
            </a:r>
            <a:r>
              <a:rPr sz="1400" b="1" spc="-10" dirty="0">
                <a:latin typeface="Calibri"/>
                <a:cs typeface="Calibri"/>
              </a:rPr>
              <a:t>context </a:t>
            </a:r>
            <a:r>
              <a:rPr sz="1400" b="1" spc="-5" dirty="0">
                <a:latin typeface="Calibri"/>
                <a:cs typeface="Calibri"/>
              </a:rPr>
              <a:t>of </a:t>
            </a:r>
            <a:r>
              <a:rPr sz="1400" b="1" dirty="0">
                <a:latin typeface="Calibri"/>
                <a:cs typeface="Calibri"/>
              </a:rPr>
              <a:t>the V </a:t>
            </a:r>
            <a:r>
              <a:rPr sz="1400" b="1" spc="-5" dirty="0">
                <a:latin typeface="Calibri"/>
                <a:cs typeface="Calibri"/>
              </a:rPr>
              <a:t>model based on capabilities </a:t>
            </a:r>
            <a:r>
              <a:rPr sz="1400" b="1" dirty="0">
                <a:latin typeface="Calibri"/>
                <a:cs typeface="Calibri"/>
              </a:rPr>
              <a:t>and</a:t>
            </a:r>
            <a:r>
              <a:rPr sz="1400" b="1" spc="18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risk/return</a:t>
            </a:r>
            <a:endParaRPr sz="1400" b="1" dirty="0">
              <a:latin typeface="Calibri"/>
              <a:cs typeface="Calibri"/>
            </a:endParaRPr>
          </a:p>
          <a:p>
            <a:pPr marL="298450" indent="-286385">
              <a:spcBef>
                <a:spcPts val="290"/>
              </a:spcBef>
              <a:buFont typeface="Arial"/>
              <a:buChar char="–"/>
              <a:tabLst>
                <a:tab pos="298450" algn="l"/>
                <a:tab pos="299085" algn="l"/>
              </a:tabLst>
            </a:pPr>
            <a:r>
              <a:rPr sz="1400" b="1" spc="-10" dirty="0">
                <a:latin typeface="Calibri"/>
                <a:cs typeface="Calibri"/>
              </a:rPr>
              <a:t>Requirements/strategies are </a:t>
            </a:r>
            <a:r>
              <a:rPr sz="1400" b="1" spc="-5" dirty="0">
                <a:latin typeface="Calibri"/>
                <a:cs typeface="Calibri"/>
              </a:rPr>
              <a:t>identified </a:t>
            </a:r>
            <a:r>
              <a:rPr sz="1400" b="1" dirty="0">
                <a:latin typeface="Calibri"/>
                <a:cs typeface="Calibri"/>
              </a:rPr>
              <a:t>and </a:t>
            </a:r>
            <a:r>
              <a:rPr sz="1400" b="1" spc="-15" dirty="0">
                <a:latin typeface="Calibri"/>
                <a:cs typeface="Calibri"/>
              </a:rPr>
              <a:t>broken </a:t>
            </a:r>
            <a:r>
              <a:rPr sz="1400" b="1" spc="-5" dirty="0">
                <a:latin typeface="Calibri"/>
                <a:cs typeface="Calibri"/>
              </a:rPr>
              <a:t>down </a:t>
            </a:r>
            <a:r>
              <a:rPr sz="1400" b="1" spc="-10" dirty="0">
                <a:latin typeface="Calibri"/>
                <a:cs typeface="Calibri"/>
              </a:rPr>
              <a:t>to </a:t>
            </a:r>
            <a:r>
              <a:rPr sz="1400" b="1" spc="-5" dirty="0">
                <a:latin typeface="Calibri"/>
                <a:cs typeface="Calibri"/>
              </a:rPr>
              <a:t>sub-set</a:t>
            </a:r>
            <a:r>
              <a:rPr sz="1400" b="1" spc="14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levels</a:t>
            </a:r>
            <a:endParaRPr sz="1400" b="1" dirty="0">
              <a:latin typeface="Calibri"/>
              <a:cs typeface="Calibri"/>
            </a:endParaRPr>
          </a:p>
          <a:p>
            <a:pPr marL="298450" indent="-286385">
              <a:spcBef>
                <a:spcPts val="290"/>
              </a:spcBef>
              <a:buFont typeface="Arial"/>
              <a:buChar char="–"/>
              <a:tabLst>
                <a:tab pos="298450" algn="l"/>
                <a:tab pos="299085" algn="l"/>
              </a:tabLst>
            </a:pPr>
            <a:r>
              <a:rPr sz="1400" b="1" spc="-5" dirty="0">
                <a:latin typeface="Calibri"/>
                <a:cs typeface="Calibri"/>
              </a:rPr>
              <a:t>Implementation solutions </a:t>
            </a:r>
            <a:r>
              <a:rPr sz="1400" b="1" i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should be</a:t>
            </a:r>
            <a:r>
              <a:rPr sz="1400" b="1" i="1" spc="-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developed </a:t>
            </a:r>
            <a:r>
              <a:rPr sz="1400" b="1" dirty="0">
                <a:latin typeface="Calibri"/>
                <a:cs typeface="Calibri"/>
              </a:rPr>
              <a:t>and </a:t>
            </a:r>
            <a:r>
              <a:rPr sz="1400" b="1" spc="-10" dirty="0">
                <a:latin typeface="Calibri"/>
                <a:cs typeface="Calibri"/>
              </a:rPr>
              <a:t>iterated </a:t>
            </a:r>
            <a:r>
              <a:rPr sz="1400" b="1" dirty="0">
                <a:latin typeface="Calibri"/>
                <a:cs typeface="Calibri"/>
              </a:rPr>
              <a:t>via </a:t>
            </a:r>
            <a:r>
              <a:rPr sz="1400" b="1" spc="-5" dirty="0">
                <a:latin typeface="Calibri"/>
                <a:cs typeface="Calibri"/>
              </a:rPr>
              <a:t>“</a:t>
            </a:r>
            <a:r>
              <a:rPr sz="1400" b="1" i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 development</a:t>
            </a:r>
            <a:r>
              <a:rPr sz="1400" b="1" i="1" u="sng" spc="10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400" b="1" i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funnel</a:t>
            </a:r>
            <a:r>
              <a:rPr sz="1400" b="1" spc="-5" dirty="0">
                <a:latin typeface="Calibri"/>
                <a:cs typeface="Calibri"/>
              </a:rPr>
              <a:t>”</a:t>
            </a:r>
            <a:endParaRPr sz="1400" b="1" dirty="0">
              <a:latin typeface="Calibri"/>
              <a:cs typeface="Calibri"/>
            </a:endParaRPr>
          </a:p>
          <a:p>
            <a:pPr marL="298450" indent="-286385">
              <a:spcBef>
                <a:spcPts val="285"/>
              </a:spcBef>
              <a:buFont typeface="Arial"/>
              <a:buChar char="–"/>
              <a:tabLst>
                <a:tab pos="298450" algn="l"/>
                <a:tab pos="299085" algn="l"/>
              </a:tabLst>
            </a:pPr>
            <a:r>
              <a:rPr sz="1400" b="1" spc="-5" dirty="0">
                <a:latin typeface="Calibri"/>
                <a:cs typeface="Calibri"/>
              </a:rPr>
              <a:t>The development funnel </a:t>
            </a:r>
            <a:r>
              <a:rPr sz="1400" b="1" dirty="0">
                <a:latin typeface="Calibri"/>
                <a:cs typeface="Calibri"/>
              </a:rPr>
              <a:t>applies a </a:t>
            </a:r>
            <a:r>
              <a:rPr sz="1400" b="1" spc="-10" dirty="0">
                <a:latin typeface="Calibri"/>
                <a:cs typeface="Calibri"/>
              </a:rPr>
              <a:t>stage </a:t>
            </a:r>
            <a:r>
              <a:rPr sz="1400" b="1" spc="-15" dirty="0">
                <a:latin typeface="Calibri"/>
                <a:cs typeface="Calibri"/>
              </a:rPr>
              <a:t>gate </a:t>
            </a:r>
            <a:r>
              <a:rPr sz="1400" b="1" spc="-10" dirty="0">
                <a:latin typeface="Calibri"/>
                <a:cs typeface="Calibri"/>
              </a:rPr>
              <a:t>process to </a:t>
            </a:r>
            <a:r>
              <a:rPr sz="1400" b="1" spc="-5" dirty="0">
                <a:latin typeface="Calibri"/>
                <a:cs typeface="Calibri"/>
              </a:rPr>
              <a:t>screen </a:t>
            </a:r>
            <a:r>
              <a:rPr sz="1400" b="1" dirty="0">
                <a:latin typeface="Calibri"/>
                <a:cs typeface="Calibri"/>
              </a:rPr>
              <a:t>and </a:t>
            </a:r>
            <a:r>
              <a:rPr sz="1400" b="1" spc="-5" dirty="0">
                <a:latin typeface="Calibri"/>
                <a:cs typeface="Calibri"/>
              </a:rPr>
              <a:t>qualify </a:t>
            </a:r>
            <a:r>
              <a:rPr sz="1400" b="1" dirty="0">
                <a:latin typeface="Calibri"/>
                <a:cs typeface="Calibri"/>
              </a:rPr>
              <a:t>the </a:t>
            </a:r>
            <a:r>
              <a:rPr sz="1400" b="1" spc="-10" dirty="0">
                <a:latin typeface="Calibri"/>
                <a:cs typeface="Calibri"/>
              </a:rPr>
              <a:t>good from </a:t>
            </a:r>
            <a:r>
              <a:rPr sz="1400" b="1" dirty="0">
                <a:latin typeface="Calibri"/>
                <a:cs typeface="Calibri"/>
              </a:rPr>
              <a:t>the</a:t>
            </a:r>
            <a:r>
              <a:rPr sz="1400" b="1" spc="29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bad</a:t>
            </a:r>
            <a:endParaRPr sz="1400" b="1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891910" y="4301109"/>
            <a:ext cx="418465" cy="340360"/>
          </a:xfrm>
          <a:custGeom>
            <a:avLst/>
            <a:gdLst/>
            <a:ahLst/>
            <a:cxnLst/>
            <a:rect l="l" t="t" r="r" b="b"/>
            <a:pathLst>
              <a:path w="418464" h="340360">
                <a:moveTo>
                  <a:pt x="63208" y="43032"/>
                </a:moveTo>
                <a:lnTo>
                  <a:pt x="55272" y="52864"/>
                </a:lnTo>
                <a:lnTo>
                  <a:pt x="410590" y="340233"/>
                </a:lnTo>
                <a:lnTo>
                  <a:pt x="418464" y="330327"/>
                </a:lnTo>
                <a:lnTo>
                  <a:pt x="63208" y="43032"/>
                </a:lnTo>
                <a:close/>
              </a:path>
              <a:path w="418464" h="340360">
                <a:moveTo>
                  <a:pt x="0" y="0"/>
                </a:moveTo>
                <a:lnTo>
                  <a:pt x="35305" y="77597"/>
                </a:lnTo>
                <a:lnTo>
                  <a:pt x="55272" y="52864"/>
                </a:lnTo>
                <a:lnTo>
                  <a:pt x="45338" y="44831"/>
                </a:lnTo>
                <a:lnTo>
                  <a:pt x="53339" y="35052"/>
                </a:lnTo>
                <a:lnTo>
                  <a:pt x="69651" y="35052"/>
                </a:lnTo>
                <a:lnTo>
                  <a:pt x="83185" y="18288"/>
                </a:lnTo>
                <a:lnTo>
                  <a:pt x="0" y="0"/>
                </a:lnTo>
                <a:close/>
              </a:path>
              <a:path w="418464" h="340360">
                <a:moveTo>
                  <a:pt x="53339" y="35052"/>
                </a:moveTo>
                <a:lnTo>
                  <a:pt x="45338" y="44831"/>
                </a:lnTo>
                <a:lnTo>
                  <a:pt x="55272" y="52864"/>
                </a:lnTo>
                <a:lnTo>
                  <a:pt x="63208" y="43032"/>
                </a:lnTo>
                <a:lnTo>
                  <a:pt x="53339" y="35052"/>
                </a:lnTo>
                <a:close/>
              </a:path>
              <a:path w="418464" h="340360">
                <a:moveTo>
                  <a:pt x="69651" y="35052"/>
                </a:moveTo>
                <a:lnTo>
                  <a:pt x="53339" y="35052"/>
                </a:lnTo>
                <a:lnTo>
                  <a:pt x="63208" y="43032"/>
                </a:lnTo>
                <a:lnTo>
                  <a:pt x="69651" y="350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297804" y="1631061"/>
            <a:ext cx="2649220" cy="2875915"/>
          </a:xfrm>
          <a:custGeom>
            <a:avLst/>
            <a:gdLst/>
            <a:ahLst/>
            <a:cxnLst/>
            <a:rect l="l" t="t" r="r" b="b"/>
            <a:pathLst>
              <a:path w="2649220" h="2875915">
                <a:moveTo>
                  <a:pt x="2648712" y="0"/>
                </a:moveTo>
                <a:lnTo>
                  <a:pt x="0" y="0"/>
                </a:lnTo>
                <a:lnTo>
                  <a:pt x="0" y="2875788"/>
                </a:lnTo>
                <a:lnTo>
                  <a:pt x="2648712" y="2875788"/>
                </a:lnTo>
                <a:lnTo>
                  <a:pt x="2648712" y="0"/>
                </a:lnTo>
                <a:close/>
              </a:path>
            </a:pathLst>
          </a:custGeom>
          <a:solidFill>
            <a:srgbClr val="F7AC15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97804" y="1631061"/>
            <a:ext cx="2649220" cy="2875915"/>
          </a:xfrm>
          <a:custGeom>
            <a:avLst/>
            <a:gdLst/>
            <a:ahLst/>
            <a:cxnLst/>
            <a:rect l="l" t="t" r="r" b="b"/>
            <a:pathLst>
              <a:path w="2649220" h="2875915">
                <a:moveTo>
                  <a:pt x="0" y="2875788"/>
                </a:moveTo>
                <a:lnTo>
                  <a:pt x="2648712" y="2875788"/>
                </a:lnTo>
                <a:lnTo>
                  <a:pt x="2648712" y="0"/>
                </a:lnTo>
                <a:lnTo>
                  <a:pt x="0" y="0"/>
                </a:lnTo>
                <a:lnTo>
                  <a:pt x="0" y="2875788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05809" y="1631061"/>
            <a:ext cx="2710815" cy="2875915"/>
          </a:xfrm>
          <a:custGeom>
            <a:avLst/>
            <a:gdLst/>
            <a:ahLst/>
            <a:cxnLst/>
            <a:rect l="l" t="t" r="r" b="b"/>
            <a:pathLst>
              <a:path w="2710815" h="2875915">
                <a:moveTo>
                  <a:pt x="2710434" y="0"/>
                </a:moveTo>
                <a:lnTo>
                  <a:pt x="0" y="0"/>
                </a:lnTo>
                <a:lnTo>
                  <a:pt x="0" y="2875788"/>
                </a:lnTo>
                <a:lnTo>
                  <a:pt x="2710434" y="2875788"/>
                </a:lnTo>
                <a:lnTo>
                  <a:pt x="2710434" y="0"/>
                </a:lnTo>
                <a:close/>
              </a:path>
            </a:pathLst>
          </a:custGeom>
          <a:solidFill>
            <a:srgbClr val="4F81BC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5809" y="1631061"/>
            <a:ext cx="2710815" cy="2875915"/>
          </a:xfrm>
          <a:custGeom>
            <a:avLst/>
            <a:gdLst/>
            <a:ahLst/>
            <a:cxnLst/>
            <a:rect l="l" t="t" r="r" b="b"/>
            <a:pathLst>
              <a:path w="2710815" h="2875915">
                <a:moveTo>
                  <a:pt x="0" y="2875788"/>
                </a:moveTo>
                <a:lnTo>
                  <a:pt x="2710434" y="2875788"/>
                </a:lnTo>
                <a:lnTo>
                  <a:pt x="2710434" y="0"/>
                </a:lnTo>
                <a:lnTo>
                  <a:pt x="0" y="0"/>
                </a:lnTo>
                <a:lnTo>
                  <a:pt x="0" y="2875788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674619" y="2933700"/>
            <a:ext cx="4832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i="1" dirty="0">
                <a:latin typeface="Arial"/>
                <a:cs typeface="Arial"/>
              </a:rPr>
              <a:t>Past</a:t>
            </a:r>
            <a:endParaRPr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428620" y="1612011"/>
            <a:ext cx="315595" cy="2970530"/>
          </a:xfrm>
          <a:custGeom>
            <a:avLst/>
            <a:gdLst/>
            <a:ahLst/>
            <a:cxnLst/>
            <a:rect l="l" t="t" r="r" b="b"/>
            <a:pathLst>
              <a:path w="315594" h="2970529">
                <a:moveTo>
                  <a:pt x="315468" y="0"/>
                </a:moveTo>
                <a:lnTo>
                  <a:pt x="0" y="1485138"/>
                </a:lnTo>
                <a:lnTo>
                  <a:pt x="315468" y="2970276"/>
                </a:lnTo>
                <a:lnTo>
                  <a:pt x="315468" y="0"/>
                </a:lnTo>
                <a:close/>
              </a:path>
            </a:pathLst>
          </a:custGeom>
          <a:solidFill>
            <a:srgbClr val="E100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28620" y="1612011"/>
            <a:ext cx="315595" cy="2970530"/>
          </a:xfrm>
          <a:custGeom>
            <a:avLst/>
            <a:gdLst/>
            <a:ahLst/>
            <a:cxnLst/>
            <a:rect l="l" t="t" r="r" b="b"/>
            <a:pathLst>
              <a:path w="315594" h="2970529">
                <a:moveTo>
                  <a:pt x="315468" y="0"/>
                </a:moveTo>
                <a:lnTo>
                  <a:pt x="0" y="1485138"/>
                </a:lnTo>
                <a:lnTo>
                  <a:pt x="315468" y="2970276"/>
                </a:lnTo>
                <a:lnTo>
                  <a:pt x="315468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8663941" y="2933700"/>
            <a:ext cx="686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i="1" dirty="0">
                <a:latin typeface="Arial"/>
                <a:cs typeface="Arial"/>
              </a:rPr>
              <a:t>Future</a:t>
            </a:r>
            <a:endParaRPr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025765" y="1605152"/>
            <a:ext cx="314960" cy="2970530"/>
          </a:xfrm>
          <a:custGeom>
            <a:avLst/>
            <a:gdLst/>
            <a:ahLst/>
            <a:cxnLst/>
            <a:rect l="l" t="t" r="r" b="b"/>
            <a:pathLst>
              <a:path w="314959" h="2970529">
                <a:moveTo>
                  <a:pt x="0" y="0"/>
                </a:moveTo>
                <a:lnTo>
                  <a:pt x="0" y="2970276"/>
                </a:lnTo>
                <a:lnTo>
                  <a:pt x="314705" y="1485138"/>
                </a:lnTo>
                <a:lnTo>
                  <a:pt x="0" y="0"/>
                </a:lnTo>
                <a:close/>
              </a:path>
            </a:pathLst>
          </a:custGeom>
          <a:solidFill>
            <a:srgbClr val="E100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025765" y="1605152"/>
            <a:ext cx="314960" cy="2970530"/>
          </a:xfrm>
          <a:custGeom>
            <a:avLst/>
            <a:gdLst/>
            <a:ahLst/>
            <a:cxnLst/>
            <a:rect l="l" t="t" r="r" b="b"/>
            <a:pathLst>
              <a:path w="314959" h="2970529">
                <a:moveTo>
                  <a:pt x="0" y="0"/>
                </a:moveTo>
                <a:lnTo>
                  <a:pt x="314705" y="1485138"/>
                </a:lnTo>
                <a:lnTo>
                  <a:pt x="0" y="2970276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811524" y="3143250"/>
            <a:ext cx="14865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54050">
              <a:spcBef>
                <a:spcPts val="100"/>
              </a:spcBef>
            </a:pPr>
            <a:r>
              <a:rPr spc="-5" dirty="0">
                <a:solidFill>
                  <a:srgbClr val="1C1C1C"/>
                </a:solidFill>
                <a:latin typeface="Arial"/>
                <a:cs typeface="Arial"/>
              </a:rPr>
              <a:t>Product</a:t>
            </a:r>
            <a:endParaRPr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401055" y="3658489"/>
            <a:ext cx="424180" cy="459740"/>
          </a:xfrm>
          <a:custGeom>
            <a:avLst/>
            <a:gdLst/>
            <a:ahLst/>
            <a:cxnLst/>
            <a:rect l="l" t="t" r="r" b="b"/>
            <a:pathLst>
              <a:path w="424179" h="459739">
                <a:moveTo>
                  <a:pt x="346385" y="396620"/>
                </a:moveTo>
                <a:lnTo>
                  <a:pt x="272415" y="401700"/>
                </a:lnTo>
                <a:lnTo>
                  <a:pt x="423672" y="459359"/>
                </a:lnTo>
                <a:lnTo>
                  <a:pt x="408133" y="405130"/>
                </a:lnTo>
                <a:lnTo>
                  <a:pt x="354203" y="405130"/>
                </a:lnTo>
                <a:lnTo>
                  <a:pt x="346385" y="396620"/>
                </a:lnTo>
                <a:close/>
              </a:path>
              <a:path w="424179" h="459739">
                <a:moveTo>
                  <a:pt x="364871" y="395351"/>
                </a:moveTo>
                <a:lnTo>
                  <a:pt x="346385" y="396620"/>
                </a:lnTo>
                <a:lnTo>
                  <a:pt x="354203" y="405130"/>
                </a:lnTo>
                <a:lnTo>
                  <a:pt x="364871" y="395351"/>
                </a:lnTo>
                <a:close/>
              </a:path>
              <a:path w="424179" h="459739">
                <a:moveTo>
                  <a:pt x="379095" y="303784"/>
                </a:moveTo>
                <a:lnTo>
                  <a:pt x="367713" y="377053"/>
                </a:lnTo>
                <a:lnTo>
                  <a:pt x="375539" y="385572"/>
                </a:lnTo>
                <a:lnTo>
                  <a:pt x="354203" y="405130"/>
                </a:lnTo>
                <a:lnTo>
                  <a:pt x="408133" y="405130"/>
                </a:lnTo>
                <a:lnTo>
                  <a:pt x="379095" y="303784"/>
                </a:lnTo>
                <a:close/>
              </a:path>
              <a:path w="424179" h="459739">
                <a:moveTo>
                  <a:pt x="21336" y="0"/>
                </a:moveTo>
                <a:lnTo>
                  <a:pt x="0" y="19558"/>
                </a:lnTo>
                <a:lnTo>
                  <a:pt x="346385" y="396620"/>
                </a:lnTo>
                <a:lnTo>
                  <a:pt x="364870" y="395351"/>
                </a:lnTo>
                <a:lnTo>
                  <a:pt x="367713" y="377053"/>
                </a:lnTo>
                <a:lnTo>
                  <a:pt x="21336" y="0"/>
                </a:lnTo>
                <a:close/>
              </a:path>
              <a:path w="424179" h="459739">
                <a:moveTo>
                  <a:pt x="367713" y="377053"/>
                </a:moveTo>
                <a:lnTo>
                  <a:pt x="364871" y="395351"/>
                </a:lnTo>
                <a:lnTo>
                  <a:pt x="375539" y="385572"/>
                </a:lnTo>
                <a:lnTo>
                  <a:pt x="367713" y="3770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297805" y="4162805"/>
            <a:ext cx="12134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765">
              <a:spcBef>
                <a:spcPts val="100"/>
              </a:spcBef>
            </a:pPr>
            <a:r>
              <a:rPr spc="-20" dirty="0">
                <a:solidFill>
                  <a:srgbClr val="1C1C1C"/>
                </a:solidFill>
                <a:latin typeface="Arial"/>
                <a:cs typeface="Arial"/>
              </a:rPr>
              <a:t>Technology</a:t>
            </a:r>
            <a:endParaRPr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973317" y="3637026"/>
            <a:ext cx="424180" cy="459740"/>
          </a:xfrm>
          <a:custGeom>
            <a:avLst/>
            <a:gdLst/>
            <a:ahLst/>
            <a:cxnLst/>
            <a:rect l="l" t="t" r="r" b="b"/>
            <a:pathLst>
              <a:path w="424179" h="459739">
                <a:moveTo>
                  <a:pt x="346385" y="62738"/>
                </a:moveTo>
                <a:lnTo>
                  <a:pt x="0" y="439800"/>
                </a:lnTo>
                <a:lnTo>
                  <a:pt x="21336" y="459359"/>
                </a:lnTo>
                <a:lnTo>
                  <a:pt x="367713" y="82305"/>
                </a:lnTo>
                <a:lnTo>
                  <a:pt x="364871" y="64007"/>
                </a:lnTo>
                <a:lnTo>
                  <a:pt x="346385" y="62738"/>
                </a:lnTo>
                <a:close/>
              </a:path>
              <a:path w="424179" h="459739">
                <a:moveTo>
                  <a:pt x="408133" y="54229"/>
                </a:moveTo>
                <a:lnTo>
                  <a:pt x="354203" y="54229"/>
                </a:lnTo>
                <a:lnTo>
                  <a:pt x="375539" y="73787"/>
                </a:lnTo>
                <a:lnTo>
                  <a:pt x="367713" y="82305"/>
                </a:lnTo>
                <a:lnTo>
                  <a:pt x="379095" y="155575"/>
                </a:lnTo>
                <a:lnTo>
                  <a:pt x="408133" y="54229"/>
                </a:lnTo>
                <a:close/>
              </a:path>
              <a:path w="424179" h="459739">
                <a:moveTo>
                  <a:pt x="364871" y="64007"/>
                </a:moveTo>
                <a:lnTo>
                  <a:pt x="367713" y="82305"/>
                </a:lnTo>
                <a:lnTo>
                  <a:pt x="375539" y="73787"/>
                </a:lnTo>
                <a:lnTo>
                  <a:pt x="364871" y="64007"/>
                </a:lnTo>
                <a:close/>
              </a:path>
              <a:path w="424179" h="459739">
                <a:moveTo>
                  <a:pt x="354203" y="54229"/>
                </a:moveTo>
                <a:lnTo>
                  <a:pt x="346385" y="62738"/>
                </a:lnTo>
                <a:lnTo>
                  <a:pt x="364871" y="64007"/>
                </a:lnTo>
                <a:lnTo>
                  <a:pt x="354203" y="54229"/>
                </a:lnTo>
                <a:close/>
              </a:path>
              <a:path w="424179" h="459739">
                <a:moveTo>
                  <a:pt x="423672" y="0"/>
                </a:moveTo>
                <a:lnTo>
                  <a:pt x="272415" y="57657"/>
                </a:lnTo>
                <a:lnTo>
                  <a:pt x="346385" y="62738"/>
                </a:lnTo>
                <a:lnTo>
                  <a:pt x="354203" y="54229"/>
                </a:lnTo>
                <a:lnTo>
                  <a:pt x="408133" y="54229"/>
                </a:lnTo>
                <a:lnTo>
                  <a:pt x="4236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880859" y="2699766"/>
            <a:ext cx="426720" cy="459740"/>
          </a:xfrm>
          <a:custGeom>
            <a:avLst/>
            <a:gdLst/>
            <a:ahLst/>
            <a:cxnLst/>
            <a:rect l="l" t="t" r="r" b="b"/>
            <a:pathLst>
              <a:path w="426720" h="459739">
                <a:moveTo>
                  <a:pt x="349287" y="62441"/>
                </a:moveTo>
                <a:lnTo>
                  <a:pt x="0" y="439800"/>
                </a:lnTo>
                <a:lnTo>
                  <a:pt x="21336" y="459359"/>
                </a:lnTo>
                <a:lnTo>
                  <a:pt x="370430" y="82073"/>
                </a:lnTo>
                <a:lnTo>
                  <a:pt x="367664" y="63754"/>
                </a:lnTo>
                <a:lnTo>
                  <a:pt x="349287" y="62441"/>
                </a:lnTo>
                <a:close/>
              </a:path>
              <a:path w="426720" h="459739">
                <a:moveTo>
                  <a:pt x="411021" y="53975"/>
                </a:moveTo>
                <a:lnTo>
                  <a:pt x="357124" y="53975"/>
                </a:lnTo>
                <a:lnTo>
                  <a:pt x="378332" y="73533"/>
                </a:lnTo>
                <a:lnTo>
                  <a:pt x="370430" y="82073"/>
                </a:lnTo>
                <a:lnTo>
                  <a:pt x="381507" y="155448"/>
                </a:lnTo>
                <a:lnTo>
                  <a:pt x="411021" y="53975"/>
                </a:lnTo>
                <a:close/>
              </a:path>
              <a:path w="426720" h="459739">
                <a:moveTo>
                  <a:pt x="357124" y="53975"/>
                </a:moveTo>
                <a:lnTo>
                  <a:pt x="349287" y="62441"/>
                </a:lnTo>
                <a:lnTo>
                  <a:pt x="367664" y="63754"/>
                </a:lnTo>
                <a:lnTo>
                  <a:pt x="370430" y="82073"/>
                </a:lnTo>
                <a:lnTo>
                  <a:pt x="378332" y="73533"/>
                </a:lnTo>
                <a:lnTo>
                  <a:pt x="357124" y="53975"/>
                </a:lnTo>
                <a:close/>
              </a:path>
              <a:path w="426720" h="459739">
                <a:moveTo>
                  <a:pt x="426719" y="0"/>
                </a:moveTo>
                <a:lnTo>
                  <a:pt x="275209" y="57150"/>
                </a:lnTo>
                <a:lnTo>
                  <a:pt x="349287" y="62441"/>
                </a:lnTo>
                <a:lnTo>
                  <a:pt x="357124" y="53975"/>
                </a:lnTo>
                <a:lnTo>
                  <a:pt x="411021" y="53975"/>
                </a:lnTo>
                <a:lnTo>
                  <a:pt x="4267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511797" y="3170173"/>
            <a:ext cx="14300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dirty="0">
                <a:solidFill>
                  <a:srgbClr val="1C1C1C"/>
                </a:solidFill>
                <a:latin typeface="Arial"/>
                <a:cs typeface="Arial"/>
              </a:rPr>
              <a:t>Product</a:t>
            </a:r>
            <a:endParaRPr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521197" y="1730501"/>
            <a:ext cx="1420495" cy="7226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590">
              <a:spcBef>
                <a:spcPts val="95"/>
              </a:spcBef>
            </a:pPr>
            <a:r>
              <a:rPr sz="1400" b="1" i="1" spc="-5" dirty="0">
                <a:solidFill>
                  <a:srgbClr val="0000FF"/>
                </a:solidFill>
                <a:latin typeface="Arial"/>
                <a:cs typeface="Arial"/>
              </a:rPr>
              <a:t>Implementation</a:t>
            </a:r>
            <a:endParaRPr sz="1400">
              <a:latin typeface="Arial"/>
              <a:cs typeface="Arial"/>
            </a:endParaRPr>
          </a:p>
          <a:p>
            <a:pPr>
              <a:spcBef>
                <a:spcPts val="40"/>
              </a:spcBef>
            </a:pPr>
            <a:endParaRPr sz="1400">
              <a:latin typeface="Arial"/>
              <a:cs typeface="Arial"/>
            </a:endParaRPr>
          </a:p>
          <a:p>
            <a:pPr marL="674370"/>
            <a:r>
              <a:rPr dirty="0">
                <a:solidFill>
                  <a:srgbClr val="1C1C1C"/>
                </a:solidFill>
                <a:latin typeface="Arial"/>
                <a:cs typeface="Arial"/>
              </a:rPr>
              <a:t>Market</a:t>
            </a:r>
            <a:endParaRPr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383024" y="2686177"/>
            <a:ext cx="424815" cy="459105"/>
          </a:xfrm>
          <a:custGeom>
            <a:avLst/>
            <a:gdLst/>
            <a:ahLst/>
            <a:cxnLst/>
            <a:rect l="l" t="t" r="r" b="b"/>
            <a:pathLst>
              <a:path w="424814" h="459105">
                <a:moveTo>
                  <a:pt x="347134" y="396003"/>
                </a:moveTo>
                <a:lnTo>
                  <a:pt x="273050" y="401193"/>
                </a:lnTo>
                <a:lnTo>
                  <a:pt x="424434" y="458597"/>
                </a:lnTo>
                <a:lnTo>
                  <a:pt x="408799" y="404495"/>
                </a:lnTo>
                <a:lnTo>
                  <a:pt x="354964" y="404495"/>
                </a:lnTo>
                <a:lnTo>
                  <a:pt x="347134" y="396003"/>
                </a:lnTo>
                <a:close/>
              </a:path>
              <a:path w="424814" h="459105">
                <a:moveTo>
                  <a:pt x="368297" y="376392"/>
                </a:moveTo>
                <a:lnTo>
                  <a:pt x="365505" y="394715"/>
                </a:lnTo>
                <a:lnTo>
                  <a:pt x="347134" y="396003"/>
                </a:lnTo>
                <a:lnTo>
                  <a:pt x="354964" y="404495"/>
                </a:lnTo>
                <a:lnTo>
                  <a:pt x="376174" y="384937"/>
                </a:lnTo>
                <a:lnTo>
                  <a:pt x="368297" y="376392"/>
                </a:lnTo>
                <a:close/>
              </a:path>
              <a:path w="424814" h="459105">
                <a:moveTo>
                  <a:pt x="379475" y="303022"/>
                </a:moveTo>
                <a:lnTo>
                  <a:pt x="368297" y="376392"/>
                </a:lnTo>
                <a:lnTo>
                  <a:pt x="376174" y="384937"/>
                </a:lnTo>
                <a:lnTo>
                  <a:pt x="354964" y="404495"/>
                </a:lnTo>
                <a:lnTo>
                  <a:pt x="408799" y="404495"/>
                </a:lnTo>
                <a:lnTo>
                  <a:pt x="379475" y="303022"/>
                </a:lnTo>
                <a:close/>
              </a:path>
              <a:path w="424814" h="459105">
                <a:moveTo>
                  <a:pt x="21336" y="0"/>
                </a:moveTo>
                <a:lnTo>
                  <a:pt x="0" y="19558"/>
                </a:lnTo>
                <a:lnTo>
                  <a:pt x="347134" y="396003"/>
                </a:lnTo>
                <a:lnTo>
                  <a:pt x="365505" y="394715"/>
                </a:lnTo>
                <a:lnTo>
                  <a:pt x="368297" y="376392"/>
                </a:lnTo>
                <a:lnTo>
                  <a:pt x="213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3811524" y="1633475"/>
            <a:ext cx="1486535" cy="819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6200" marR="217170">
              <a:spcBef>
                <a:spcPts val="95"/>
              </a:spcBef>
            </a:pPr>
            <a:r>
              <a:rPr sz="1400" b="1" i="1" spc="-5" dirty="0">
                <a:solidFill>
                  <a:srgbClr val="0000FF"/>
                </a:solidFill>
                <a:latin typeface="Arial"/>
                <a:cs typeface="Arial"/>
              </a:rPr>
              <a:t>Requirements  (strategy)</a:t>
            </a:r>
            <a:endParaRPr sz="1400">
              <a:latin typeface="Arial"/>
              <a:cs typeface="Arial"/>
            </a:endParaRPr>
          </a:p>
          <a:p>
            <a:pPr marL="73660">
              <a:spcBef>
                <a:spcPts val="735"/>
              </a:spcBef>
            </a:pPr>
            <a:r>
              <a:rPr dirty="0">
                <a:solidFill>
                  <a:srgbClr val="1C1C1C"/>
                </a:solidFill>
                <a:latin typeface="Arial"/>
                <a:cs typeface="Arial"/>
              </a:rPr>
              <a:t>Market</a:t>
            </a:r>
            <a:endParaRPr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807333" y="1631061"/>
            <a:ext cx="4139565" cy="958215"/>
          </a:xfrm>
          <a:custGeom>
            <a:avLst/>
            <a:gdLst/>
            <a:ahLst/>
            <a:cxnLst/>
            <a:rect l="l" t="t" r="r" b="b"/>
            <a:pathLst>
              <a:path w="4139565" h="958214">
                <a:moveTo>
                  <a:pt x="0" y="957834"/>
                </a:moveTo>
                <a:lnTo>
                  <a:pt x="4139184" y="957834"/>
                </a:lnTo>
                <a:lnTo>
                  <a:pt x="4139184" y="0"/>
                </a:lnTo>
                <a:lnTo>
                  <a:pt x="0" y="0"/>
                </a:lnTo>
                <a:lnTo>
                  <a:pt x="0" y="957834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807333" y="2583561"/>
            <a:ext cx="4139565" cy="958215"/>
          </a:xfrm>
          <a:custGeom>
            <a:avLst/>
            <a:gdLst/>
            <a:ahLst/>
            <a:cxnLst/>
            <a:rect l="l" t="t" r="r" b="b"/>
            <a:pathLst>
              <a:path w="4139565" h="958214">
                <a:moveTo>
                  <a:pt x="0" y="957834"/>
                </a:moveTo>
                <a:lnTo>
                  <a:pt x="4139184" y="957834"/>
                </a:lnTo>
                <a:lnTo>
                  <a:pt x="4139184" y="0"/>
                </a:lnTo>
                <a:lnTo>
                  <a:pt x="0" y="0"/>
                </a:lnTo>
                <a:lnTo>
                  <a:pt x="0" y="957834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807333" y="3541395"/>
            <a:ext cx="4139565" cy="957580"/>
          </a:xfrm>
          <a:custGeom>
            <a:avLst/>
            <a:gdLst/>
            <a:ahLst/>
            <a:cxnLst/>
            <a:rect l="l" t="t" r="r" b="b"/>
            <a:pathLst>
              <a:path w="4139565" h="957579">
                <a:moveTo>
                  <a:pt x="0" y="957071"/>
                </a:moveTo>
                <a:lnTo>
                  <a:pt x="4139184" y="957071"/>
                </a:lnTo>
                <a:lnTo>
                  <a:pt x="4139184" y="0"/>
                </a:lnTo>
                <a:lnTo>
                  <a:pt x="0" y="0"/>
                </a:lnTo>
                <a:lnTo>
                  <a:pt x="0" y="957071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962905" y="2305812"/>
            <a:ext cx="1853564" cy="86995"/>
          </a:xfrm>
          <a:custGeom>
            <a:avLst/>
            <a:gdLst/>
            <a:ahLst/>
            <a:cxnLst/>
            <a:rect l="l" t="t" r="r" b="b"/>
            <a:pathLst>
              <a:path w="1853564" h="86994">
                <a:moveTo>
                  <a:pt x="1853184" y="28955"/>
                </a:moveTo>
                <a:lnTo>
                  <a:pt x="1737360" y="28955"/>
                </a:lnTo>
                <a:lnTo>
                  <a:pt x="1737360" y="57912"/>
                </a:lnTo>
                <a:lnTo>
                  <a:pt x="1853184" y="57912"/>
                </a:lnTo>
                <a:lnTo>
                  <a:pt x="1853184" y="28955"/>
                </a:lnTo>
                <a:close/>
              </a:path>
              <a:path w="1853564" h="86994">
                <a:moveTo>
                  <a:pt x="1650492" y="28955"/>
                </a:moveTo>
                <a:lnTo>
                  <a:pt x="1534668" y="28955"/>
                </a:lnTo>
                <a:lnTo>
                  <a:pt x="1534668" y="57912"/>
                </a:lnTo>
                <a:lnTo>
                  <a:pt x="1650492" y="57912"/>
                </a:lnTo>
                <a:lnTo>
                  <a:pt x="1650492" y="28955"/>
                </a:lnTo>
                <a:close/>
              </a:path>
              <a:path w="1853564" h="86994">
                <a:moveTo>
                  <a:pt x="1447800" y="28955"/>
                </a:moveTo>
                <a:lnTo>
                  <a:pt x="1331976" y="28955"/>
                </a:lnTo>
                <a:lnTo>
                  <a:pt x="1331976" y="57912"/>
                </a:lnTo>
                <a:lnTo>
                  <a:pt x="1447800" y="57912"/>
                </a:lnTo>
                <a:lnTo>
                  <a:pt x="1447800" y="28955"/>
                </a:lnTo>
                <a:close/>
              </a:path>
              <a:path w="1853564" h="86994">
                <a:moveTo>
                  <a:pt x="1245108" y="28955"/>
                </a:moveTo>
                <a:lnTo>
                  <a:pt x="1129284" y="28955"/>
                </a:lnTo>
                <a:lnTo>
                  <a:pt x="1129284" y="57912"/>
                </a:lnTo>
                <a:lnTo>
                  <a:pt x="1245108" y="57912"/>
                </a:lnTo>
                <a:lnTo>
                  <a:pt x="1245108" y="28955"/>
                </a:lnTo>
                <a:close/>
              </a:path>
              <a:path w="1853564" h="86994">
                <a:moveTo>
                  <a:pt x="1042416" y="28955"/>
                </a:moveTo>
                <a:lnTo>
                  <a:pt x="926592" y="28955"/>
                </a:lnTo>
                <a:lnTo>
                  <a:pt x="926592" y="57912"/>
                </a:lnTo>
                <a:lnTo>
                  <a:pt x="1042416" y="57912"/>
                </a:lnTo>
                <a:lnTo>
                  <a:pt x="1042416" y="28955"/>
                </a:lnTo>
                <a:close/>
              </a:path>
              <a:path w="1853564" h="86994">
                <a:moveTo>
                  <a:pt x="839724" y="28955"/>
                </a:moveTo>
                <a:lnTo>
                  <a:pt x="723900" y="28955"/>
                </a:lnTo>
                <a:lnTo>
                  <a:pt x="723900" y="57912"/>
                </a:lnTo>
                <a:lnTo>
                  <a:pt x="839724" y="57912"/>
                </a:lnTo>
                <a:lnTo>
                  <a:pt x="839724" y="28955"/>
                </a:lnTo>
                <a:close/>
              </a:path>
              <a:path w="1853564" h="86994">
                <a:moveTo>
                  <a:pt x="637032" y="28955"/>
                </a:moveTo>
                <a:lnTo>
                  <a:pt x="521208" y="28955"/>
                </a:lnTo>
                <a:lnTo>
                  <a:pt x="521208" y="57912"/>
                </a:lnTo>
                <a:lnTo>
                  <a:pt x="637032" y="57912"/>
                </a:lnTo>
                <a:lnTo>
                  <a:pt x="637032" y="28955"/>
                </a:lnTo>
                <a:close/>
              </a:path>
              <a:path w="1853564" h="86994">
                <a:moveTo>
                  <a:pt x="434340" y="28955"/>
                </a:moveTo>
                <a:lnTo>
                  <a:pt x="318516" y="28955"/>
                </a:lnTo>
                <a:lnTo>
                  <a:pt x="318516" y="57912"/>
                </a:lnTo>
                <a:lnTo>
                  <a:pt x="434340" y="57912"/>
                </a:lnTo>
                <a:lnTo>
                  <a:pt x="434340" y="28955"/>
                </a:lnTo>
                <a:close/>
              </a:path>
              <a:path w="1853564" h="86994">
                <a:moveTo>
                  <a:pt x="231648" y="28955"/>
                </a:moveTo>
                <a:lnTo>
                  <a:pt x="115824" y="28955"/>
                </a:lnTo>
                <a:lnTo>
                  <a:pt x="115824" y="57912"/>
                </a:lnTo>
                <a:lnTo>
                  <a:pt x="231648" y="57912"/>
                </a:lnTo>
                <a:lnTo>
                  <a:pt x="231648" y="28955"/>
                </a:lnTo>
                <a:close/>
              </a:path>
              <a:path w="1853564" h="86994">
                <a:moveTo>
                  <a:pt x="86868" y="0"/>
                </a:moveTo>
                <a:lnTo>
                  <a:pt x="0" y="43434"/>
                </a:lnTo>
                <a:lnTo>
                  <a:pt x="86868" y="86867"/>
                </a:lnTo>
                <a:lnTo>
                  <a:pt x="868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514595" y="3277362"/>
            <a:ext cx="803275" cy="86995"/>
          </a:xfrm>
          <a:custGeom>
            <a:avLst/>
            <a:gdLst/>
            <a:ahLst/>
            <a:cxnLst/>
            <a:rect l="l" t="t" r="r" b="b"/>
            <a:pathLst>
              <a:path w="803275" h="86995">
                <a:moveTo>
                  <a:pt x="803147" y="28955"/>
                </a:moveTo>
                <a:lnTo>
                  <a:pt x="687323" y="28955"/>
                </a:lnTo>
                <a:lnTo>
                  <a:pt x="687323" y="57912"/>
                </a:lnTo>
                <a:lnTo>
                  <a:pt x="803147" y="57912"/>
                </a:lnTo>
                <a:lnTo>
                  <a:pt x="803147" y="28955"/>
                </a:lnTo>
                <a:close/>
              </a:path>
              <a:path w="803275" h="86995">
                <a:moveTo>
                  <a:pt x="600455" y="28955"/>
                </a:moveTo>
                <a:lnTo>
                  <a:pt x="484631" y="28955"/>
                </a:lnTo>
                <a:lnTo>
                  <a:pt x="484631" y="57912"/>
                </a:lnTo>
                <a:lnTo>
                  <a:pt x="600455" y="57912"/>
                </a:lnTo>
                <a:lnTo>
                  <a:pt x="600455" y="28955"/>
                </a:lnTo>
                <a:close/>
              </a:path>
              <a:path w="803275" h="86995">
                <a:moveTo>
                  <a:pt x="397763" y="28955"/>
                </a:moveTo>
                <a:lnTo>
                  <a:pt x="281939" y="28955"/>
                </a:lnTo>
                <a:lnTo>
                  <a:pt x="281939" y="57912"/>
                </a:lnTo>
                <a:lnTo>
                  <a:pt x="397763" y="57912"/>
                </a:lnTo>
                <a:lnTo>
                  <a:pt x="397763" y="28955"/>
                </a:lnTo>
                <a:close/>
              </a:path>
              <a:path w="803275" h="86995">
                <a:moveTo>
                  <a:pt x="86867" y="0"/>
                </a:moveTo>
                <a:lnTo>
                  <a:pt x="0" y="43434"/>
                </a:lnTo>
                <a:lnTo>
                  <a:pt x="86867" y="86867"/>
                </a:lnTo>
                <a:lnTo>
                  <a:pt x="86867" y="57912"/>
                </a:lnTo>
                <a:lnTo>
                  <a:pt x="79247" y="57912"/>
                </a:lnTo>
                <a:lnTo>
                  <a:pt x="79247" y="28955"/>
                </a:lnTo>
                <a:lnTo>
                  <a:pt x="86867" y="28955"/>
                </a:lnTo>
                <a:lnTo>
                  <a:pt x="86867" y="0"/>
                </a:lnTo>
                <a:close/>
              </a:path>
              <a:path w="803275" h="86995">
                <a:moveTo>
                  <a:pt x="86867" y="28955"/>
                </a:moveTo>
                <a:lnTo>
                  <a:pt x="79247" y="28955"/>
                </a:lnTo>
                <a:lnTo>
                  <a:pt x="79247" y="57912"/>
                </a:lnTo>
                <a:lnTo>
                  <a:pt x="86867" y="57912"/>
                </a:lnTo>
                <a:lnTo>
                  <a:pt x="86867" y="28955"/>
                </a:lnTo>
                <a:close/>
              </a:path>
              <a:path w="803275" h="86995">
                <a:moveTo>
                  <a:pt x="195071" y="28955"/>
                </a:moveTo>
                <a:lnTo>
                  <a:pt x="86867" y="28955"/>
                </a:lnTo>
                <a:lnTo>
                  <a:pt x="86867" y="57912"/>
                </a:lnTo>
                <a:lnTo>
                  <a:pt x="195071" y="57912"/>
                </a:lnTo>
                <a:lnTo>
                  <a:pt x="195071" y="289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506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706</TotalTime>
  <Words>1728</Words>
  <Application>Microsoft Office PowerPoint</Application>
  <PresentationFormat>Widescreen</PresentationFormat>
  <Paragraphs>387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Corbel</vt:lpstr>
      <vt:lpstr>Times New Roman</vt:lpstr>
      <vt:lpstr>Wingdings</vt:lpstr>
      <vt:lpstr>Basis</vt:lpstr>
      <vt:lpstr>Technology Management Tools</vt:lpstr>
      <vt:lpstr>PowerPoint Presentation</vt:lpstr>
      <vt:lpstr>Life Cycle Theory</vt:lpstr>
      <vt:lpstr>Life Cycle Theory</vt:lpstr>
      <vt:lpstr>Life Cycle, Cash Flow &amp; Platform Technology</vt:lpstr>
      <vt:lpstr>Technology S-Curve</vt:lpstr>
      <vt:lpstr>Disruptive Technology</vt:lpstr>
      <vt:lpstr>PowerPoint Presentation</vt:lpstr>
      <vt:lpstr>Roadmapping Process</vt:lpstr>
      <vt:lpstr>Roadmapping Process</vt:lpstr>
      <vt:lpstr>Defining a Project</vt:lpstr>
      <vt:lpstr>The Stage Gate Process</vt:lpstr>
      <vt:lpstr>Design Reviews versus Gate Reviews</vt:lpstr>
      <vt:lpstr>Risk Management</vt:lpstr>
      <vt:lpstr>Risk Management</vt:lpstr>
      <vt:lpstr>Reliability Engineering</vt:lpstr>
      <vt:lpstr>Simple Break Even Analysis</vt:lpstr>
      <vt:lpstr>Decision Trees</vt:lpstr>
      <vt:lpstr>Decision Trees - Example</vt:lpstr>
      <vt:lpstr>Decision Trees – your turn…</vt:lpstr>
    </vt:vector>
  </TitlesOfParts>
  <Company>MyCompanyName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MyUserName</dc:creator>
  <cp:lastModifiedBy>MyUserName</cp:lastModifiedBy>
  <cp:revision>12</cp:revision>
  <dcterms:created xsi:type="dcterms:W3CDTF">2020-04-26T20:11:35Z</dcterms:created>
  <dcterms:modified xsi:type="dcterms:W3CDTF">2020-04-27T07:57:57Z</dcterms:modified>
</cp:coreProperties>
</file>