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284" r:id="rId31"/>
    <p:sldId id="285" r:id="rId32"/>
    <p:sldId id="345" r:id="rId33"/>
    <p:sldId id="346" r:id="rId34"/>
    <p:sldId id="347" r:id="rId35"/>
    <p:sldId id="348" r:id="rId36"/>
    <p:sldId id="349" r:id="rId37"/>
    <p:sldId id="350" r:id="rId38"/>
    <p:sldId id="351" r:id="rId39"/>
    <p:sldId id="352" r:id="rId40"/>
    <p:sldId id="294" r:id="rId41"/>
    <p:sldId id="353" r:id="rId42"/>
    <p:sldId id="354" r:id="rId43"/>
    <p:sldId id="355" r:id="rId44"/>
    <p:sldId id="356" r:id="rId45"/>
    <p:sldId id="357" r:id="rId46"/>
    <p:sldId id="358"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2" r:id="rId69"/>
    <p:sldId id="383" r:id="rId70"/>
    <p:sldId id="384" r:id="rId71"/>
    <p:sldId id="385" r:id="rId72"/>
    <p:sldId id="386" r:id="rId73"/>
    <p:sldId id="387" r:id="rId74"/>
    <p:sldId id="388" r:id="rId75"/>
    <p:sldId id="389" r:id="rId76"/>
    <p:sldId id="390" r:id="rId77"/>
    <p:sldId id="283" r:id="rId78"/>
    <p:sldId id="295" r:id="rId79"/>
    <p:sldId id="296" r:id="rId80"/>
    <p:sldId id="297" r:id="rId81"/>
    <p:sldId id="259" r:id="rId82"/>
    <p:sldId id="298" r:id="rId83"/>
    <p:sldId id="299" r:id="rId84"/>
    <p:sldId id="300" r:id="rId85"/>
    <p:sldId id="301" r:id="rId86"/>
    <p:sldId id="302" r:id="rId87"/>
    <p:sldId id="303" r:id="rId88"/>
    <p:sldId id="304" r:id="rId89"/>
    <p:sldId id="305" r:id="rId90"/>
    <p:sldId id="306" r:id="rId91"/>
    <p:sldId id="269" r:id="rId92"/>
    <p:sldId id="307" r:id="rId93"/>
    <p:sldId id="308" r:id="rId94"/>
    <p:sldId id="309" r:id="rId95"/>
    <p:sldId id="310" r:id="rId96"/>
    <p:sldId id="274" r:id="rId97"/>
    <p:sldId id="275" r:id="rId98"/>
    <p:sldId id="311" r:id="rId99"/>
    <p:sldId id="277" r:id="rId100"/>
    <p:sldId id="312" r:id="rId101"/>
    <p:sldId id="313" r:id="rId102"/>
    <p:sldId id="314" r:id="rId103"/>
    <p:sldId id="315" r:id="rId104"/>
    <p:sldId id="257" r:id="rId105"/>
    <p:sldId id="287" r:id="rId106"/>
    <p:sldId id="288" r:id="rId107"/>
    <p:sldId id="286" r:id="rId108"/>
    <p:sldId id="289" r:id="rId109"/>
    <p:sldId id="258" r:id="rId110"/>
    <p:sldId id="260" r:id="rId111"/>
    <p:sldId id="261" r:id="rId112"/>
    <p:sldId id="290" r:id="rId113"/>
    <p:sldId id="262" r:id="rId114"/>
    <p:sldId id="291" r:id="rId115"/>
    <p:sldId id="292" r:id="rId116"/>
    <p:sldId id="293" r:id="rId117"/>
    <p:sldId id="263" r:id="rId118"/>
    <p:sldId id="264" r:id="rId119"/>
    <p:sldId id="265" r:id="rId120"/>
    <p:sldId id="266" r:id="rId121"/>
    <p:sldId id="267" r:id="rId122"/>
    <p:sldId id="268" r:id="rId123"/>
    <p:sldId id="270" r:id="rId124"/>
    <p:sldId id="271" r:id="rId125"/>
    <p:sldId id="272" r:id="rId126"/>
    <p:sldId id="273" r:id="rId127"/>
    <p:sldId id="276" r:id="rId128"/>
    <p:sldId id="278" r:id="rId129"/>
    <p:sldId id="279" r:id="rId130"/>
    <p:sldId id="280" r:id="rId131"/>
    <p:sldId id="281" r:id="rId132"/>
    <p:sldId id="282" r:id="rId1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1:52:47.0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0 104,'220'1,"250"-3,-312-10,96-23,18-1,34 18,150 17,-217 3,635-2,-830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8:36.057"/>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19291.22656"/>
      <inkml:brushProperty name="anchorY" value="-34898.77344"/>
      <inkml:brushProperty name="scaleFactor" value="0.5"/>
    </inkml:brush>
  </inkml:definitions>
  <inkml:trace contextRef="#ctx0" brushRef="#br0">1 1,'0'0,"30"0,30 0,13 0,20 0,-2 0,12 0,0 0,-11 0,-12 0,-11 0,-2 0,-7 0,-5 0,-4 0,-3 0,6 0,9 0,8 0,-1 0,-5 0,4 0,-5 0,31 0,-3 0,-5 0,-10 0,-10 0,-9 0,3 0,-5 0,-3 0,-3 0,16 0,-1 0,-2 0,-4 0,-4 0,-4 0,-3 0,-2 0,-2 0,0 0,0 0,0 0,0 0,0 0,0 0,9 0,1 0,-1 0,0 0,-3 0,-2 0,-10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8:29.615"/>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05396.73438"/>
      <inkml:brushProperty name="anchorY" value="-28784.19336"/>
      <inkml:brushProperty name="scaleFactor" value="0.5"/>
    </inkml:brush>
  </inkml:definitions>
  <inkml:trace contextRef="#ctx0" brushRef="#br0">0 124,'0'0,"16"0,49 0,26 0,77 0,52 0,1 0,-7 0,-36 0,-39 0,-34 0,-29 0,-18 0,-13 0,-6 0,7 0,9 0,20 0,18 0,-1 0,11 0,-10 0,-9 0,-4 0,26-9,81-18,15 0,-4 1,-28 6,-42 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8:24.234"/>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14897.0625"/>
      <inkml:brushProperty name="anchorY" value="-33672.5625"/>
      <inkml:brushProperty name="scaleFactor" value="0.5"/>
    </inkml:brush>
  </inkml:definitions>
  <inkml:trace contextRef="#ctx0" brushRef="#br0">1 46,'0'0,"7"-8,21-2,8 1,35 2,39 1,21 3,-4 1,-6 1,-8 1,-18 0,1 1,-12-1,-2 1,-10-1,-8 0,-8 0,-6 0,-3 0,7 0,7 0,0 0,8 0,5 0,-3 0,-5 0,-6 0,-6 0,-4 0,-3 0,-3 0,0 0,17 0,10 0,0 0,-3 0,-6 0,-5 0,-5 0,-4 0,7 0,-2 0,0 0,-2 0,-2 0,-2 0,16 0,1 0,-10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8:11.868"/>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00800.90625"/>
      <inkml:brushProperty name="anchorY" value="-27603.46484"/>
      <inkml:brushProperty name="scaleFactor" value="0.5"/>
    </inkml:brush>
  </inkml:definitions>
  <inkml:trace contextRef="#ctx0" brushRef="#br0">0 93,'0'0,"8"0,11 0,8 0,26 0,5 0,4 0,-1 0,-4 0,5 0,-3 0,-3 0,-3 0,-3 0,68-9,55-9,36 0,66 1,12 4,-33 4,-48 4,-52 2,-43 2,-34 2,-13-1,-4 1,-6 0,-3-1,-3 1,-1-1,-2 0,-1 0,0 0,0 0,0 0,0 0,0 0,9 0,1 0,0 0,-11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8:05.588"/>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06909.85938"/>
      <inkml:brushProperty name="anchorY" value="-30985.17578"/>
      <inkml:brushProperty name="scaleFactor" value="0.5"/>
    </inkml:brush>
  </inkml:definitions>
  <inkml:trace contextRef="#ctx0" brushRef="#br0">1 0,'0'0,"23"0,35 0,23 0,6 0,-3 0,-7 0,-10 0,0 0,-6 0,5 0,-5 0,15 0,14 0,5 0,-5 0,-9 0,6 0,1 0,9 0,-6 0,-2 0,-9 0,16 0,-8 0,-7 0,-11 0,-8 0,-9 0,-4 0,5 0,-2 0,0 0,-2 0,8 0,-2 0,-2 0,-1 0,5 0,8 0,-1 0,-4 0,-3 0,4 0,-4 0,-10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7:52.553"/>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96279.60938"/>
      <inkml:brushProperty name="anchorY" value="-26422.73047"/>
      <inkml:brushProperty name="scaleFactor" value="0.5"/>
    </inkml:brush>
  </inkml:definitions>
  <inkml:trace contextRef="#ctx0" brushRef="#br0">1 93,'0'0,"15"0,15 0,6 0,6 0,4 0,1 0,0 0,9 0,9 0,8 0,-2 0,-4 0,-6 0,3 0,23-9,15 0,-4-1,18-6,8 1,-2 3,-15 3,-17 2,-16 4,-12 1,-10 2,-6 0,-4 1,9 0,-1-1,2 0,6 1,36-1,-1 0,-3 0,-9 0,-3 0,1 0,-8 0,1 0,13 0,12 0,-5 0,-8 0,-11 0,-10 0,-17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7:45.292"/>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97848.28125"/>
      <inkml:brushProperty name="anchorY" value="-28490.65234"/>
      <inkml:brushProperty name="scaleFactor" value="0.5"/>
    </inkml:brush>
  </inkml:definitions>
  <inkml:trace contextRef="#ctx0" brushRef="#br0">0 0,'0'0,"8"0,20 0,34 0,10 0,3 0,-3 0,2 0,20 0,-4 0,-7 0,-9 0,-1 0,-8 0,3 0,12 0,41 0,50 0,-5 0,-7 0,-16 0,-27 0,-15 0,-20 0,21 0,-10 0,-7 0,-3 0,9 0,-9 0,2 0,-9 0,1 0,-8 0,-7 0,-5 0,-6 0,-3 0,7 0,-1 0,8 0,-1 0,-2 0,-3 0,-12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7:39.303"/>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91716.03125"/>
      <inkml:brushProperty name="anchorY" value="-25241.99805"/>
      <inkml:brushProperty name="scaleFactor" value="0.5"/>
    </inkml:brush>
  </inkml:definitions>
  <inkml:trace contextRef="#ctx0" brushRef="#br0">1 93,'0'0,"30"0,38 0,14 0,3 0,-5 0,-8 0,1 0,-8 0,-6 0,4 0,5 0,-4 0,-2 0,-6 0,-3 0,5 0,24 0,17 0,16 0,-7 0,-11 0,-15 0,22-9,8-9,-8 0,-1 1,-15 4,-12 4,-12 4,-10 2,-5 2,-5 1,-1 1,-1 0,18 0,10-1,0 1,-2-1,-5 0,2 0,-4 0,-3 0,-5 0,-4 0,-2 0,-1 0,-2 0,-9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7:33.088"/>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93186.72656"/>
      <inkml:brushProperty name="anchorY" value="-27266.12695"/>
      <inkml:brushProperty name="scaleFactor" value="0.5"/>
    </inkml:brush>
  </inkml:definitions>
  <inkml:trace contextRef="#ctx0" brushRef="#br0">1 47,'0'0,"45"-7,35-4,2 2,-1 1,12 3,-8 1,-8 2,-10 1,-8 1,-8 0,-3 1,14-1,-1 1,0-1,-3 0,5 0,5 0,-2 0,5 0,5 0,-5 0,4 0,-6 0,-6 0,-6 0,-5 0,49 0,9 0,7 0,-10 0,-15 0,-6 0,-4 0,8 0,-7 0,0 0,19 0,2 0,0 0,-10 0,-13 0,-13 0,-10 0,-7 0,-14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7:20.250"/>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82278.91406"/>
      <inkml:brushProperty name="anchorY" value="-22925.02148"/>
      <inkml:brushProperty name="scaleFactor" value="0.5"/>
    </inkml:brush>
  </inkml:definitions>
  <inkml:trace contextRef="#ctx0" brushRef="#br0">0 89,'0'0,"7"0,12 0,8 0,8 0,14 0,4 0,1 0,9 0,-2 0,-2 0,-4 0,-3 0,-4 0,-1 0,-3 0,1 0,8 0,9 0,9 0,-1 0,-4 0,-5 0,12 0,49-9,7 0,-4 0,-16 2,-19 1,-7 3,-14 1,0 1,1 1,-4 1,-5-1,4 0,13 1,16-1,4 0,-5 0,-11 0,-11 0,16 0,46-9,-3 0,-8-1,-18 3,-19 1,-24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1:52:58.648"/>
    </inkml:context>
    <inkml:brush xml:id="br0">
      <inkml:brushProperty name="width" value="0.1" units="cm"/>
      <inkml:brushProperty name="height" value="0.1" units="cm"/>
      <inkml:brushProperty name="color" value="#333333"/>
      <inkml:brushProperty name="ignorePressure" value="1"/>
    </inkml:brush>
  </inkml:definitions>
  <inkml:trace contextRef="#ctx0" brushRef="#br0">0 38,'1'-2,"-1"1,1 0,0 0,-1 0,1 0,0 0,-1 0,1 0,0 0,0 0,0 0,0 0,0 1,0-1,0 0,0 1,0-1,1 1,-1-1,0 1,0-1,0 1,1 0,-1 0,0-1,1 1,41-6,-38 6,178-11,156 11,-122 3,1951-3,-2139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7:25.571"/>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87018.46094"/>
      <inkml:brushProperty name="anchorY" value="-24106.73633"/>
      <inkml:brushProperty name="scaleFactor" value="0.5"/>
    </inkml:brush>
  </inkml:definitions>
  <inkml:trace contextRef="#ctx0" brushRef="#br0">1 137,'0'0,"7"0,13 0,7 0,17 0,14 0,4 0,1 0,-4 0,-4 0,5 0,-2-9,-3-1,15 1,7-7,-2 1,-5 3,-7 2,-7 4,-4 3,13 1,16 2,-1 0,-3 1,-8-1,-7 1,-8-1,40-9,7 0,-2 0,-9 1,-13 3,-11 1,-10 2,-6 1,-5 1,-2 1,0-1,8 0,18 1,2-1,-1 0,3 0,4 0,-6 0,-5 0,-7 0,-5 0,-5 0,-3 0,16 0,0 0,0 0,-4 0,-4 0,-3 0,-12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7:12.790"/>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88532.0625"/>
      <inkml:brushProperty name="anchorY" value="-25952.33789"/>
      <inkml:brushProperty name="scaleFactor" value="0.5"/>
    </inkml:brush>
  </inkml:definitions>
  <inkml:trace contextRef="#ctx0" brushRef="#br0">0 0,'0'0,"53"8,47 2,9-1,-2-1,-10-3,-14-2,-14-1,7-1,2-1,-5 0,-6-1,-7 1,-6 0,-4-1,-4 1,-1 0,8 0,8 0,18 0,0 0,4 0,3 0,11 0,-8 0,-8 0,-11 0,-10 0,-7 0,-5 0,5 0,0 0,7 0,8 0,8 0,14 0,14 0,3 0,-9 0,-12 0,-5 0,-11 0,0 0,-6 0,-5 0,-6 0,-4 0,-11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6:59.786"/>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77489.32813"/>
      <inkml:brushProperty name="anchorY" value="-21700.49609"/>
      <inkml:brushProperty name="scaleFactor" value="0.5"/>
    </inkml:brush>
  </inkml:definitions>
  <inkml:trace contextRef="#ctx0" brushRef="#br0">1 48,'0'0,"15"-8,24-3,15 2,7 1,1 3,-2 1,-4 2,6 2,-4-1,16 2,-3-1,-3 1,-6-1,-5 0,3 0,15 0,7 0,-3 0,-5 0,-9 0,-7 0,2 0,-3 0,24 0,-3 0,-2 0,-7 0,10 0,-5 0,-6 0,-7 0,-6 0,-4 0,-5 0,-1 0,8 0,8 0,1 0,-2 0,-3 0,5 0,14 0,8 0,-4 0,-6 0,1 0,-8 0,12 0,-6 0,-4 0,-7 0,-6 0,-5 0,-4 0,-2 0,-10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6:52.799"/>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79383.65625"/>
      <inkml:brushProperty name="anchorY" value="-23596.28711"/>
      <inkml:brushProperty name="scaleFactor" value="0.5"/>
    </inkml:brush>
  </inkml:definitions>
  <inkml:trace contextRef="#ctx0" brushRef="#br0">1 1,'0'0,"15"0,15 0,15 0,6 0,13 0,0 0,-2 0,-4 0,13 0,-2 0,5 0,-4 0,-6 0,-5 0,-6 0,-5 0,-1 0,15 0,9 0,8 0,16 0,-5 0,0 0,0 0,17 0,18 0,-8 0,-13 0,-16 0,-16 0,-4 0,-8 0,12 0,6 0,-4 0,-5 0,2 0,-6 0,-5 0,-6 0,-3 0,-4 0,-2 0,8 0,0 0,0 0,-2 0,-2 0,-2 0,0 0,-11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6:37.371"/>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72660.8125"/>
      <inkml:brushProperty name="anchorY" value="-20430.49609"/>
      <inkml:brushProperty name="scaleFactor" value="0.5"/>
    </inkml:brush>
  </inkml:definitions>
  <inkml:trace contextRef="#ctx0" brushRef="#br0">0 0,'0'0,"15"0,33 0,7 0,32 0,1 0,15 0,28 0,0 0,-12 0,-17 0,-19 0,3 0,-3 0,-8 0,10 0,20 0,3 0,27 0,44 0,22 0,-7 0,-28 0,-33 0,-22 0,-25 0,-19 0,5 0,-8 0,-4 0,-5 0,-4 0,-3 0,-3 0,0 0,-1 0,-1 0,1 0,0 0,-1 0,2 0,-1 0,-8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6:29.635"/>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70123.92188"/>
      <inkml:brushProperty name="anchorY" value="-21143.69727"/>
      <inkml:brushProperty name="scaleFactor" value="0.5"/>
    </inkml:brush>
  </inkml:definitions>
  <inkml:trace contextRef="#ctx0" brushRef="#br0">1 46,'0'0,"23"0,61-8,34-1,14 0,2 1,-6 3,-11 2,-17 1,-10 1,-14 1,-11 0,-10 0,3 1,6-1,15 0,7 1,-3-1,-8 0,-8 0,1 0,2 0,-4 0,-5 0,-4 0,13 0,5 0,-2 0,-4 0,11 0,-6 0,-5 0,-6 0,-7 0,-6 0,-3 0,-2 0,17 0,-1 0,1 0,-4 0,-3 0,-4 0,-12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6:04.471"/>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68111.53125"/>
      <inkml:brushProperty name="anchorY" value="-19204.28711"/>
      <inkml:brushProperty name="scaleFactor" value="0.5"/>
    </inkml:brush>
  </inkml:definitions>
  <inkml:trace contextRef="#ctx0" brushRef="#br0">0 46,'0'0,"0"-8,18-2,18 1,10 2,5 1,2 3,0 1,6 1,0 1,6 1,-2-1,-4 0,-3 1,4-1,7 0,-3 0,15 0,6 0,-5 0,-7 0,-8 0,1 0,-5 0,4 0,-4 0,-3 0,5 0,-3 0,-3 0,-4 0,6 0,-3 0,-1 0,-3 0,-3 0,8 0,-2 0,7 0,0 0,14 0,15 0,-3 0,3 0,-10 0,-9 0,8 0,-7 0,-5 0,-8 0,-5 0,-6 0,6 0,-1 0,-10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5:48.877"/>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56612.47656"/>
      <inkml:brushProperty name="anchorY" value="-17424.64258"/>
      <inkml:brushProperty name="scaleFactor" value="0.5"/>
    </inkml:brush>
  </inkml:definitions>
  <inkml:trace contextRef="#ctx0" brushRef="#br0">0 48,'0'0,"8"-8,11-3,8 2,8 1,5 3,4 1,1 2,1 2,10 0,-1 0,0 0,6 1,-1-1,-3 0,6 0,-3 0,-3 0,-3 0,-3 0,-4 0,-1 0,-1 0,-1 0,0 0,0 0,-1 0,2 0,8 0,1 0,17 0,26 0,16 0,-4 0,-2 0,-5 0,4 0,-13 0,-2 0,-12 0,-11 0,-9 0,-7 0,-5 0,6 0,-1 0,0 0,-2 0,7 0,-1 0,-1 0,-2 0,-3 0,-2 0,-2 0,-1 0,-1 0,0 0,-9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5:40.036"/>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58469.44141"/>
      <inkml:brushProperty name="anchorY" value="-15572.82227"/>
      <inkml:brushProperty name="scaleFactor" value="0.5"/>
    </inkml:brush>
  </inkml:definitions>
  <inkml:trace contextRef="#ctx0" brushRef="#br0">0 48,'0'0,"0"-8,9-2,9 0,9 3,8 1,14 3,4 1,1 1,9 1,-2 0,-3 0,-3 1,-3-1,5 0,-1 1,7-1,16 0,-2 0,-4 0,-7 0,2 0,56 0,-1 0,2 0,5 0,-9 0,1 0,-17 0,-15 0,-17 0,-12 0,-9 0,-6 0,-3 0,-2 0,1 0,0 0,0 0,1 0,1 0,0 0,9 0,10 0,9 0,-1 0,-4 0,-6 0,-6 0,-4 0,-4 0,-10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5:40.815"/>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62902.11719"/>
      <inkml:brushProperty name="anchorY" value="-16797.34961"/>
      <inkml:brushProperty name="scaleFactor" value="0.5"/>
    </inkml:brush>
  </inkml:definitions>
  <inkml:trace contextRef="#ctx0" brushRef="#br0">0 1,'0'0,"0"0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1:53:09.796"/>
    </inkml:context>
    <inkml:brush xml:id="br0">
      <inkml:brushProperty name="width" value="0.35" units="cm"/>
      <inkml:brushProperty name="height" value="0.35" units="cm"/>
      <inkml:brushProperty name="color" value="#333333"/>
      <inkml:brushProperty name="ignorePressure" value="1"/>
    </inkml:brush>
  </inkml:definitions>
  <inkml:trace contextRef="#ctx0" brushRef="#br0">1 0,'3052'0,"-3024"0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5:32.161"/>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51963.25781"/>
      <inkml:brushProperty name="anchorY" value="-16200.11426"/>
      <inkml:brushProperty name="scaleFactor" value="0.5"/>
    </inkml:brush>
  </inkml:definitions>
  <inkml:trace contextRef="#ctx0" brushRef="#br0">1 48,'0'0,"15"0,32 0,25 0,7 0,18 0,-6 0,-7 0,-3 0,0 0,1 0,-8 0,2 0,11-9,3 0,-7 0,-7 1,-2 2,2 3,11 1,3 1,-5 1,-9 0,-9 1,-9-1,2 0,-4 1,-2-1,5 0,7 0,-1 0,-4 0,-3 0,-5 0,-4 0,-2 0,7 0,-1 0,0 0,-1 0,-3 0,7 0,-1 0,-1 0,7 0,7 0,-2 0,6 0,-5 0,-5 0,-4 0,-15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5:23.363"/>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53857.55859"/>
      <inkml:brushProperty name="anchorY" value="-14302.82227"/>
      <inkml:brushProperty name="scaleFactor" value="0.5"/>
    </inkml:brush>
  </inkml:definitions>
  <inkml:trace contextRef="#ctx0" brushRef="#br0">1 1,'0'0,"8"0,11 0,8 0,17 0,5 0,4 0,0 0,-1 0,-2 0,7 0,34 0,0 0,7 0,0 0,7 0,-10 0,-11 0,-13 0,-10 0,-8 0,-6 0,-3 0,8 0,8 0,1 0,-2 0,24 0,-3 0,-3 0,-7 0,-8 0,1 0,-4 0,5 0,6 0,6 0,-3 0,-6 0,-7 0,21 0,6 0,-4 0,-6 0,8 0,-8 0,-6 0,-8 0,-7 0,-6 0,-3 0,-3 0,-9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5:16.176"/>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47091.01953"/>
      <inkml:brushProperty name="anchorY" value="-15019.37793"/>
      <inkml:brushProperty name="scaleFactor" value="0.5"/>
    </inkml:brush>
  </inkml:definitions>
  <inkml:trace contextRef="#ctx0" brushRef="#br0">0 93,'0'0,"31"-15,46-6,5 3,11 3,5 4,-10 4,-10 3,-10 3,-11 0,-6 2,-4 0,-3 0,16-1,36 1,20-1,-3 0,7 0,30 0,-12 0,0 0,-1 0,-20 0,-20 0,-9 0,-15 0,-12 0,-7 0,2 0,-2 0,24 0,0 0,-3 0,-7 0,3 0,2 0,4 0,-5 0,4 0,-7 0,3 0,3 0,-5 0,-6 0,-5 0,-15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5:08.703"/>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49296.32422"/>
      <inkml:brushProperty name="anchorY" value="-13032.82324"/>
      <inkml:brushProperty name="scaleFactor" value="0.5"/>
    </inkml:brush>
  </inkml:definitions>
  <inkml:trace contextRef="#ctx0" brushRef="#br0">1 1,'0'0,"7"0,39 0,27 0,16 0,10 0,-5 0,-11 0,-11 0,-2 0,-7 0,-6 0,12 0,7 0,-3 0,-4 0,-8 0,-5 0,13 0,5 0,16 0,-3 0,-7 0,-9 0,-10 0,-7 0,-5 0,-3 0,-3 0,9 0,0 0,0 0,8 0,16 0,-1 0,-3 0,-6 0,2 0,-6 0,-4 0,-4 0,-4 0,-4 0,-1 0,0 0,-2 0,1 0,-1 0,2 0,-1 0,0 0,1 0,-1 0,1 0,-1 0,-8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4:55.120"/>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42396.59766"/>
      <inkml:brushProperty name="anchorY" value="-13749.37793"/>
      <inkml:brushProperty name="scaleFactor" value="0.5"/>
    </inkml:brush>
  </inkml:definitions>
  <inkml:trace contextRef="#ctx0" brushRef="#br0">0 0,'0'0,"16"0,13 0,8 0,5 0,3 0,2 0,0 0,0 0,9 0,-1 0,17 0,17 0,33 0,5 0,26 0,4 0,-18 0,-22 0,-14 0,-11 0,38 0,26 0,18 0,-15 0,-24 0,-27 0,-24 0,-19 0,-13 0,-8 0,-3 0,-2 0,1 0,0 0,2 0,1 0,0 0,2 0,-1 0,1 0,0 0,0 0,-1 0,1 0,0 0,-1 0,-8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4:47.255"/>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40303.97656"/>
      <inkml:brushProperty name="anchorY" value="-10717.50977"/>
      <inkml:brushProperty name="scaleFactor" value="0.5"/>
    </inkml:brush>
  </inkml:definitions>
  <inkml:trace contextRef="#ctx0" brushRef="#br0">0 1,'0'0,"15"0,15 0,6 0,6 0,13 0,1 0,9 0,-1 0,-3 0,-4 0,-4 0,5 0,-2 0,15 0,17 0,-2 0,21 0,-7 0,-10 0,-4 0,42 0,-7 0,-9 0,-17 0,-15 0,-16 0,-9 0,-8 0,6 0,-3 0,1 0,-2 0,-2 0,0 0,16 0,1 0,7 0,-2 0,-5 0,-5 0,-6 0,-3 0,-4 0,-1 0,-1 0,0 0,-1 0,1 0,0 0,0 0,0 0,1 0,-10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4:40.158"/>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37790.50781"/>
      <inkml:brushProperty name="anchorY" value="-12479.37793"/>
      <inkml:brushProperty name="scaleFactor" value="0.5"/>
    </inkml:brush>
  </inkml:definitions>
  <inkml:trace contextRef="#ctx0" brushRef="#br0">1 0,'0'0,"15"0,14 0,16 0,25 0,3 0,0 0,-5 0,-7 0,12 0,-4 0,-4 0,-5 0,-5 0,4 0,6 0,-1 0,23 0,-3 0,5 0,-9 0,-8 0,0 0,-7 0,2 0,-4 0,-5 0,5 0,-4 0,-2 0,13 0,-2 0,-2 0,-5 0,-6 0,-4 0,6 0,-3 0,8 0,7 0,8 0,13 0,-3 0,-8 0,-9 0,-9 0,-7 0,-5 0,5 0,-1 0,-1 0,-2 0,-1 0,-11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4:33.107"/>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35696.85156"/>
      <inkml:brushProperty name="anchorY" value="-9536.77246"/>
      <inkml:brushProperty name="scaleFactor" value="0.5"/>
    </inkml:brush>
  </inkml:definitions>
  <inkml:trace contextRef="#ctx0" brushRef="#br0">1 93,'0'0,"15"0,14 0,8 0,5 0,4 0,10 0,0 0,1 0,-3 0,-3 0,-2 0,-2 0,-2 0,26-9,1 0,17-9,5 1,3 3,0 3,-11 4,-1 2,-2 3,-8 2,-9 0,2 1,-7 0,-4-1,-4 1,-4-1,-3 0,-1 0,8 0,8 0,2 0,6 0,6 0,5 0,-4 0,-7 0,-7 0,-7 0,-5 0,15 0,-2 0,7 0,-3 0,-4 0,-5 0,-5 0,-3 0,-4 0,-1 0,-1 0,-1 0,1 0,-9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4:25.472"/>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33003.83984"/>
      <inkml:brushProperty name="anchorY" value="-11209.37695"/>
      <inkml:brushProperty name="scaleFactor" value="0.5"/>
    </inkml:brush>
  </inkml:definitions>
  <inkml:trace contextRef="#ctx0" brushRef="#br0">1 0,'0'0,"7"0,22 0,7 0,17 0,4 0,1 0,-1 0,-4 0,-2 0,-3 0,-2 0,-1 0,-1 0,1 0,-2 0,10 0,1 0,-1 0,-1 0,7 0,42 0,1 0,6 0,-11 0,-14 0,-12 0,-11 0,1 0,3 0,16 0,-3 0,-4 0,-6 0,1 0,-6 0,-5 0,-3 0,-5 0,-2 0,-2 0,8 0,0 0,8 0,9 0,-3 0,6 0,5 0,-6 0,-5 0,-7 0,-6 0,-5 0,6 0,-1 0,-1 0,-3 0,-1 0,-2 0,-1 0,-10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4:14.884"/>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31443.25586"/>
      <inkml:brushProperty name="anchorY" value="-8266.77246"/>
      <inkml:brushProperty name="scaleFactor" value="0.5"/>
    </inkml:brush>
  </inkml:definitions>
  <inkml:trace contextRef="#ctx0" brushRef="#br0">0 1,'0'0,"8"0,20 0,17 0,17 0,21 0,2 0,4 0,1 0,-8 0,-10 0,-9 0,-7 0,-7 0,-3 0,-2 0,7 0,10 0,27 0,9 0,5 0,-8 0,-12 0,-11 0,-12 0,-6 0,-6 0,-3 0,-2 0,0 0,1 0,0 0,0 0,1 0,0 0,0 0,1 0,0 0,-1 0,19 0,0 0,0 0,5 0,6 0,-4 0,-5 0,-6 0,-6 0,-3 0,-4 0,-1 0,-10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1:53:14.862"/>
    </inkml:context>
    <inkml:brush xml:id="br0">
      <inkml:brushProperty name="width" value="0.35" units="cm"/>
      <inkml:brushProperty name="height" value="0.35" units="cm"/>
      <inkml:brushProperty name="color" value="#333333"/>
      <inkml:brushProperty name="ignorePressure" value="1"/>
    </inkml:brush>
  </inkml:definitions>
  <inkml:trace contextRef="#ctx0" brushRef="#br0">0 1,'3021'0,"-2994"0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4:00.233"/>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28664.41406"/>
      <inkml:brushProperty name="anchorY" value="-9983.16699"/>
      <inkml:brushProperty name="scaleFactor" value="0.5"/>
    </inkml:brush>
  </inkml:definitions>
  <inkml:trace contextRef="#ctx0" brushRef="#br0">0 46,'0'0,"15"0,24 0,16 0,5 0,3 0,6 0,-4 0,-3 0,3 0,6 0,-4 0,-5 0,-4 0,-5 0,-4 0,-3 0,-2 0,0 0,9 0,0 0,-1 0,0 0,-2 0,6 0,35-9,1 0,-4 0,-8 2,-10 1,-10 3,-8 1,-4 1,-4 1,8 1,0-1,0 0,-2 1,-1-1,8 0,-2 0,-1 0,-1 0,-4 0,-1 0,-2 0,-1 0,-1 0,9 0,1 0,8 0,-1 0,-2 0,-4 0,-3 0,-12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3:51.783"/>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22692.11328"/>
      <inkml:brushProperty name="anchorY" value="-6038.44043"/>
      <inkml:brushProperty name="scaleFactor" value="0.5"/>
    </inkml:brush>
  </inkml:definitions>
  <inkml:trace contextRef="#ctx0" brushRef="#br0">1 46,'0'0,"0"-7,8-3,10 1,18 1,26 3,6 2,1 1,14 1,-4 1,-5 0,0 0,-6 1,-7-1,-5 0,-6 1,-3-1,-2 0,-1 0,0 0,17 0,27 0,2 0,14 0,1 0,-1 0,6 0,15 0,5 0,-12 0,-16 0,-18 0,-16 0,6 0,54 0,8 0,-7 0,-15 0,-20 0,-19 0,-14 0,-9 0,-7 0,-3 0,-2 0,1 0,1 0,-9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3:35.915"/>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24281.15039"/>
      <inkml:brushProperty name="anchorY" value="-8713.16699"/>
      <inkml:brushProperty name="scaleFactor" value="0.5"/>
    </inkml:brush>
  </inkml:definitions>
  <inkml:trace contextRef="#ctx0" brushRef="#br0">1 1,'0'0,"7"0,13 0,7 0,16 0,7 0,11 0,2 0,-2 0,14 0,-4 0,-2 0,-7 0,-6 0,5 0,-4 0,-3 0,7 0,6 0,-2 0,6 0,-5 0,5 0,13 0,-4 0,-6 0,1 0,-7 0,12 0,-6 0,-5 0,-7 0,-6 0,-5 0,-4 0,-2 0,-2 0,18 0,10 0,0 0,-3 0,-6 0,-5 0,-5 0,-4 0,-3 0,0 0,-2 0,0 0,1 0,0 0,0 0,0 0,0 0,1 0,-9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3:24.848"/>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3532.62695"/>
      <inkml:brushProperty name="anchorY" value="-3587.69653"/>
      <inkml:brushProperty name="scaleFactor" value="0.5"/>
    </inkml:brush>
  </inkml:definitions>
  <inkml:trace contextRef="#ctx0" brushRef="#br0">1 0,'0'0,"7"0,22 0,7 0,8 0,4 0,9 0,2 0,-2 0,-2 0,-4 0,-2 0,-2 0,7 0,9 0,-1 0,-1 0,-4 0,-4 0,-4 0,16 0,8 0,8 0,5 0,-6 0,2 0,-9 0,-7 0,10 0,-6 0,-4 0,-5 0,-7 0,5 0,-3 0,-2 0,-2 0,5 0,0 0,-3 0,-2 0,-2 0,-3 0,-1 0,-1 0,9 0,-1 0,0 0,-1 0,-3 0,8 0,-2 0,0 0,-3 0,-2 0,-3 0,-1 0,0 0,-2 0,-9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3:13.799"/>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20116.02734"/>
      <inkml:brushProperty name="anchorY" value="-7486.95605"/>
      <inkml:brushProperty name="scaleFactor" value="0.5"/>
    </inkml:brush>
  </inkml:definitions>
  <inkml:trace contextRef="#ctx0" brushRef="#br0">0 46,'0'0,"8"0,11 0,9 0,15 0,7 0,11 0,2 0,6 0,-2 0,-5 0,-4 0,4 0,-4 0,-3 0,-2 0,-4 0,-2 0,-1 0,7 0,9 0,26-8,1-1,4 0,-8 1,-10 3,-10 1,-8 3,-7 0,5 1,-2 0,8 0,7 1,-2-1,-2 0,-6 0,-4 1,-4-1,-3 0,-2 0,-1 0,0 0,17 0,1 0,0 0,6 0,-4 0,-3 0,-5 0,-4 0,-4 0,-11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3:04.578"/>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9193.6416"/>
      <inkml:brushProperty name="anchorY" value="-2406.96631"/>
      <inkml:brushProperty name="scaleFactor" value="0.5"/>
    </inkml:brush>
  </inkml:definitions>
  <inkml:trace contextRef="#ctx0" brushRef="#br0">1 93,'0'0,"23"0,35 0,15 0,13 0,-2 0,12 0,-8 0,-1 0,-9 0,-9 0,8 0,3 0,4 0,-6 0,2 0,1 0,11 0,11-9,10-9,1-1,6 3,3 3,-4 4,-16 4,-16 2,-15 2,-12 1,-9 1,-6 0,-2 0,-2-1,0 0,1 1,1-1,0 0,1 0,0 0,1 0,0 0,-1 0,1 0,0 0,-1 0,-8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2:55.846"/>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5423.30664"/>
      <inkml:brushProperty name="anchorY" value="-6306.20947"/>
      <inkml:brushProperty name="scaleFactor" value="0.5"/>
    </inkml:brush>
  </inkml:definitions>
  <inkml:trace contextRef="#ctx0" brushRef="#br0">1 91,'0'0,"8"-7,11-4,44 2,35 1,15 2,-3 3,-11 1,-15 1,-5 1,-2 0,0 1,-6-1,-6 0,2 1,-5-1,4 0,-4 0,-3 0,4 0,15 0,-3 0,-4 0,-6 0,-6 0,-7 0,5 0,7 0,-2 0,-2 0,-4 0,14-9,-2 0,6 0,-5 2,-5 1,-5 3,-6 1,-5 1,-1 1,6 0,9 1,0-1,-2 1,-4-1,6 0,-3 0,-3 0,6 0,6 0,-3 0,-2 0,-6 0,-12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2:46.690"/>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4719.43115"/>
      <inkml:brushProperty name="anchorY" value="-1270"/>
      <inkml:brushProperty name="scaleFactor" value="0.5"/>
    </inkml:brush>
  </inkml:definitions>
  <inkml:trace contextRef="#ctx0" brushRef="#br0">1 135,'0'0,"7"-7,22-12,16 0,17 3,4 3,9 4,-4 3,22 3,3 3,-5 0,0 0,-12 1,-9 0,-9-1,-9 1,-4-1,-3 0,16 0,0 0,0 0,6 0,23 0,-2 0,-6 0,-8 0,-9 0,-9 0,4 0,-5 0,16-9,15 0,-1 0,-5 2,-9 2,0 1,-7 2,-5 2,-6 0,5 0,-2 0,-2 1,-3-1,-2 0,-2 0,8 0,-2 0,1 0,-2 0,-3 0,-2 0,-9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2:15.394"/>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0"/>
      <inkml:brushProperty name="anchorY" value="0"/>
      <inkml:brushProperty name="scaleFactor" value="0.5"/>
    </inkml:brush>
  </inkml:definitions>
  <inkml:trace contextRef="#ctx0" brushRef="#br0">0 1,'0'0,"8"0,20 0,17 0,17 0,4 0,8 0,6 0,4 0,-5 0,-8 0,1 0,-7 0,-6 0,-5 0,4 0,-2 0,-2 0,6 0,-2 0,-2 0,-2 0,-4 0,6 0,0 0,15 0,17 0,-2 0,13 0,0 0,-9 0,-11 0,-2 0,-9 0,1 0,-6 0,4 0,-4 0,-4 0,-5 0,-4 0,-2 0,-3 0,0 0,-2 0,1 0,0 0,0 0,0 0,9 0,1 0,-1 0,-1 0,7 0,-1 0,6 0,-2 0,-11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2:37.531"/>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1174.31152"/>
      <inkml:brushProperty name="anchorY" value="-5036.20947"/>
      <inkml:brushProperty name="scaleFactor" value="0.5"/>
    </inkml:brush>
  </inkml:definitions>
  <inkml:trace contextRef="#ctx0" brushRef="#br0">1 0,'0'0,"15"0,15 0,15 0,6 0,4 0,26 0,-1 0,-2 0,-7 0,-8 0,2 0,-5 0,13 0,-3 0,-3 0,4 0,-6 0,4 0,-5 0,5 0,4 0,5 0,-4 0,-6 0,1 0,-5 0,4 0,4 0,-4 0,4 0,-4 0,-6 0,-6 0,-4 0,-4 0,-2 0,-2 0,0 0,-1 0,0 0,1 0,0 0,1 0,-1 0,1 0,-1 0,1 0,0 0,-1 0,1 0,-1 0,-8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1:53:20.492"/>
    </inkml:context>
    <inkml:brush xml:id="br0">
      <inkml:brushProperty name="width" value="0.35" units="cm"/>
      <inkml:brushProperty name="height" value="0.35" units="cm"/>
      <inkml:brushProperty name="color" value="#333333"/>
      <inkml:brushProperty name="ignorePressure" value="1"/>
    </inkml:brush>
  </inkml:definitions>
  <inkml:trace contextRef="#ctx0" brushRef="#br0">0 1,'6'0,"-1"1,0-1,1 1,-1 1,0-1,0 1,0 0,0 0,0 0,-1 1,1-1,2 3,53 46,-47-40,0 1,0-1,13 7,-9-10,0 0,0-1,1 0,0-2,0 0,0-1,1-1,-1-1,7 0,43 0,66-6,-32 0,969 2,-585 3,-458-1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1:55:38.317"/>
    </inkml:context>
    <inkml:brush xml:id="br0">
      <inkml:brushProperty name="width" value="0.1" units="cm"/>
      <inkml:brushProperty name="height" value="0.1" units="cm"/>
      <inkml:brushProperty name="color" value="#33CCFF"/>
      <inkml:brushProperty name="ignorePressure" value="1"/>
    </inkml:brush>
  </inkml:definitions>
  <inkml:trace contextRef="#ctx0" brushRef="#br0">0 1,'0'0,"0"0,0 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8:57.663"/>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11283.32813"/>
      <inkml:brushProperty name="anchorY" value="-31200.95898"/>
      <inkml:brushProperty name="scaleFactor" value="0.5"/>
    </inkml:brush>
  </inkml:definitions>
  <inkml:trace contextRef="#ctx0" brushRef="#br0">1 1,'0'0,"22"0,18 0,14 0,5 0,10 0,-1 0,4 0,-4 0,-5 0,-5 0,-6 0,6 0,6 0,-1 0,-3 0,-4 0,14 0,-2 0,-3 0,-5 0,-5 0,-4 0,-4 0,-1 0,-2 0,0 0,8 0,1 0,9 0,8 0,7 0,58 0,7 0,1 0,-16 0,-22 0,-21 0,-17 0,-12 0,1 0,4 0,-1 0,-2 0,-3 0,-4 0,-1 0,-3 0,-1 0,-1 0,0 0,0 0,-8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8:50.149"/>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23897.88281"/>
      <inkml:brushProperty name="anchorY" value="-36168.77344"/>
      <inkml:brushProperty name="scaleFactor" value="0.5"/>
    </inkml:brush>
  </inkml:definitions>
  <inkml:trace contextRef="#ctx0" brushRef="#br0">0 0,'0'0,"16"0,31 0,25 0,7 0,0 0,-6 0,-8 0,1 0,-4 0,-6 0,-3 0,5 0,-3 0,35 0,-1 0,-4 0,10 0,-9 0,0 0,-10 0,0 0,1 0,-6 0,-7 0,3 0,3 0,6 0,-5 0,-5 0,-6 0,-6 0,-4 0,-4 0,8 0,-2 0,1 0,-2 0,-2 0,-2 0,-1 0,8 0,0 0,-1 0,-1 0,-2 0,-3 0,0 0,-2 0,-1 0,1 0,-1 0,0 0,0 0,-8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8T02:58:42.788"/>
    </inkml:context>
    <inkml:brush xml:id="br0">
      <inkml:brushProperty name="width" value="0.35" units="cm"/>
      <inkml:brushProperty name="height" value="0.35" units="cm"/>
      <inkml:brushProperty name="color" value="#CC912C"/>
      <inkml:brushProperty name="ignorePressure" value="1"/>
      <inkml:brushProperty name="inkEffects" value="gold"/>
      <inkml:brushProperty name="anchorX" value="-110013.32813"/>
      <inkml:brushProperty name="anchorY" value="-29930.95703"/>
      <inkml:brushProperty name="scaleFactor" value="0.5"/>
    </inkml:brush>
  </inkml:definitions>
  <inkml:trace contextRef="#ctx0" brushRef="#br0">1 1,'0'0,"0"0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3775-59FB-45BD-8DB1-0D68CA4618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10610-DFCA-4986-9FC7-E76A81D0C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4FE717-1F3D-4245-B01A-032A132F497A}"/>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5" name="Footer Placeholder 4">
            <a:extLst>
              <a:ext uri="{FF2B5EF4-FFF2-40B4-BE49-F238E27FC236}">
                <a16:creationId xmlns:a16="http://schemas.microsoft.com/office/drawing/2014/main" id="{820239C9-2E1A-48F1-A1D1-BFBACD85F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78C6-5A3C-45BA-9287-AE20EB0EA7F3}"/>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165457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23FC-4A53-4176-8883-797530F7B7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CC5C07-728E-4929-978C-F76A6B6ED8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40051-30F1-4A8D-A009-B8D2C72B7724}"/>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5" name="Footer Placeholder 4">
            <a:extLst>
              <a:ext uri="{FF2B5EF4-FFF2-40B4-BE49-F238E27FC236}">
                <a16:creationId xmlns:a16="http://schemas.microsoft.com/office/drawing/2014/main" id="{E2F8E23E-E630-48FB-BAE9-A99581B94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9745A-59D9-4AB2-9403-5028CD5E8102}"/>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321397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F0AA8-193F-49EF-9200-C986281D80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A5E88-D0C0-43F8-9D76-8B0FB8F423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E976B-44C0-4B89-96F4-3736F611D456}"/>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5" name="Footer Placeholder 4">
            <a:extLst>
              <a:ext uri="{FF2B5EF4-FFF2-40B4-BE49-F238E27FC236}">
                <a16:creationId xmlns:a16="http://schemas.microsoft.com/office/drawing/2014/main" id="{7EDC47AD-46BE-41F7-B16B-02617E841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BA0DA-5635-4D56-B36B-DC9592CE4746}"/>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252331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A72-18FE-4721-AD87-2B35EE920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862366-E599-46AC-B277-19B0AD91D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E6190-C033-4D8C-BB63-CFCC993062F0}"/>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5" name="Footer Placeholder 4">
            <a:extLst>
              <a:ext uri="{FF2B5EF4-FFF2-40B4-BE49-F238E27FC236}">
                <a16:creationId xmlns:a16="http://schemas.microsoft.com/office/drawing/2014/main" id="{7CFEED1E-947D-46DB-BF33-31620FD1E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160DA-6FAB-4CD4-8D70-00AC1CB8384A}"/>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11872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51A2-E512-4578-ADAE-F28EC2320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08E60-64DD-4142-9420-E42E54E8B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935438-AFD8-4AFA-96FA-0659CE640BE6}"/>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5" name="Footer Placeholder 4">
            <a:extLst>
              <a:ext uri="{FF2B5EF4-FFF2-40B4-BE49-F238E27FC236}">
                <a16:creationId xmlns:a16="http://schemas.microsoft.com/office/drawing/2014/main" id="{EB5651E8-5430-45EF-96C7-521888D52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99B87-1F10-438E-A2A4-38E69794BFDE}"/>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336101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BD62-C571-43DA-8C54-8EFA3295D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75F4C-20BA-45DB-8FA1-DAFE1785C0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B4924E-3F78-40A8-B010-3D61D3B99B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5CBE7C-CFE9-47A5-8CC1-28728C4A0738}"/>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6" name="Footer Placeholder 5">
            <a:extLst>
              <a:ext uri="{FF2B5EF4-FFF2-40B4-BE49-F238E27FC236}">
                <a16:creationId xmlns:a16="http://schemas.microsoft.com/office/drawing/2014/main" id="{B1F82343-DEC4-45AD-BAD1-AB8A32B35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FFC87-44EE-4926-947D-033EC0ABFB2F}"/>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220898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E3CF-4778-467C-9CA5-EC6B86369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7C6FF8-81E5-4FF9-883E-B2F634954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13E8E1-76FD-4075-B6E6-97B4151433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97B2C-0285-4A88-9003-D78125899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3F4B0-D09B-4CCA-BDE2-2D4924DC7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6B870C-684A-4958-A7A9-350FDEC7841E}"/>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8" name="Footer Placeholder 7">
            <a:extLst>
              <a:ext uri="{FF2B5EF4-FFF2-40B4-BE49-F238E27FC236}">
                <a16:creationId xmlns:a16="http://schemas.microsoft.com/office/drawing/2014/main" id="{C3701573-C56B-467C-961F-0197BCA2F1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A55F3-4537-450C-BED3-81C66A7E8825}"/>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177509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766A-3CAE-4A3F-B91D-E2FA4768A1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49924E-17D3-4876-9446-BA0080921473}"/>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4" name="Footer Placeholder 3">
            <a:extLst>
              <a:ext uri="{FF2B5EF4-FFF2-40B4-BE49-F238E27FC236}">
                <a16:creationId xmlns:a16="http://schemas.microsoft.com/office/drawing/2014/main" id="{B62F5611-C7E1-4D20-9B7E-C215D3D45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5E28D8-8C28-4373-BCC2-277E69C72F92}"/>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102101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E451B-D147-474E-BC65-212F71E67E54}"/>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3" name="Footer Placeholder 2">
            <a:extLst>
              <a:ext uri="{FF2B5EF4-FFF2-40B4-BE49-F238E27FC236}">
                <a16:creationId xmlns:a16="http://schemas.microsoft.com/office/drawing/2014/main" id="{A6AD6CB4-A93E-4969-A68B-0247E3BFC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35432B-AD2B-454B-9A9B-6412CF293F79}"/>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155942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32E5-BB10-43B4-9EF5-B4CBBA0C0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5C4E1-94AD-473B-8D0B-7B58ED979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7A7866-979F-495B-8F17-6AA540A6F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BA329-8F8B-402E-ABDE-A6F88DA431EE}"/>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6" name="Footer Placeholder 5">
            <a:extLst>
              <a:ext uri="{FF2B5EF4-FFF2-40B4-BE49-F238E27FC236}">
                <a16:creationId xmlns:a16="http://schemas.microsoft.com/office/drawing/2014/main" id="{256EA9A3-F9BF-46A8-8E63-82C26EA37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AE313-95FE-4511-B481-81899E202BE6}"/>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126279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1144-BC0D-46DC-8A28-F828AB5CA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E9526E-C2E1-4BD1-B139-3D87F8469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6820D8-E0E6-4AC1-88AC-3A0C52413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6E600-B3B5-49B6-B40F-556BC71ACF38}"/>
              </a:ext>
            </a:extLst>
          </p:cNvPr>
          <p:cNvSpPr>
            <a:spLocks noGrp="1"/>
          </p:cNvSpPr>
          <p:nvPr>
            <p:ph type="dt" sz="half" idx="10"/>
          </p:nvPr>
        </p:nvSpPr>
        <p:spPr/>
        <p:txBody>
          <a:bodyPr/>
          <a:lstStyle/>
          <a:p>
            <a:fld id="{DAB5119F-FAB2-4F1A-896B-9F70DE1F0394}" type="datetimeFigureOut">
              <a:rPr lang="en-US" smtClean="0"/>
              <a:t>4/26/2020</a:t>
            </a:fld>
            <a:endParaRPr lang="en-US"/>
          </a:p>
        </p:txBody>
      </p:sp>
      <p:sp>
        <p:nvSpPr>
          <p:cNvPr id="6" name="Footer Placeholder 5">
            <a:extLst>
              <a:ext uri="{FF2B5EF4-FFF2-40B4-BE49-F238E27FC236}">
                <a16:creationId xmlns:a16="http://schemas.microsoft.com/office/drawing/2014/main" id="{A10C1C20-E1C8-40ED-9A29-6D474F1A8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705B0-F1FD-422B-BE18-6F0F98762CD6}"/>
              </a:ext>
            </a:extLst>
          </p:cNvPr>
          <p:cNvSpPr>
            <a:spLocks noGrp="1"/>
          </p:cNvSpPr>
          <p:nvPr>
            <p:ph type="sldNum" sz="quarter" idx="12"/>
          </p:nvPr>
        </p:nvSpPr>
        <p:spPr/>
        <p:txBody>
          <a:bodyPr/>
          <a:lstStyle/>
          <a:p>
            <a:fld id="{E5E0F3D9-0DE7-496F-B686-D353984E0517}" type="slidenum">
              <a:rPr lang="en-US" smtClean="0"/>
              <a:t>‹#›</a:t>
            </a:fld>
            <a:endParaRPr lang="en-US"/>
          </a:p>
        </p:txBody>
      </p:sp>
    </p:spTree>
    <p:extLst>
      <p:ext uri="{BB962C8B-B14F-4D97-AF65-F5344CB8AC3E}">
        <p14:creationId xmlns:p14="http://schemas.microsoft.com/office/powerpoint/2010/main" val="300374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B8E7B-4661-4878-80DF-F1B01218D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21E86B-C5AB-4D43-AEC4-ADA788F0E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41226-8684-4B89-9E3D-45741F809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5119F-FAB2-4F1A-896B-9F70DE1F0394}" type="datetimeFigureOut">
              <a:rPr lang="en-US" smtClean="0"/>
              <a:t>4/26/2020</a:t>
            </a:fld>
            <a:endParaRPr lang="en-US"/>
          </a:p>
        </p:txBody>
      </p:sp>
      <p:sp>
        <p:nvSpPr>
          <p:cNvPr id="5" name="Footer Placeholder 4">
            <a:extLst>
              <a:ext uri="{FF2B5EF4-FFF2-40B4-BE49-F238E27FC236}">
                <a16:creationId xmlns:a16="http://schemas.microsoft.com/office/drawing/2014/main" id="{E777A501-30DF-45B1-BFCE-886E67EA4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3F068F-A96B-4ECE-8C43-E0EAE8DE5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0F3D9-0DE7-496F-B686-D353984E0517}" type="slidenum">
              <a:rPr lang="en-US" smtClean="0"/>
              <a:t>‹#›</a:t>
            </a:fld>
            <a:endParaRPr lang="en-US"/>
          </a:p>
        </p:txBody>
      </p:sp>
    </p:spTree>
    <p:extLst>
      <p:ext uri="{BB962C8B-B14F-4D97-AF65-F5344CB8AC3E}">
        <p14:creationId xmlns:p14="http://schemas.microsoft.com/office/powerpoint/2010/main" val="183862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0.xml.rels><?xml version="1.0" encoding="UTF-8" standalone="yes"?>
<Relationships xmlns="http://schemas.openxmlformats.org/package/2006/relationships"><Relationship Id="rId2" Type="http://schemas.openxmlformats.org/officeDocument/2006/relationships/hyperlink" Target="https://en.wikipedia.org/wiki/Golgi_apparatus"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hyperlink" Target="https://en.wikipedia.org/wiki/Steroid_metabolism" TargetMode="External"/><Relationship Id="rId3" Type="http://schemas.openxmlformats.org/officeDocument/2006/relationships/hyperlink" Target="https://en.wikipedia.org/wiki/Phospholipids" TargetMode="External"/><Relationship Id="rId7" Type="http://schemas.openxmlformats.org/officeDocument/2006/relationships/hyperlink" Target="https://en.wikipedia.org/wiki/Sebaceous_gland" TargetMode="External"/><Relationship Id="rId2" Type="http://schemas.openxmlformats.org/officeDocument/2006/relationships/hyperlink" Target="https://en.wikipedia.org/wiki/Lipids" TargetMode="External"/><Relationship Id="rId1" Type="http://schemas.openxmlformats.org/officeDocument/2006/relationships/slideLayout" Target="../slideLayouts/slideLayout2.xml"/><Relationship Id="rId6" Type="http://schemas.openxmlformats.org/officeDocument/2006/relationships/hyperlink" Target="https://en.wikipedia.org/wiki/Ovaries" TargetMode="External"/><Relationship Id="rId5" Type="http://schemas.openxmlformats.org/officeDocument/2006/relationships/hyperlink" Target="https://en.wikipedia.org/wiki/Testes" TargetMode="External"/><Relationship Id="rId4" Type="http://schemas.openxmlformats.org/officeDocument/2006/relationships/hyperlink" Target="https://en.wikipedia.org/wiki/Steroids" TargetMode="External"/><Relationship Id="rId9" Type="http://schemas.openxmlformats.org/officeDocument/2006/relationships/hyperlink" Target="https://en.wikipedia.org/wiki/Calcium_in_biology"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customXml" Target="../ink/ink20.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customXml" Target="../ink/ink29.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s>
</file>

<file path=ppt/slides/_rels/slide30.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6.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hyperlink" Target="https://en.wikipedia.org/wiki/Biomolecule" TargetMode="External"/><Relationship Id="rId3" Type="http://schemas.openxmlformats.org/officeDocument/2006/relationships/hyperlink" Target="https://en.wikipedia.org/wiki/Organisms" TargetMode="External"/><Relationship Id="rId7" Type="http://schemas.openxmlformats.org/officeDocument/2006/relationships/hyperlink" Target="https://en.wikipedia.org/wiki/Cell_membrane" TargetMode="External"/><Relationship Id="rId2" Type="http://schemas.openxmlformats.org/officeDocument/2006/relationships/hyperlink" Target="https://en.wikipedia.org/wiki/Latin" TargetMode="External"/><Relationship Id="rId1" Type="http://schemas.openxmlformats.org/officeDocument/2006/relationships/slideLayout" Target="../slideLayouts/slideLayout2.xml"/><Relationship Id="rId6" Type="http://schemas.openxmlformats.org/officeDocument/2006/relationships/hyperlink" Target="https://en.wikipedia.org/wiki/Cytoplasm" TargetMode="External"/><Relationship Id="rId11" Type="http://schemas.openxmlformats.org/officeDocument/2006/relationships/hyperlink" Target="https://en.wikipedia.org/wiki/Microscope" TargetMode="External"/><Relationship Id="rId5" Type="http://schemas.openxmlformats.org/officeDocument/2006/relationships/hyperlink" Target="https://en.wikipedia.org/wiki/Cell_biology" TargetMode="External"/><Relationship Id="rId10" Type="http://schemas.openxmlformats.org/officeDocument/2006/relationships/hyperlink" Target="https://en.wikipedia.org/wiki/Nucleic_acid" TargetMode="External"/><Relationship Id="rId4" Type="http://schemas.openxmlformats.org/officeDocument/2006/relationships/hyperlink" Target="https://en.wikipedia.org/wiki/Life" TargetMode="External"/><Relationship Id="rId9" Type="http://schemas.openxmlformats.org/officeDocument/2006/relationships/hyperlink" Target="https://en.wikipedia.org/wiki/Protein" TargetMode="External"/></Relationships>
</file>

<file path=ppt/slides/_rels/slide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2" Type="http://schemas.openxmlformats.org/officeDocument/2006/relationships/hyperlink" Target="https://en.wikipedia.org/wiki/Robert_Hooke"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Eukaryote" TargetMode="External"/><Relationship Id="rId2" Type="http://schemas.openxmlformats.org/officeDocument/2006/relationships/hyperlink" Target="https://en.wikipedia.org/wiki/Organelle" TargetMode="External"/><Relationship Id="rId1" Type="http://schemas.openxmlformats.org/officeDocument/2006/relationships/slideLayout" Target="../slideLayouts/slideLayout2.xml"/><Relationship Id="rId5" Type="http://schemas.openxmlformats.org/officeDocument/2006/relationships/hyperlink" Target="https://en.wikipedia.org/wiki/Nuclear_membrane" TargetMode="External"/><Relationship Id="rId4" Type="http://schemas.openxmlformats.org/officeDocument/2006/relationships/hyperlink" Target="https://en.wikipedia.org/wiki/Cisterna"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en.wikipedia.org/wiki/Spermatozoa" TargetMode="External"/><Relationship Id="rId7" Type="http://schemas.openxmlformats.org/officeDocument/2006/relationships/hyperlink" Target="https://en.wikipedia.org/wiki/Cell_(biology)" TargetMode="External"/><Relationship Id="rId2" Type="http://schemas.openxmlformats.org/officeDocument/2006/relationships/hyperlink" Target="https://en.wikipedia.org/wiki/Red_blood_cell" TargetMode="External"/><Relationship Id="rId1" Type="http://schemas.openxmlformats.org/officeDocument/2006/relationships/slideLayout" Target="../slideLayouts/slideLayout2.xml"/><Relationship Id="rId6" Type="http://schemas.openxmlformats.org/officeDocument/2006/relationships/hyperlink" Target="https://en.wikipedia.org/wiki/Cholesterol" TargetMode="External"/><Relationship Id="rId5" Type="http://schemas.openxmlformats.org/officeDocument/2006/relationships/hyperlink" Target="https://en.wikipedia.org/wiki/Lipid" TargetMode="External"/><Relationship Id="rId4" Type="http://schemas.openxmlformats.org/officeDocument/2006/relationships/hyperlink" Target="https://en.wikipedia.org/wiki/Protein"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en.wikipedia.org/wiki/Electron_microscopy" TargetMode="External"/><Relationship Id="rId2" Type="http://schemas.openxmlformats.org/officeDocument/2006/relationships/hyperlink" Target="https://en.wikipedia.org/wiki/Light_microscope" TargetMode="External"/><Relationship Id="rId1" Type="http://schemas.openxmlformats.org/officeDocument/2006/relationships/slideLayout" Target="../slideLayouts/slideLayout2.xml"/><Relationship Id="rId6" Type="http://schemas.openxmlformats.org/officeDocument/2006/relationships/hyperlink" Target="https://en.wiktionary.org/wiki/reticulum#Noun" TargetMode="External"/><Relationship Id="rId5" Type="http://schemas.openxmlformats.org/officeDocument/2006/relationships/hyperlink" Target="https://en.wikipedia.org/wiki/Albert_Claude" TargetMode="External"/><Relationship Id="rId4" Type="http://schemas.openxmlformats.org/officeDocument/2006/relationships/hyperlink" Target="https://en.wikipedia.org/wiki/Keith_R._Porter"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en.wikipedia.org/wiki/File:Nucleus_ER_golgi.sv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en.wikipedia.org/wiki/Nuclear_pore" TargetMode="External"/><Relationship Id="rId7" Type="http://schemas.openxmlformats.org/officeDocument/2006/relationships/hyperlink" Target="https://en.wikipedia.org/wiki/Golgi_apparatus" TargetMode="External"/><Relationship Id="rId2" Type="http://schemas.openxmlformats.org/officeDocument/2006/relationships/hyperlink" Target="https://en.wikipedia.org/wiki/Cell_nucleus" TargetMode="External"/><Relationship Id="rId1" Type="http://schemas.openxmlformats.org/officeDocument/2006/relationships/slideLayout" Target="../slideLayouts/slideLayout2.xml"/><Relationship Id="rId6" Type="http://schemas.openxmlformats.org/officeDocument/2006/relationships/hyperlink" Target="https://en.wikipedia.org/wiki/Vesicle_(biology)" TargetMode="External"/><Relationship Id="rId5" Type="http://schemas.openxmlformats.org/officeDocument/2006/relationships/hyperlink" Target="https://en.wikipedia.org/wiki/Protein" TargetMode="External"/><Relationship Id="rId4" Type="http://schemas.openxmlformats.org/officeDocument/2006/relationships/hyperlink" Target="https://en.wikipedia.org/wiki/Ribosome"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en.wikipedia.org/wiki/Cytoskeleton" TargetMode="External"/><Relationship Id="rId2" Type="http://schemas.openxmlformats.org/officeDocument/2006/relationships/hyperlink" Target="https://en.wikipedia.org/wiki/Cisterna" TargetMode="External"/><Relationship Id="rId1" Type="http://schemas.openxmlformats.org/officeDocument/2006/relationships/slideLayout" Target="../slideLayouts/slideLayout2.xml"/><Relationship Id="rId6" Type="http://schemas.openxmlformats.org/officeDocument/2006/relationships/hyperlink" Target="https://en.wikipedia.org/wiki/Cytosol" TargetMode="External"/><Relationship Id="rId5" Type="http://schemas.openxmlformats.org/officeDocument/2006/relationships/hyperlink" Target="https://en.wikipedia.org/wiki/Perinuclear_space" TargetMode="External"/><Relationship Id="rId4" Type="http://schemas.openxmlformats.org/officeDocument/2006/relationships/hyperlink" Target="https://en.wikipedia.org/wiki/Phospholipid_membrane"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en.wikipedia.org/wiki/Translocon" TargetMode="External"/><Relationship Id="rId2" Type="http://schemas.openxmlformats.org/officeDocument/2006/relationships/hyperlink" Target="https://en.wikipedia.org/wiki/Ribosom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en.wikipedia.org/wiki/MRNA" TargetMode="External"/><Relationship Id="rId2" Type="http://schemas.openxmlformats.org/officeDocument/2006/relationships/hyperlink" Target="https://en.wikipedia.org/wiki/Translation_(biology)" TargetMode="External"/><Relationship Id="rId1" Type="http://schemas.openxmlformats.org/officeDocument/2006/relationships/slideLayout" Target="../slideLayouts/slideLayout2.xml"/><Relationship Id="rId4" Type="http://schemas.openxmlformats.org/officeDocument/2006/relationships/hyperlink" Target="https://en.wikipedia.org/wiki/Secretory_pathway" TargetMode="External"/></Relationships>
</file>

<file path=ppt/slides/_rels/slide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0.xml.rels><?xml version="1.0" encoding="UTF-8" standalone="yes"?>
<Relationships xmlns="http://schemas.openxmlformats.org/package/2006/relationships"><Relationship Id="rId3" Type="http://schemas.openxmlformats.org/officeDocument/2006/relationships/hyperlink" Target="https://en.wikipedia.org/wiki/Multi-storey_car_park" TargetMode="External"/><Relationship Id="rId2" Type="http://schemas.openxmlformats.org/officeDocument/2006/relationships/hyperlink" Target="https://en.wikipedia.org/wiki/Nuclear_envelop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en.wikipedia.org/wiki/Vesicle_(biology_and_chemistry)#Transport_vesicle" TargetMode="External"/><Relationship Id="rId2" Type="http://schemas.openxmlformats.org/officeDocument/2006/relationships/hyperlink" Target="https://en.wikipedia.org/wiki/Golgi_apparatus" TargetMode="External"/><Relationship Id="rId1" Type="http://schemas.openxmlformats.org/officeDocument/2006/relationships/slideLayout" Target="../slideLayouts/slideLayout2.xml"/><Relationship Id="rId6" Type="http://schemas.openxmlformats.org/officeDocument/2006/relationships/hyperlink" Target="https://en.wikipedia.org/wiki/COPI" TargetMode="External"/><Relationship Id="rId5" Type="http://schemas.openxmlformats.org/officeDocument/2006/relationships/hyperlink" Target="https://en.wikipedia.org/wiki/COPII" TargetMode="External"/><Relationship Id="rId4" Type="http://schemas.openxmlformats.org/officeDocument/2006/relationships/hyperlink" Target="https://en.wikipedia.org/wiki/Vesicular_transport_adaptor_protein"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en.wikipedia.org/wiki/Protein_targeting" TargetMode="External"/><Relationship Id="rId2" Type="http://schemas.openxmlformats.org/officeDocument/2006/relationships/hyperlink" Target="https://en.wikipedia.org/wiki/Golgi_complex" TargetMode="External"/><Relationship Id="rId1" Type="http://schemas.openxmlformats.org/officeDocument/2006/relationships/slideLayout" Target="../slideLayouts/slideLayout2.xml"/><Relationship Id="rId4" Type="http://schemas.openxmlformats.org/officeDocument/2006/relationships/hyperlink" Target="https://en.wikipedia.org/wiki/Membrane_contact_site"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teaching.ncl.ac.uk/bms/wiki/index.php?title=Secretory_pathway&amp;action=edit&amp;redlink=1" TargetMode="External"/><Relationship Id="rId2" Type="http://schemas.openxmlformats.org/officeDocument/2006/relationships/hyperlink" Target="https://teaching.ncl.ac.uk/bms/wiki/index.php/Endoplasmic_reticulum" TargetMode="External"/><Relationship Id="rId1" Type="http://schemas.openxmlformats.org/officeDocument/2006/relationships/slideLayout" Target="../slideLayouts/slideLayout2.xml"/><Relationship Id="rId6" Type="http://schemas.openxmlformats.org/officeDocument/2006/relationships/hyperlink" Target="https://teaching.ncl.ac.uk/bms/wiki/index.php/Organelles" TargetMode="External"/><Relationship Id="rId5" Type="http://schemas.openxmlformats.org/officeDocument/2006/relationships/hyperlink" Target="https://teaching.ncl.ac.uk/bms/wiki/index.php/Golgi_apparatus" TargetMode="External"/><Relationship Id="rId4" Type="http://schemas.openxmlformats.org/officeDocument/2006/relationships/hyperlink" Target="https://teaching.ncl.ac.uk/bms/wiki/index.php/Vesicles"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thoughtco.com/antibodies-373557" TargetMode="External"/><Relationship Id="rId2" Type="http://schemas.openxmlformats.org/officeDocument/2006/relationships/hyperlink" Target="https://www.thoughtco.com/white-blood-cell-373387" TargetMode="External"/><Relationship Id="rId1" Type="http://schemas.openxmlformats.org/officeDocument/2006/relationships/slideLayout" Target="../slideLayouts/slideLayout2.xml"/><Relationship Id="rId4" Type="http://schemas.openxmlformats.org/officeDocument/2006/relationships/hyperlink" Target="https://www.thoughtco.com/pancreas-meaning-373184"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hyperlink" Target="https://www.thoughtco.com/hormones-373559" TargetMode="External"/><Relationship Id="rId3" Type="http://schemas.openxmlformats.org/officeDocument/2006/relationships/hyperlink" Target="https://www.thoughtco.com/lipids-373560" TargetMode="External"/><Relationship Id="rId7" Type="http://schemas.openxmlformats.org/officeDocument/2006/relationships/hyperlink" Target="https://www.thoughtco.com/anatomy-of-the-brain-373479" TargetMode="External"/><Relationship Id="rId2" Type="http://schemas.openxmlformats.org/officeDocument/2006/relationships/hyperlink" Target="https://www.thoughtco.com/carbohydrates-373558" TargetMode="External"/><Relationship Id="rId1" Type="http://schemas.openxmlformats.org/officeDocument/2006/relationships/slideLayout" Target="../slideLayouts/slideLayout2.xml"/><Relationship Id="rId6" Type="http://schemas.openxmlformats.org/officeDocument/2006/relationships/hyperlink" Target="https://www.thoughtco.com/muscle-tissue-anatomy-373195" TargetMode="External"/><Relationship Id="rId5" Type="http://schemas.openxmlformats.org/officeDocument/2006/relationships/hyperlink" Target="https://www.thoughtco.com/cell-membrane-373364" TargetMode="External"/><Relationship Id="rId4" Type="http://schemas.openxmlformats.org/officeDocument/2006/relationships/hyperlink" Target="https://www.thoughtco.com/phospholipids-373561"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en.wikipedia.org/wiki/File:Blausen_0801_SkeletalMuscle.pn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en.wikipedia.org/wiki/Myocytes" TargetMode="External"/><Relationship Id="rId2" Type="http://schemas.openxmlformats.org/officeDocument/2006/relationships/hyperlink" Target="https://en.wikipedia.org/wiki/Skeletal_muscle"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en.wikipedia.org/wiki/Excitation-contraction_coupl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A4B489-FE36-43F0-9336-34E5B1C4994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Plant cell organelles</a:t>
            </a:r>
          </a:p>
        </p:txBody>
      </p:sp>
      <p:sp>
        <p:nvSpPr>
          <p:cNvPr id="3" name="Subtitle 2">
            <a:extLst>
              <a:ext uri="{FF2B5EF4-FFF2-40B4-BE49-F238E27FC236}">
                <a16:creationId xmlns:a16="http://schemas.microsoft.com/office/drawing/2014/main" id="{518202FB-9E3C-4600-982A-1588B7656E29}"/>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367914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8BD7-08AB-425A-B4E5-2EEFEC765A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2BBE169-3E8B-46BA-8D6F-2AF3F18DD4A9}"/>
              </a:ext>
            </a:extLst>
          </p:cNvPr>
          <p:cNvPicPr>
            <a:picLocks noGrp="1" noChangeAspect="1"/>
          </p:cNvPicPr>
          <p:nvPr>
            <p:ph idx="1"/>
          </p:nvPr>
        </p:nvPicPr>
        <p:blipFill>
          <a:blip r:embed="rId2"/>
          <a:stretch>
            <a:fillRect/>
          </a:stretch>
        </p:blipFill>
        <p:spPr>
          <a:xfrm>
            <a:off x="453604" y="452718"/>
            <a:ext cx="11273175" cy="6198461"/>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8C41AF14-8643-44F1-98D4-849445797C90}"/>
                  </a:ext>
                </a:extLst>
              </p14:cNvPr>
              <p14:cNvContentPartPr/>
              <p14:nvPr/>
            </p14:nvContentPartPr>
            <p14:xfrm>
              <a:off x="9352149" y="1093832"/>
              <a:ext cx="1205280" cy="44640"/>
            </p14:xfrm>
          </p:contentPart>
        </mc:Choice>
        <mc:Fallback xmlns="">
          <p:pic>
            <p:nvPicPr>
              <p:cNvPr id="6" name="Ink 5">
                <a:extLst>
                  <a:ext uri="{FF2B5EF4-FFF2-40B4-BE49-F238E27FC236}">
                    <a16:creationId xmlns:a16="http://schemas.microsoft.com/office/drawing/2014/main" id="{8C41AF14-8643-44F1-98D4-849445797C90}"/>
                  </a:ext>
                </a:extLst>
              </p:cNvPr>
              <p:cNvPicPr/>
              <p:nvPr/>
            </p:nvPicPr>
            <p:blipFill>
              <a:blip r:embed="rId4"/>
              <a:stretch>
                <a:fillRect/>
              </a:stretch>
            </p:blipFill>
            <p:spPr>
              <a:xfrm>
                <a:off x="9289149" y="1031192"/>
                <a:ext cx="1330920" cy="170280"/>
              </a:xfrm>
              <a:prstGeom prst="rect">
                <a:avLst/>
              </a:prstGeom>
            </p:spPr>
          </p:pic>
        </mc:Fallback>
      </mc:AlternateContent>
    </p:spTree>
    <p:extLst>
      <p:ext uri="{BB962C8B-B14F-4D97-AF65-F5344CB8AC3E}">
        <p14:creationId xmlns:p14="http://schemas.microsoft.com/office/powerpoint/2010/main" val="1938144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DB3C-30B3-460A-B17E-D4B9F30AAFA4}"/>
              </a:ext>
            </a:extLst>
          </p:cNvPr>
          <p:cNvSpPr>
            <a:spLocks noGrp="1"/>
          </p:cNvSpPr>
          <p:nvPr>
            <p:ph type="title"/>
          </p:nvPr>
        </p:nvSpPr>
        <p:spPr/>
        <p:txBody>
          <a:bodyPr/>
          <a:lstStyle/>
          <a:p>
            <a:r>
              <a:rPr lang="en-US" dirty="0"/>
              <a:t>Transitional ER:-</a:t>
            </a:r>
            <a:endParaRPr lang="en-NG" dirty="0"/>
          </a:p>
        </p:txBody>
      </p:sp>
      <p:sp>
        <p:nvSpPr>
          <p:cNvPr id="3" name="Content Placeholder 2">
            <a:extLst>
              <a:ext uri="{FF2B5EF4-FFF2-40B4-BE49-F238E27FC236}">
                <a16:creationId xmlns:a16="http://schemas.microsoft.com/office/drawing/2014/main" id="{2018BF84-7B67-41A9-B315-CFC39B7A349A}"/>
              </a:ext>
            </a:extLst>
          </p:cNvPr>
          <p:cNvSpPr>
            <a:spLocks noGrp="1"/>
          </p:cNvSpPr>
          <p:nvPr>
            <p:ph idx="1"/>
          </p:nvPr>
        </p:nvSpPr>
        <p:spPr>
          <a:xfrm>
            <a:off x="677334" y="1338471"/>
            <a:ext cx="8596668" cy="4702892"/>
          </a:xfrm>
        </p:spPr>
        <p:txBody>
          <a:bodyPr>
            <a:normAutofit lnSpcReduction="10000"/>
          </a:bodyPr>
          <a:lstStyle/>
          <a:p>
            <a:pPr marL="0" indent="0">
              <a:buNone/>
            </a:pPr>
            <a:r>
              <a:rPr lang="en-NG" sz="3200" dirty="0"/>
              <a:t>In most cells the smooth endoplasmic reticulum (abbreviated </a:t>
            </a:r>
            <a:r>
              <a:rPr lang="en-NG" sz="3200" b="1" dirty="0"/>
              <a:t>SER</a:t>
            </a:r>
            <a:r>
              <a:rPr lang="en-NG" sz="3200" dirty="0"/>
              <a:t>) is scarce.</a:t>
            </a:r>
            <a:endParaRPr lang="en-US" sz="3200" dirty="0"/>
          </a:p>
          <a:p>
            <a:pPr marL="0" indent="0">
              <a:buNone/>
            </a:pPr>
            <a:r>
              <a:rPr lang="en-NG" sz="3200" dirty="0"/>
              <a:t>Instead there are areas where the ER is partly smooth and partly rough, this area is called the transitional ER.</a:t>
            </a:r>
            <a:endParaRPr lang="en-US" sz="3200" dirty="0"/>
          </a:p>
          <a:p>
            <a:pPr marL="0" indent="0">
              <a:buNone/>
            </a:pPr>
            <a:r>
              <a:rPr lang="en-NG" sz="3200" dirty="0"/>
              <a:t> The transitional ER gets its name because it contains ER exit sites. These are areas where the transport vesicles that contain lipids and proteins made in the ER, detach from the ER and start moving to the </a:t>
            </a:r>
            <a:r>
              <a:rPr lang="en-NG" sz="3200" u="sng" dirty="0">
                <a:hlinkClick r:id="rId2" tooltip="Golgi apparatus"/>
              </a:rPr>
              <a:t>Golgi apparatus</a:t>
            </a:r>
            <a:r>
              <a:rPr lang="en-US" sz="3200" u="sng" dirty="0"/>
              <a:t>.</a:t>
            </a:r>
            <a:endParaRPr lang="en-NG" sz="3200" dirty="0"/>
          </a:p>
        </p:txBody>
      </p:sp>
    </p:spTree>
    <p:extLst>
      <p:ext uri="{BB962C8B-B14F-4D97-AF65-F5344CB8AC3E}">
        <p14:creationId xmlns:p14="http://schemas.microsoft.com/office/powerpoint/2010/main" val="33122344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EE8E-32D1-4AF2-9051-51DFD895CBCB}"/>
              </a:ext>
            </a:extLst>
          </p:cNvPr>
          <p:cNvSpPr>
            <a:spLocks noGrp="1"/>
          </p:cNvSpPr>
          <p:nvPr>
            <p:ph type="title"/>
          </p:nvPr>
        </p:nvSpPr>
        <p:spPr>
          <a:xfrm>
            <a:off x="0" y="0"/>
            <a:ext cx="8596668" cy="1320800"/>
          </a:xfrm>
        </p:spPr>
        <p:txBody>
          <a:bodyPr/>
          <a:lstStyle/>
          <a:p>
            <a:r>
              <a:rPr lang="en-US" dirty="0"/>
              <a:t>FUNCTIONS….</a:t>
            </a:r>
            <a:endParaRPr lang="en-NG" dirty="0"/>
          </a:p>
        </p:txBody>
      </p:sp>
      <p:sp>
        <p:nvSpPr>
          <p:cNvPr id="3" name="Content Placeholder 2">
            <a:extLst>
              <a:ext uri="{FF2B5EF4-FFF2-40B4-BE49-F238E27FC236}">
                <a16:creationId xmlns:a16="http://schemas.microsoft.com/office/drawing/2014/main" id="{B3A1CBB9-06E5-4FBB-9D6D-FD5057AD62B8}"/>
              </a:ext>
            </a:extLst>
          </p:cNvPr>
          <p:cNvSpPr>
            <a:spLocks noGrp="1"/>
          </p:cNvSpPr>
          <p:nvPr>
            <p:ph idx="1"/>
          </p:nvPr>
        </p:nvSpPr>
        <p:spPr>
          <a:xfrm>
            <a:off x="677334" y="1232453"/>
            <a:ext cx="8596668" cy="4808910"/>
          </a:xfrm>
        </p:spPr>
        <p:txBody>
          <a:bodyPr>
            <a:normAutofit/>
          </a:bodyPr>
          <a:lstStyle/>
          <a:p>
            <a:r>
              <a:rPr lang="en-NG" sz="2400" dirty="0"/>
              <a:t>Specialized cells can have a lot of smooth endoplasmic reticulum and in these cells the smooth ER has many functions.</a:t>
            </a:r>
            <a:endParaRPr lang="en-US" sz="2400" dirty="0"/>
          </a:p>
          <a:p>
            <a:r>
              <a:rPr lang="en-NG" sz="2400" dirty="0"/>
              <a:t> It synthesizes </a:t>
            </a:r>
            <a:r>
              <a:rPr lang="en-NG" sz="2400" u="sng" dirty="0">
                <a:hlinkClick r:id="rId2" tooltip="Lipids"/>
              </a:rPr>
              <a:t>lipids</a:t>
            </a:r>
            <a:r>
              <a:rPr lang="en-NG" sz="2400" dirty="0"/>
              <a:t>, </a:t>
            </a:r>
            <a:r>
              <a:rPr lang="en-NG" sz="2400" u="sng" dirty="0">
                <a:hlinkClick r:id="rId3" tooltip="Phospholipids"/>
              </a:rPr>
              <a:t>phospholipids</a:t>
            </a:r>
            <a:r>
              <a:rPr lang="en-NG" sz="2400" dirty="0"/>
              <a:t>, and </a:t>
            </a:r>
            <a:r>
              <a:rPr lang="en-NG" sz="2400" u="sng" dirty="0">
                <a:hlinkClick r:id="rId4" tooltip="Steroids"/>
              </a:rPr>
              <a:t>steroids</a:t>
            </a:r>
            <a:r>
              <a:rPr lang="en-NG" sz="2400" dirty="0"/>
              <a:t>.</a:t>
            </a:r>
            <a:endParaRPr lang="en-US" sz="2400" dirty="0"/>
          </a:p>
          <a:p>
            <a:r>
              <a:rPr lang="en-NG" sz="2400" dirty="0"/>
              <a:t> Cells which secrete these products, such as those in the </a:t>
            </a:r>
            <a:r>
              <a:rPr lang="en-NG" sz="2400" u="sng" dirty="0">
                <a:hlinkClick r:id="rId5" tooltip="Testes"/>
              </a:rPr>
              <a:t>testes</a:t>
            </a:r>
            <a:r>
              <a:rPr lang="en-NG" sz="2400" dirty="0"/>
              <a:t>, </a:t>
            </a:r>
            <a:r>
              <a:rPr lang="en-NG" sz="2400" u="sng" dirty="0">
                <a:hlinkClick r:id="rId6" tooltip="Ovaries"/>
              </a:rPr>
              <a:t>ovaries</a:t>
            </a:r>
            <a:r>
              <a:rPr lang="en-NG" sz="2400" dirty="0"/>
              <a:t>, and </a:t>
            </a:r>
            <a:r>
              <a:rPr lang="en-NG" sz="2400" u="sng" dirty="0">
                <a:hlinkClick r:id="rId7" tooltip="Sebaceous gland"/>
              </a:rPr>
              <a:t>sebaceous glands</a:t>
            </a:r>
            <a:r>
              <a:rPr lang="en-NG" sz="2400" dirty="0"/>
              <a:t> have an abundance of smooth endoplasmic reticulum. </a:t>
            </a:r>
            <a:endParaRPr lang="en-US" sz="2400" dirty="0"/>
          </a:p>
          <a:p>
            <a:r>
              <a:rPr lang="en-NG" sz="2400" dirty="0"/>
              <a:t>It also carries out the metabolism of carbohydrates, detoxification of natural metabolism products and of alcohol and drugs, attachment of receptors on cell membrane proteins, and </a:t>
            </a:r>
            <a:r>
              <a:rPr lang="en-NG" sz="2400" u="sng" dirty="0">
                <a:hlinkClick r:id="rId8" tooltip="Steroid metabolism"/>
              </a:rPr>
              <a:t>steroid metabolism</a:t>
            </a:r>
            <a:r>
              <a:rPr lang="en-NG" sz="2400" dirty="0"/>
              <a:t>. </a:t>
            </a:r>
            <a:endParaRPr lang="en-US" sz="2400" dirty="0"/>
          </a:p>
          <a:p>
            <a:r>
              <a:rPr lang="en-NG" sz="2400" dirty="0"/>
              <a:t>In muscle cells, it regulates </a:t>
            </a:r>
            <a:r>
              <a:rPr lang="en-NG" sz="2400" u="sng" dirty="0">
                <a:hlinkClick r:id="rId9" tooltip="Calcium in biology"/>
              </a:rPr>
              <a:t>calcium ion</a:t>
            </a:r>
            <a:r>
              <a:rPr lang="en-NG" sz="2400" dirty="0"/>
              <a:t> concentration. </a:t>
            </a:r>
          </a:p>
        </p:txBody>
      </p:sp>
    </p:spTree>
    <p:extLst>
      <p:ext uri="{BB962C8B-B14F-4D97-AF65-F5344CB8AC3E}">
        <p14:creationId xmlns:p14="http://schemas.microsoft.com/office/powerpoint/2010/main" val="2804833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E4CE-F1F3-43B8-ADE8-72D21597D20B}"/>
              </a:ext>
            </a:extLst>
          </p:cNvPr>
          <p:cNvSpPr>
            <a:spLocks noGrp="1"/>
          </p:cNvSpPr>
          <p:nvPr>
            <p:ph type="title"/>
          </p:nvPr>
        </p:nvSpPr>
        <p:spPr/>
        <p:txBody>
          <a:bodyPr/>
          <a:lstStyle/>
          <a:p>
            <a:r>
              <a:rPr lang="en-US" dirty="0"/>
              <a:t>Plants Cell:-</a:t>
            </a:r>
            <a:endParaRPr lang="en-NG" dirty="0"/>
          </a:p>
        </p:txBody>
      </p:sp>
      <p:pic>
        <p:nvPicPr>
          <p:cNvPr id="4" name="Content Placeholder 3" descr="Anatomy of the Plant Cell">
            <a:extLst>
              <a:ext uri="{FF2B5EF4-FFF2-40B4-BE49-F238E27FC236}">
                <a16:creationId xmlns:a16="http://schemas.microsoft.com/office/drawing/2014/main" id="{BE878919-9376-4411-AC5A-4EC0E2528C1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7653" y="1643270"/>
            <a:ext cx="7646504" cy="4605130"/>
          </a:xfrm>
          <a:prstGeom prst="rect">
            <a:avLst/>
          </a:prstGeom>
          <a:noFill/>
          <a:ln>
            <a:noFill/>
          </a:ln>
        </p:spPr>
      </p:pic>
    </p:spTree>
    <p:extLst>
      <p:ext uri="{BB962C8B-B14F-4D97-AF65-F5344CB8AC3E}">
        <p14:creationId xmlns:p14="http://schemas.microsoft.com/office/powerpoint/2010/main" val="28709395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doplasmic Reticulum and Nuclear Envelope">
            <a:extLst>
              <a:ext uri="{FF2B5EF4-FFF2-40B4-BE49-F238E27FC236}">
                <a16:creationId xmlns:a16="http://schemas.microsoft.com/office/drawing/2014/main" id="{A3CC2D6F-6E41-4B8C-9027-C053D0EBF52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399" y="1930400"/>
            <a:ext cx="7673009" cy="4033077"/>
          </a:xfrm>
          <a:prstGeom prst="rect">
            <a:avLst/>
          </a:prstGeom>
          <a:noFill/>
          <a:ln>
            <a:noFill/>
          </a:ln>
        </p:spPr>
      </p:pic>
    </p:spTree>
    <p:extLst>
      <p:ext uri="{BB962C8B-B14F-4D97-AF65-F5344CB8AC3E}">
        <p14:creationId xmlns:p14="http://schemas.microsoft.com/office/powerpoint/2010/main" val="38751442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omputer, sitting, laptop&#10;&#10;Description automatically generated">
            <a:extLst>
              <a:ext uri="{FF2B5EF4-FFF2-40B4-BE49-F238E27FC236}">
                <a16:creationId xmlns:a16="http://schemas.microsoft.com/office/drawing/2014/main" id="{2D184095-EFAB-47B2-AA3B-DE1C699DC49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Title 5">
            <a:extLst>
              <a:ext uri="{FF2B5EF4-FFF2-40B4-BE49-F238E27FC236}">
                <a16:creationId xmlns:a16="http://schemas.microsoft.com/office/drawing/2014/main" id="{CD40082A-8B1E-4EFC-9B67-8D20B5F46B79}"/>
              </a:ext>
            </a:extLst>
          </p:cNvPr>
          <p:cNvSpPr>
            <a:spLocks noGrp="1"/>
          </p:cNvSpPr>
          <p:nvPr>
            <p:ph type="ctrTitle"/>
          </p:nvPr>
        </p:nvSpPr>
        <p:spPr>
          <a:xfrm>
            <a:off x="6718852" y="846137"/>
            <a:ext cx="4227443" cy="1508125"/>
          </a:xfrm>
        </p:spPr>
        <p:txBody>
          <a:bodyPr/>
          <a:lstStyle/>
          <a:p>
            <a:r>
              <a:rPr lang="en-GB" b="1" u="sng" dirty="0">
                <a:solidFill>
                  <a:srgbClr val="0070C0"/>
                </a:solidFill>
                <a:latin typeface="+mn-lt"/>
              </a:rPr>
              <a:t>Ribosomes</a:t>
            </a:r>
            <a:r>
              <a:rPr lang="en-GB" dirty="0">
                <a:solidFill>
                  <a:srgbClr val="0070C0"/>
                </a:solidFill>
              </a:rPr>
              <a:t> </a:t>
            </a:r>
          </a:p>
        </p:txBody>
      </p:sp>
      <p:sp>
        <p:nvSpPr>
          <p:cNvPr id="7" name="Subtitle 6">
            <a:extLst>
              <a:ext uri="{FF2B5EF4-FFF2-40B4-BE49-F238E27FC236}">
                <a16:creationId xmlns:a16="http://schemas.microsoft.com/office/drawing/2014/main" id="{07E96B41-974B-47E1-8B5A-BDC00E2008FE}"/>
              </a:ext>
            </a:extLst>
          </p:cNvPr>
          <p:cNvSpPr>
            <a:spLocks noGrp="1"/>
          </p:cNvSpPr>
          <p:nvPr>
            <p:ph type="subTitle" idx="1"/>
          </p:nvPr>
        </p:nvSpPr>
        <p:spPr>
          <a:xfrm>
            <a:off x="6400798" y="2989407"/>
            <a:ext cx="5115341" cy="3255952"/>
          </a:xfrm>
        </p:spPr>
        <p:txBody>
          <a:bodyPr>
            <a:normAutofit/>
          </a:bodyPr>
          <a:lstStyle/>
          <a:p>
            <a:endParaRPr lang="en-GB" sz="2800" b="1" dirty="0"/>
          </a:p>
        </p:txBody>
      </p:sp>
    </p:spTree>
    <p:extLst>
      <p:ext uri="{BB962C8B-B14F-4D97-AF65-F5344CB8AC3E}">
        <p14:creationId xmlns:p14="http://schemas.microsoft.com/office/powerpoint/2010/main" val="23475028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CFD20070-15D8-4B18-A600-1ED9D7091B0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C74CA7F7-BA18-432B-9475-2E3DD0AD70DE}"/>
              </a:ext>
            </a:extLst>
          </p:cNvPr>
          <p:cNvSpPr>
            <a:spLocks noGrp="1"/>
          </p:cNvSpPr>
          <p:nvPr>
            <p:ph type="title"/>
          </p:nvPr>
        </p:nvSpPr>
        <p:spPr>
          <a:xfrm>
            <a:off x="5870712" y="250036"/>
            <a:ext cx="5605671" cy="1325563"/>
          </a:xfrm>
        </p:spPr>
        <p:txBody>
          <a:bodyPr/>
          <a:lstStyle/>
          <a:p>
            <a:pPr marL="571500" indent="-571500">
              <a:buFont typeface="Wingdings" panose="05000000000000000000" pitchFamily="2" charset="2"/>
              <a:buChar char="Ø"/>
            </a:pPr>
            <a:r>
              <a:rPr lang="en-GB" b="1" u="sng" dirty="0">
                <a:solidFill>
                  <a:srgbClr val="0070C0"/>
                </a:solidFill>
                <a:latin typeface="Calibri" panose="020F0502020204030204"/>
              </a:rPr>
              <a:t>History &amp; Discovery</a:t>
            </a:r>
            <a:endParaRPr lang="en-GB" dirty="0"/>
          </a:p>
        </p:txBody>
      </p:sp>
      <p:sp>
        <p:nvSpPr>
          <p:cNvPr id="5" name="Content Placeholder 4">
            <a:extLst>
              <a:ext uri="{FF2B5EF4-FFF2-40B4-BE49-F238E27FC236}">
                <a16:creationId xmlns:a16="http://schemas.microsoft.com/office/drawing/2014/main" id="{387A40C0-09EE-4C16-8A19-800C6F3D39E0}"/>
              </a:ext>
            </a:extLst>
          </p:cNvPr>
          <p:cNvSpPr>
            <a:spLocks noGrp="1"/>
          </p:cNvSpPr>
          <p:nvPr>
            <p:ph idx="1"/>
          </p:nvPr>
        </p:nvSpPr>
        <p:spPr>
          <a:xfrm>
            <a:off x="5579164" y="1825624"/>
            <a:ext cx="6387549" cy="4853471"/>
          </a:xfrm>
        </p:spPr>
        <p:txBody>
          <a:bodyPr>
            <a:normAutofit fontScale="92500" lnSpcReduction="10000"/>
          </a:bodyPr>
          <a:lstStyle/>
          <a:p>
            <a:r>
              <a:rPr lang="en-GB" dirty="0">
                <a:solidFill>
                  <a:prstClr val="black"/>
                </a:solidFill>
              </a:rPr>
              <a:t>Albert claude showed that the cytoplasmic RNA was included in tiny particles of ribonucleoprotein later to be called “ribosomes”</a:t>
            </a:r>
          </a:p>
          <a:p>
            <a:r>
              <a:rPr lang="en-GB" b="1" dirty="0">
                <a:solidFill>
                  <a:srgbClr val="0070C0"/>
                </a:solidFill>
              </a:rPr>
              <a:t>George Palade </a:t>
            </a:r>
            <a:r>
              <a:rPr lang="en-GB" dirty="0"/>
              <a:t>in 1952, described the ribosomes</a:t>
            </a:r>
            <a:endParaRPr lang="en-GB" b="1" dirty="0">
              <a:solidFill>
                <a:srgbClr val="0070C0"/>
              </a:solidFill>
            </a:endParaRPr>
          </a:p>
          <a:p>
            <a:r>
              <a:rPr lang="en-GB" dirty="0"/>
              <a:t>In 1958, the papers presented at a meeting of biophysical society at the Massachusetts institute of technology were published in a book form</a:t>
            </a:r>
          </a:p>
          <a:p>
            <a:r>
              <a:rPr lang="en-GB" dirty="0"/>
              <a:t>R.B. Roberts edited this collection of papers and coined the name ribosomes in his introductory comments</a:t>
            </a:r>
          </a:p>
        </p:txBody>
      </p:sp>
    </p:spTree>
    <p:extLst>
      <p:ext uri="{BB962C8B-B14F-4D97-AF65-F5344CB8AC3E}">
        <p14:creationId xmlns:p14="http://schemas.microsoft.com/office/powerpoint/2010/main" val="36263575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DCFDC43E-9584-4ACF-A56A-D87FD772E0F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5" name="Content Placeholder 4">
            <a:extLst>
              <a:ext uri="{FF2B5EF4-FFF2-40B4-BE49-F238E27FC236}">
                <a16:creationId xmlns:a16="http://schemas.microsoft.com/office/drawing/2014/main" id="{CF37192E-27B2-4FE2-A31A-FF9999DB68AF}"/>
              </a:ext>
            </a:extLst>
          </p:cNvPr>
          <p:cNvSpPr>
            <a:spLocks noGrp="1"/>
          </p:cNvSpPr>
          <p:nvPr>
            <p:ph idx="1"/>
          </p:nvPr>
        </p:nvSpPr>
        <p:spPr>
          <a:xfrm>
            <a:off x="5950225" y="901148"/>
            <a:ext cx="6241755" cy="5711687"/>
          </a:xfrm>
        </p:spPr>
        <p:txBody>
          <a:bodyPr/>
          <a:lstStyle/>
          <a:p>
            <a:pPr marL="0" indent="0">
              <a:buNone/>
            </a:pPr>
            <a:r>
              <a:rPr lang="en-GB" b="1" dirty="0">
                <a:solidFill>
                  <a:srgbClr val="0070C0"/>
                </a:solidFill>
              </a:rPr>
              <a:t>Tissieres</a:t>
            </a:r>
            <a:r>
              <a:rPr lang="en-GB" dirty="0"/>
              <a:t> and </a:t>
            </a:r>
            <a:r>
              <a:rPr lang="en-GB" b="1" dirty="0">
                <a:solidFill>
                  <a:srgbClr val="0070C0"/>
                </a:solidFill>
              </a:rPr>
              <a:t>Watson</a:t>
            </a:r>
            <a:r>
              <a:rPr lang="en-GB" dirty="0"/>
              <a:t> in 1958, isolated </a:t>
            </a:r>
            <a:r>
              <a:rPr lang="en-GB" dirty="0">
                <a:solidFill>
                  <a:srgbClr val="0070C0"/>
                </a:solidFill>
              </a:rPr>
              <a:t>70S E.coli </a:t>
            </a:r>
            <a:r>
              <a:rPr lang="en-GB" dirty="0"/>
              <a:t>ribosomes and showed that they consists of two subunits, 50S and 70S</a:t>
            </a:r>
          </a:p>
          <a:p>
            <a:pPr marL="0" indent="0">
              <a:buNone/>
            </a:pPr>
            <a:r>
              <a:rPr lang="en-GB" dirty="0"/>
              <a:t>Recently, various workers such </a:t>
            </a:r>
            <a:r>
              <a:rPr lang="en-GB" b="1" dirty="0">
                <a:solidFill>
                  <a:srgbClr val="0070C0"/>
                </a:solidFill>
              </a:rPr>
              <a:t>as Lake, Nomura, Wittman, Traut, Stoffler </a:t>
            </a:r>
            <a:r>
              <a:rPr lang="en-GB" dirty="0"/>
              <a:t>etc have studied the relationship between rRNA and ribosomal proteins to work out the topology of ribosomes ( topology include study of detailed shape and positions of the individual proteins and rRNA molecules relative to each other)</a:t>
            </a:r>
          </a:p>
        </p:txBody>
      </p:sp>
    </p:spTree>
    <p:extLst>
      <p:ext uri="{BB962C8B-B14F-4D97-AF65-F5344CB8AC3E}">
        <p14:creationId xmlns:p14="http://schemas.microsoft.com/office/powerpoint/2010/main" val="27672075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omputer, sitting, laptop&#10;&#10;Description automatically generated">
            <a:extLst>
              <a:ext uri="{FF2B5EF4-FFF2-40B4-BE49-F238E27FC236}">
                <a16:creationId xmlns:a16="http://schemas.microsoft.com/office/drawing/2014/main" id="{C68F9B3A-44BB-4FD4-A43D-B3A8B30071E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Title 5">
            <a:extLst>
              <a:ext uri="{FF2B5EF4-FFF2-40B4-BE49-F238E27FC236}">
                <a16:creationId xmlns:a16="http://schemas.microsoft.com/office/drawing/2014/main" id="{27BFADC5-3792-4F21-A021-882E6F879FE2}"/>
              </a:ext>
            </a:extLst>
          </p:cNvPr>
          <p:cNvSpPr>
            <a:spLocks noGrp="1"/>
          </p:cNvSpPr>
          <p:nvPr>
            <p:ph type="title"/>
          </p:nvPr>
        </p:nvSpPr>
        <p:spPr>
          <a:xfrm>
            <a:off x="6705600" y="365125"/>
            <a:ext cx="4648200" cy="1325563"/>
          </a:xfrm>
        </p:spPr>
        <p:txBody>
          <a:bodyPr/>
          <a:lstStyle/>
          <a:p>
            <a:pPr marL="571500" indent="-571500">
              <a:buFont typeface="Wingdings" panose="05000000000000000000" pitchFamily="2" charset="2"/>
              <a:buChar char="Ø"/>
            </a:pPr>
            <a:r>
              <a:rPr lang="en-GB" b="1" u="sng" dirty="0">
                <a:solidFill>
                  <a:srgbClr val="0070C0"/>
                </a:solidFill>
                <a:latin typeface="Calibri" panose="020F0502020204030204"/>
              </a:rPr>
              <a:t>Definition </a:t>
            </a:r>
            <a:endParaRPr lang="en-GB" dirty="0"/>
          </a:p>
        </p:txBody>
      </p:sp>
      <p:sp>
        <p:nvSpPr>
          <p:cNvPr id="7" name="Content Placeholder 6">
            <a:extLst>
              <a:ext uri="{FF2B5EF4-FFF2-40B4-BE49-F238E27FC236}">
                <a16:creationId xmlns:a16="http://schemas.microsoft.com/office/drawing/2014/main" id="{94534557-8578-43F5-81FB-34743C072EF0}"/>
              </a:ext>
            </a:extLst>
          </p:cNvPr>
          <p:cNvSpPr>
            <a:spLocks noGrp="1"/>
          </p:cNvSpPr>
          <p:nvPr>
            <p:ph idx="1"/>
          </p:nvPr>
        </p:nvSpPr>
        <p:spPr>
          <a:xfrm>
            <a:off x="6202016" y="1825625"/>
            <a:ext cx="5151783" cy="4351338"/>
          </a:xfrm>
        </p:spPr>
        <p:txBody>
          <a:bodyPr/>
          <a:lstStyle/>
          <a:p>
            <a:pPr lvl="0"/>
            <a:r>
              <a:rPr lang="en-GB" dirty="0">
                <a:solidFill>
                  <a:prstClr val="black"/>
                </a:solidFill>
              </a:rPr>
              <a:t>Cell organelle consisting of proteins and RNA and function as protein synthesizer</a:t>
            </a:r>
          </a:p>
          <a:p>
            <a:pPr lvl="0"/>
            <a:r>
              <a:rPr lang="en-GB" dirty="0">
                <a:solidFill>
                  <a:prstClr val="black"/>
                </a:solidFill>
              </a:rPr>
              <a:t>A ribosome complex is made up of different ribosomal subunits</a:t>
            </a:r>
          </a:p>
          <a:p>
            <a:endParaRPr lang="en-GB" dirty="0"/>
          </a:p>
        </p:txBody>
      </p:sp>
      <p:pic>
        <p:nvPicPr>
          <p:cNvPr id="8" name="Picture 7">
            <a:extLst>
              <a:ext uri="{FF2B5EF4-FFF2-40B4-BE49-F238E27FC236}">
                <a16:creationId xmlns:a16="http://schemas.microsoft.com/office/drawing/2014/main" id="{47F20DDD-E4FA-4B7D-8AB1-6F9AB266EE80}"/>
              </a:ext>
            </a:extLst>
          </p:cNvPr>
          <p:cNvPicPr>
            <a:picLocks noChangeAspect="1"/>
          </p:cNvPicPr>
          <p:nvPr/>
        </p:nvPicPr>
        <p:blipFill>
          <a:blip r:embed="rId3"/>
          <a:stretch>
            <a:fillRect/>
          </a:stretch>
        </p:blipFill>
        <p:spPr>
          <a:xfrm>
            <a:off x="5891310" y="4292248"/>
            <a:ext cx="5462489" cy="2225233"/>
          </a:xfrm>
          <a:prstGeom prst="rect">
            <a:avLst/>
          </a:prstGeom>
        </p:spPr>
      </p:pic>
    </p:spTree>
    <p:extLst>
      <p:ext uri="{BB962C8B-B14F-4D97-AF65-F5344CB8AC3E}">
        <p14:creationId xmlns:p14="http://schemas.microsoft.com/office/powerpoint/2010/main" val="895298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8A796D99-8D7A-402E-976F-857CF66D33D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2694" y="-3347"/>
            <a:ext cx="12191980" cy="6857990"/>
          </a:xfrm>
          <a:prstGeom prst="rect">
            <a:avLst/>
          </a:prstGeom>
        </p:spPr>
      </p:pic>
      <p:sp>
        <p:nvSpPr>
          <p:cNvPr id="4" name="Title 3">
            <a:extLst>
              <a:ext uri="{FF2B5EF4-FFF2-40B4-BE49-F238E27FC236}">
                <a16:creationId xmlns:a16="http://schemas.microsoft.com/office/drawing/2014/main" id="{2F688A19-7207-4AD2-83AA-1D09A86E3607}"/>
              </a:ext>
            </a:extLst>
          </p:cNvPr>
          <p:cNvSpPr>
            <a:spLocks noGrp="1"/>
          </p:cNvSpPr>
          <p:nvPr>
            <p:ph type="title"/>
          </p:nvPr>
        </p:nvSpPr>
        <p:spPr>
          <a:xfrm>
            <a:off x="5446643" y="100820"/>
            <a:ext cx="6856323" cy="1325563"/>
          </a:xfrm>
        </p:spPr>
        <p:txBody>
          <a:bodyPr/>
          <a:lstStyle/>
          <a:p>
            <a:pPr marL="571500" indent="-571500">
              <a:buFont typeface="Wingdings" panose="05000000000000000000" pitchFamily="2" charset="2"/>
              <a:buChar char="Ø"/>
            </a:pPr>
            <a:r>
              <a:rPr lang="en-GB" b="1" u="sng" dirty="0">
                <a:solidFill>
                  <a:srgbClr val="0070C0"/>
                </a:solidFill>
                <a:latin typeface="+mn-lt"/>
              </a:rPr>
              <a:t>Occurrence &amp; Distribution </a:t>
            </a:r>
          </a:p>
        </p:txBody>
      </p:sp>
      <p:sp>
        <p:nvSpPr>
          <p:cNvPr id="5" name="Content Placeholder 4">
            <a:extLst>
              <a:ext uri="{FF2B5EF4-FFF2-40B4-BE49-F238E27FC236}">
                <a16:creationId xmlns:a16="http://schemas.microsoft.com/office/drawing/2014/main" id="{720B4114-3ABE-4B28-8A9A-7280D28C3AE2}"/>
              </a:ext>
            </a:extLst>
          </p:cNvPr>
          <p:cNvSpPr>
            <a:spLocks noGrp="1"/>
          </p:cNvSpPr>
          <p:nvPr>
            <p:ph idx="1"/>
          </p:nvPr>
        </p:nvSpPr>
        <p:spPr>
          <a:xfrm>
            <a:off x="5893884" y="1530549"/>
            <a:ext cx="6298096" cy="5122042"/>
          </a:xfrm>
        </p:spPr>
        <p:txBody>
          <a:bodyPr>
            <a:normAutofit/>
          </a:bodyPr>
          <a:lstStyle/>
          <a:p>
            <a:r>
              <a:rPr lang="en-GB" dirty="0"/>
              <a:t>Ribosomes are small organelles found in each type of cell i.e. </a:t>
            </a:r>
          </a:p>
          <a:p>
            <a:r>
              <a:rPr lang="en-GB" dirty="0">
                <a:solidFill>
                  <a:srgbClr val="0070C0"/>
                </a:solidFill>
              </a:rPr>
              <a:t>Prokaryotic</a:t>
            </a:r>
          </a:p>
          <a:p>
            <a:r>
              <a:rPr lang="en-GB" dirty="0">
                <a:solidFill>
                  <a:srgbClr val="0070C0"/>
                </a:solidFill>
              </a:rPr>
              <a:t>Eukaryotic</a:t>
            </a:r>
          </a:p>
          <a:p>
            <a:r>
              <a:rPr lang="en-GB" dirty="0"/>
              <a:t>In prokaryotic cells, the ribosomes often occur freely in the cytoplasm</a:t>
            </a:r>
          </a:p>
          <a:p>
            <a:r>
              <a:rPr lang="en-GB" dirty="0"/>
              <a:t> In eukaryotic cells, the ribosomes either occur freely in the cytoplasm or remain attached to the outer surface of the membrane of endoplasmic reticulum </a:t>
            </a:r>
          </a:p>
          <a:p>
            <a:r>
              <a:rPr lang="en-GB" dirty="0"/>
              <a:t>These are not membrane bounded</a:t>
            </a:r>
          </a:p>
          <a:p>
            <a:endParaRPr lang="en-GB" dirty="0"/>
          </a:p>
        </p:txBody>
      </p:sp>
    </p:spTree>
    <p:extLst>
      <p:ext uri="{BB962C8B-B14F-4D97-AF65-F5344CB8AC3E}">
        <p14:creationId xmlns:p14="http://schemas.microsoft.com/office/powerpoint/2010/main" val="8782274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2497C311-6DCC-49F7-BEB5-93D657A0E23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5" name="Content Placeholder 4">
            <a:extLst>
              <a:ext uri="{FF2B5EF4-FFF2-40B4-BE49-F238E27FC236}">
                <a16:creationId xmlns:a16="http://schemas.microsoft.com/office/drawing/2014/main" id="{EFEE64AF-433A-45D4-97CD-BA8B4D1FA413}"/>
              </a:ext>
            </a:extLst>
          </p:cNvPr>
          <p:cNvSpPr>
            <a:spLocks noGrp="1"/>
          </p:cNvSpPr>
          <p:nvPr>
            <p:ph idx="1"/>
          </p:nvPr>
        </p:nvSpPr>
        <p:spPr>
          <a:xfrm>
            <a:off x="5936974" y="583096"/>
            <a:ext cx="5923722" cy="5910469"/>
          </a:xfrm>
        </p:spPr>
        <p:txBody>
          <a:bodyPr>
            <a:normAutofit/>
          </a:bodyPr>
          <a:lstStyle/>
          <a:p>
            <a:r>
              <a:rPr lang="en-GB" dirty="0"/>
              <a:t>The cells in which active protein synthesis take place, the ribosomes remain attached with the membrane of the endoplasmic reticulum</a:t>
            </a:r>
          </a:p>
          <a:p>
            <a:r>
              <a:rPr lang="en-GB" dirty="0"/>
              <a:t>Such cells are pancreatic cells, plasma cells, thyroid cells and mammary gland cells</a:t>
            </a:r>
          </a:p>
          <a:p>
            <a:r>
              <a:rPr lang="en-GB" dirty="0"/>
              <a:t>The cells which synthesize specific proteins for the intercellular utilization and storage often contain large number of ribosomes</a:t>
            </a:r>
          </a:p>
          <a:p>
            <a:r>
              <a:rPr lang="en-GB" dirty="0"/>
              <a:t> such cells are the erythroblasts, developing muscle cells, skin and hair</a:t>
            </a:r>
          </a:p>
        </p:txBody>
      </p:sp>
    </p:spTree>
    <p:extLst>
      <p:ext uri="{BB962C8B-B14F-4D97-AF65-F5344CB8AC3E}">
        <p14:creationId xmlns:p14="http://schemas.microsoft.com/office/powerpoint/2010/main" val="83182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88C6-23DF-4EFD-BCAA-3EADC26C0B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2877D6-E59B-4D0E-BAAE-0148B8B023FF}"/>
              </a:ext>
            </a:extLst>
          </p:cNvPr>
          <p:cNvPicPr>
            <a:picLocks noGrp="1" noChangeAspect="1"/>
          </p:cNvPicPr>
          <p:nvPr>
            <p:ph idx="1"/>
          </p:nvPr>
        </p:nvPicPr>
        <p:blipFill>
          <a:blip r:embed="rId2"/>
          <a:stretch>
            <a:fillRect/>
          </a:stretch>
        </p:blipFill>
        <p:spPr>
          <a:xfrm>
            <a:off x="296779" y="452718"/>
            <a:ext cx="11598442" cy="5952564"/>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0FDD9EB5-551A-4750-9E09-8B6CE908A12B}"/>
                  </a:ext>
                </a:extLst>
              </p14:cNvPr>
              <p14:cNvContentPartPr/>
              <p14:nvPr/>
            </p14:nvContentPartPr>
            <p14:xfrm>
              <a:off x="9657069" y="1121912"/>
              <a:ext cx="1125000" cy="16920"/>
            </p14:xfrm>
          </p:contentPart>
        </mc:Choice>
        <mc:Fallback xmlns="">
          <p:pic>
            <p:nvPicPr>
              <p:cNvPr id="7" name="Ink 6">
                <a:extLst>
                  <a:ext uri="{FF2B5EF4-FFF2-40B4-BE49-F238E27FC236}">
                    <a16:creationId xmlns:a16="http://schemas.microsoft.com/office/drawing/2014/main" id="{0FDD9EB5-551A-4750-9E09-8B6CE908A12B}"/>
                  </a:ext>
                </a:extLst>
              </p:cNvPr>
              <p:cNvPicPr/>
              <p:nvPr/>
            </p:nvPicPr>
            <p:blipFill>
              <a:blip r:embed="rId4"/>
              <a:stretch>
                <a:fillRect/>
              </a:stretch>
            </p:blipFill>
            <p:spPr>
              <a:xfrm>
                <a:off x="9594429" y="1058912"/>
                <a:ext cx="1250640" cy="142560"/>
              </a:xfrm>
              <a:prstGeom prst="rect">
                <a:avLst/>
              </a:prstGeom>
            </p:spPr>
          </p:pic>
        </mc:Fallback>
      </mc:AlternateContent>
    </p:spTree>
    <p:extLst>
      <p:ext uri="{BB962C8B-B14F-4D97-AF65-F5344CB8AC3E}">
        <p14:creationId xmlns:p14="http://schemas.microsoft.com/office/powerpoint/2010/main" val="35524899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B1115C10-117E-4C4A-BA7C-E365A539E3C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75FD3C2B-9E3F-48B1-A2EE-12844BABE0B3}"/>
              </a:ext>
            </a:extLst>
          </p:cNvPr>
          <p:cNvSpPr>
            <a:spLocks noGrp="1"/>
          </p:cNvSpPr>
          <p:nvPr>
            <p:ph type="title"/>
          </p:nvPr>
        </p:nvSpPr>
        <p:spPr>
          <a:xfrm>
            <a:off x="6324600" y="652158"/>
            <a:ext cx="5496339" cy="1325563"/>
          </a:xfrm>
        </p:spPr>
        <p:txBody>
          <a:bodyPr/>
          <a:lstStyle/>
          <a:p>
            <a:pPr marL="571500" indent="-571500">
              <a:buFont typeface="Wingdings" panose="05000000000000000000" pitchFamily="2" charset="2"/>
              <a:buChar char="Ø"/>
            </a:pPr>
            <a:r>
              <a:rPr lang="en-GB" b="1" u="sng" dirty="0">
                <a:solidFill>
                  <a:srgbClr val="0070C0"/>
                </a:solidFill>
                <a:latin typeface="+mn-lt"/>
              </a:rPr>
              <a:t>Number</a:t>
            </a:r>
          </a:p>
        </p:txBody>
      </p:sp>
      <p:sp>
        <p:nvSpPr>
          <p:cNvPr id="5" name="Content Placeholder 4">
            <a:extLst>
              <a:ext uri="{FF2B5EF4-FFF2-40B4-BE49-F238E27FC236}">
                <a16:creationId xmlns:a16="http://schemas.microsoft.com/office/drawing/2014/main" id="{4DC941DB-980F-40EA-B159-B2398502433F}"/>
              </a:ext>
            </a:extLst>
          </p:cNvPr>
          <p:cNvSpPr>
            <a:spLocks noGrp="1"/>
          </p:cNvSpPr>
          <p:nvPr>
            <p:ph idx="1"/>
          </p:nvPr>
        </p:nvSpPr>
        <p:spPr>
          <a:xfrm>
            <a:off x="5764695" y="2055803"/>
            <a:ext cx="6056244" cy="4351338"/>
          </a:xfrm>
        </p:spPr>
        <p:txBody>
          <a:bodyPr/>
          <a:lstStyle/>
          <a:p>
            <a:r>
              <a:rPr lang="en-GB" dirty="0"/>
              <a:t>The number of ribosomes differ greatly </a:t>
            </a:r>
          </a:p>
          <a:p>
            <a:r>
              <a:rPr lang="en-GB" dirty="0"/>
              <a:t>A </a:t>
            </a:r>
            <a:r>
              <a:rPr lang="en-GB" b="1" dirty="0">
                <a:solidFill>
                  <a:srgbClr val="0070C0"/>
                </a:solidFill>
              </a:rPr>
              <a:t>E.coli </a:t>
            </a:r>
            <a:r>
              <a:rPr lang="en-GB" dirty="0"/>
              <a:t>cell may have 10,000 ribosomes, forming 25% of the total mass of the bacterial cell</a:t>
            </a:r>
          </a:p>
          <a:p>
            <a:r>
              <a:rPr lang="en-GB" dirty="0"/>
              <a:t>In contrast, mammalian culture cell contain 10 million ribosomes per cell, each of which is twice as large as a prokaryotic ribosome</a:t>
            </a:r>
          </a:p>
        </p:txBody>
      </p:sp>
    </p:spTree>
    <p:extLst>
      <p:ext uri="{BB962C8B-B14F-4D97-AF65-F5344CB8AC3E}">
        <p14:creationId xmlns:p14="http://schemas.microsoft.com/office/powerpoint/2010/main" val="10348346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B07769F3-57D2-4E5F-8505-5857E1A2291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9E59F861-1F86-43FE-BAB8-41761579CBAD}"/>
              </a:ext>
            </a:extLst>
          </p:cNvPr>
          <p:cNvSpPr>
            <a:spLocks noGrp="1"/>
          </p:cNvSpPr>
          <p:nvPr>
            <p:ph type="title"/>
          </p:nvPr>
        </p:nvSpPr>
        <p:spPr>
          <a:xfrm>
            <a:off x="5791200" y="579575"/>
            <a:ext cx="6241774" cy="1325563"/>
          </a:xfrm>
        </p:spPr>
        <p:txBody>
          <a:bodyPr/>
          <a:lstStyle/>
          <a:p>
            <a:pPr marL="571500" indent="-571500">
              <a:buFont typeface="Wingdings" panose="05000000000000000000" pitchFamily="2" charset="2"/>
              <a:buChar char="Ø"/>
            </a:pPr>
            <a:r>
              <a:rPr lang="en-GB" b="1" u="sng" dirty="0">
                <a:solidFill>
                  <a:srgbClr val="0070C0"/>
                </a:solidFill>
                <a:latin typeface="+mn-lt"/>
              </a:rPr>
              <a:t>Domains of ribosomes</a:t>
            </a:r>
          </a:p>
        </p:txBody>
      </p:sp>
      <p:sp>
        <p:nvSpPr>
          <p:cNvPr id="5" name="Content Placeholder 4">
            <a:extLst>
              <a:ext uri="{FF2B5EF4-FFF2-40B4-BE49-F238E27FC236}">
                <a16:creationId xmlns:a16="http://schemas.microsoft.com/office/drawing/2014/main" id="{280C352C-03FB-4BB4-95DA-6FBA6D55D2E8}"/>
              </a:ext>
            </a:extLst>
          </p:cNvPr>
          <p:cNvSpPr>
            <a:spLocks noGrp="1"/>
          </p:cNvSpPr>
          <p:nvPr>
            <p:ph idx="1"/>
          </p:nvPr>
        </p:nvSpPr>
        <p:spPr>
          <a:xfrm>
            <a:off x="6096000" y="1905138"/>
            <a:ext cx="5936974" cy="4952862"/>
          </a:xfrm>
        </p:spPr>
        <p:txBody>
          <a:bodyPr>
            <a:normAutofit fontScale="92500" lnSpcReduction="10000"/>
          </a:bodyPr>
          <a:lstStyle/>
          <a:p>
            <a:r>
              <a:rPr lang="en-GB" dirty="0"/>
              <a:t>There are two domains of ribosomes</a:t>
            </a:r>
          </a:p>
          <a:p>
            <a:r>
              <a:rPr lang="en-GB" dirty="0"/>
              <a:t>Translational domain:</a:t>
            </a:r>
          </a:p>
          <a:p>
            <a:r>
              <a:rPr lang="en-GB" dirty="0"/>
              <a:t>The region responsible for translation is called translational domain</a:t>
            </a:r>
          </a:p>
          <a:p>
            <a:r>
              <a:rPr lang="en-GB" dirty="0"/>
              <a:t>Both subunits are contribute to this domain, located in the upper half of the small subunit and in the associated areas of large subunit</a:t>
            </a:r>
          </a:p>
          <a:p>
            <a:r>
              <a:rPr lang="en-GB" dirty="0"/>
              <a:t>Exit domain: </a:t>
            </a:r>
          </a:p>
          <a:p>
            <a:r>
              <a:rPr lang="en-GB" dirty="0"/>
              <a:t>The growing peptide chain emerge from the large subunit at the exit domain</a:t>
            </a:r>
          </a:p>
          <a:p>
            <a:r>
              <a:rPr lang="en-GB" dirty="0"/>
              <a:t>This is located on the side of subunit</a:t>
            </a:r>
          </a:p>
        </p:txBody>
      </p:sp>
    </p:spTree>
    <p:extLst>
      <p:ext uri="{BB962C8B-B14F-4D97-AF65-F5344CB8AC3E}">
        <p14:creationId xmlns:p14="http://schemas.microsoft.com/office/powerpoint/2010/main" val="2101191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computer, sitting, laptop&#10;&#10;Description automatically generated">
            <a:extLst>
              <a:ext uri="{FF2B5EF4-FFF2-40B4-BE49-F238E27FC236}">
                <a16:creationId xmlns:a16="http://schemas.microsoft.com/office/drawing/2014/main" id="{1E0F1A0A-2813-4041-ACAC-4ED52DDBBB5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 name="Title 11">
            <a:extLst>
              <a:ext uri="{FF2B5EF4-FFF2-40B4-BE49-F238E27FC236}">
                <a16:creationId xmlns:a16="http://schemas.microsoft.com/office/drawing/2014/main" id="{FF4CAD4A-D57E-4AD3-A33E-89CA0E7EE268}"/>
              </a:ext>
            </a:extLst>
          </p:cNvPr>
          <p:cNvSpPr>
            <a:spLocks noGrp="1"/>
          </p:cNvSpPr>
          <p:nvPr>
            <p:ph type="title"/>
          </p:nvPr>
        </p:nvSpPr>
        <p:spPr>
          <a:xfrm>
            <a:off x="6096000" y="365125"/>
            <a:ext cx="6095980" cy="1325563"/>
          </a:xfrm>
        </p:spPr>
        <p:txBody>
          <a:bodyPr/>
          <a:lstStyle/>
          <a:p>
            <a:pPr marL="571500" indent="-571500">
              <a:buFont typeface="Wingdings" panose="05000000000000000000" pitchFamily="2" charset="2"/>
              <a:buChar char="Ø"/>
            </a:pPr>
            <a:r>
              <a:rPr lang="en-GB" b="1" u="sng" dirty="0">
                <a:solidFill>
                  <a:srgbClr val="0070C0"/>
                </a:solidFill>
                <a:latin typeface="Calibri" panose="020F0502020204030204"/>
              </a:rPr>
              <a:t>Structure of ribosomes</a:t>
            </a:r>
            <a:endParaRPr lang="en-GB" dirty="0"/>
          </a:p>
        </p:txBody>
      </p:sp>
      <p:sp>
        <p:nvSpPr>
          <p:cNvPr id="13" name="Content Placeholder 12">
            <a:extLst>
              <a:ext uri="{FF2B5EF4-FFF2-40B4-BE49-F238E27FC236}">
                <a16:creationId xmlns:a16="http://schemas.microsoft.com/office/drawing/2014/main" id="{FFDD2E16-1284-4958-8354-B2D4AC6FB1C5}"/>
              </a:ext>
            </a:extLst>
          </p:cNvPr>
          <p:cNvSpPr>
            <a:spLocks noGrp="1"/>
          </p:cNvSpPr>
          <p:nvPr>
            <p:ph idx="1"/>
          </p:nvPr>
        </p:nvSpPr>
        <p:spPr>
          <a:xfrm>
            <a:off x="6533322" y="1825625"/>
            <a:ext cx="5221356" cy="4351338"/>
          </a:xfrm>
        </p:spPr>
        <p:txBody>
          <a:bodyPr/>
          <a:lstStyle/>
          <a:p>
            <a:r>
              <a:rPr lang="en-GB" dirty="0"/>
              <a:t>A ribosome has two main constituent elements</a:t>
            </a:r>
          </a:p>
          <a:p>
            <a:r>
              <a:rPr lang="en-GB" dirty="0"/>
              <a:t>Proteins = 25-40%</a:t>
            </a:r>
          </a:p>
          <a:p>
            <a:r>
              <a:rPr lang="en-GB" dirty="0"/>
              <a:t>RNA = 37 – 62%</a:t>
            </a:r>
          </a:p>
          <a:p>
            <a:endParaRPr lang="en-GB" dirty="0"/>
          </a:p>
          <a:p>
            <a:r>
              <a:rPr lang="en-GB" dirty="0"/>
              <a:t>Two main subunits are present i.e. </a:t>
            </a:r>
          </a:p>
          <a:p>
            <a:r>
              <a:rPr lang="en-GB" dirty="0"/>
              <a:t>A larger subunit </a:t>
            </a:r>
          </a:p>
          <a:p>
            <a:r>
              <a:rPr lang="en-GB" dirty="0"/>
              <a:t>A smaller subunit</a:t>
            </a:r>
          </a:p>
          <a:p>
            <a:endParaRPr lang="en-GB" dirty="0"/>
          </a:p>
        </p:txBody>
      </p:sp>
    </p:spTree>
    <p:extLst>
      <p:ext uri="{BB962C8B-B14F-4D97-AF65-F5344CB8AC3E}">
        <p14:creationId xmlns:p14="http://schemas.microsoft.com/office/powerpoint/2010/main" val="8324151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78B7E465-FBA6-4724-B31E-B9B118C8733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9777A41-18AD-413C-8816-2F4A425792F4}"/>
              </a:ext>
            </a:extLst>
          </p:cNvPr>
          <p:cNvSpPr>
            <a:spLocks noGrp="1"/>
          </p:cNvSpPr>
          <p:nvPr>
            <p:ph type="title"/>
          </p:nvPr>
        </p:nvSpPr>
        <p:spPr>
          <a:xfrm>
            <a:off x="5711688" y="322390"/>
            <a:ext cx="6162262" cy="1325563"/>
          </a:xfrm>
        </p:spPr>
        <p:txBody>
          <a:bodyPr/>
          <a:lstStyle/>
          <a:p>
            <a:pPr marL="571500" indent="-571500" algn="ctr">
              <a:buFont typeface="Wingdings" panose="05000000000000000000" pitchFamily="2" charset="2"/>
              <a:buChar char="Ø"/>
            </a:pPr>
            <a:r>
              <a:rPr lang="en-GB" b="1" u="sng" dirty="0">
                <a:solidFill>
                  <a:srgbClr val="0070C0"/>
                </a:solidFill>
                <a:latin typeface="+mn-lt"/>
              </a:rPr>
              <a:t>Structure of ribosomes</a:t>
            </a:r>
          </a:p>
        </p:txBody>
      </p:sp>
      <p:sp>
        <p:nvSpPr>
          <p:cNvPr id="4" name="Content Placeholder 3">
            <a:extLst>
              <a:ext uri="{FF2B5EF4-FFF2-40B4-BE49-F238E27FC236}">
                <a16:creationId xmlns:a16="http://schemas.microsoft.com/office/drawing/2014/main" id="{A3E58459-804A-471E-9AA5-F44C6B2B5013}"/>
              </a:ext>
            </a:extLst>
          </p:cNvPr>
          <p:cNvSpPr>
            <a:spLocks noGrp="1"/>
          </p:cNvSpPr>
          <p:nvPr>
            <p:ph idx="1"/>
          </p:nvPr>
        </p:nvSpPr>
        <p:spPr>
          <a:xfrm>
            <a:off x="6202015" y="1956928"/>
            <a:ext cx="5777949" cy="2106062"/>
          </a:xfrm>
        </p:spPr>
        <p:txBody>
          <a:bodyPr>
            <a:normAutofit/>
          </a:bodyPr>
          <a:lstStyle/>
          <a:p>
            <a:pPr marL="0" indent="0">
              <a:buNone/>
            </a:pPr>
            <a:r>
              <a:rPr lang="en-GB" b="1" dirty="0">
                <a:solidFill>
                  <a:srgbClr val="0070C0"/>
                </a:solidFill>
              </a:rPr>
              <a:t>Prokaryotic subunits</a:t>
            </a:r>
          </a:p>
          <a:p>
            <a:pPr marL="0" indent="0">
              <a:buNone/>
            </a:pPr>
            <a:r>
              <a:rPr lang="en-GB" dirty="0"/>
              <a:t>Larger subunit = 50S</a:t>
            </a:r>
          </a:p>
          <a:p>
            <a:pPr marL="0" indent="0">
              <a:buNone/>
            </a:pPr>
            <a:r>
              <a:rPr lang="en-GB" dirty="0"/>
              <a:t>Smaller subunit = 30S</a:t>
            </a:r>
          </a:p>
          <a:p>
            <a:pPr marL="0" indent="0">
              <a:buNone/>
            </a:pPr>
            <a:r>
              <a:rPr lang="en-GB" dirty="0"/>
              <a:t>Total ribosomal complex = 70S </a:t>
            </a:r>
          </a:p>
        </p:txBody>
      </p:sp>
      <p:pic>
        <p:nvPicPr>
          <p:cNvPr id="6" name="Picture 5" descr="A picture containing black&#10;&#10;Description automatically generated">
            <a:extLst>
              <a:ext uri="{FF2B5EF4-FFF2-40B4-BE49-F238E27FC236}">
                <a16:creationId xmlns:a16="http://schemas.microsoft.com/office/drawing/2014/main" id="{180F418B-C5FB-4278-A8CF-6B7FAE472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219" y="4062990"/>
            <a:ext cx="2447925" cy="2486025"/>
          </a:xfrm>
          <a:prstGeom prst="rect">
            <a:avLst/>
          </a:prstGeom>
        </p:spPr>
      </p:pic>
    </p:spTree>
    <p:extLst>
      <p:ext uri="{BB962C8B-B14F-4D97-AF65-F5344CB8AC3E}">
        <p14:creationId xmlns:p14="http://schemas.microsoft.com/office/powerpoint/2010/main" val="40603029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CDC6C05D-2460-459A-86AA-4B6E2CACDE7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DBCCE029-7D47-4A12-B719-CBF21C197DA4}"/>
              </a:ext>
            </a:extLst>
          </p:cNvPr>
          <p:cNvSpPr>
            <a:spLocks noGrp="1"/>
          </p:cNvSpPr>
          <p:nvPr>
            <p:ph type="title"/>
          </p:nvPr>
        </p:nvSpPr>
        <p:spPr>
          <a:xfrm>
            <a:off x="5936974" y="365125"/>
            <a:ext cx="6255006" cy="1325563"/>
          </a:xfrm>
        </p:spPr>
        <p:txBody>
          <a:bodyPr/>
          <a:lstStyle/>
          <a:p>
            <a:pPr marL="571500" indent="-571500">
              <a:buFont typeface="Wingdings" panose="05000000000000000000" pitchFamily="2" charset="2"/>
              <a:buChar char="Ø"/>
            </a:pPr>
            <a:r>
              <a:rPr lang="en-GB" b="1" u="sng" dirty="0">
                <a:solidFill>
                  <a:srgbClr val="0070C0"/>
                </a:solidFill>
                <a:latin typeface="Calibri" panose="020F0502020204030204"/>
              </a:rPr>
              <a:t>Structure of ribosomes</a:t>
            </a:r>
            <a:endParaRPr lang="en-GB" dirty="0"/>
          </a:p>
        </p:txBody>
      </p:sp>
      <p:sp>
        <p:nvSpPr>
          <p:cNvPr id="5" name="Content Placeholder 4">
            <a:extLst>
              <a:ext uri="{FF2B5EF4-FFF2-40B4-BE49-F238E27FC236}">
                <a16:creationId xmlns:a16="http://schemas.microsoft.com/office/drawing/2014/main" id="{410CF9E6-CE68-4F92-B289-2807AF2CE0DD}"/>
              </a:ext>
            </a:extLst>
          </p:cNvPr>
          <p:cNvSpPr>
            <a:spLocks noGrp="1"/>
          </p:cNvSpPr>
          <p:nvPr>
            <p:ph idx="1"/>
          </p:nvPr>
        </p:nvSpPr>
        <p:spPr>
          <a:xfrm>
            <a:off x="6467060" y="1825625"/>
            <a:ext cx="5446644" cy="4351338"/>
          </a:xfrm>
        </p:spPr>
        <p:txBody>
          <a:bodyPr/>
          <a:lstStyle/>
          <a:p>
            <a:r>
              <a:rPr lang="en-GB" dirty="0"/>
              <a:t>Eukaryotic subunits</a:t>
            </a:r>
          </a:p>
          <a:p>
            <a:r>
              <a:rPr lang="en-GB" dirty="0"/>
              <a:t>Larger subunit = 60S</a:t>
            </a:r>
          </a:p>
          <a:p>
            <a:r>
              <a:rPr lang="en-GB" dirty="0"/>
              <a:t>Smaller subunit = 40S</a:t>
            </a:r>
          </a:p>
          <a:p>
            <a:r>
              <a:rPr lang="en-GB" dirty="0"/>
              <a:t>Total ribosomal complex = 80S</a:t>
            </a:r>
          </a:p>
        </p:txBody>
      </p:sp>
      <p:pic>
        <p:nvPicPr>
          <p:cNvPr id="7" name="Picture 6" descr="A picture containing drawing&#10;&#10;Description automatically generated">
            <a:extLst>
              <a:ext uri="{FF2B5EF4-FFF2-40B4-BE49-F238E27FC236}">
                <a16:creationId xmlns:a16="http://schemas.microsoft.com/office/drawing/2014/main" id="{DCDFF465-EB24-462F-8FFB-5F2ECFEBD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513" y="4476455"/>
            <a:ext cx="2776537" cy="2016420"/>
          </a:xfrm>
          <a:prstGeom prst="rect">
            <a:avLst/>
          </a:prstGeom>
        </p:spPr>
      </p:pic>
    </p:spTree>
    <p:extLst>
      <p:ext uri="{BB962C8B-B14F-4D97-AF65-F5344CB8AC3E}">
        <p14:creationId xmlns:p14="http://schemas.microsoft.com/office/powerpoint/2010/main" val="8581167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5B23C374-0DC8-4222-B79D-EF076C61D02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
            <a:ext cx="12191980" cy="6857990"/>
          </a:xfrm>
          <a:prstGeom prst="rect">
            <a:avLst/>
          </a:prstGeom>
        </p:spPr>
      </p:pic>
      <p:sp>
        <p:nvSpPr>
          <p:cNvPr id="4" name="Title 3">
            <a:extLst>
              <a:ext uri="{FF2B5EF4-FFF2-40B4-BE49-F238E27FC236}">
                <a16:creationId xmlns:a16="http://schemas.microsoft.com/office/drawing/2014/main" id="{EB143640-BF78-4319-876C-3A0AB237E9A4}"/>
              </a:ext>
            </a:extLst>
          </p:cNvPr>
          <p:cNvSpPr>
            <a:spLocks noGrp="1"/>
          </p:cNvSpPr>
          <p:nvPr>
            <p:ph type="title"/>
          </p:nvPr>
        </p:nvSpPr>
        <p:spPr>
          <a:xfrm>
            <a:off x="6851374" y="365125"/>
            <a:ext cx="4502426" cy="1325563"/>
          </a:xfrm>
        </p:spPr>
        <p:txBody>
          <a:bodyPr/>
          <a:lstStyle/>
          <a:p>
            <a:pPr marL="571500" indent="-571500">
              <a:buFont typeface="Wingdings" panose="05000000000000000000" pitchFamily="2" charset="2"/>
              <a:buChar char="Ø"/>
            </a:pPr>
            <a:r>
              <a:rPr lang="en-GB" b="1" u="sng" dirty="0">
                <a:solidFill>
                  <a:srgbClr val="0070C0"/>
                </a:solidFill>
                <a:latin typeface="+mn-lt"/>
              </a:rPr>
              <a:t>Svedberg Unit</a:t>
            </a:r>
          </a:p>
        </p:txBody>
      </p:sp>
      <p:sp>
        <p:nvSpPr>
          <p:cNvPr id="5" name="Content Placeholder 4">
            <a:extLst>
              <a:ext uri="{FF2B5EF4-FFF2-40B4-BE49-F238E27FC236}">
                <a16:creationId xmlns:a16="http://schemas.microsoft.com/office/drawing/2014/main" id="{F13815A7-5AFC-4107-8ED5-0A7464B1373F}"/>
              </a:ext>
            </a:extLst>
          </p:cNvPr>
          <p:cNvSpPr>
            <a:spLocks noGrp="1"/>
          </p:cNvSpPr>
          <p:nvPr>
            <p:ph idx="1"/>
          </p:nvPr>
        </p:nvSpPr>
        <p:spPr>
          <a:xfrm>
            <a:off x="6400800" y="1825625"/>
            <a:ext cx="5791180" cy="4919732"/>
          </a:xfrm>
        </p:spPr>
        <p:txBody>
          <a:bodyPr>
            <a:normAutofit/>
          </a:bodyPr>
          <a:lstStyle/>
          <a:p>
            <a:r>
              <a:rPr lang="en-GB" dirty="0"/>
              <a:t>The S in 70S or 80S stands for Svedberg units</a:t>
            </a:r>
          </a:p>
          <a:p>
            <a:r>
              <a:rPr lang="en-GB" dirty="0"/>
              <a:t>The faster a particle travel when centrifuged, the greater its Svedberg value</a:t>
            </a:r>
          </a:p>
          <a:p>
            <a:r>
              <a:rPr lang="en-GB" dirty="0"/>
              <a:t>The sedimentation coefficient is a function of a particles molecular weight, volume and shape</a:t>
            </a:r>
          </a:p>
          <a:p>
            <a:r>
              <a:rPr lang="en-GB" dirty="0"/>
              <a:t>Heavier and more compact particles normally have larger Svedberg numbers</a:t>
            </a:r>
          </a:p>
        </p:txBody>
      </p:sp>
    </p:spTree>
    <p:extLst>
      <p:ext uri="{BB962C8B-B14F-4D97-AF65-F5344CB8AC3E}">
        <p14:creationId xmlns:p14="http://schemas.microsoft.com/office/powerpoint/2010/main" val="42397666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9AC05DD1-10FF-4BF7-954C-C1143A755D2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D42C8CC7-2D4C-4874-860A-5AE153F22A2C}"/>
              </a:ext>
            </a:extLst>
          </p:cNvPr>
          <p:cNvSpPr>
            <a:spLocks noGrp="1"/>
          </p:cNvSpPr>
          <p:nvPr>
            <p:ph type="title"/>
          </p:nvPr>
        </p:nvSpPr>
        <p:spPr>
          <a:xfrm>
            <a:off x="5618922" y="881960"/>
            <a:ext cx="6094343" cy="1325563"/>
          </a:xfrm>
        </p:spPr>
        <p:txBody>
          <a:bodyPr/>
          <a:lstStyle/>
          <a:p>
            <a:pPr marL="571500" indent="-571500" algn="ctr">
              <a:buFont typeface="Wingdings" panose="05000000000000000000" pitchFamily="2" charset="2"/>
              <a:buChar char="Ø"/>
            </a:pPr>
            <a:r>
              <a:rPr lang="en-GB" b="1" u="sng" dirty="0">
                <a:solidFill>
                  <a:srgbClr val="0070C0"/>
                </a:solidFill>
                <a:latin typeface="+mn-lt"/>
              </a:rPr>
              <a:t>TYPES OF RIBOSOMES</a:t>
            </a:r>
          </a:p>
        </p:txBody>
      </p:sp>
      <p:sp>
        <p:nvSpPr>
          <p:cNvPr id="5" name="Content Placeholder 4">
            <a:extLst>
              <a:ext uri="{FF2B5EF4-FFF2-40B4-BE49-F238E27FC236}">
                <a16:creationId xmlns:a16="http://schemas.microsoft.com/office/drawing/2014/main" id="{717715F7-0BE8-4B1D-A613-299FF9943CD2}"/>
              </a:ext>
            </a:extLst>
          </p:cNvPr>
          <p:cNvSpPr>
            <a:spLocks noGrp="1"/>
          </p:cNvSpPr>
          <p:nvPr>
            <p:ph idx="1"/>
          </p:nvPr>
        </p:nvSpPr>
        <p:spPr>
          <a:xfrm>
            <a:off x="6334538" y="2729947"/>
            <a:ext cx="5261114" cy="3447015"/>
          </a:xfrm>
        </p:spPr>
        <p:txBody>
          <a:bodyPr/>
          <a:lstStyle/>
          <a:p>
            <a:r>
              <a:rPr lang="en-GB" dirty="0"/>
              <a:t>There are two types of ribosomes</a:t>
            </a:r>
          </a:p>
          <a:p>
            <a:pPr marL="514350" indent="-514350">
              <a:buFont typeface="+mj-lt"/>
              <a:buAutoNum type="arabicPeriod"/>
            </a:pPr>
            <a:r>
              <a:rPr lang="en-GB" dirty="0"/>
              <a:t>70S Ribosomes</a:t>
            </a:r>
          </a:p>
          <a:p>
            <a:pPr marL="514350" indent="-514350">
              <a:buFont typeface="+mj-lt"/>
              <a:buAutoNum type="arabicPeriod"/>
            </a:pPr>
            <a:r>
              <a:rPr lang="en-GB" dirty="0"/>
              <a:t>80S Ribosomes</a:t>
            </a:r>
          </a:p>
        </p:txBody>
      </p:sp>
    </p:spTree>
    <p:extLst>
      <p:ext uri="{BB962C8B-B14F-4D97-AF65-F5344CB8AC3E}">
        <p14:creationId xmlns:p14="http://schemas.microsoft.com/office/powerpoint/2010/main" val="38896410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AD41F2D0-1B4F-4976-A2F7-814B16F1D98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5" name="Title 4">
            <a:extLst>
              <a:ext uri="{FF2B5EF4-FFF2-40B4-BE49-F238E27FC236}">
                <a16:creationId xmlns:a16="http://schemas.microsoft.com/office/drawing/2014/main" id="{3DF42D23-1F4B-4DF9-83D0-ED94EEBD197F}"/>
              </a:ext>
            </a:extLst>
          </p:cNvPr>
          <p:cNvSpPr>
            <a:spLocks noGrp="1"/>
          </p:cNvSpPr>
          <p:nvPr>
            <p:ph type="title"/>
          </p:nvPr>
        </p:nvSpPr>
        <p:spPr>
          <a:xfrm>
            <a:off x="6336195" y="0"/>
            <a:ext cx="5165035" cy="1325563"/>
          </a:xfrm>
        </p:spPr>
        <p:txBody>
          <a:bodyPr>
            <a:normAutofit/>
          </a:bodyPr>
          <a:lstStyle/>
          <a:p>
            <a:pPr marL="514350" lvl="0" indent="-514350">
              <a:spcBef>
                <a:spcPts val="1000"/>
              </a:spcBef>
            </a:pPr>
            <a:r>
              <a:rPr lang="en-GB" sz="3600" b="1" u="sng" dirty="0">
                <a:solidFill>
                  <a:srgbClr val="0070C0"/>
                </a:solidFill>
                <a:latin typeface="Calibri" panose="020F0502020204030204"/>
                <a:ea typeface="+mn-ea"/>
                <a:cs typeface="+mn-cs"/>
              </a:rPr>
              <a:t>1: 70S Ribosomes</a:t>
            </a:r>
            <a:endParaRPr lang="en-GB" sz="3600" b="1" u="sng" dirty="0">
              <a:solidFill>
                <a:srgbClr val="0070C0"/>
              </a:solidFill>
            </a:endParaRPr>
          </a:p>
        </p:txBody>
      </p:sp>
      <p:sp>
        <p:nvSpPr>
          <p:cNvPr id="4" name="Content Placeholder 3">
            <a:extLst>
              <a:ext uri="{FF2B5EF4-FFF2-40B4-BE49-F238E27FC236}">
                <a16:creationId xmlns:a16="http://schemas.microsoft.com/office/drawing/2014/main" id="{7AF65B15-23FD-440A-A5F9-6C3AD07FD1DE}"/>
              </a:ext>
            </a:extLst>
          </p:cNvPr>
          <p:cNvSpPr>
            <a:spLocks noGrp="1"/>
          </p:cNvSpPr>
          <p:nvPr>
            <p:ph idx="1"/>
          </p:nvPr>
        </p:nvSpPr>
        <p:spPr>
          <a:xfrm>
            <a:off x="5910468" y="1256162"/>
            <a:ext cx="6016488" cy="5462690"/>
          </a:xfrm>
        </p:spPr>
        <p:txBody>
          <a:bodyPr>
            <a:normAutofit/>
          </a:bodyPr>
          <a:lstStyle/>
          <a:p>
            <a:pPr>
              <a:lnSpc>
                <a:spcPct val="107000"/>
              </a:lnSpc>
              <a:spcAft>
                <a:spcPts val="800"/>
              </a:spcAft>
            </a:pPr>
            <a:r>
              <a:rPr lang="en-GB" sz="2600" dirty="0">
                <a:solidFill>
                  <a:prstClr val="black"/>
                </a:solidFill>
              </a:rPr>
              <a:t>The 70S ribosomes are comparatively smaller in size and have sedimentation coefficient 70S and the molecular weight 2.7 *</a:t>
            </a:r>
            <a:r>
              <a:rPr lang="en-GB" dirty="0">
                <a:latin typeface="Calibri" panose="020F0502020204030204" pitchFamily="34" charset="0"/>
                <a:ea typeface="Calibri" panose="020F0502020204030204" pitchFamily="34" charset="0"/>
                <a:cs typeface="Times New Roman" panose="02020603050405020304" pitchFamily="18" charset="0"/>
              </a:rPr>
              <a:t>10</a:t>
            </a:r>
            <a:r>
              <a:rPr lang="en-GB" baseline="30000" dirty="0">
                <a:latin typeface="Calibri" panose="020F0502020204030204" pitchFamily="34" charset="0"/>
                <a:ea typeface="Calibri" panose="020F0502020204030204" pitchFamily="34" charset="0"/>
                <a:cs typeface="Times New Roman" panose="02020603050405020304" pitchFamily="18" charset="0"/>
              </a:rPr>
              <a:t>6</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r>
              <a:rPr lang="en-GB" sz="2600" dirty="0">
                <a:solidFill>
                  <a:prstClr val="black"/>
                </a:solidFill>
              </a:rPr>
              <a:t>  daltons (Dalton is unit of molecular weight) </a:t>
            </a:r>
          </a:p>
          <a:p>
            <a:pPr lvl="0"/>
            <a:r>
              <a:rPr lang="en-GB" sz="2600" dirty="0">
                <a:solidFill>
                  <a:prstClr val="black"/>
                </a:solidFill>
              </a:rPr>
              <a:t>These are constructed by 50S and 30S subunits</a:t>
            </a:r>
          </a:p>
          <a:p>
            <a:pPr lvl="0"/>
            <a:r>
              <a:rPr lang="en-GB" sz="2600" dirty="0">
                <a:solidFill>
                  <a:prstClr val="black"/>
                </a:solidFill>
              </a:rPr>
              <a:t>They occur in the prokaryotic cells of the blue green algae and bacteria</a:t>
            </a:r>
          </a:p>
          <a:p>
            <a:pPr lvl="0"/>
            <a:r>
              <a:rPr lang="en-GB" sz="2600" dirty="0">
                <a:solidFill>
                  <a:prstClr val="black"/>
                </a:solidFill>
              </a:rPr>
              <a:t>Also occur in mitochondria and chloroplast of eukaryotes</a:t>
            </a:r>
          </a:p>
          <a:p>
            <a:endParaRPr lang="en-GB" dirty="0"/>
          </a:p>
        </p:txBody>
      </p:sp>
    </p:spTree>
    <p:extLst>
      <p:ext uri="{BB962C8B-B14F-4D97-AF65-F5344CB8AC3E}">
        <p14:creationId xmlns:p14="http://schemas.microsoft.com/office/powerpoint/2010/main" val="7493772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D7617294-8C63-4385-A53A-1508F8882A1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528" y="-13242"/>
            <a:ext cx="12191980" cy="6857990"/>
          </a:xfrm>
          <a:prstGeom prst="rect">
            <a:avLst/>
          </a:prstGeom>
        </p:spPr>
      </p:pic>
      <p:sp>
        <p:nvSpPr>
          <p:cNvPr id="2" name="Title 1">
            <a:extLst>
              <a:ext uri="{FF2B5EF4-FFF2-40B4-BE49-F238E27FC236}">
                <a16:creationId xmlns:a16="http://schemas.microsoft.com/office/drawing/2014/main" id="{2443BA9E-12C1-4DFA-9E34-36DF9F7F7246}"/>
              </a:ext>
            </a:extLst>
          </p:cNvPr>
          <p:cNvSpPr>
            <a:spLocks noGrp="1"/>
          </p:cNvSpPr>
          <p:nvPr>
            <p:ph type="title"/>
          </p:nvPr>
        </p:nvSpPr>
        <p:spPr>
          <a:xfrm>
            <a:off x="6096000" y="107910"/>
            <a:ext cx="4860235" cy="1325563"/>
          </a:xfrm>
        </p:spPr>
        <p:txBody>
          <a:bodyPr>
            <a:normAutofit/>
          </a:bodyPr>
          <a:lstStyle/>
          <a:p>
            <a:pPr marL="514350" lvl="0" indent="-514350">
              <a:spcBef>
                <a:spcPts val="1000"/>
              </a:spcBef>
            </a:pPr>
            <a:r>
              <a:rPr lang="en-GB" sz="3600" b="1" u="sng" dirty="0">
                <a:solidFill>
                  <a:srgbClr val="0070C0"/>
                </a:solidFill>
                <a:latin typeface="Calibri" panose="020F0502020204030204"/>
                <a:ea typeface="+mn-ea"/>
                <a:cs typeface="+mn-cs"/>
              </a:rPr>
              <a:t>2: 80S Ribosomes</a:t>
            </a:r>
            <a:endParaRPr lang="en-GB" sz="3600" b="1" u="sng" dirty="0">
              <a:solidFill>
                <a:srgbClr val="0070C0"/>
              </a:solidFill>
            </a:endParaRPr>
          </a:p>
        </p:txBody>
      </p:sp>
      <p:sp>
        <p:nvSpPr>
          <p:cNvPr id="4" name="Content Placeholder 3">
            <a:extLst>
              <a:ext uri="{FF2B5EF4-FFF2-40B4-BE49-F238E27FC236}">
                <a16:creationId xmlns:a16="http://schemas.microsoft.com/office/drawing/2014/main" id="{9636E2C7-001E-4B43-8FE2-985CB1550813}"/>
              </a:ext>
            </a:extLst>
          </p:cNvPr>
          <p:cNvSpPr>
            <a:spLocks noGrp="1"/>
          </p:cNvSpPr>
          <p:nvPr>
            <p:ph idx="1"/>
          </p:nvPr>
        </p:nvSpPr>
        <p:spPr>
          <a:xfrm>
            <a:off x="5676909" y="1433127"/>
            <a:ext cx="6493543" cy="5317297"/>
          </a:xfrm>
        </p:spPr>
        <p:txBody>
          <a:bodyPr>
            <a:normAutofit/>
          </a:bodyPr>
          <a:lstStyle/>
          <a:p>
            <a:pPr>
              <a:lnSpc>
                <a:spcPct val="107000"/>
              </a:lnSpc>
              <a:spcAft>
                <a:spcPts val="800"/>
              </a:spcAft>
            </a:pPr>
            <a:r>
              <a:rPr lang="en-GB" dirty="0"/>
              <a:t>The 80S ribosomes have the sedimentation coefficient of 80S and the molecular weight 40 * </a:t>
            </a:r>
            <a:r>
              <a:rPr lang="en-GB" dirty="0">
                <a:latin typeface="Calibri" panose="020F0502020204030204" pitchFamily="34" charset="0"/>
                <a:ea typeface="Calibri" panose="020F0502020204030204" pitchFamily="34" charset="0"/>
                <a:cs typeface="Times New Roman" panose="02020603050405020304" pitchFamily="18" charset="0"/>
              </a:rPr>
              <a:t>10</a:t>
            </a:r>
            <a:r>
              <a:rPr lang="en-GB" baseline="30000" dirty="0">
                <a:latin typeface="Calibri" panose="020F0502020204030204" pitchFamily="34" charset="0"/>
                <a:ea typeface="Calibri" panose="020F0502020204030204" pitchFamily="34" charset="0"/>
                <a:cs typeface="Times New Roman" panose="02020603050405020304" pitchFamily="18" charset="0"/>
              </a:rPr>
              <a:t>6 </a:t>
            </a:r>
            <a:r>
              <a:rPr lang="en-GB" dirty="0">
                <a:latin typeface="Calibri" panose="020F0502020204030204" pitchFamily="34" charset="0"/>
                <a:ea typeface="Calibri" panose="020F0502020204030204" pitchFamily="34" charset="0"/>
                <a:cs typeface="Times New Roman" panose="02020603050405020304" pitchFamily="18" charset="0"/>
              </a:rPr>
              <a:t>daltons</a:t>
            </a:r>
            <a:r>
              <a:rPr lang="en-GB" baseline="30000"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t> the 80S ribosomes occur in eukaryotic cells of the plants and animals</a:t>
            </a:r>
          </a:p>
          <a:p>
            <a:r>
              <a:rPr lang="en-GB" dirty="0"/>
              <a:t>The ribosome of mitochondria and chloroplast are always smaller than 80S cytoplasmic ribosomes and are comparable to prokaryotic ribosomes in both size and sensitivity to antibiotics, although their sedimentation value very in different phyla</a:t>
            </a:r>
          </a:p>
          <a:p>
            <a:endParaRPr lang="en-GB" dirty="0"/>
          </a:p>
        </p:txBody>
      </p:sp>
    </p:spTree>
    <p:extLst>
      <p:ext uri="{BB962C8B-B14F-4D97-AF65-F5344CB8AC3E}">
        <p14:creationId xmlns:p14="http://schemas.microsoft.com/office/powerpoint/2010/main" val="29419352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E808F044-188C-4C07-A5E7-A21BFEFC752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Content Placeholder 3">
            <a:extLst>
              <a:ext uri="{FF2B5EF4-FFF2-40B4-BE49-F238E27FC236}">
                <a16:creationId xmlns:a16="http://schemas.microsoft.com/office/drawing/2014/main" id="{C5879254-9FE7-4704-8B36-2D039B6AD47C}"/>
              </a:ext>
            </a:extLst>
          </p:cNvPr>
          <p:cNvSpPr>
            <a:spLocks noGrp="1"/>
          </p:cNvSpPr>
          <p:nvPr>
            <p:ph idx="1"/>
          </p:nvPr>
        </p:nvSpPr>
        <p:spPr>
          <a:xfrm>
            <a:off x="6096000" y="1825625"/>
            <a:ext cx="5257800" cy="4351338"/>
          </a:xfrm>
        </p:spPr>
        <p:txBody>
          <a:bodyPr/>
          <a:lstStyle/>
          <a:p>
            <a:r>
              <a:rPr lang="en-GB" dirty="0"/>
              <a:t>E.g. 77S in mitochondria of fungi, </a:t>
            </a:r>
          </a:p>
          <a:p>
            <a:r>
              <a:rPr lang="en-GB" dirty="0"/>
              <a:t>60S in mitochondria of mammals,</a:t>
            </a:r>
          </a:p>
          <a:p>
            <a:r>
              <a:rPr lang="en-GB" dirty="0"/>
              <a:t>The ribosomes of chloroplast are 70S types</a:t>
            </a:r>
          </a:p>
        </p:txBody>
      </p:sp>
    </p:spTree>
    <p:extLst>
      <p:ext uri="{BB962C8B-B14F-4D97-AF65-F5344CB8AC3E}">
        <p14:creationId xmlns:p14="http://schemas.microsoft.com/office/powerpoint/2010/main" val="410492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5930-2E02-4DDE-8E9F-2717B4B2A6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E40060-DBAB-416F-9C20-E9532CCD74A1}"/>
              </a:ext>
            </a:extLst>
          </p:cNvPr>
          <p:cNvPicPr>
            <a:picLocks noGrp="1" noChangeAspect="1"/>
          </p:cNvPicPr>
          <p:nvPr>
            <p:ph idx="1"/>
          </p:nvPr>
        </p:nvPicPr>
        <p:blipFill>
          <a:blip r:embed="rId2"/>
          <a:stretch>
            <a:fillRect/>
          </a:stretch>
        </p:blipFill>
        <p:spPr>
          <a:xfrm>
            <a:off x="128337" y="452718"/>
            <a:ext cx="11806989" cy="6204756"/>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1C8FBE2D-D3FC-41A6-9AA7-CB71A8F9481E}"/>
                  </a:ext>
                </a:extLst>
              </p14:cNvPr>
              <p14:cNvContentPartPr/>
              <p14:nvPr/>
            </p14:nvContentPartPr>
            <p14:xfrm>
              <a:off x="10571469" y="624032"/>
              <a:ext cx="1197720" cy="33840"/>
            </p14:xfrm>
          </p:contentPart>
        </mc:Choice>
        <mc:Fallback xmlns="">
          <p:pic>
            <p:nvPicPr>
              <p:cNvPr id="6" name="Ink 5">
                <a:extLst>
                  <a:ext uri="{FF2B5EF4-FFF2-40B4-BE49-F238E27FC236}">
                    <a16:creationId xmlns:a16="http://schemas.microsoft.com/office/drawing/2014/main" id="{1C8FBE2D-D3FC-41A6-9AA7-CB71A8F9481E}"/>
                  </a:ext>
                </a:extLst>
              </p:cNvPr>
              <p:cNvPicPr/>
              <p:nvPr/>
            </p:nvPicPr>
            <p:blipFill>
              <a:blip r:embed="rId4"/>
              <a:stretch>
                <a:fillRect/>
              </a:stretch>
            </p:blipFill>
            <p:spPr>
              <a:xfrm>
                <a:off x="10508469" y="561032"/>
                <a:ext cx="1323360" cy="159480"/>
              </a:xfrm>
              <a:prstGeom prst="rect">
                <a:avLst/>
              </a:prstGeom>
            </p:spPr>
          </p:pic>
        </mc:Fallback>
      </mc:AlternateContent>
    </p:spTree>
    <p:extLst>
      <p:ext uri="{BB962C8B-B14F-4D97-AF65-F5344CB8AC3E}">
        <p14:creationId xmlns:p14="http://schemas.microsoft.com/office/powerpoint/2010/main" val="177185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77701060-1674-4368-8C15-9353A002451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94ACF6C-9302-4ABE-8268-687F2A84B470}"/>
              </a:ext>
            </a:extLst>
          </p:cNvPr>
          <p:cNvSpPr>
            <a:spLocks noGrp="1"/>
          </p:cNvSpPr>
          <p:nvPr>
            <p:ph type="title"/>
          </p:nvPr>
        </p:nvSpPr>
        <p:spPr>
          <a:xfrm>
            <a:off x="5539409" y="365125"/>
            <a:ext cx="6652592" cy="1325563"/>
          </a:xfrm>
        </p:spPr>
        <p:txBody>
          <a:bodyPr/>
          <a:lstStyle/>
          <a:p>
            <a:pPr marL="571500" indent="-571500" algn="ctr">
              <a:buFont typeface="Wingdings" panose="05000000000000000000" pitchFamily="2" charset="2"/>
              <a:buChar char="Ø"/>
            </a:pPr>
            <a:r>
              <a:rPr lang="en-GB" b="1" u="sng" dirty="0">
                <a:solidFill>
                  <a:srgbClr val="0070C0"/>
                </a:solidFill>
                <a:latin typeface="+mn-lt"/>
              </a:rPr>
              <a:t>Structure Of Larger Subunit</a:t>
            </a:r>
          </a:p>
        </p:txBody>
      </p:sp>
      <p:sp>
        <p:nvSpPr>
          <p:cNvPr id="4" name="Content Placeholder 3">
            <a:extLst>
              <a:ext uri="{FF2B5EF4-FFF2-40B4-BE49-F238E27FC236}">
                <a16:creationId xmlns:a16="http://schemas.microsoft.com/office/drawing/2014/main" id="{85B7C17B-D0FC-42E8-9B23-7D2B021947CA}"/>
              </a:ext>
            </a:extLst>
          </p:cNvPr>
          <p:cNvSpPr>
            <a:spLocks noGrp="1"/>
          </p:cNvSpPr>
          <p:nvPr>
            <p:ph idx="1"/>
          </p:nvPr>
        </p:nvSpPr>
        <p:spPr>
          <a:xfrm>
            <a:off x="5883966" y="1944894"/>
            <a:ext cx="5708374" cy="4351338"/>
          </a:xfrm>
        </p:spPr>
        <p:txBody>
          <a:bodyPr/>
          <a:lstStyle/>
          <a:p>
            <a:r>
              <a:rPr lang="en-GB" dirty="0"/>
              <a:t>Consists of two RNA strands</a:t>
            </a:r>
          </a:p>
          <a:p>
            <a:r>
              <a:rPr lang="en-GB" dirty="0"/>
              <a:t>A longer and a shorter strand wrap upon each other</a:t>
            </a:r>
          </a:p>
          <a:p>
            <a:r>
              <a:rPr lang="en-GB" dirty="0"/>
              <a:t>Strands are dotted with protein coats</a:t>
            </a:r>
          </a:p>
          <a:p>
            <a:r>
              <a:rPr lang="en-GB" dirty="0"/>
              <a:t>Proteins often glue RNA strands in their characteristic shape</a:t>
            </a:r>
          </a:p>
        </p:txBody>
      </p:sp>
    </p:spTree>
    <p:extLst>
      <p:ext uri="{BB962C8B-B14F-4D97-AF65-F5344CB8AC3E}">
        <p14:creationId xmlns:p14="http://schemas.microsoft.com/office/powerpoint/2010/main" val="11204142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0AB24F14-64B2-4E67-94FD-8D08D27A1B6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60AAC3A-F309-4CA9-B349-8CB66085CFAB}"/>
              </a:ext>
            </a:extLst>
          </p:cNvPr>
          <p:cNvSpPr>
            <a:spLocks noGrp="1"/>
          </p:cNvSpPr>
          <p:nvPr>
            <p:ph type="title"/>
          </p:nvPr>
        </p:nvSpPr>
        <p:spPr>
          <a:xfrm>
            <a:off x="6202016" y="740017"/>
            <a:ext cx="5618923" cy="1325563"/>
          </a:xfrm>
        </p:spPr>
        <p:txBody>
          <a:bodyPr/>
          <a:lstStyle/>
          <a:p>
            <a:pPr marL="571500" indent="-571500" algn="ctr">
              <a:buFont typeface="Wingdings" panose="05000000000000000000" pitchFamily="2" charset="2"/>
              <a:buChar char="Ø"/>
            </a:pPr>
            <a:r>
              <a:rPr lang="en-GB" b="1" u="sng" dirty="0">
                <a:solidFill>
                  <a:srgbClr val="0070C0"/>
                </a:solidFill>
                <a:latin typeface="Calibri" panose="020F0502020204030204"/>
              </a:rPr>
              <a:t>Structure Of smaller Subunit</a:t>
            </a:r>
            <a:endParaRPr lang="en-GB" dirty="0"/>
          </a:p>
        </p:txBody>
      </p:sp>
      <p:sp>
        <p:nvSpPr>
          <p:cNvPr id="4" name="Content Placeholder 3">
            <a:extLst>
              <a:ext uri="{FF2B5EF4-FFF2-40B4-BE49-F238E27FC236}">
                <a16:creationId xmlns:a16="http://schemas.microsoft.com/office/drawing/2014/main" id="{FCF52E1D-19A0-4C7A-A120-E4D324C3B8A0}"/>
              </a:ext>
            </a:extLst>
          </p:cNvPr>
          <p:cNvSpPr>
            <a:spLocks noGrp="1"/>
          </p:cNvSpPr>
          <p:nvPr>
            <p:ph idx="1"/>
          </p:nvPr>
        </p:nvSpPr>
        <p:spPr>
          <a:xfrm>
            <a:off x="6559826" y="2430704"/>
            <a:ext cx="5261113" cy="3687279"/>
          </a:xfrm>
        </p:spPr>
        <p:txBody>
          <a:bodyPr/>
          <a:lstStyle/>
          <a:p>
            <a:r>
              <a:rPr lang="en-GB" dirty="0"/>
              <a:t>Consist of a single RNA strand</a:t>
            </a:r>
          </a:p>
          <a:p>
            <a:r>
              <a:rPr lang="en-GB" dirty="0"/>
              <a:t>It is also covered with a protein coat</a:t>
            </a:r>
          </a:p>
          <a:p>
            <a:r>
              <a:rPr lang="en-GB" dirty="0"/>
              <a:t>Smaller subunit though smaller than the larger subunit, is quite enormous than the normal proteins</a:t>
            </a:r>
          </a:p>
        </p:txBody>
      </p:sp>
    </p:spTree>
    <p:extLst>
      <p:ext uri="{BB962C8B-B14F-4D97-AF65-F5344CB8AC3E}">
        <p14:creationId xmlns:p14="http://schemas.microsoft.com/office/powerpoint/2010/main" val="6159955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0CEF93B4-854A-4A0A-A407-DEBE196E19D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80" cy="6857990"/>
          </a:xfrm>
          <a:prstGeom prst="rect">
            <a:avLst/>
          </a:prstGeom>
        </p:spPr>
      </p:pic>
      <p:sp>
        <p:nvSpPr>
          <p:cNvPr id="2" name="Title 1">
            <a:extLst>
              <a:ext uri="{FF2B5EF4-FFF2-40B4-BE49-F238E27FC236}">
                <a16:creationId xmlns:a16="http://schemas.microsoft.com/office/drawing/2014/main" id="{75A2B1C7-E2E5-43EC-8D72-AA9502A6C85E}"/>
              </a:ext>
            </a:extLst>
          </p:cNvPr>
          <p:cNvSpPr>
            <a:spLocks noGrp="1"/>
          </p:cNvSpPr>
          <p:nvPr>
            <p:ph type="title"/>
          </p:nvPr>
        </p:nvSpPr>
        <p:spPr>
          <a:xfrm>
            <a:off x="7633252" y="365125"/>
            <a:ext cx="3720548" cy="1325563"/>
          </a:xfrm>
        </p:spPr>
        <p:txBody>
          <a:bodyPr/>
          <a:lstStyle/>
          <a:p>
            <a:pPr marL="571500" indent="-571500">
              <a:buFont typeface="Wingdings" panose="05000000000000000000" pitchFamily="2" charset="2"/>
              <a:buChar char="Ø"/>
            </a:pPr>
            <a:r>
              <a:rPr lang="en-GB" b="1" u="sng" dirty="0">
                <a:solidFill>
                  <a:srgbClr val="0070C0"/>
                </a:solidFill>
                <a:latin typeface="+mn-lt"/>
              </a:rPr>
              <a:t>Location</a:t>
            </a:r>
          </a:p>
        </p:txBody>
      </p:sp>
      <p:sp>
        <p:nvSpPr>
          <p:cNvPr id="4" name="Content Placeholder 3">
            <a:extLst>
              <a:ext uri="{FF2B5EF4-FFF2-40B4-BE49-F238E27FC236}">
                <a16:creationId xmlns:a16="http://schemas.microsoft.com/office/drawing/2014/main" id="{5D407867-E265-422F-8662-04DF94A6BF46}"/>
              </a:ext>
            </a:extLst>
          </p:cNvPr>
          <p:cNvSpPr>
            <a:spLocks noGrp="1"/>
          </p:cNvSpPr>
          <p:nvPr>
            <p:ph idx="1"/>
          </p:nvPr>
        </p:nvSpPr>
        <p:spPr>
          <a:xfrm>
            <a:off x="6414052" y="1825625"/>
            <a:ext cx="5115339" cy="2401818"/>
          </a:xfrm>
        </p:spPr>
        <p:txBody>
          <a:bodyPr/>
          <a:lstStyle/>
          <a:p>
            <a:r>
              <a:rPr lang="en-GB" dirty="0"/>
              <a:t>Ribosomes can be found either:</a:t>
            </a:r>
          </a:p>
          <a:p>
            <a:r>
              <a:rPr lang="en-GB" dirty="0"/>
              <a:t>Dispersed freely in the cytosol</a:t>
            </a:r>
          </a:p>
          <a:p>
            <a:r>
              <a:rPr lang="en-GB" dirty="0"/>
              <a:t>Attached to the surface of endoplasmic reticulum</a:t>
            </a:r>
          </a:p>
        </p:txBody>
      </p:sp>
      <p:pic>
        <p:nvPicPr>
          <p:cNvPr id="6" name="Picture 5">
            <a:extLst>
              <a:ext uri="{FF2B5EF4-FFF2-40B4-BE49-F238E27FC236}">
                <a16:creationId xmlns:a16="http://schemas.microsoft.com/office/drawing/2014/main" id="{F1C59641-385D-4C6F-9568-7DD1F6EDE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821" y="3942108"/>
            <a:ext cx="3733800" cy="2419350"/>
          </a:xfrm>
          <a:prstGeom prst="rect">
            <a:avLst/>
          </a:prstGeom>
        </p:spPr>
      </p:pic>
    </p:spTree>
    <p:extLst>
      <p:ext uri="{BB962C8B-B14F-4D97-AF65-F5344CB8AC3E}">
        <p14:creationId xmlns:p14="http://schemas.microsoft.com/office/powerpoint/2010/main" val="23664085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AC81D6D3-B5AC-4340-BA53-B77B3FAF09C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0103C20-7CF8-4C22-88A9-304B61E10C1C}"/>
              </a:ext>
            </a:extLst>
          </p:cNvPr>
          <p:cNvSpPr>
            <a:spLocks noGrp="1"/>
          </p:cNvSpPr>
          <p:nvPr>
            <p:ph type="title"/>
          </p:nvPr>
        </p:nvSpPr>
        <p:spPr>
          <a:xfrm>
            <a:off x="6467061" y="934968"/>
            <a:ext cx="4966252" cy="1325563"/>
          </a:xfrm>
        </p:spPr>
        <p:txBody>
          <a:bodyPr/>
          <a:lstStyle/>
          <a:p>
            <a:pPr marL="571500" indent="-571500">
              <a:buFont typeface="Wingdings" panose="05000000000000000000" pitchFamily="2" charset="2"/>
              <a:buChar char="Ø"/>
            </a:pPr>
            <a:r>
              <a:rPr lang="en-GB" b="1" u="sng" dirty="0">
                <a:solidFill>
                  <a:srgbClr val="0070C0"/>
                </a:solidFill>
                <a:latin typeface="+mn-lt"/>
              </a:rPr>
              <a:t>Types On The Basis Of Location</a:t>
            </a:r>
          </a:p>
        </p:txBody>
      </p:sp>
      <p:sp>
        <p:nvSpPr>
          <p:cNvPr id="4" name="Content Placeholder 3">
            <a:extLst>
              <a:ext uri="{FF2B5EF4-FFF2-40B4-BE49-F238E27FC236}">
                <a16:creationId xmlns:a16="http://schemas.microsoft.com/office/drawing/2014/main" id="{CA4B9BA0-A1B8-4277-8C85-61AC0958CC1C}"/>
              </a:ext>
            </a:extLst>
          </p:cNvPr>
          <p:cNvSpPr>
            <a:spLocks noGrp="1"/>
          </p:cNvSpPr>
          <p:nvPr>
            <p:ph idx="1"/>
          </p:nvPr>
        </p:nvSpPr>
        <p:spPr>
          <a:xfrm>
            <a:off x="6851374" y="2986571"/>
            <a:ext cx="4966253" cy="2778125"/>
          </a:xfrm>
        </p:spPr>
        <p:txBody>
          <a:bodyPr/>
          <a:lstStyle/>
          <a:p>
            <a:r>
              <a:rPr lang="en-GB" dirty="0"/>
              <a:t>On the basis of location, ribosomes are divided into two types:</a:t>
            </a:r>
          </a:p>
          <a:p>
            <a:r>
              <a:rPr lang="en-GB" dirty="0"/>
              <a:t>Free ribosomes</a:t>
            </a:r>
          </a:p>
          <a:p>
            <a:r>
              <a:rPr lang="en-GB" dirty="0"/>
              <a:t>Bounded ribosomes</a:t>
            </a:r>
          </a:p>
        </p:txBody>
      </p:sp>
    </p:spTree>
    <p:extLst>
      <p:ext uri="{BB962C8B-B14F-4D97-AF65-F5344CB8AC3E}">
        <p14:creationId xmlns:p14="http://schemas.microsoft.com/office/powerpoint/2010/main" val="13488265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6944BFA0-9653-4E1D-B2BB-282830F24F5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FE17B55-9E3E-4C24-88BE-6980F187538C}"/>
              </a:ext>
            </a:extLst>
          </p:cNvPr>
          <p:cNvSpPr>
            <a:spLocks noGrp="1"/>
          </p:cNvSpPr>
          <p:nvPr>
            <p:ph type="title"/>
          </p:nvPr>
        </p:nvSpPr>
        <p:spPr>
          <a:xfrm>
            <a:off x="7182677" y="365125"/>
            <a:ext cx="4492487" cy="1325563"/>
          </a:xfrm>
        </p:spPr>
        <p:txBody>
          <a:bodyPr/>
          <a:lstStyle/>
          <a:p>
            <a:pPr marL="571500" indent="-571500">
              <a:buFont typeface="Wingdings" panose="05000000000000000000" pitchFamily="2" charset="2"/>
              <a:buChar char="Ø"/>
            </a:pPr>
            <a:r>
              <a:rPr lang="en-GB" b="1" u="sng" dirty="0">
                <a:solidFill>
                  <a:srgbClr val="0070C0"/>
                </a:solidFill>
                <a:latin typeface="+mn-lt"/>
              </a:rPr>
              <a:t>Free Ribosomes </a:t>
            </a:r>
          </a:p>
        </p:txBody>
      </p:sp>
      <p:sp>
        <p:nvSpPr>
          <p:cNvPr id="4" name="Content Placeholder 3">
            <a:extLst>
              <a:ext uri="{FF2B5EF4-FFF2-40B4-BE49-F238E27FC236}">
                <a16:creationId xmlns:a16="http://schemas.microsoft.com/office/drawing/2014/main" id="{8F14DCFC-85C3-4266-8199-C57205E8B5A6}"/>
              </a:ext>
            </a:extLst>
          </p:cNvPr>
          <p:cNvSpPr>
            <a:spLocks noGrp="1"/>
          </p:cNvSpPr>
          <p:nvPr>
            <p:ph idx="1"/>
          </p:nvPr>
        </p:nvSpPr>
        <p:spPr>
          <a:xfrm>
            <a:off x="6599582" y="1825625"/>
            <a:ext cx="5287618" cy="4351338"/>
          </a:xfrm>
        </p:spPr>
        <p:txBody>
          <a:bodyPr/>
          <a:lstStyle/>
          <a:p>
            <a:r>
              <a:rPr lang="en-GB" dirty="0"/>
              <a:t>These ribosomes are found freely dispersed in the cytosol</a:t>
            </a:r>
          </a:p>
          <a:p>
            <a:r>
              <a:rPr lang="en-GB" dirty="0"/>
              <a:t>They are involved in the synthesis of proteins that work inside the cytosol</a:t>
            </a:r>
          </a:p>
          <a:p>
            <a:r>
              <a:rPr lang="en-GB" dirty="0"/>
              <a:t>They vary in number depending upon the functionality of the cell types and its need to synthesize proteins</a:t>
            </a:r>
          </a:p>
        </p:txBody>
      </p:sp>
    </p:spTree>
    <p:extLst>
      <p:ext uri="{BB962C8B-B14F-4D97-AF65-F5344CB8AC3E}">
        <p14:creationId xmlns:p14="http://schemas.microsoft.com/office/powerpoint/2010/main" val="6189556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485E71D7-5E89-4D3F-8CB6-E9A9C5CB12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A37A6F3-7C0A-4608-BFE4-61CFFCA076C8}"/>
              </a:ext>
            </a:extLst>
          </p:cNvPr>
          <p:cNvSpPr>
            <a:spLocks noGrp="1"/>
          </p:cNvSpPr>
          <p:nvPr>
            <p:ph type="title"/>
          </p:nvPr>
        </p:nvSpPr>
        <p:spPr>
          <a:xfrm>
            <a:off x="5976730" y="616917"/>
            <a:ext cx="5883966" cy="1325563"/>
          </a:xfrm>
        </p:spPr>
        <p:txBody>
          <a:bodyPr/>
          <a:lstStyle/>
          <a:p>
            <a:pPr marL="571500" indent="-571500">
              <a:buFont typeface="Wingdings" panose="05000000000000000000" pitchFamily="2" charset="2"/>
              <a:buChar char="Ø"/>
            </a:pPr>
            <a:r>
              <a:rPr lang="en-GB" b="1" u="sng" dirty="0">
                <a:solidFill>
                  <a:srgbClr val="0070C0"/>
                </a:solidFill>
                <a:latin typeface="+mn-lt"/>
              </a:rPr>
              <a:t>Bounded ribosomes</a:t>
            </a:r>
          </a:p>
        </p:txBody>
      </p:sp>
      <p:sp>
        <p:nvSpPr>
          <p:cNvPr id="4" name="Content Placeholder 3">
            <a:extLst>
              <a:ext uri="{FF2B5EF4-FFF2-40B4-BE49-F238E27FC236}">
                <a16:creationId xmlns:a16="http://schemas.microsoft.com/office/drawing/2014/main" id="{BB8B6A23-1111-480A-8F5A-12213D36E876}"/>
              </a:ext>
            </a:extLst>
          </p:cNvPr>
          <p:cNvSpPr>
            <a:spLocks noGrp="1"/>
          </p:cNvSpPr>
          <p:nvPr>
            <p:ph idx="1"/>
          </p:nvPr>
        </p:nvSpPr>
        <p:spPr>
          <a:xfrm>
            <a:off x="6230178" y="2360603"/>
            <a:ext cx="5377070" cy="4351338"/>
          </a:xfrm>
        </p:spPr>
        <p:txBody>
          <a:bodyPr/>
          <a:lstStyle/>
          <a:p>
            <a:r>
              <a:rPr lang="en-GB" dirty="0"/>
              <a:t>They are found attached to the surface of endoplasmic reticulum making the “rough  endoplasmic reticulum”</a:t>
            </a:r>
          </a:p>
          <a:p>
            <a:r>
              <a:rPr lang="en-GB" dirty="0"/>
              <a:t>The proteins assembled in these ribosomes are either transported to the outside of the cell or are included in the cell membrane</a:t>
            </a:r>
          </a:p>
        </p:txBody>
      </p:sp>
    </p:spTree>
    <p:extLst>
      <p:ext uri="{BB962C8B-B14F-4D97-AF65-F5344CB8AC3E}">
        <p14:creationId xmlns:p14="http://schemas.microsoft.com/office/powerpoint/2010/main" val="30180900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3C66E6B9-4DCF-49C3-8D44-6D779AB9D63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0DEEB03-73AD-4A35-876F-77D4A16574C8}"/>
              </a:ext>
            </a:extLst>
          </p:cNvPr>
          <p:cNvSpPr>
            <a:spLocks noGrp="1"/>
          </p:cNvSpPr>
          <p:nvPr>
            <p:ph type="title"/>
          </p:nvPr>
        </p:nvSpPr>
        <p:spPr>
          <a:xfrm>
            <a:off x="6785112" y="736186"/>
            <a:ext cx="4661452" cy="1325563"/>
          </a:xfrm>
        </p:spPr>
        <p:txBody>
          <a:bodyPr/>
          <a:lstStyle/>
          <a:p>
            <a:pPr marL="571500" indent="-571500">
              <a:buFont typeface="Wingdings" panose="05000000000000000000" pitchFamily="2" charset="2"/>
              <a:buChar char="Ø"/>
            </a:pPr>
            <a:r>
              <a:rPr lang="en-GB" b="1" u="sng" dirty="0">
                <a:solidFill>
                  <a:srgbClr val="0070C0"/>
                </a:solidFill>
                <a:latin typeface="+mn-lt"/>
              </a:rPr>
              <a:t>Function </a:t>
            </a:r>
          </a:p>
        </p:txBody>
      </p:sp>
      <p:sp>
        <p:nvSpPr>
          <p:cNvPr id="4" name="Content Placeholder 3">
            <a:extLst>
              <a:ext uri="{FF2B5EF4-FFF2-40B4-BE49-F238E27FC236}">
                <a16:creationId xmlns:a16="http://schemas.microsoft.com/office/drawing/2014/main" id="{B5EFED8B-B0FB-44CE-BE18-C10534C2FDF6}"/>
              </a:ext>
            </a:extLst>
          </p:cNvPr>
          <p:cNvSpPr>
            <a:spLocks noGrp="1"/>
          </p:cNvSpPr>
          <p:nvPr>
            <p:ph idx="1"/>
          </p:nvPr>
        </p:nvSpPr>
        <p:spPr>
          <a:xfrm>
            <a:off x="6533321" y="2506652"/>
            <a:ext cx="5165035" cy="4351338"/>
          </a:xfrm>
        </p:spPr>
        <p:txBody>
          <a:bodyPr/>
          <a:lstStyle/>
          <a:p>
            <a:r>
              <a:rPr lang="en-GB" dirty="0"/>
              <a:t>Main function of ribosomes is the translation of genetic information encoded in nucleotide bases of DNA into amino acid sequence of proteins</a:t>
            </a:r>
          </a:p>
          <a:p>
            <a:r>
              <a:rPr lang="en-GB" dirty="0"/>
              <a:t>This is also known a gene expression </a:t>
            </a:r>
          </a:p>
        </p:txBody>
      </p:sp>
    </p:spTree>
    <p:extLst>
      <p:ext uri="{BB962C8B-B14F-4D97-AF65-F5344CB8AC3E}">
        <p14:creationId xmlns:p14="http://schemas.microsoft.com/office/powerpoint/2010/main" val="31964287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7BCD7C20-6764-4348-9B33-41358CBA420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0FDFCC3-CE80-42A5-AD56-559F966D77BA}"/>
              </a:ext>
            </a:extLst>
          </p:cNvPr>
          <p:cNvSpPr>
            <a:spLocks noGrp="1"/>
          </p:cNvSpPr>
          <p:nvPr>
            <p:ph type="title"/>
          </p:nvPr>
        </p:nvSpPr>
        <p:spPr>
          <a:xfrm>
            <a:off x="7209182" y="365125"/>
            <a:ext cx="4144617" cy="1325563"/>
          </a:xfrm>
        </p:spPr>
        <p:txBody>
          <a:bodyPr/>
          <a:lstStyle/>
          <a:p>
            <a:pPr marL="571500" indent="-571500">
              <a:buFont typeface="Wingdings" panose="05000000000000000000" pitchFamily="2" charset="2"/>
              <a:buChar char="Ø"/>
            </a:pPr>
            <a:r>
              <a:rPr lang="en-GB" b="1" u="sng" dirty="0">
                <a:solidFill>
                  <a:srgbClr val="0070C0"/>
                </a:solidFill>
                <a:latin typeface="+mn-lt"/>
              </a:rPr>
              <a:t>Translation</a:t>
            </a:r>
            <a:r>
              <a:rPr lang="en-GB" dirty="0"/>
              <a:t> </a:t>
            </a:r>
          </a:p>
        </p:txBody>
      </p:sp>
      <p:sp>
        <p:nvSpPr>
          <p:cNvPr id="4" name="Content Placeholder 3">
            <a:extLst>
              <a:ext uri="{FF2B5EF4-FFF2-40B4-BE49-F238E27FC236}">
                <a16:creationId xmlns:a16="http://schemas.microsoft.com/office/drawing/2014/main" id="{2F6F77FC-B05D-47E2-9704-1D96E40CBC32}"/>
              </a:ext>
            </a:extLst>
          </p:cNvPr>
          <p:cNvSpPr>
            <a:spLocks noGrp="1"/>
          </p:cNvSpPr>
          <p:nvPr>
            <p:ph idx="1"/>
          </p:nvPr>
        </p:nvSpPr>
        <p:spPr>
          <a:xfrm>
            <a:off x="6480312" y="1825625"/>
            <a:ext cx="5141845" cy="4351338"/>
          </a:xfrm>
        </p:spPr>
        <p:txBody>
          <a:bodyPr/>
          <a:lstStyle/>
          <a:p>
            <a:r>
              <a:rPr lang="en-GB" dirty="0"/>
              <a:t>The two ribosomal subunits join to translate the mRNA into proteins</a:t>
            </a:r>
          </a:p>
          <a:p>
            <a:r>
              <a:rPr lang="en-GB" dirty="0"/>
              <a:t>Following are the steps of translation</a:t>
            </a:r>
          </a:p>
          <a:p>
            <a:pPr marL="514350" indent="-514350">
              <a:buFont typeface="+mj-lt"/>
              <a:buAutoNum type="arabicPeriod"/>
            </a:pPr>
            <a:r>
              <a:rPr lang="en-GB" dirty="0"/>
              <a:t>Initiation</a:t>
            </a:r>
          </a:p>
          <a:p>
            <a:pPr marL="514350" indent="-514350">
              <a:buFont typeface="+mj-lt"/>
              <a:buAutoNum type="arabicPeriod"/>
            </a:pPr>
            <a:r>
              <a:rPr lang="en-GB" dirty="0"/>
              <a:t>Elongation</a:t>
            </a:r>
          </a:p>
          <a:p>
            <a:pPr marL="514350" indent="-514350">
              <a:buFont typeface="+mj-lt"/>
              <a:buAutoNum type="arabicPeriod"/>
            </a:pPr>
            <a:r>
              <a:rPr lang="en-GB" dirty="0"/>
              <a:t>Termination </a:t>
            </a:r>
          </a:p>
        </p:txBody>
      </p:sp>
    </p:spTree>
    <p:extLst>
      <p:ext uri="{BB962C8B-B14F-4D97-AF65-F5344CB8AC3E}">
        <p14:creationId xmlns:p14="http://schemas.microsoft.com/office/powerpoint/2010/main" val="18187107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533D313C-60FC-4A7B-941E-87BCB9D0FCA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12191980" cy="6857990"/>
          </a:xfrm>
          <a:prstGeom prst="rect">
            <a:avLst/>
          </a:prstGeom>
        </p:spPr>
      </p:pic>
      <p:sp>
        <p:nvSpPr>
          <p:cNvPr id="2" name="Title 1">
            <a:extLst>
              <a:ext uri="{FF2B5EF4-FFF2-40B4-BE49-F238E27FC236}">
                <a16:creationId xmlns:a16="http://schemas.microsoft.com/office/drawing/2014/main" id="{1B00607E-DB24-435A-A6F6-94FA08EB0AB9}"/>
              </a:ext>
            </a:extLst>
          </p:cNvPr>
          <p:cNvSpPr>
            <a:spLocks noGrp="1"/>
          </p:cNvSpPr>
          <p:nvPr>
            <p:ph type="title"/>
          </p:nvPr>
        </p:nvSpPr>
        <p:spPr>
          <a:xfrm>
            <a:off x="6095999" y="365125"/>
            <a:ext cx="5870713" cy="1325563"/>
          </a:xfrm>
        </p:spPr>
        <p:txBody>
          <a:bodyPr/>
          <a:lstStyle/>
          <a:p>
            <a:pPr marL="571500" indent="-571500">
              <a:buFont typeface="Wingdings" panose="05000000000000000000" pitchFamily="2" charset="2"/>
              <a:buChar char="Ø"/>
            </a:pPr>
            <a:r>
              <a:rPr lang="en-GB" b="1" u="sng" dirty="0">
                <a:solidFill>
                  <a:srgbClr val="0070C0"/>
                </a:solidFill>
                <a:latin typeface="+mn-lt"/>
              </a:rPr>
              <a:t>Effects of antibiotics on protein synthesis</a:t>
            </a:r>
          </a:p>
        </p:txBody>
      </p:sp>
      <p:sp>
        <p:nvSpPr>
          <p:cNvPr id="4" name="Content Placeholder 3">
            <a:extLst>
              <a:ext uri="{FF2B5EF4-FFF2-40B4-BE49-F238E27FC236}">
                <a16:creationId xmlns:a16="http://schemas.microsoft.com/office/drawing/2014/main" id="{45D2D5FF-B554-4665-82C0-AF3F09565363}"/>
              </a:ext>
            </a:extLst>
          </p:cNvPr>
          <p:cNvSpPr>
            <a:spLocks noGrp="1"/>
          </p:cNvSpPr>
          <p:nvPr>
            <p:ph idx="1"/>
          </p:nvPr>
        </p:nvSpPr>
        <p:spPr>
          <a:xfrm>
            <a:off x="5989984" y="2055813"/>
            <a:ext cx="5751442" cy="4522166"/>
          </a:xfrm>
        </p:spPr>
        <p:txBody>
          <a:bodyPr>
            <a:normAutofit/>
          </a:bodyPr>
          <a:lstStyle/>
          <a:p>
            <a:r>
              <a:rPr lang="en-GB" dirty="0"/>
              <a:t>Several antibiotics work by inhibiting protein synthesis on prokaryotic ribosomes</a:t>
            </a:r>
          </a:p>
          <a:p>
            <a:r>
              <a:rPr lang="en-GB" dirty="0"/>
              <a:t>Antibiotic such as streptomycin and gentamicin attach to the 30S subunit and interfere with protein synthesis</a:t>
            </a:r>
          </a:p>
          <a:p>
            <a:r>
              <a:rPr lang="en-GB" dirty="0"/>
              <a:t>Other antibiotics, such as erythromycin and chloramphenicol, interfere with protein synthesis by attaching to the 50S subunit</a:t>
            </a:r>
          </a:p>
        </p:txBody>
      </p:sp>
    </p:spTree>
    <p:extLst>
      <p:ext uri="{BB962C8B-B14F-4D97-AF65-F5344CB8AC3E}">
        <p14:creationId xmlns:p14="http://schemas.microsoft.com/office/powerpoint/2010/main" val="4329348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A64638E1-B7E2-4F58-B23D-6280309502C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B0C77E9-3D44-4203-9E7A-4682182D6831}"/>
              </a:ext>
            </a:extLst>
          </p:cNvPr>
          <p:cNvSpPr>
            <a:spLocks noGrp="1"/>
          </p:cNvSpPr>
          <p:nvPr>
            <p:ph type="title"/>
          </p:nvPr>
        </p:nvSpPr>
        <p:spPr>
          <a:xfrm>
            <a:off x="5942771" y="289793"/>
            <a:ext cx="5923723" cy="1325563"/>
          </a:xfrm>
        </p:spPr>
        <p:txBody>
          <a:bodyPr>
            <a:normAutofit/>
          </a:bodyPr>
          <a:lstStyle/>
          <a:p>
            <a:pPr marL="571500" indent="-571500" algn="ctr">
              <a:buFont typeface="Wingdings" panose="05000000000000000000" pitchFamily="2" charset="2"/>
              <a:buChar char="Ø"/>
            </a:pPr>
            <a:r>
              <a:rPr lang="en-GB" b="1" u="sng" dirty="0">
                <a:solidFill>
                  <a:srgbClr val="0070C0"/>
                </a:solidFill>
                <a:latin typeface="+mn-lt"/>
              </a:rPr>
              <a:t>Ribosomes associated diseases</a:t>
            </a:r>
          </a:p>
        </p:txBody>
      </p:sp>
      <p:sp>
        <p:nvSpPr>
          <p:cNvPr id="4" name="Content Placeholder 3">
            <a:extLst>
              <a:ext uri="{FF2B5EF4-FFF2-40B4-BE49-F238E27FC236}">
                <a16:creationId xmlns:a16="http://schemas.microsoft.com/office/drawing/2014/main" id="{B82708E4-604C-4A1C-930A-0166AF14AFE8}"/>
              </a:ext>
            </a:extLst>
          </p:cNvPr>
          <p:cNvSpPr>
            <a:spLocks noGrp="1"/>
          </p:cNvSpPr>
          <p:nvPr>
            <p:ph idx="1"/>
          </p:nvPr>
        </p:nvSpPr>
        <p:spPr>
          <a:xfrm>
            <a:off x="6215270" y="1905138"/>
            <a:ext cx="5378726" cy="4351338"/>
          </a:xfrm>
        </p:spPr>
        <p:txBody>
          <a:bodyPr>
            <a:normAutofit lnSpcReduction="10000"/>
          </a:bodyPr>
          <a:lstStyle/>
          <a:p>
            <a:r>
              <a:rPr lang="en-GB" dirty="0"/>
              <a:t>During overburdening or stress condition of endoplasmic reticulum and thus ribosomes present on them function properly</a:t>
            </a:r>
          </a:p>
          <a:p>
            <a:r>
              <a:rPr lang="en-GB" dirty="0"/>
              <a:t>This improper functioning is characterized by improper folding of protein</a:t>
            </a:r>
          </a:p>
          <a:p>
            <a:r>
              <a:rPr lang="en-GB" dirty="0"/>
              <a:t>As proper characteristic final folding of proteins determine their functioning</a:t>
            </a:r>
          </a:p>
        </p:txBody>
      </p:sp>
    </p:spTree>
    <p:extLst>
      <p:ext uri="{BB962C8B-B14F-4D97-AF65-F5344CB8AC3E}">
        <p14:creationId xmlns:p14="http://schemas.microsoft.com/office/powerpoint/2010/main" val="406840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5CA9-6B76-41A5-B13A-806256B7C7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0A8CE21-F531-404B-9036-4267D5872A9D}"/>
              </a:ext>
            </a:extLst>
          </p:cNvPr>
          <p:cNvPicPr>
            <a:picLocks noGrp="1" noChangeAspect="1"/>
          </p:cNvPicPr>
          <p:nvPr>
            <p:ph idx="1"/>
          </p:nvPr>
        </p:nvPicPr>
        <p:blipFill>
          <a:blip r:embed="rId2"/>
          <a:stretch>
            <a:fillRect/>
          </a:stretch>
        </p:blipFill>
        <p:spPr>
          <a:xfrm>
            <a:off x="320843" y="256674"/>
            <a:ext cx="11486146" cy="6384758"/>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2A322560-0E6E-4E32-8E94-7B7A42EA471D}"/>
                  </a:ext>
                </a:extLst>
              </p14:cNvPr>
              <p14:cNvContentPartPr/>
              <p14:nvPr/>
            </p14:nvContentPartPr>
            <p14:xfrm>
              <a:off x="9608469" y="978272"/>
              <a:ext cx="1116360" cy="360"/>
            </p14:xfrm>
          </p:contentPart>
        </mc:Choice>
        <mc:Fallback xmlns="">
          <p:pic>
            <p:nvPicPr>
              <p:cNvPr id="7" name="Ink 6">
                <a:extLst>
                  <a:ext uri="{FF2B5EF4-FFF2-40B4-BE49-F238E27FC236}">
                    <a16:creationId xmlns:a16="http://schemas.microsoft.com/office/drawing/2014/main" id="{2A322560-0E6E-4E32-8E94-7B7A42EA471D}"/>
                  </a:ext>
                </a:extLst>
              </p:cNvPr>
              <p:cNvPicPr/>
              <p:nvPr/>
            </p:nvPicPr>
            <p:blipFill>
              <a:blip r:embed="rId4"/>
              <a:stretch>
                <a:fillRect/>
              </a:stretch>
            </p:blipFill>
            <p:spPr>
              <a:xfrm>
                <a:off x="9545829" y="915272"/>
                <a:ext cx="1242000" cy="126000"/>
              </a:xfrm>
              <a:prstGeom prst="rect">
                <a:avLst/>
              </a:prstGeom>
            </p:spPr>
          </p:pic>
        </mc:Fallback>
      </mc:AlternateContent>
    </p:spTree>
    <p:extLst>
      <p:ext uri="{BB962C8B-B14F-4D97-AF65-F5344CB8AC3E}">
        <p14:creationId xmlns:p14="http://schemas.microsoft.com/office/powerpoint/2010/main" val="27323989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E941D474-1B7D-4AF3-9F05-51E950AE2E8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54734"/>
            <a:ext cx="12191980" cy="6857990"/>
          </a:xfrm>
          <a:prstGeom prst="rect">
            <a:avLst/>
          </a:prstGeom>
        </p:spPr>
      </p:pic>
      <p:sp>
        <p:nvSpPr>
          <p:cNvPr id="4" name="Content Placeholder 3">
            <a:extLst>
              <a:ext uri="{FF2B5EF4-FFF2-40B4-BE49-F238E27FC236}">
                <a16:creationId xmlns:a16="http://schemas.microsoft.com/office/drawing/2014/main" id="{CC5BB8AF-3BD7-4E20-B7D6-3F78EEF3D175}"/>
              </a:ext>
            </a:extLst>
          </p:cNvPr>
          <p:cNvSpPr>
            <a:spLocks noGrp="1"/>
          </p:cNvSpPr>
          <p:nvPr>
            <p:ph idx="1"/>
          </p:nvPr>
        </p:nvSpPr>
        <p:spPr>
          <a:xfrm>
            <a:off x="6096000" y="808383"/>
            <a:ext cx="5761383" cy="5527606"/>
          </a:xfrm>
        </p:spPr>
        <p:txBody>
          <a:bodyPr/>
          <a:lstStyle/>
          <a:p>
            <a:r>
              <a:rPr lang="en-GB" dirty="0"/>
              <a:t>Improper folding disrupts the normal functioning of proteins causing a number of deadly diseases</a:t>
            </a:r>
          </a:p>
          <a:p>
            <a:pPr marL="0" indent="0">
              <a:buNone/>
            </a:pPr>
            <a:endParaRPr lang="en-GB" dirty="0"/>
          </a:p>
          <a:p>
            <a:endParaRPr lang="en-GB" dirty="0"/>
          </a:p>
          <a:p>
            <a:r>
              <a:rPr lang="en-GB" dirty="0"/>
              <a:t>Some of such diseases are:</a:t>
            </a:r>
          </a:p>
          <a:p>
            <a:r>
              <a:rPr lang="en-GB" dirty="0"/>
              <a:t>Diabetes</a:t>
            </a:r>
          </a:p>
          <a:p>
            <a:r>
              <a:rPr lang="en-GB" dirty="0"/>
              <a:t>Cystic fibrosis</a:t>
            </a:r>
          </a:p>
          <a:p>
            <a:r>
              <a:rPr lang="en-GB" dirty="0"/>
              <a:t>Neurodegenerative disorders</a:t>
            </a:r>
          </a:p>
          <a:p>
            <a:r>
              <a:rPr lang="en-GB" dirty="0"/>
              <a:t>And other disorders</a:t>
            </a:r>
          </a:p>
        </p:txBody>
      </p:sp>
    </p:spTree>
    <p:extLst>
      <p:ext uri="{BB962C8B-B14F-4D97-AF65-F5344CB8AC3E}">
        <p14:creationId xmlns:p14="http://schemas.microsoft.com/office/powerpoint/2010/main" val="10066135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44D61A6E-A419-410F-A65B-4B539EC4D10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B6E8D60-AEA3-41A3-892E-6087BD37DAD3}"/>
              </a:ext>
            </a:extLst>
          </p:cNvPr>
          <p:cNvSpPr>
            <a:spLocks noGrp="1"/>
          </p:cNvSpPr>
          <p:nvPr>
            <p:ph type="title"/>
          </p:nvPr>
        </p:nvSpPr>
        <p:spPr>
          <a:xfrm>
            <a:off x="6546574" y="947357"/>
            <a:ext cx="5062330" cy="1325563"/>
          </a:xfrm>
        </p:spPr>
        <p:txBody>
          <a:bodyPr/>
          <a:lstStyle/>
          <a:p>
            <a:pPr marL="571500" indent="-571500">
              <a:buFont typeface="Wingdings" panose="05000000000000000000" pitchFamily="2" charset="2"/>
              <a:buChar char="Ø"/>
            </a:pPr>
            <a:r>
              <a:rPr lang="en-GB" b="1" u="sng" dirty="0">
                <a:solidFill>
                  <a:srgbClr val="0070C0"/>
                </a:solidFill>
                <a:latin typeface="+mn-lt"/>
              </a:rPr>
              <a:t>Latest researches </a:t>
            </a:r>
          </a:p>
        </p:txBody>
      </p:sp>
      <p:sp>
        <p:nvSpPr>
          <p:cNvPr id="4" name="Content Placeholder 3">
            <a:extLst>
              <a:ext uri="{FF2B5EF4-FFF2-40B4-BE49-F238E27FC236}">
                <a16:creationId xmlns:a16="http://schemas.microsoft.com/office/drawing/2014/main" id="{68B6E149-22F2-4571-9455-E8D90EB7297C}"/>
              </a:ext>
            </a:extLst>
          </p:cNvPr>
          <p:cNvSpPr>
            <a:spLocks noGrp="1"/>
          </p:cNvSpPr>
          <p:nvPr>
            <p:ph idx="1"/>
          </p:nvPr>
        </p:nvSpPr>
        <p:spPr>
          <a:xfrm>
            <a:off x="6705600" y="2962897"/>
            <a:ext cx="5304182" cy="2284964"/>
          </a:xfrm>
        </p:spPr>
        <p:txBody>
          <a:bodyPr/>
          <a:lstStyle/>
          <a:p>
            <a:r>
              <a:rPr lang="en-GB" dirty="0"/>
              <a:t>According to </a:t>
            </a:r>
            <a:r>
              <a:rPr lang="en-GB" dirty="0">
                <a:solidFill>
                  <a:srgbClr val="0070C0"/>
                </a:solidFill>
              </a:rPr>
              <a:t>Alexander Mankin</a:t>
            </a:r>
            <a:r>
              <a:rPr lang="en-GB" dirty="0"/>
              <a:t>:</a:t>
            </a:r>
          </a:p>
          <a:p>
            <a:endParaRPr lang="en-GB" dirty="0"/>
          </a:p>
          <a:p>
            <a:r>
              <a:rPr lang="en-GB" dirty="0"/>
              <a:t>“The ribosomes is one of the most complex molecular machines in the cell” </a:t>
            </a:r>
          </a:p>
        </p:txBody>
      </p:sp>
    </p:spTree>
    <p:extLst>
      <p:ext uri="{BB962C8B-B14F-4D97-AF65-F5344CB8AC3E}">
        <p14:creationId xmlns:p14="http://schemas.microsoft.com/office/powerpoint/2010/main" val="15330697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sitting, laptop&#10;&#10;Description automatically generated">
            <a:extLst>
              <a:ext uri="{FF2B5EF4-FFF2-40B4-BE49-F238E27FC236}">
                <a16:creationId xmlns:a16="http://schemas.microsoft.com/office/drawing/2014/main" id="{98EEE326-FDF4-4482-B539-E44EE09A9D5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FAE09F1-32A9-48E8-ADD5-F391B4F19B2C}"/>
              </a:ext>
            </a:extLst>
          </p:cNvPr>
          <p:cNvSpPr>
            <a:spLocks noGrp="1"/>
          </p:cNvSpPr>
          <p:nvPr>
            <p:ph type="title"/>
          </p:nvPr>
        </p:nvSpPr>
        <p:spPr>
          <a:xfrm>
            <a:off x="6374296" y="365125"/>
            <a:ext cx="4979504" cy="1325563"/>
          </a:xfrm>
        </p:spPr>
        <p:txBody>
          <a:bodyPr/>
          <a:lstStyle/>
          <a:p>
            <a:r>
              <a:rPr lang="en-GB" dirty="0">
                <a:latin typeface="+mn-lt"/>
              </a:rPr>
              <a:t>His discoveries are:</a:t>
            </a:r>
          </a:p>
        </p:txBody>
      </p:sp>
      <p:sp>
        <p:nvSpPr>
          <p:cNvPr id="4" name="Content Placeholder 3">
            <a:extLst>
              <a:ext uri="{FF2B5EF4-FFF2-40B4-BE49-F238E27FC236}">
                <a16:creationId xmlns:a16="http://schemas.microsoft.com/office/drawing/2014/main" id="{92389F63-25E9-4119-B8CA-6351CF0629D8}"/>
              </a:ext>
            </a:extLst>
          </p:cNvPr>
          <p:cNvSpPr>
            <a:spLocks noGrp="1"/>
          </p:cNvSpPr>
          <p:nvPr>
            <p:ph idx="1"/>
          </p:nvPr>
        </p:nvSpPr>
        <p:spPr>
          <a:xfrm>
            <a:off x="6281530" y="1825625"/>
            <a:ext cx="5072270" cy="4351338"/>
          </a:xfrm>
        </p:spPr>
        <p:txBody>
          <a:bodyPr>
            <a:normAutofit lnSpcReduction="10000"/>
          </a:bodyPr>
          <a:lstStyle/>
          <a:p>
            <a:r>
              <a:rPr lang="en-GB" dirty="0"/>
              <a:t>The ribosome is responsible for activating some antibiotic resistant genes in the presence of certain proteins</a:t>
            </a:r>
          </a:p>
          <a:p>
            <a:endParaRPr lang="en-GB" dirty="0"/>
          </a:p>
          <a:p>
            <a:r>
              <a:rPr lang="en-GB" dirty="0"/>
              <a:t>Under normal conditions, the ribosome’s catalytic centre can accept any of the 20 natural amino acids, which are then added to the growing protein chain</a:t>
            </a:r>
          </a:p>
        </p:txBody>
      </p:sp>
    </p:spTree>
    <p:extLst>
      <p:ext uri="{BB962C8B-B14F-4D97-AF65-F5344CB8AC3E}">
        <p14:creationId xmlns:p14="http://schemas.microsoft.com/office/powerpoint/2010/main" val="187552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BD4B-F4E9-46D7-9B9F-6506C7EDCE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F27B7A0-FC08-4892-A339-3BBCF329F335}"/>
              </a:ext>
            </a:extLst>
          </p:cNvPr>
          <p:cNvPicPr>
            <a:picLocks noGrp="1" noChangeAspect="1"/>
          </p:cNvPicPr>
          <p:nvPr>
            <p:ph idx="1"/>
          </p:nvPr>
        </p:nvPicPr>
        <p:blipFill>
          <a:blip r:embed="rId2"/>
          <a:stretch>
            <a:fillRect/>
          </a:stretch>
        </p:blipFill>
        <p:spPr>
          <a:xfrm>
            <a:off x="288758" y="282115"/>
            <a:ext cx="11614484" cy="6343274"/>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7FB525EA-F8C5-4168-B938-C93CD78B40B7}"/>
                  </a:ext>
                </a:extLst>
              </p14:cNvPr>
              <p14:cNvContentPartPr/>
              <p14:nvPr/>
            </p14:nvContentPartPr>
            <p14:xfrm>
              <a:off x="9736989" y="896912"/>
              <a:ext cx="1170720" cy="33480"/>
            </p14:xfrm>
          </p:contentPart>
        </mc:Choice>
        <mc:Fallback xmlns="">
          <p:pic>
            <p:nvPicPr>
              <p:cNvPr id="6" name="Ink 5">
                <a:extLst>
                  <a:ext uri="{FF2B5EF4-FFF2-40B4-BE49-F238E27FC236}">
                    <a16:creationId xmlns:a16="http://schemas.microsoft.com/office/drawing/2014/main" id="{7FB525EA-F8C5-4168-B938-C93CD78B40B7}"/>
                  </a:ext>
                </a:extLst>
              </p:cNvPr>
              <p:cNvPicPr/>
              <p:nvPr/>
            </p:nvPicPr>
            <p:blipFill>
              <a:blip r:embed="rId4"/>
              <a:stretch>
                <a:fillRect/>
              </a:stretch>
            </p:blipFill>
            <p:spPr>
              <a:xfrm>
                <a:off x="9674349" y="834272"/>
                <a:ext cx="1296360" cy="159120"/>
              </a:xfrm>
              <a:prstGeom prst="rect">
                <a:avLst/>
              </a:prstGeom>
            </p:spPr>
          </p:pic>
        </mc:Fallback>
      </mc:AlternateContent>
    </p:spTree>
    <p:extLst>
      <p:ext uri="{BB962C8B-B14F-4D97-AF65-F5344CB8AC3E}">
        <p14:creationId xmlns:p14="http://schemas.microsoft.com/office/powerpoint/2010/main" val="257907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61F4-0CDA-4768-B379-5CFBDB741C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5EBE45B-0F99-4D8E-B668-031B0B073A1F}"/>
              </a:ext>
            </a:extLst>
          </p:cNvPr>
          <p:cNvPicPr>
            <a:picLocks noGrp="1" noChangeAspect="1"/>
          </p:cNvPicPr>
          <p:nvPr>
            <p:ph idx="1"/>
          </p:nvPr>
        </p:nvPicPr>
        <p:blipFill>
          <a:blip r:embed="rId2"/>
          <a:stretch>
            <a:fillRect/>
          </a:stretch>
        </p:blipFill>
        <p:spPr>
          <a:xfrm>
            <a:off x="272716" y="223838"/>
            <a:ext cx="11646568" cy="6417594"/>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7335660F-A77E-4D1F-9054-86737A491CBD}"/>
                  </a:ext>
                </a:extLst>
              </p14:cNvPr>
              <p14:cNvContentPartPr/>
              <p14:nvPr/>
            </p14:nvContentPartPr>
            <p14:xfrm>
              <a:off x="10539429" y="432512"/>
              <a:ext cx="1264320" cy="360"/>
            </p14:xfrm>
          </p:contentPart>
        </mc:Choice>
        <mc:Fallback xmlns="">
          <p:pic>
            <p:nvPicPr>
              <p:cNvPr id="6" name="Ink 5">
                <a:extLst>
                  <a:ext uri="{FF2B5EF4-FFF2-40B4-BE49-F238E27FC236}">
                    <a16:creationId xmlns:a16="http://schemas.microsoft.com/office/drawing/2014/main" id="{7335660F-A77E-4D1F-9054-86737A491CBD}"/>
                  </a:ext>
                </a:extLst>
              </p:cNvPr>
              <p:cNvPicPr/>
              <p:nvPr/>
            </p:nvPicPr>
            <p:blipFill>
              <a:blip r:embed="rId4"/>
              <a:stretch>
                <a:fillRect/>
              </a:stretch>
            </p:blipFill>
            <p:spPr>
              <a:xfrm>
                <a:off x="10476429" y="369512"/>
                <a:ext cx="1389960" cy="126000"/>
              </a:xfrm>
              <a:prstGeom prst="rect">
                <a:avLst/>
              </a:prstGeom>
            </p:spPr>
          </p:pic>
        </mc:Fallback>
      </mc:AlternateContent>
    </p:spTree>
    <p:extLst>
      <p:ext uri="{BB962C8B-B14F-4D97-AF65-F5344CB8AC3E}">
        <p14:creationId xmlns:p14="http://schemas.microsoft.com/office/powerpoint/2010/main" val="322581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45E8-9778-4495-A527-0FA20792D5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8FD743F-D90F-4B98-95EF-7C860CC4D7DB}"/>
              </a:ext>
            </a:extLst>
          </p:cNvPr>
          <p:cNvPicPr>
            <a:picLocks noGrp="1" noChangeAspect="1"/>
          </p:cNvPicPr>
          <p:nvPr>
            <p:ph idx="1"/>
          </p:nvPr>
        </p:nvPicPr>
        <p:blipFill>
          <a:blip r:embed="rId2"/>
          <a:stretch>
            <a:fillRect/>
          </a:stretch>
        </p:blipFill>
        <p:spPr>
          <a:xfrm>
            <a:off x="304800" y="128212"/>
            <a:ext cx="11662611" cy="6449051"/>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2C84A442-3A88-4280-8ED1-75D43CECAC4D}"/>
                  </a:ext>
                </a:extLst>
              </p14:cNvPr>
              <p14:cNvContentPartPr/>
              <p14:nvPr/>
            </p14:nvContentPartPr>
            <p14:xfrm>
              <a:off x="9657069" y="768392"/>
              <a:ext cx="1186200" cy="33840"/>
            </p14:xfrm>
          </p:contentPart>
        </mc:Choice>
        <mc:Fallback xmlns="">
          <p:pic>
            <p:nvPicPr>
              <p:cNvPr id="6" name="Ink 5">
                <a:extLst>
                  <a:ext uri="{FF2B5EF4-FFF2-40B4-BE49-F238E27FC236}">
                    <a16:creationId xmlns:a16="http://schemas.microsoft.com/office/drawing/2014/main" id="{2C84A442-3A88-4280-8ED1-75D43CECAC4D}"/>
                  </a:ext>
                </a:extLst>
              </p:cNvPr>
              <p:cNvPicPr/>
              <p:nvPr/>
            </p:nvPicPr>
            <p:blipFill>
              <a:blip r:embed="rId4"/>
              <a:stretch>
                <a:fillRect/>
              </a:stretch>
            </p:blipFill>
            <p:spPr>
              <a:xfrm>
                <a:off x="9594429" y="705392"/>
                <a:ext cx="1311840" cy="159480"/>
              </a:xfrm>
              <a:prstGeom prst="rect">
                <a:avLst/>
              </a:prstGeom>
            </p:spPr>
          </p:pic>
        </mc:Fallback>
      </mc:AlternateContent>
    </p:spTree>
    <p:extLst>
      <p:ext uri="{BB962C8B-B14F-4D97-AF65-F5344CB8AC3E}">
        <p14:creationId xmlns:p14="http://schemas.microsoft.com/office/powerpoint/2010/main" val="309247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7CEA-2F14-4F0F-B51A-092B35A0C38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EABA02-5BAF-4294-8444-21A93D4D4C2A}"/>
              </a:ext>
            </a:extLst>
          </p:cNvPr>
          <p:cNvPicPr>
            <a:picLocks noGrp="1" noChangeAspect="1"/>
          </p:cNvPicPr>
          <p:nvPr>
            <p:ph idx="1"/>
          </p:nvPr>
        </p:nvPicPr>
        <p:blipFill>
          <a:blip r:embed="rId2"/>
          <a:stretch>
            <a:fillRect/>
          </a:stretch>
        </p:blipFill>
        <p:spPr>
          <a:xfrm>
            <a:off x="192505" y="176847"/>
            <a:ext cx="11790947" cy="6416457"/>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E96B9B21-7B03-4915-AD46-2EC88E58C3AA}"/>
                  </a:ext>
                </a:extLst>
              </p14:cNvPr>
              <p14:cNvContentPartPr/>
              <p14:nvPr/>
            </p14:nvContentPartPr>
            <p14:xfrm>
              <a:off x="9657069" y="993392"/>
              <a:ext cx="1221480" cy="17280"/>
            </p14:xfrm>
          </p:contentPart>
        </mc:Choice>
        <mc:Fallback xmlns="">
          <p:pic>
            <p:nvPicPr>
              <p:cNvPr id="6" name="Ink 5">
                <a:extLst>
                  <a:ext uri="{FF2B5EF4-FFF2-40B4-BE49-F238E27FC236}">
                    <a16:creationId xmlns:a16="http://schemas.microsoft.com/office/drawing/2014/main" id="{E96B9B21-7B03-4915-AD46-2EC88E58C3AA}"/>
                  </a:ext>
                </a:extLst>
              </p:cNvPr>
              <p:cNvPicPr/>
              <p:nvPr/>
            </p:nvPicPr>
            <p:blipFill>
              <a:blip r:embed="rId4"/>
              <a:stretch>
                <a:fillRect/>
              </a:stretch>
            </p:blipFill>
            <p:spPr>
              <a:xfrm>
                <a:off x="9594429" y="930392"/>
                <a:ext cx="1347120" cy="142920"/>
              </a:xfrm>
              <a:prstGeom prst="rect">
                <a:avLst/>
              </a:prstGeom>
            </p:spPr>
          </p:pic>
        </mc:Fallback>
      </mc:AlternateContent>
    </p:spTree>
    <p:extLst>
      <p:ext uri="{BB962C8B-B14F-4D97-AF65-F5344CB8AC3E}">
        <p14:creationId xmlns:p14="http://schemas.microsoft.com/office/powerpoint/2010/main" val="89480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F2CA-64C9-46DD-8DAC-E1E835B9759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388BC3A-4115-4C11-9B6E-1836EB01E2CA}"/>
              </a:ext>
            </a:extLst>
          </p:cNvPr>
          <p:cNvPicPr>
            <a:picLocks noGrp="1" noChangeAspect="1"/>
          </p:cNvPicPr>
          <p:nvPr>
            <p:ph idx="1"/>
          </p:nvPr>
        </p:nvPicPr>
        <p:blipFill>
          <a:blip r:embed="rId2"/>
          <a:stretch>
            <a:fillRect/>
          </a:stretch>
        </p:blipFill>
        <p:spPr>
          <a:xfrm>
            <a:off x="208547" y="159668"/>
            <a:ext cx="11806989" cy="6561973"/>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27727369-1049-4009-B124-F285CCB612EB}"/>
                  </a:ext>
                </a:extLst>
              </p14:cNvPr>
              <p14:cNvContentPartPr/>
              <p14:nvPr/>
            </p14:nvContentPartPr>
            <p14:xfrm>
              <a:off x="10491549" y="464912"/>
              <a:ext cx="1249560" cy="32040"/>
            </p14:xfrm>
          </p:contentPart>
        </mc:Choice>
        <mc:Fallback xmlns="">
          <p:pic>
            <p:nvPicPr>
              <p:cNvPr id="6" name="Ink 5">
                <a:extLst>
                  <a:ext uri="{FF2B5EF4-FFF2-40B4-BE49-F238E27FC236}">
                    <a16:creationId xmlns:a16="http://schemas.microsoft.com/office/drawing/2014/main" id="{27727369-1049-4009-B124-F285CCB612EB}"/>
                  </a:ext>
                </a:extLst>
              </p:cNvPr>
              <p:cNvPicPr/>
              <p:nvPr/>
            </p:nvPicPr>
            <p:blipFill>
              <a:blip r:embed="rId4"/>
              <a:stretch>
                <a:fillRect/>
              </a:stretch>
            </p:blipFill>
            <p:spPr>
              <a:xfrm>
                <a:off x="10428549" y="402272"/>
                <a:ext cx="1375200" cy="157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7" name="Ink 6">
                <a:extLst>
                  <a:ext uri="{FF2B5EF4-FFF2-40B4-BE49-F238E27FC236}">
                    <a16:creationId xmlns:a16="http://schemas.microsoft.com/office/drawing/2014/main" id="{3976B256-B2CA-47FE-A0D9-66BD58A3A9CD}"/>
                  </a:ext>
                </a:extLst>
              </p14:cNvPr>
              <p14:cNvContentPartPr/>
              <p14:nvPr/>
            </p14:nvContentPartPr>
            <p14:xfrm>
              <a:off x="10522869" y="399752"/>
              <a:ext cx="1234440" cy="49680"/>
            </p14:xfrm>
          </p:contentPart>
        </mc:Choice>
        <mc:Fallback xmlns="">
          <p:pic>
            <p:nvPicPr>
              <p:cNvPr id="7" name="Ink 6">
                <a:extLst>
                  <a:ext uri="{FF2B5EF4-FFF2-40B4-BE49-F238E27FC236}">
                    <a16:creationId xmlns:a16="http://schemas.microsoft.com/office/drawing/2014/main" id="{3976B256-B2CA-47FE-A0D9-66BD58A3A9CD}"/>
                  </a:ext>
                </a:extLst>
              </p:cNvPr>
              <p:cNvPicPr/>
              <p:nvPr/>
            </p:nvPicPr>
            <p:blipFill>
              <a:blip r:embed="rId6"/>
              <a:stretch>
                <a:fillRect/>
              </a:stretch>
            </p:blipFill>
            <p:spPr>
              <a:xfrm>
                <a:off x="10460229" y="336752"/>
                <a:ext cx="1360080" cy="175320"/>
              </a:xfrm>
              <a:prstGeom prst="rect">
                <a:avLst/>
              </a:prstGeom>
            </p:spPr>
          </p:pic>
        </mc:Fallback>
      </mc:AlternateContent>
    </p:spTree>
    <p:extLst>
      <p:ext uri="{BB962C8B-B14F-4D97-AF65-F5344CB8AC3E}">
        <p14:creationId xmlns:p14="http://schemas.microsoft.com/office/powerpoint/2010/main" val="625750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4BC3-9F16-4268-A2AA-873AA58982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559000-095E-4A01-B159-9D8AAA115D77}"/>
              </a:ext>
            </a:extLst>
          </p:cNvPr>
          <p:cNvPicPr>
            <a:picLocks noGrp="1" noChangeAspect="1"/>
          </p:cNvPicPr>
          <p:nvPr>
            <p:ph idx="1"/>
          </p:nvPr>
        </p:nvPicPr>
        <p:blipFill>
          <a:blip r:embed="rId2"/>
          <a:stretch>
            <a:fillRect/>
          </a:stretch>
        </p:blipFill>
        <p:spPr>
          <a:xfrm>
            <a:off x="176463" y="213936"/>
            <a:ext cx="11758863" cy="6443538"/>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953BB364-84F1-4752-B266-F40F2F9A4E67}"/>
                  </a:ext>
                </a:extLst>
              </p14:cNvPr>
              <p14:cNvContentPartPr/>
              <p14:nvPr/>
            </p14:nvContentPartPr>
            <p14:xfrm>
              <a:off x="9625029" y="1010312"/>
              <a:ext cx="1218960" cy="16920"/>
            </p14:xfrm>
          </p:contentPart>
        </mc:Choice>
        <mc:Fallback xmlns="">
          <p:pic>
            <p:nvPicPr>
              <p:cNvPr id="7" name="Ink 6">
                <a:extLst>
                  <a:ext uri="{FF2B5EF4-FFF2-40B4-BE49-F238E27FC236}">
                    <a16:creationId xmlns:a16="http://schemas.microsoft.com/office/drawing/2014/main" id="{953BB364-84F1-4752-B266-F40F2F9A4E67}"/>
                  </a:ext>
                </a:extLst>
              </p:cNvPr>
              <p:cNvPicPr/>
              <p:nvPr/>
            </p:nvPicPr>
            <p:blipFill>
              <a:blip r:embed="rId4"/>
              <a:stretch>
                <a:fillRect/>
              </a:stretch>
            </p:blipFill>
            <p:spPr>
              <a:xfrm>
                <a:off x="9562029" y="947312"/>
                <a:ext cx="1344600" cy="142560"/>
              </a:xfrm>
              <a:prstGeom prst="rect">
                <a:avLst/>
              </a:prstGeom>
            </p:spPr>
          </p:pic>
        </mc:Fallback>
      </mc:AlternateContent>
    </p:spTree>
    <p:extLst>
      <p:ext uri="{BB962C8B-B14F-4D97-AF65-F5344CB8AC3E}">
        <p14:creationId xmlns:p14="http://schemas.microsoft.com/office/powerpoint/2010/main" val="90481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339C-962F-4F0F-8093-3C229C5B4816}"/>
              </a:ext>
            </a:extLst>
          </p:cNvPr>
          <p:cNvSpPr>
            <a:spLocks noGrp="1"/>
          </p:cNvSpPr>
          <p:nvPr>
            <p:ph type="ctrTitle"/>
          </p:nvPr>
        </p:nvSpPr>
        <p:spPr/>
        <p:txBody>
          <a:bodyPr/>
          <a:lstStyle/>
          <a:p>
            <a:r>
              <a:rPr lang="en-US" dirty="0"/>
              <a:t>Nucleus and Nucleolus</a:t>
            </a:r>
          </a:p>
        </p:txBody>
      </p:sp>
      <p:sp>
        <p:nvSpPr>
          <p:cNvPr id="3" name="Subtitle 2">
            <a:extLst>
              <a:ext uri="{FF2B5EF4-FFF2-40B4-BE49-F238E27FC236}">
                <a16:creationId xmlns:a16="http://schemas.microsoft.com/office/drawing/2014/main" id="{7FFE4AF6-0BE8-47FC-AE54-057C3ADA44DE}"/>
              </a:ext>
            </a:extLst>
          </p:cNvPr>
          <p:cNvSpPr>
            <a:spLocks noGrp="1"/>
          </p:cNvSpPr>
          <p:nvPr>
            <p:ph type="subTitle" idx="1"/>
          </p:nvPr>
        </p:nvSpPr>
        <p:spPr/>
        <p:txBody>
          <a:bodyPr>
            <a:normAutofit/>
          </a:bodyPr>
          <a:lstStyle/>
          <a:p>
            <a:pPr>
              <a:tabLst>
                <a:tab pos="690563" algn="l"/>
              </a:tabLst>
            </a:pPr>
            <a:r>
              <a:rPr lang="en-US" sz="5900" dirty="0"/>
              <a:t> </a:t>
            </a:r>
          </a:p>
          <a:p>
            <a:endParaRPr lang="en-US" dirty="0"/>
          </a:p>
        </p:txBody>
      </p:sp>
    </p:spTree>
    <p:extLst>
      <p:ext uri="{BB962C8B-B14F-4D97-AF65-F5344CB8AC3E}">
        <p14:creationId xmlns:p14="http://schemas.microsoft.com/office/powerpoint/2010/main" val="421104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20EF-7CBA-46E2-B3B4-1622B3B6056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A01369D-FFC6-4FA8-A432-332925761042}"/>
              </a:ext>
            </a:extLst>
          </p:cNvPr>
          <p:cNvPicPr>
            <a:picLocks noGrp="1" noChangeAspect="1"/>
          </p:cNvPicPr>
          <p:nvPr>
            <p:ph idx="1"/>
          </p:nvPr>
        </p:nvPicPr>
        <p:blipFill>
          <a:blip r:embed="rId2"/>
          <a:stretch>
            <a:fillRect/>
          </a:stretch>
        </p:blipFill>
        <p:spPr>
          <a:xfrm>
            <a:off x="288758" y="227722"/>
            <a:ext cx="11550316" cy="6477877"/>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B73E5C76-CE56-4424-A879-D218AF21FC3D}"/>
                  </a:ext>
                </a:extLst>
              </p14:cNvPr>
              <p14:cNvContentPartPr/>
              <p14:nvPr/>
            </p14:nvContentPartPr>
            <p14:xfrm>
              <a:off x="9464109" y="752552"/>
              <a:ext cx="1267560" cy="17280"/>
            </p14:xfrm>
          </p:contentPart>
        </mc:Choice>
        <mc:Fallback xmlns="">
          <p:pic>
            <p:nvPicPr>
              <p:cNvPr id="6" name="Ink 5">
                <a:extLst>
                  <a:ext uri="{FF2B5EF4-FFF2-40B4-BE49-F238E27FC236}">
                    <a16:creationId xmlns:a16="http://schemas.microsoft.com/office/drawing/2014/main" id="{B73E5C76-CE56-4424-A879-D218AF21FC3D}"/>
                  </a:ext>
                </a:extLst>
              </p:cNvPr>
              <p:cNvPicPr/>
              <p:nvPr/>
            </p:nvPicPr>
            <p:blipFill>
              <a:blip r:embed="rId4"/>
              <a:stretch>
                <a:fillRect/>
              </a:stretch>
            </p:blipFill>
            <p:spPr>
              <a:xfrm>
                <a:off x="9401469" y="689552"/>
                <a:ext cx="1393200" cy="142920"/>
              </a:xfrm>
              <a:prstGeom prst="rect">
                <a:avLst/>
              </a:prstGeom>
            </p:spPr>
          </p:pic>
        </mc:Fallback>
      </mc:AlternateContent>
    </p:spTree>
    <p:extLst>
      <p:ext uri="{BB962C8B-B14F-4D97-AF65-F5344CB8AC3E}">
        <p14:creationId xmlns:p14="http://schemas.microsoft.com/office/powerpoint/2010/main" val="275192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2F32-2487-4940-A7E3-5BF270BBDBF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A8829FA-4C2D-4DC8-9DEB-FB67C8778A3A}"/>
              </a:ext>
            </a:extLst>
          </p:cNvPr>
          <p:cNvPicPr>
            <a:picLocks noGrp="1" noChangeAspect="1"/>
          </p:cNvPicPr>
          <p:nvPr>
            <p:ph idx="1"/>
          </p:nvPr>
        </p:nvPicPr>
        <p:blipFill>
          <a:blip r:embed="rId2"/>
          <a:stretch>
            <a:fillRect/>
          </a:stretch>
        </p:blipFill>
        <p:spPr>
          <a:xfrm>
            <a:off x="288758" y="241257"/>
            <a:ext cx="11662610" cy="6384131"/>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E20FBC93-E262-4220-A18B-87E8DB9829DF}"/>
                  </a:ext>
                </a:extLst>
              </p14:cNvPr>
              <p14:cNvContentPartPr/>
              <p14:nvPr/>
            </p14:nvContentPartPr>
            <p14:xfrm>
              <a:off x="9560589" y="913832"/>
              <a:ext cx="1201680" cy="360"/>
            </p14:xfrm>
          </p:contentPart>
        </mc:Choice>
        <mc:Fallback xmlns="">
          <p:pic>
            <p:nvPicPr>
              <p:cNvPr id="7" name="Ink 6">
                <a:extLst>
                  <a:ext uri="{FF2B5EF4-FFF2-40B4-BE49-F238E27FC236}">
                    <a16:creationId xmlns:a16="http://schemas.microsoft.com/office/drawing/2014/main" id="{E20FBC93-E262-4220-A18B-87E8DB9829DF}"/>
                  </a:ext>
                </a:extLst>
              </p:cNvPr>
              <p:cNvPicPr/>
              <p:nvPr/>
            </p:nvPicPr>
            <p:blipFill>
              <a:blip r:embed="rId4"/>
              <a:stretch>
                <a:fillRect/>
              </a:stretch>
            </p:blipFill>
            <p:spPr>
              <a:xfrm>
                <a:off x="9497949" y="851192"/>
                <a:ext cx="1327320" cy="126000"/>
              </a:xfrm>
              <a:prstGeom prst="rect">
                <a:avLst/>
              </a:prstGeom>
            </p:spPr>
          </p:pic>
        </mc:Fallback>
      </mc:AlternateContent>
    </p:spTree>
    <p:extLst>
      <p:ext uri="{BB962C8B-B14F-4D97-AF65-F5344CB8AC3E}">
        <p14:creationId xmlns:p14="http://schemas.microsoft.com/office/powerpoint/2010/main" val="309609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10A7-53C3-4918-967C-71537030597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435AD44-B794-4074-BDA7-791F7FC0378F}"/>
              </a:ext>
            </a:extLst>
          </p:cNvPr>
          <p:cNvPicPr>
            <a:picLocks noGrp="1" noChangeAspect="1"/>
          </p:cNvPicPr>
          <p:nvPr>
            <p:ph idx="1"/>
          </p:nvPr>
        </p:nvPicPr>
        <p:blipFill>
          <a:blip r:embed="rId2"/>
          <a:stretch>
            <a:fillRect/>
          </a:stretch>
        </p:blipFill>
        <p:spPr>
          <a:xfrm>
            <a:off x="224589" y="177090"/>
            <a:ext cx="11678653" cy="6544552"/>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F13BCDEB-AD5D-4959-8E32-4885C2A71BD0}"/>
                  </a:ext>
                </a:extLst>
              </p14:cNvPr>
              <p14:cNvContentPartPr/>
              <p14:nvPr/>
            </p14:nvContentPartPr>
            <p14:xfrm>
              <a:off x="9496509" y="849752"/>
              <a:ext cx="1281600" cy="360"/>
            </p14:xfrm>
          </p:contentPart>
        </mc:Choice>
        <mc:Fallback xmlns="">
          <p:pic>
            <p:nvPicPr>
              <p:cNvPr id="6" name="Ink 5">
                <a:extLst>
                  <a:ext uri="{FF2B5EF4-FFF2-40B4-BE49-F238E27FC236}">
                    <a16:creationId xmlns:a16="http://schemas.microsoft.com/office/drawing/2014/main" id="{F13BCDEB-AD5D-4959-8E32-4885C2A71BD0}"/>
                  </a:ext>
                </a:extLst>
              </p:cNvPr>
              <p:cNvPicPr/>
              <p:nvPr/>
            </p:nvPicPr>
            <p:blipFill>
              <a:blip r:embed="rId4"/>
              <a:stretch>
                <a:fillRect/>
              </a:stretch>
            </p:blipFill>
            <p:spPr>
              <a:xfrm>
                <a:off x="9433509" y="786752"/>
                <a:ext cx="1407240" cy="126000"/>
              </a:xfrm>
              <a:prstGeom prst="rect">
                <a:avLst/>
              </a:prstGeom>
            </p:spPr>
          </p:pic>
        </mc:Fallback>
      </mc:AlternateContent>
    </p:spTree>
    <p:extLst>
      <p:ext uri="{BB962C8B-B14F-4D97-AF65-F5344CB8AC3E}">
        <p14:creationId xmlns:p14="http://schemas.microsoft.com/office/powerpoint/2010/main" val="27651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386D-99DC-4055-BFFC-5F57C5D2099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4988F36-9943-4C2E-B80A-7829722B245D}"/>
              </a:ext>
            </a:extLst>
          </p:cNvPr>
          <p:cNvPicPr>
            <a:picLocks noGrp="1" noChangeAspect="1"/>
          </p:cNvPicPr>
          <p:nvPr>
            <p:ph idx="1"/>
          </p:nvPr>
        </p:nvPicPr>
        <p:blipFill>
          <a:blip r:embed="rId2"/>
          <a:stretch>
            <a:fillRect/>
          </a:stretch>
        </p:blipFill>
        <p:spPr>
          <a:xfrm>
            <a:off x="272716" y="127710"/>
            <a:ext cx="11630526" cy="6513722"/>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8" name="Ink 7">
                <a:extLst>
                  <a:ext uri="{FF2B5EF4-FFF2-40B4-BE49-F238E27FC236}">
                    <a16:creationId xmlns:a16="http://schemas.microsoft.com/office/drawing/2014/main" id="{FA2A751E-337D-4ACA-8D6E-6FF20DE5889A}"/>
                  </a:ext>
                </a:extLst>
              </p14:cNvPr>
              <p14:cNvContentPartPr/>
              <p14:nvPr/>
            </p14:nvContentPartPr>
            <p14:xfrm>
              <a:off x="9752829" y="865232"/>
              <a:ext cx="1122120" cy="16920"/>
            </p14:xfrm>
          </p:contentPart>
        </mc:Choice>
        <mc:Fallback xmlns="">
          <p:pic>
            <p:nvPicPr>
              <p:cNvPr id="8" name="Ink 7">
                <a:extLst>
                  <a:ext uri="{FF2B5EF4-FFF2-40B4-BE49-F238E27FC236}">
                    <a16:creationId xmlns:a16="http://schemas.microsoft.com/office/drawing/2014/main" id="{FA2A751E-337D-4ACA-8D6E-6FF20DE5889A}"/>
                  </a:ext>
                </a:extLst>
              </p:cNvPr>
              <p:cNvPicPr/>
              <p:nvPr/>
            </p:nvPicPr>
            <p:blipFill>
              <a:blip r:embed="rId4"/>
              <a:stretch>
                <a:fillRect/>
              </a:stretch>
            </p:blipFill>
            <p:spPr>
              <a:xfrm>
                <a:off x="9690189" y="802592"/>
                <a:ext cx="1247760" cy="142560"/>
              </a:xfrm>
              <a:prstGeom prst="rect">
                <a:avLst/>
              </a:prstGeom>
            </p:spPr>
          </p:pic>
        </mc:Fallback>
      </mc:AlternateContent>
    </p:spTree>
    <p:extLst>
      <p:ext uri="{BB962C8B-B14F-4D97-AF65-F5344CB8AC3E}">
        <p14:creationId xmlns:p14="http://schemas.microsoft.com/office/powerpoint/2010/main" val="365003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8378-00FF-4169-AEBD-0247CFFE6D8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6392CBD-A65B-4543-A55B-4E421284369A}"/>
              </a:ext>
            </a:extLst>
          </p:cNvPr>
          <p:cNvPicPr>
            <a:picLocks noGrp="1" noChangeAspect="1"/>
          </p:cNvPicPr>
          <p:nvPr>
            <p:ph idx="1"/>
          </p:nvPr>
        </p:nvPicPr>
        <p:blipFill>
          <a:blip r:embed="rId2"/>
          <a:stretch>
            <a:fillRect/>
          </a:stretch>
        </p:blipFill>
        <p:spPr>
          <a:xfrm>
            <a:off x="224589" y="156786"/>
            <a:ext cx="11710737" cy="6436519"/>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D19A6C10-2D63-4C6E-B202-53579464EF14}"/>
                  </a:ext>
                </a:extLst>
              </p14:cNvPr>
              <p14:cNvContentPartPr/>
              <p14:nvPr/>
            </p14:nvContentPartPr>
            <p14:xfrm>
              <a:off x="9640869" y="801152"/>
              <a:ext cx="1180800" cy="16920"/>
            </p14:xfrm>
          </p:contentPart>
        </mc:Choice>
        <mc:Fallback xmlns="">
          <p:pic>
            <p:nvPicPr>
              <p:cNvPr id="7" name="Ink 6">
                <a:extLst>
                  <a:ext uri="{FF2B5EF4-FFF2-40B4-BE49-F238E27FC236}">
                    <a16:creationId xmlns:a16="http://schemas.microsoft.com/office/drawing/2014/main" id="{D19A6C10-2D63-4C6E-B202-53579464EF14}"/>
                  </a:ext>
                </a:extLst>
              </p:cNvPr>
              <p:cNvPicPr/>
              <p:nvPr/>
            </p:nvPicPr>
            <p:blipFill>
              <a:blip r:embed="rId4"/>
              <a:stretch>
                <a:fillRect/>
              </a:stretch>
            </p:blipFill>
            <p:spPr>
              <a:xfrm>
                <a:off x="9577869" y="738152"/>
                <a:ext cx="1306440" cy="142560"/>
              </a:xfrm>
              <a:prstGeom prst="rect">
                <a:avLst/>
              </a:prstGeom>
            </p:spPr>
          </p:pic>
        </mc:Fallback>
      </mc:AlternateContent>
    </p:spTree>
    <p:extLst>
      <p:ext uri="{BB962C8B-B14F-4D97-AF65-F5344CB8AC3E}">
        <p14:creationId xmlns:p14="http://schemas.microsoft.com/office/powerpoint/2010/main" val="125655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8286-1C80-43AA-89A0-3089D94E41E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1CE8ED-9B0D-4778-B818-B623253BE191}"/>
              </a:ext>
            </a:extLst>
          </p:cNvPr>
          <p:cNvPicPr>
            <a:picLocks noGrp="1" noChangeAspect="1"/>
          </p:cNvPicPr>
          <p:nvPr>
            <p:ph idx="1"/>
          </p:nvPr>
        </p:nvPicPr>
        <p:blipFill>
          <a:blip r:embed="rId2"/>
          <a:stretch>
            <a:fillRect/>
          </a:stretch>
        </p:blipFill>
        <p:spPr>
          <a:xfrm>
            <a:off x="272717" y="207796"/>
            <a:ext cx="11790946" cy="6433636"/>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314A3D18-50ED-44F8-B7DE-064AABBBE1AC}"/>
                  </a:ext>
                </a:extLst>
              </p14:cNvPr>
              <p14:cNvContentPartPr/>
              <p14:nvPr/>
            </p14:nvContentPartPr>
            <p14:xfrm>
              <a:off x="10715829" y="431792"/>
              <a:ext cx="1185480" cy="17280"/>
            </p14:xfrm>
          </p:contentPart>
        </mc:Choice>
        <mc:Fallback xmlns="">
          <p:pic>
            <p:nvPicPr>
              <p:cNvPr id="6" name="Ink 5">
                <a:extLst>
                  <a:ext uri="{FF2B5EF4-FFF2-40B4-BE49-F238E27FC236}">
                    <a16:creationId xmlns:a16="http://schemas.microsoft.com/office/drawing/2014/main" id="{314A3D18-50ED-44F8-B7DE-064AABBBE1AC}"/>
                  </a:ext>
                </a:extLst>
              </p:cNvPr>
              <p:cNvPicPr/>
              <p:nvPr/>
            </p:nvPicPr>
            <p:blipFill>
              <a:blip r:embed="rId4"/>
              <a:stretch>
                <a:fillRect/>
              </a:stretch>
            </p:blipFill>
            <p:spPr>
              <a:xfrm>
                <a:off x="10652829" y="369152"/>
                <a:ext cx="1311120" cy="142920"/>
              </a:xfrm>
              <a:prstGeom prst="rect">
                <a:avLst/>
              </a:prstGeom>
            </p:spPr>
          </p:pic>
        </mc:Fallback>
      </mc:AlternateContent>
    </p:spTree>
    <p:extLst>
      <p:ext uri="{BB962C8B-B14F-4D97-AF65-F5344CB8AC3E}">
        <p14:creationId xmlns:p14="http://schemas.microsoft.com/office/powerpoint/2010/main" val="181823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BA68-8A00-456F-9118-42CCA1AAAA4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8F16BC-2FDA-4165-BD32-E8F766E52B90}"/>
              </a:ext>
            </a:extLst>
          </p:cNvPr>
          <p:cNvPicPr>
            <a:picLocks noGrp="1" noChangeAspect="1"/>
          </p:cNvPicPr>
          <p:nvPr>
            <p:ph idx="1"/>
          </p:nvPr>
        </p:nvPicPr>
        <p:blipFill>
          <a:blip r:embed="rId2"/>
          <a:stretch>
            <a:fillRect/>
          </a:stretch>
        </p:blipFill>
        <p:spPr>
          <a:xfrm>
            <a:off x="320842" y="172828"/>
            <a:ext cx="11534273" cy="6484646"/>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77D26615-C945-4EAC-AFA3-FC747AD489DE}"/>
                  </a:ext>
                </a:extLst>
              </p14:cNvPr>
              <p14:cNvContentPartPr/>
              <p14:nvPr/>
            </p14:nvContentPartPr>
            <p14:xfrm>
              <a:off x="9592989" y="913112"/>
              <a:ext cx="1139040" cy="17280"/>
            </p14:xfrm>
          </p:contentPart>
        </mc:Choice>
        <mc:Fallback xmlns="">
          <p:pic>
            <p:nvPicPr>
              <p:cNvPr id="6" name="Ink 5">
                <a:extLst>
                  <a:ext uri="{FF2B5EF4-FFF2-40B4-BE49-F238E27FC236}">
                    <a16:creationId xmlns:a16="http://schemas.microsoft.com/office/drawing/2014/main" id="{77D26615-C945-4EAC-AFA3-FC747AD489DE}"/>
                  </a:ext>
                </a:extLst>
              </p:cNvPr>
              <p:cNvPicPr/>
              <p:nvPr/>
            </p:nvPicPr>
            <p:blipFill>
              <a:blip r:embed="rId4"/>
              <a:stretch>
                <a:fillRect/>
              </a:stretch>
            </p:blipFill>
            <p:spPr>
              <a:xfrm>
                <a:off x="9529989" y="850472"/>
                <a:ext cx="1264680" cy="142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7" name="Ink 6">
                <a:extLst>
                  <a:ext uri="{FF2B5EF4-FFF2-40B4-BE49-F238E27FC236}">
                    <a16:creationId xmlns:a16="http://schemas.microsoft.com/office/drawing/2014/main" id="{85B924FF-0889-4797-990A-01077D759BBB}"/>
                  </a:ext>
                </a:extLst>
              </p14:cNvPr>
              <p14:cNvContentPartPr/>
              <p14:nvPr/>
            </p14:nvContentPartPr>
            <p14:xfrm>
              <a:off x="13362909" y="-161128"/>
              <a:ext cx="360" cy="360"/>
            </p14:xfrm>
          </p:contentPart>
        </mc:Choice>
        <mc:Fallback xmlns="">
          <p:pic>
            <p:nvPicPr>
              <p:cNvPr id="7" name="Ink 6">
                <a:extLst>
                  <a:ext uri="{FF2B5EF4-FFF2-40B4-BE49-F238E27FC236}">
                    <a16:creationId xmlns:a16="http://schemas.microsoft.com/office/drawing/2014/main" id="{85B924FF-0889-4797-990A-01077D759BBB}"/>
                  </a:ext>
                </a:extLst>
              </p:cNvPr>
              <p:cNvPicPr/>
              <p:nvPr/>
            </p:nvPicPr>
            <p:blipFill>
              <a:blip r:embed="rId6"/>
              <a:stretch>
                <a:fillRect/>
              </a:stretch>
            </p:blipFill>
            <p:spPr>
              <a:xfrm>
                <a:off x="13299909" y="-223768"/>
                <a:ext cx="126000" cy="126000"/>
              </a:xfrm>
              <a:prstGeom prst="rect">
                <a:avLst/>
              </a:prstGeom>
            </p:spPr>
          </p:pic>
        </mc:Fallback>
      </mc:AlternateContent>
    </p:spTree>
    <p:extLst>
      <p:ext uri="{BB962C8B-B14F-4D97-AF65-F5344CB8AC3E}">
        <p14:creationId xmlns:p14="http://schemas.microsoft.com/office/powerpoint/2010/main" val="748422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7608-E5E4-495A-B3FD-73BA79D8C3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89F5E7B-BC48-4053-8D04-95B3CC2A77F3}"/>
              </a:ext>
            </a:extLst>
          </p:cNvPr>
          <p:cNvPicPr>
            <a:picLocks noGrp="1" noChangeAspect="1"/>
          </p:cNvPicPr>
          <p:nvPr>
            <p:ph idx="1"/>
          </p:nvPr>
        </p:nvPicPr>
        <p:blipFill>
          <a:blip r:embed="rId2"/>
          <a:stretch>
            <a:fillRect/>
          </a:stretch>
        </p:blipFill>
        <p:spPr>
          <a:xfrm>
            <a:off x="208547" y="224464"/>
            <a:ext cx="11630527" cy="6465094"/>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34A48232-51E3-4C5B-A9E4-3B4C3B09A3B0}"/>
                  </a:ext>
                </a:extLst>
              </p14:cNvPr>
              <p14:cNvContentPartPr/>
              <p14:nvPr/>
            </p14:nvContentPartPr>
            <p14:xfrm>
              <a:off x="9512709" y="1089512"/>
              <a:ext cx="1216800" cy="17280"/>
            </p14:xfrm>
          </p:contentPart>
        </mc:Choice>
        <mc:Fallback xmlns="">
          <p:pic>
            <p:nvPicPr>
              <p:cNvPr id="6" name="Ink 5">
                <a:extLst>
                  <a:ext uri="{FF2B5EF4-FFF2-40B4-BE49-F238E27FC236}">
                    <a16:creationId xmlns:a16="http://schemas.microsoft.com/office/drawing/2014/main" id="{34A48232-51E3-4C5B-A9E4-3B4C3B09A3B0}"/>
                  </a:ext>
                </a:extLst>
              </p:cNvPr>
              <p:cNvPicPr/>
              <p:nvPr/>
            </p:nvPicPr>
            <p:blipFill>
              <a:blip r:embed="rId4"/>
              <a:stretch>
                <a:fillRect/>
              </a:stretch>
            </p:blipFill>
            <p:spPr>
              <a:xfrm>
                <a:off x="9450069" y="1026872"/>
                <a:ext cx="1342440" cy="142920"/>
              </a:xfrm>
              <a:prstGeom prst="rect">
                <a:avLst/>
              </a:prstGeom>
            </p:spPr>
          </p:pic>
        </mc:Fallback>
      </mc:AlternateContent>
    </p:spTree>
    <p:extLst>
      <p:ext uri="{BB962C8B-B14F-4D97-AF65-F5344CB8AC3E}">
        <p14:creationId xmlns:p14="http://schemas.microsoft.com/office/powerpoint/2010/main" val="159140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013A-A569-44C3-85B3-1693436C146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883148F-7AAC-485A-9DE3-72E3D7A8020B}"/>
              </a:ext>
            </a:extLst>
          </p:cNvPr>
          <p:cNvPicPr>
            <a:picLocks noGrp="1" noChangeAspect="1"/>
          </p:cNvPicPr>
          <p:nvPr>
            <p:ph idx="1"/>
          </p:nvPr>
        </p:nvPicPr>
        <p:blipFill>
          <a:blip r:embed="rId2"/>
          <a:stretch>
            <a:fillRect/>
          </a:stretch>
        </p:blipFill>
        <p:spPr>
          <a:xfrm>
            <a:off x="176463" y="190124"/>
            <a:ext cx="11758863" cy="6499434"/>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F66D90AD-778A-4CB3-8DFE-A65BF314436F}"/>
                  </a:ext>
                </a:extLst>
              </p14:cNvPr>
              <p14:cNvContentPartPr/>
              <p14:nvPr/>
            </p14:nvContentPartPr>
            <p14:xfrm>
              <a:off x="9608469" y="865952"/>
              <a:ext cx="1203480" cy="360"/>
            </p14:xfrm>
          </p:contentPart>
        </mc:Choice>
        <mc:Fallback xmlns="">
          <p:pic>
            <p:nvPicPr>
              <p:cNvPr id="6" name="Ink 5">
                <a:extLst>
                  <a:ext uri="{FF2B5EF4-FFF2-40B4-BE49-F238E27FC236}">
                    <a16:creationId xmlns:a16="http://schemas.microsoft.com/office/drawing/2014/main" id="{F66D90AD-778A-4CB3-8DFE-A65BF314436F}"/>
                  </a:ext>
                </a:extLst>
              </p:cNvPr>
              <p:cNvPicPr/>
              <p:nvPr/>
            </p:nvPicPr>
            <p:blipFill>
              <a:blip r:embed="rId4"/>
              <a:stretch>
                <a:fillRect/>
              </a:stretch>
            </p:blipFill>
            <p:spPr>
              <a:xfrm>
                <a:off x="9545829" y="803312"/>
                <a:ext cx="1329120" cy="126000"/>
              </a:xfrm>
              <a:prstGeom prst="rect">
                <a:avLst/>
              </a:prstGeom>
            </p:spPr>
          </p:pic>
        </mc:Fallback>
      </mc:AlternateContent>
    </p:spTree>
    <p:extLst>
      <p:ext uri="{BB962C8B-B14F-4D97-AF65-F5344CB8AC3E}">
        <p14:creationId xmlns:p14="http://schemas.microsoft.com/office/powerpoint/2010/main" val="400221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B2B4-0508-4491-AD56-8F702828B8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5E211-D1C5-46A6-98C8-68603EB3BBBD}"/>
              </a:ext>
            </a:extLst>
          </p:cNvPr>
          <p:cNvPicPr>
            <a:picLocks noGrp="1" noChangeAspect="1"/>
          </p:cNvPicPr>
          <p:nvPr>
            <p:ph idx="1"/>
          </p:nvPr>
        </p:nvPicPr>
        <p:blipFill>
          <a:blip r:embed="rId2"/>
          <a:stretch>
            <a:fillRect/>
          </a:stretch>
        </p:blipFill>
        <p:spPr>
          <a:xfrm>
            <a:off x="208548" y="176463"/>
            <a:ext cx="11630526" cy="6529137"/>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C3761AB0-3CFE-4013-9076-DB47C3A32F2E}"/>
                  </a:ext>
                </a:extLst>
              </p14:cNvPr>
              <p14:cNvContentPartPr/>
              <p14:nvPr/>
            </p14:nvContentPartPr>
            <p14:xfrm>
              <a:off x="9480669" y="848312"/>
              <a:ext cx="1297080" cy="33840"/>
            </p14:xfrm>
          </p:contentPart>
        </mc:Choice>
        <mc:Fallback xmlns="">
          <p:pic>
            <p:nvPicPr>
              <p:cNvPr id="6" name="Ink 5">
                <a:extLst>
                  <a:ext uri="{FF2B5EF4-FFF2-40B4-BE49-F238E27FC236}">
                    <a16:creationId xmlns:a16="http://schemas.microsoft.com/office/drawing/2014/main" id="{C3761AB0-3CFE-4013-9076-DB47C3A32F2E}"/>
                  </a:ext>
                </a:extLst>
              </p:cNvPr>
              <p:cNvPicPr/>
              <p:nvPr/>
            </p:nvPicPr>
            <p:blipFill>
              <a:blip r:embed="rId4"/>
              <a:stretch>
                <a:fillRect/>
              </a:stretch>
            </p:blipFill>
            <p:spPr>
              <a:xfrm>
                <a:off x="9417669" y="785312"/>
                <a:ext cx="1422720" cy="159480"/>
              </a:xfrm>
              <a:prstGeom prst="rect">
                <a:avLst/>
              </a:prstGeom>
            </p:spPr>
          </p:pic>
        </mc:Fallback>
      </mc:AlternateContent>
    </p:spTree>
    <p:extLst>
      <p:ext uri="{BB962C8B-B14F-4D97-AF65-F5344CB8AC3E}">
        <p14:creationId xmlns:p14="http://schemas.microsoft.com/office/powerpoint/2010/main" val="261128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4FEE-7EF3-44BA-9E86-A9CDE97CD1ED}"/>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76CDC4C3-E569-40C3-9C6F-9FED2F3FF00C}"/>
              </a:ext>
            </a:extLst>
          </p:cNvPr>
          <p:cNvPicPr>
            <a:picLocks noGrp="1" noChangeAspect="1"/>
          </p:cNvPicPr>
          <p:nvPr>
            <p:ph idx="1"/>
          </p:nvPr>
        </p:nvPicPr>
        <p:blipFill>
          <a:blip r:embed="rId2"/>
          <a:stretch>
            <a:fillRect/>
          </a:stretch>
        </p:blipFill>
        <p:spPr>
          <a:xfrm>
            <a:off x="288758" y="243632"/>
            <a:ext cx="11528348" cy="5918017"/>
          </a:xfr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35A3B3BD-6F27-4069-898D-8175B538A710}"/>
                  </a:ext>
                </a:extLst>
              </p14:cNvPr>
              <p14:cNvContentPartPr/>
              <p14:nvPr/>
            </p14:nvContentPartPr>
            <p14:xfrm>
              <a:off x="10509288" y="498744"/>
              <a:ext cx="1185480" cy="37800"/>
            </p14:xfrm>
          </p:contentPart>
        </mc:Choice>
        <mc:Fallback xmlns="">
          <p:pic>
            <p:nvPicPr>
              <p:cNvPr id="10" name="Ink 9">
                <a:extLst>
                  <a:ext uri="{FF2B5EF4-FFF2-40B4-BE49-F238E27FC236}">
                    <a16:creationId xmlns:a16="http://schemas.microsoft.com/office/drawing/2014/main" id="{35A3B3BD-6F27-4069-898D-8175B538A710}"/>
                  </a:ext>
                </a:extLst>
              </p:cNvPr>
              <p:cNvPicPr/>
              <p:nvPr/>
            </p:nvPicPr>
            <p:blipFill>
              <a:blip r:embed="rId4"/>
              <a:stretch>
                <a:fillRect/>
              </a:stretch>
            </p:blipFill>
            <p:spPr>
              <a:xfrm>
                <a:off x="10455288" y="391104"/>
                <a:ext cx="1293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DDCB3836-D2CC-4E0A-866A-6F30D336B12C}"/>
                  </a:ext>
                </a:extLst>
              </p14:cNvPr>
              <p14:cNvContentPartPr/>
              <p14:nvPr/>
            </p14:nvContentPartPr>
            <p14:xfrm>
              <a:off x="10521168" y="546984"/>
              <a:ext cx="1084320" cy="13680"/>
            </p14:xfrm>
          </p:contentPart>
        </mc:Choice>
        <mc:Fallback xmlns="">
          <p:pic>
            <p:nvPicPr>
              <p:cNvPr id="11" name="Ink 10">
                <a:extLst>
                  <a:ext uri="{FF2B5EF4-FFF2-40B4-BE49-F238E27FC236}">
                    <a16:creationId xmlns:a16="http://schemas.microsoft.com/office/drawing/2014/main" id="{DDCB3836-D2CC-4E0A-866A-6F30D336B12C}"/>
                  </a:ext>
                </a:extLst>
              </p:cNvPr>
              <p:cNvPicPr/>
              <p:nvPr/>
            </p:nvPicPr>
            <p:blipFill>
              <a:blip r:embed="rId6"/>
              <a:stretch>
                <a:fillRect/>
              </a:stretch>
            </p:blipFill>
            <p:spPr>
              <a:xfrm>
                <a:off x="10503168" y="529344"/>
                <a:ext cx="1119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934BDC09-5952-45E5-AA75-33847609EED9}"/>
                  </a:ext>
                </a:extLst>
              </p14:cNvPr>
              <p14:cNvContentPartPr/>
              <p14:nvPr/>
            </p14:nvContentPartPr>
            <p14:xfrm>
              <a:off x="10496688" y="463104"/>
              <a:ext cx="1109520" cy="360"/>
            </p14:xfrm>
          </p:contentPart>
        </mc:Choice>
        <mc:Fallback xmlns="">
          <p:pic>
            <p:nvPicPr>
              <p:cNvPr id="12" name="Ink 11">
                <a:extLst>
                  <a:ext uri="{FF2B5EF4-FFF2-40B4-BE49-F238E27FC236}">
                    <a16:creationId xmlns:a16="http://schemas.microsoft.com/office/drawing/2014/main" id="{934BDC09-5952-45E5-AA75-33847609EED9}"/>
                  </a:ext>
                </a:extLst>
              </p:cNvPr>
              <p:cNvPicPr/>
              <p:nvPr/>
            </p:nvPicPr>
            <p:blipFill>
              <a:blip r:embed="rId8"/>
              <a:stretch>
                <a:fillRect/>
              </a:stretch>
            </p:blipFill>
            <p:spPr>
              <a:xfrm>
                <a:off x="10434048" y="400104"/>
                <a:ext cx="1235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36F7A14B-B1D0-43B3-9B46-996F6A8CB4D9}"/>
                  </a:ext>
                </a:extLst>
              </p14:cNvPr>
              <p14:cNvContentPartPr/>
              <p14:nvPr/>
            </p14:nvContentPartPr>
            <p14:xfrm>
              <a:off x="10545648" y="560304"/>
              <a:ext cx="1097640" cy="360"/>
            </p14:xfrm>
          </p:contentPart>
        </mc:Choice>
        <mc:Fallback xmlns="">
          <p:pic>
            <p:nvPicPr>
              <p:cNvPr id="13" name="Ink 12">
                <a:extLst>
                  <a:ext uri="{FF2B5EF4-FFF2-40B4-BE49-F238E27FC236}">
                    <a16:creationId xmlns:a16="http://schemas.microsoft.com/office/drawing/2014/main" id="{36F7A14B-B1D0-43B3-9B46-996F6A8CB4D9}"/>
                  </a:ext>
                </a:extLst>
              </p:cNvPr>
              <p:cNvPicPr/>
              <p:nvPr/>
            </p:nvPicPr>
            <p:blipFill>
              <a:blip r:embed="rId10"/>
              <a:stretch>
                <a:fillRect/>
              </a:stretch>
            </p:blipFill>
            <p:spPr>
              <a:xfrm>
                <a:off x="10482648" y="497664"/>
                <a:ext cx="1223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E7BFDEAF-2DD1-4FD8-8D62-9F2F1F889F20}"/>
                  </a:ext>
                </a:extLst>
              </p14:cNvPr>
              <p14:cNvContentPartPr/>
              <p14:nvPr/>
            </p14:nvContentPartPr>
            <p14:xfrm>
              <a:off x="10484808" y="511344"/>
              <a:ext cx="816120" cy="64800"/>
            </p14:xfrm>
          </p:contentPart>
        </mc:Choice>
        <mc:Fallback xmlns="">
          <p:pic>
            <p:nvPicPr>
              <p:cNvPr id="14" name="Ink 13">
                <a:extLst>
                  <a:ext uri="{FF2B5EF4-FFF2-40B4-BE49-F238E27FC236}">
                    <a16:creationId xmlns:a16="http://schemas.microsoft.com/office/drawing/2014/main" id="{E7BFDEAF-2DD1-4FD8-8D62-9F2F1F889F20}"/>
                  </a:ext>
                </a:extLst>
              </p:cNvPr>
              <p:cNvPicPr/>
              <p:nvPr/>
            </p:nvPicPr>
            <p:blipFill>
              <a:blip r:embed="rId12"/>
              <a:stretch>
                <a:fillRect/>
              </a:stretch>
            </p:blipFill>
            <p:spPr>
              <a:xfrm>
                <a:off x="10421808" y="448704"/>
                <a:ext cx="941760" cy="190440"/>
              </a:xfrm>
              <a:prstGeom prst="rect">
                <a:avLst/>
              </a:prstGeom>
            </p:spPr>
          </p:pic>
        </mc:Fallback>
      </mc:AlternateContent>
    </p:spTree>
    <p:extLst>
      <p:ext uri="{BB962C8B-B14F-4D97-AF65-F5344CB8AC3E}">
        <p14:creationId xmlns:p14="http://schemas.microsoft.com/office/powerpoint/2010/main" val="311033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5024-374A-4B8A-A127-FDB29C66BD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007174A-3BD1-4352-B6A7-457586A27FC6}"/>
              </a:ext>
            </a:extLst>
          </p:cNvPr>
          <p:cNvPicPr>
            <a:picLocks noGrp="1" noChangeAspect="1"/>
          </p:cNvPicPr>
          <p:nvPr>
            <p:ph idx="1"/>
          </p:nvPr>
        </p:nvPicPr>
        <p:blipFill>
          <a:blip r:embed="rId2"/>
          <a:stretch>
            <a:fillRect/>
          </a:stretch>
        </p:blipFill>
        <p:spPr>
          <a:xfrm>
            <a:off x="256674" y="207795"/>
            <a:ext cx="11710737" cy="6417593"/>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E57E48B7-2FE6-4F38-8133-1717B32CCF2C}"/>
                  </a:ext>
                </a:extLst>
              </p14:cNvPr>
              <p14:cNvContentPartPr/>
              <p14:nvPr/>
            </p14:nvContentPartPr>
            <p14:xfrm>
              <a:off x="9704949" y="961712"/>
              <a:ext cx="1185120" cy="360"/>
            </p14:xfrm>
          </p:contentPart>
        </mc:Choice>
        <mc:Fallback xmlns="">
          <p:pic>
            <p:nvPicPr>
              <p:cNvPr id="7" name="Ink 6">
                <a:extLst>
                  <a:ext uri="{FF2B5EF4-FFF2-40B4-BE49-F238E27FC236}">
                    <a16:creationId xmlns:a16="http://schemas.microsoft.com/office/drawing/2014/main" id="{E57E48B7-2FE6-4F38-8133-1717B32CCF2C}"/>
                  </a:ext>
                </a:extLst>
              </p:cNvPr>
              <p:cNvPicPr/>
              <p:nvPr/>
            </p:nvPicPr>
            <p:blipFill>
              <a:blip r:embed="rId4"/>
              <a:stretch>
                <a:fillRect/>
              </a:stretch>
            </p:blipFill>
            <p:spPr>
              <a:xfrm>
                <a:off x="9642309" y="899072"/>
                <a:ext cx="1310760" cy="126000"/>
              </a:xfrm>
              <a:prstGeom prst="rect">
                <a:avLst/>
              </a:prstGeom>
            </p:spPr>
          </p:pic>
        </mc:Fallback>
      </mc:AlternateContent>
    </p:spTree>
    <p:extLst>
      <p:ext uri="{BB962C8B-B14F-4D97-AF65-F5344CB8AC3E}">
        <p14:creationId xmlns:p14="http://schemas.microsoft.com/office/powerpoint/2010/main" val="231010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C8A7-0A23-4AB7-9CC0-5AF5F961DC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E35F785-190E-4312-B68E-2573C6276784}"/>
              </a:ext>
            </a:extLst>
          </p:cNvPr>
          <p:cNvPicPr>
            <a:picLocks noGrp="1" noChangeAspect="1"/>
          </p:cNvPicPr>
          <p:nvPr>
            <p:ph idx="1"/>
          </p:nvPr>
        </p:nvPicPr>
        <p:blipFill>
          <a:blip r:embed="rId2"/>
          <a:stretch>
            <a:fillRect/>
          </a:stretch>
        </p:blipFill>
        <p:spPr>
          <a:xfrm>
            <a:off x="272717" y="281614"/>
            <a:ext cx="11550316" cy="6440028"/>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9D45A2FA-5899-454E-A108-032906C5EB29}"/>
                  </a:ext>
                </a:extLst>
              </p14:cNvPr>
              <p14:cNvContentPartPr/>
              <p14:nvPr/>
            </p14:nvContentPartPr>
            <p14:xfrm>
              <a:off x="9480669" y="978272"/>
              <a:ext cx="1233000" cy="360"/>
            </p14:xfrm>
          </p:contentPart>
        </mc:Choice>
        <mc:Fallback xmlns="">
          <p:pic>
            <p:nvPicPr>
              <p:cNvPr id="6" name="Ink 5">
                <a:extLst>
                  <a:ext uri="{FF2B5EF4-FFF2-40B4-BE49-F238E27FC236}">
                    <a16:creationId xmlns:a16="http://schemas.microsoft.com/office/drawing/2014/main" id="{9D45A2FA-5899-454E-A108-032906C5EB29}"/>
                  </a:ext>
                </a:extLst>
              </p:cNvPr>
              <p:cNvPicPr/>
              <p:nvPr/>
            </p:nvPicPr>
            <p:blipFill>
              <a:blip r:embed="rId4"/>
              <a:stretch>
                <a:fillRect/>
              </a:stretch>
            </p:blipFill>
            <p:spPr>
              <a:xfrm>
                <a:off x="9417669" y="915272"/>
                <a:ext cx="1358640" cy="126000"/>
              </a:xfrm>
              <a:prstGeom prst="rect">
                <a:avLst/>
              </a:prstGeom>
            </p:spPr>
          </p:pic>
        </mc:Fallback>
      </mc:AlternateContent>
    </p:spTree>
    <p:extLst>
      <p:ext uri="{BB962C8B-B14F-4D97-AF65-F5344CB8AC3E}">
        <p14:creationId xmlns:p14="http://schemas.microsoft.com/office/powerpoint/2010/main" val="380807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04BE-2170-4936-AA9C-0524CABECE9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12964EB-8B74-4A5B-8529-20E781E8567F}"/>
              </a:ext>
            </a:extLst>
          </p:cNvPr>
          <p:cNvPicPr>
            <a:picLocks noGrp="1" noChangeAspect="1"/>
          </p:cNvPicPr>
          <p:nvPr>
            <p:ph idx="1"/>
          </p:nvPr>
        </p:nvPicPr>
        <p:blipFill>
          <a:blip r:embed="rId2"/>
          <a:stretch>
            <a:fillRect/>
          </a:stretch>
        </p:blipFill>
        <p:spPr>
          <a:xfrm>
            <a:off x="304800" y="228724"/>
            <a:ext cx="11550316" cy="6428749"/>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2C618700-C522-4E8A-BC5D-333BAE36C91E}"/>
                  </a:ext>
                </a:extLst>
              </p14:cNvPr>
              <p14:cNvContentPartPr/>
              <p14:nvPr/>
            </p14:nvContentPartPr>
            <p14:xfrm>
              <a:off x="9592989" y="865952"/>
              <a:ext cx="1168920" cy="360"/>
            </p14:xfrm>
          </p:contentPart>
        </mc:Choice>
        <mc:Fallback xmlns="">
          <p:pic>
            <p:nvPicPr>
              <p:cNvPr id="6" name="Ink 5">
                <a:extLst>
                  <a:ext uri="{FF2B5EF4-FFF2-40B4-BE49-F238E27FC236}">
                    <a16:creationId xmlns:a16="http://schemas.microsoft.com/office/drawing/2014/main" id="{2C618700-C522-4E8A-BC5D-333BAE36C91E}"/>
                  </a:ext>
                </a:extLst>
              </p:cNvPr>
              <p:cNvPicPr/>
              <p:nvPr/>
            </p:nvPicPr>
            <p:blipFill>
              <a:blip r:embed="rId4"/>
              <a:stretch>
                <a:fillRect/>
              </a:stretch>
            </p:blipFill>
            <p:spPr>
              <a:xfrm>
                <a:off x="9529989" y="803312"/>
                <a:ext cx="1294560" cy="126000"/>
              </a:xfrm>
              <a:prstGeom prst="rect">
                <a:avLst/>
              </a:prstGeom>
            </p:spPr>
          </p:pic>
        </mc:Fallback>
      </mc:AlternateContent>
    </p:spTree>
    <p:extLst>
      <p:ext uri="{BB962C8B-B14F-4D97-AF65-F5344CB8AC3E}">
        <p14:creationId xmlns:p14="http://schemas.microsoft.com/office/powerpoint/2010/main" val="1005803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5ACA-377D-4CE1-AF92-1016EACD0C2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CF5F52D-32AB-4DC6-B618-6A988730BA5F}"/>
              </a:ext>
            </a:extLst>
          </p:cNvPr>
          <p:cNvPicPr>
            <a:picLocks noGrp="1" noChangeAspect="1"/>
          </p:cNvPicPr>
          <p:nvPr>
            <p:ph idx="1"/>
          </p:nvPr>
        </p:nvPicPr>
        <p:blipFill>
          <a:blip r:embed="rId2"/>
          <a:stretch>
            <a:fillRect/>
          </a:stretch>
        </p:blipFill>
        <p:spPr>
          <a:xfrm>
            <a:off x="272717" y="135982"/>
            <a:ext cx="11662610" cy="6505450"/>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94A78C05-2271-4127-9FDC-E98386A90869}"/>
                  </a:ext>
                </a:extLst>
              </p14:cNvPr>
              <p14:cNvContentPartPr/>
              <p14:nvPr/>
            </p14:nvContentPartPr>
            <p14:xfrm>
              <a:off x="9704949" y="849752"/>
              <a:ext cx="1201320" cy="360"/>
            </p14:xfrm>
          </p:contentPart>
        </mc:Choice>
        <mc:Fallback xmlns="">
          <p:pic>
            <p:nvPicPr>
              <p:cNvPr id="6" name="Ink 5">
                <a:extLst>
                  <a:ext uri="{FF2B5EF4-FFF2-40B4-BE49-F238E27FC236}">
                    <a16:creationId xmlns:a16="http://schemas.microsoft.com/office/drawing/2014/main" id="{94A78C05-2271-4127-9FDC-E98386A90869}"/>
                  </a:ext>
                </a:extLst>
              </p:cNvPr>
              <p:cNvPicPr/>
              <p:nvPr/>
            </p:nvPicPr>
            <p:blipFill>
              <a:blip r:embed="rId4"/>
              <a:stretch>
                <a:fillRect/>
              </a:stretch>
            </p:blipFill>
            <p:spPr>
              <a:xfrm>
                <a:off x="9642309" y="786752"/>
                <a:ext cx="1326960" cy="126000"/>
              </a:xfrm>
              <a:prstGeom prst="rect">
                <a:avLst/>
              </a:prstGeom>
            </p:spPr>
          </p:pic>
        </mc:Fallback>
      </mc:AlternateContent>
    </p:spTree>
    <p:extLst>
      <p:ext uri="{BB962C8B-B14F-4D97-AF65-F5344CB8AC3E}">
        <p14:creationId xmlns:p14="http://schemas.microsoft.com/office/powerpoint/2010/main" val="3001731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5D4D-3C87-4C1A-B03E-1395B3EFF7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0C14C3D-FCC0-4015-8D5B-F229749582F3}"/>
              </a:ext>
            </a:extLst>
          </p:cNvPr>
          <p:cNvPicPr>
            <a:picLocks noGrp="1" noChangeAspect="1"/>
          </p:cNvPicPr>
          <p:nvPr>
            <p:ph idx="1"/>
          </p:nvPr>
        </p:nvPicPr>
        <p:blipFill>
          <a:blip r:embed="rId2"/>
          <a:stretch>
            <a:fillRect/>
          </a:stretch>
        </p:blipFill>
        <p:spPr>
          <a:xfrm>
            <a:off x="240633" y="120692"/>
            <a:ext cx="11758862" cy="6584908"/>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F90AE4C8-F2AE-47BE-917E-EEFA77D4C961}"/>
                  </a:ext>
                </a:extLst>
              </p14:cNvPr>
              <p14:cNvContentPartPr/>
              <p14:nvPr/>
            </p14:nvContentPartPr>
            <p14:xfrm>
              <a:off x="9704949" y="976832"/>
              <a:ext cx="1201680" cy="33840"/>
            </p14:xfrm>
          </p:contentPart>
        </mc:Choice>
        <mc:Fallback xmlns="">
          <p:pic>
            <p:nvPicPr>
              <p:cNvPr id="6" name="Ink 5">
                <a:extLst>
                  <a:ext uri="{FF2B5EF4-FFF2-40B4-BE49-F238E27FC236}">
                    <a16:creationId xmlns:a16="http://schemas.microsoft.com/office/drawing/2014/main" id="{F90AE4C8-F2AE-47BE-917E-EEFA77D4C961}"/>
                  </a:ext>
                </a:extLst>
              </p:cNvPr>
              <p:cNvPicPr/>
              <p:nvPr/>
            </p:nvPicPr>
            <p:blipFill>
              <a:blip r:embed="rId4"/>
              <a:stretch>
                <a:fillRect/>
              </a:stretch>
            </p:blipFill>
            <p:spPr>
              <a:xfrm>
                <a:off x="9642309" y="914192"/>
                <a:ext cx="1327320" cy="159480"/>
              </a:xfrm>
              <a:prstGeom prst="rect">
                <a:avLst/>
              </a:prstGeom>
            </p:spPr>
          </p:pic>
        </mc:Fallback>
      </mc:AlternateContent>
    </p:spTree>
    <p:extLst>
      <p:ext uri="{BB962C8B-B14F-4D97-AF65-F5344CB8AC3E}">
        <p14:creationId xmlns:p14="http://schemas.microsoft.com/office/powerpoint/2010/main" val="2760499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688D-83A3-40F7-9601-CBA3EAFC8E2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4B11111-9D34-4970-BF93-3E534FD28BF7}"/>
              </a:ext>
            </a:extLst>
          </p:cNvPr>
          <p:cNvPicPr>
            <a:picLocks noGrp="1" noChangeAspect="1"/>
          </p:cNvPicPr>
          <p:nvPr>
            <p:ph idx="1"/>
          </p:nvPr>
        </p:nvPicPr>
        <p:blipFill>
          <a:blip r:embed="rId2"/>
          <a:stretch>
            <a:fillRect/>
          </a:stretch>
        </p:blipFill>
        <p:spPr>
          <a:xfrm>
            <a:off x="192505" y="123448"/>
            <a:ext cx="11662611" cy="6550067"/>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8FD3E120-6E34-4C65-AB46-9B17B444E120}"/>
                  </a:ext>
                </a:extLst>
              </p14:cNvPr>
              <p14:cNvContentPartPr/>
              <p14:nvPr/>
            </p14:nvContentPartPr>
            <p14:xfrm>
              <a:off x="9576429" y="978272"/>
              <a:ext cx="1266480" cy="360"/>
            </p14:xfrm>
          </p:contentPart>
        </mc:Choice>
        <mc:Fallback xmlns="">
          <p:pic>
            <p:nvPicPr>
              <p:cNvPr id="6" name="Ink 5">
                <a:extLst>
                  <a:ext uri="{FF2B5EF4-FFF2-40B4-BE49-F238E27FC236}">
                    <a16:creationId xmlns:a16="http://schemas.microsoft.com/office/drawing/2014/main" id="{8FD3E120-6E34-4C65-AB46-9B17B444E120}"/>
                  </a:ext>
                </a:extLst>
              </p:cNvPr>
              <p:cNvPicPr/>
              <p:nvPr/>
            </p:nvPicPr>
            <p:blipFill>
              <a:blip r:embed="rId4"/>
              <a:stretch>
                <a:fillRect/>
              </a:stretch>
            </p:blipFill>
            <p:spPr>
              <a:xfrm>
                <a:off x="9513789" y="915272"/>
                <a:ext cx="1392120" cy="126000"/>
              </a:xfrm>
              <a:prstGeom prst="rect">
                <a:avLst/>
              </a:prstGeom>
            </p:spPr>
          </p:pic>
        </mc:Fallback>
      </mc:AlternateContent>
    </p:spTree>
    <p:extLst>
      <p:ext uri="{BB962C8B-B14F-4D97-AF65-F5344CB8AC3E}">
        <p14:creationId xmlns:p14="http://schemas.microsoft.com/office/powerpoint/2010/main" val="3610544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61F3-1BE7-4DE8-8047-168C7581B5C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8536D4A-80B6-444B-A7C5-67DDA984692E}"/>
              </a:ext>
            </a:extLst>
          </p:cNvPr>
          <p:cNvPicPr>
            <a:picLocks noGrp="1" noChangeAspect="1"/>
          </p:cNvPicPr>
          <p:nvPr>
            <p:ph idx="1"/>
          </p:nvPr>
        </p:nvPicPr>
        <p:blipFill>
          <a:blip r:embed="rId2"/>
          <a:stretch>
            <a:fillRect/>
          </a:stretch>
        </p:blipFill>
        <p:spPr>
          <a:xfrm>
            <a:off x="304800" y="223838"/>
            <a:ext cx="11614484" cy="6497804"/>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1ECEBC5B-30F0-402C-8505-E2BD17C4BAB1}"/>
                  </a:ext>
                </a:extLst>
              </p14:cNvPr>
              <p14:cNvContentPartPr/>
              <p14:nvPr/>
            </p14:nvContentPartPr>
            <p14:xfrm>
              <a:off x="9769389" y="1074392"/>
              <a:ext cx="1074600" cy="360"/>
            </p14:xfrm>
          </p:contentPart>
        </mc:Choice>
        <mc:Fallback xmlns="">
          <p:pic>
            <p:nvPicPr>
              <p:cNvPr id="7" name="Ink 6">
                <a:extLst>
                  <a:ext uri="{FF2B5EF4-FFF2-40B4-BE49-F238E27FC236}">
                    <a16:creationId xmlns:a16="http://schemas.microsoft.com/office/drawing/2014/main" id="{1ECEBC5B-30F0-402C-8505-E2BD17C4BAB1}"/>
                  </a:ext>
                </a:extLst>
              </p:cNvPr>
              <p:cNvPicPr/>
              <p:nvPr/>
            </p:nvPicPr>
            <p:blipFill>
              <a:blip r:embed="rId4"/>
              <a:stretch>
                <a:fillRect/>
              </a:stretch>
            </p:blipFill>
            <p:spPr>
              <a:xfrm>
                <a:off x="9706389" y="1011752"/>
                <a:ext cx="1200240" cy="126000"/>
              </a:xfrm>
              <a:prstGeom prst="rect">
                <a:avLst/>
              </a:prstGeom>
            </p:spPr>
          </p:pic>
        </mc:Fallback>
      </mc:AlternateContent>
    </p:spTree>
    <p:extLst>
      <p:ext uri="{BB962C8B-B14F-4D97-AF65-F5344CB8AC3E}">
        <p14:creationId xmlns:p14="http://schemas.microsoft.com/office/powerpoint/2010/main" val="4140765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59FB-A0E3-4E06-943F-AC48C95BF48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ADF207C-F525-4E68-9E67-042001FB304F}"/>
              </a:ext>
            </a:extLst>
          </p:cNvPr>
          <p:cNvPicPr>
            <a:picLocks noGrp="1" noChangeAspect="1"/>
          </p:cNvPicPr>
          <p:nvPr>
            <p:ph idx="1"/>
          </p:nvPr>
        </p:nvPicPr>
        <p:blipFill>
          <a:blip r:embed="rId2"/>
          <a:stretch>
            <a:fillRect/>
          </a:stretch>
        </p:blipFill>
        <p:spPr>
          <a:xfrm>
            <a:off x="304801" y="144379"/>
            <a:ext cx="11646568" cy="6497053"/>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61112207-790B-48F4-A443-0717F2F129B2}"/>
                  </a:ext>
                </a:extLst>
              </p14:cNvPr>
              <p14:cNvContentPartPr/>
              <p14:nvPr/>
            </p14:nvContentPartPr>
            <p14:xfrm>
              <a:off x="9817269" y="929672"/>
              <a:ext cx="1105200" cy="16920"/>
            </p14:xfrm>
          </p:contentPart>
        </mc:Choice>
        <mc:Fallback xmlns="">
          <p:pic>
            <p:nvPicPr>
              <p:cNvPr id="6" name="Ink 5">
                <a:extLst>
                  <a:ext uri="{FF2B5EF4-FFF2-40B4-BE49-F238E27FC236}">
                    <a16:creationId xmlns:a16="http://schemas.microsoft.com/office/drawing/2014/main" id="{61112207-790B-48F4-A443-0717F2F129B2}"/>
                  </a:ext>
                </a:extLst>
              </p:cNvPr>
              <p:cNvPicPr/>
              <p:nvPr/>
            </p:nvPicPr>
            <p:blipFill>
              <a:blip r:embed="rId4"/>
              <a:stretch>
                <a:fillRect/>
              </a:stretch>
            </p:blipFill>
            <p:spPr>
              <a:xfrm>
                <a:off x="9754269" y="866672"/>
                <a:ext cx="1230840" cy="142560"/>
              </a:xfrm>
              <a:prstGeom prst="rect">
                <a:avLst/>
              </a:prstGeom>
            </p:spPr>
          </p:pic>
        </mc:Fallback>
      </mc:AlternateContent>
    </p:spTree>
    <p:extLst>
      <p:ext uri="{BB962C8B-B14F-4D97-AF65-F5344CB8AC3E}">
        <p14:creationId xmlns:p14="http://schemas.microsoft.com/office/powerpoint/2010/main" val="923970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045C-928D-44E1-B0AE-6549C0AC232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5333DC7-B1E5-4E2C-B984-2D6FE82535D2}"/>
              </a:ext>
            </a:extLst>
          </p:cNvPr>
          <p:cNvPicPr>
            <a:picLocks noGrp="1" noChangeAspect="1"/>
          </p:cNvPicPr>
          <p:nvPr>
            <p:ph idx="1"/>
          </p:nvPr>
        </p:nvPicPr>
        <p:blipFill>
          <a:blip r:embed="rId2"/>
          <a:stretch>
            <a:fillRect/>
          </a:stretch>
        </p:blipFill>
        <p:spPr>
          <a:xfrm>
            <a:off x="240632" y="128337"/>
            <a:ext cx="11758863" cy="6609347"/>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D75040FD-411A-43C9-9142-B036EEFF9F01}"/>
                  </a:ext>
                </a:extLst>
              </p14:cNvPr>
              <p14:cNvContentPartPr/>
              <p14:nvPr/>
            </p14:nvContentPartPr>
            <p14:xfrm>
              <a:off x="10603509" y="415952"/>
              <a:ext cx="1217880" cy="16920"/>
            </p14:xfrm>
          </p:contentPart>
        </mc:Choice>
        <mc:Fallback xmlns="">
          <p:pic>
            <p:nvPicPr>
              <p:cNvPr id="7" name="Ink 6">
                <a:extLst>
                  <a:ext uri="{FF2B5EF4-FFF2-40B4-BE49-F238E27FC236}">
                    <a16:creationId xmlns:a16="http://schemas.microsoft.com/office/drawing/2014/main" id="{D75040FD-411A-43C9-9142-B036EEFF9F01}"/>
                  </a:ext>
                </a:extLst>
              </p:cNvPr>
              <p:cNvPicPr/>
              <p:nvPr/>
            </p:nvPicPr>
            <p:blipFill>
              <a:blip r:embed="rId4"/>
              <a:stretch>
                <a:fillRect/>
              </a:stretch>
            </p:blipFill>
            <p:spPr>
              <a:xfrm>
                <a:off x="10540869" y="353312"/>
                <a:ext cx="1343520" cy="142560"/>
              </a:xfrm>
              <a:prstGeom prst="rect">
                <a:avLst/>
              </a:prstGeom>
            </p:spPr>
          </p:pic>
        </mc:Fallback>
      </mc:AlternateContent>
    </p:spTree>
    <p:extLst>
      <p:ext uri="{BB962C8B-B14F-4D97-AF65-F5344CB8AC3E}">
        <p14:creationId xmlns:p14="http://schemas.microsoft.com/office/powerpoint/2010/main" val="1260422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B832-AC9A-4B4B-9845-AD5EF1041C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15FADF2-6223-493C-84A0-77C7083D8A6C}"/>
              </a:ext>
            </a:extLst>
          </p:cNvPr>
          <p:cNvPicPr>
            <a:picLocks noGrp="1" noChangeAspect="1"/>
          </p:cNvPicPr>
          <p:nvPr>
            <p:ph idx="1"/>
          </p:nvPr>
        </p:nvPicPr>
        <p:blipFill>
          <a:blip r:embed="rId2"/>
          <a:stretch>
            <a:fillRect/>
          </a:stretch>
        </p:blipFill>
        <p:spPr>
          <a:xfrm>
            <a:off x="288759" y="160421"/>
            <a:ext cx="11598442" cy="6561221"/>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E2E8D94E-1560-46FF-BDB4-A698103F9A47}"/>
                  </a:ext>
                </a:extLst>
              </p14:cNvPr>
              <p14:cNvContentPartPr/>
              <p14:nvPr/>
            </p14:nvContentPartPr>
            <p14:xfrm>
              <a:off x="10507029" y="416672"/>
              <a:ext cx="1121040" cy="360"/>
            </p14:xfrm>
          </p:contentPart>
        </mc:Choice>
        <mc:Fallback xmlns="">
          <p:pic>
            <p:nvPicPr>
              <p:cNvPr id="6" name="Ink 5">
                <a:extLst>
                  <a:ext uri="{FF2B5EF4-FFF2-40B4-BE49-F238E27FC236}">
                    <a16:creationId xmlns:a16="http://schemas.microsoft.com/office/drawing/2014/main" id="{E2E8D94E-1560-46FF-BDB4-A698103F9A47}"/>
                  </a:ext>
                </a:extLst>
              </p:cNvPr>
              <p:cNvPicPr/>
              <p:nvPr/>
            </p:nvPicPr>
            <p:blipFill>
              <a:blip r:embed="rId4"/>
              <a:stretch>
                <a:fillRect/>
              </a:stretch>
            </p:blipFill>
            <p:spPr>
              <a:xfrm>
                <a:off x="10444389" y="354032"/>
                <a:ext cx="1246680" cy="126000"/>
              </a:xfrm>
              <a:prstGeom prst="rect">
                <a:avLst/>
              </a:prstGeom>
            </p:spPr>
          </p:pic>
        </mc:Fallback>
      </mc:AlternateContent>
    </p:spTree>
    <p:extLst>
      <p:ext uri="{BB962C8B-B14F-4D97-AF65-F5344CB8AC3E}">
        <p14:creationId xmlns:p14="http://schemas.microsoft.com/office/powerpoint/2010/main" val="369306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8682-DC18-4910-B111-6AF0DA457EBE}"/>
              </a:ext>
            </a:extLst>
          </p:cNvPr>
          <p:cNvSpPr>
            <a:spLocks noGrp="1"/>
          </p:cNvSpPr>
          <p:nvPr>
            <p:ph type="title"/>
          </p:nvPr>
        </p:nvSpPr>
        <p:spPr>
          <a:xfrm>
            <a:off x="13569695" y="-389369"/>
            <a:ext cx="2308915" cy="1400530"/>
          </a:xfrm>
        </p:spPr>
        <p:txBody>
          <a:bodyPr/>
          <a:lstStyle/>
          <a:p>
            <a:endParaRPr lang="en-US"/>
          </a:p>
        </p:txBody>
      </p:sp>
      <p:pic>
        <p:nvPicPr>
          <p:cNvPr id="8" name="Content Placeholder 7">
            <a:extLst>
              <a:ext uri="{FF2B5EF4-FFF2-40B4-BE49-F238E27FC236}">
                <a16:creationId xmlns:a16="http://schemas.microsoft.com/office/drawing/2014/main" id="{83EE4B13-3AE0-4042-B9E8-CAE32381F149}"/>
              </a:ext>
            </a:extLst>
          </p:cNvPr>
          <p:cNvPicPr>
            <a:picLocks noGrp="1" noChangeAspect="1"/>
          </p:cNvPicPr>
          <p:nvPr>
            <p:ph idx="1"/>
          </p:nvPr>
        </p:nvPicPr>
        <p:blipFill>
          <a:blip r:embed="rId2"/>
          <a:stretch>
            <a:fillRect/>
          </a:stretch>
        </p:blipFill>
        <p:spPr>
          <a:xfrm>
            <a:off x="183441" y="130262"/>
            <a:ext cx="11825118" cy="6559296"/>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6D37860-4C3C-457B-B37E-37370E15FA32}"/>
                  </a:ext>
                </a:extLst>
              </p14:cNvPr>
              <p14:cNvContentPartPr/>
              <p14:nvPr/>
            </p14:nvContentPartPr>
            <p14:xfrm>
              <a:off x="4882488" y="4477464"/>
              <a:ext cx="360" cy="360"/>
            </p14:xfrm>
          </p:contentPart>
        </mc:Choice>
        <mc:Fallback xmlns="">
          <p:pic>
            <p:nvPicPr>
              <p:cNvPr id="6" name="Ink 5">
                <a:extLst>
                  <a:ext uri="{FF2B5EF4-FFF2-40B4-BE49-F238E27FC236}">
                    <a16:creationId xmlns:a16="http://schemas.microsoft.com/office/drawing/2014/main" id="{96D37860-4C3C-457B-B37E-37370E15FA32}"/>
                  </a:ext>
                </a:extLst>
              </p:cNvPr>
              <p:cNvPicPr/>
              <p:nvPr/>
            </p:nvPicPr>
            <p:blipFill>
              <a:blip r:embed="rId4"/>
              <a:stretch>
                <a:fillRect/>
              </a:stretch>
            </p:blipFill>
            <p:spPr>
              <a:xfrm>
                <a:off x="4864488" y="4459824"/>
                <a:ext cx="36000" cy="36000"/>
              </a:xfrm>
              <a:prstGeom prst="rect">
                <a:avLst/>
              </a:prstGeom>
            </p:spPr>
          </p:pic>
        </mc:Fallback>
      </mc:AlternateContent>
    </p:spTree>
    <p:extLst>
      <p:ext uri="{BB962C8B-B14F-4D97-AF65-F5344CB8AC3E}">
        <p14:creationId xmlns:p14="http://schemas.microsoft.com/office/powerpoint/2010/main" val="48091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577E-191A-47C1-8F6A-81F8917394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EE0CA93-0203-4D25-9F8B-B8F6450F4C4B}"/>
              </a:ext>
            </a:extLst>
          </p:cNvPr>
          <p:cNvPicPr>
            <a:picLocks noGrp="1" noChangeAspect="1"/>
          </p:cNvPicPr>
          <p:nvPr>
            <p:ph idx="1"/>
          </p:nvPr>
        </p:nvPicPr>
        <p:blipFill>
          <a:blip r:embed="rId2"/>
          <a:stretch>
            <a:fillRect/>
          </a:stretch>
        </p:blipFill>
        <p:spPr>
          <a:xfrm>
            <a:off x="304800" y="272716"/>
            <a:ext cx="11678653" cy="6384757"/>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0B56CF0F-76E7-48ED-BEC1-78D36A643DBF}"/>
                  </a:ext>
                </a:extLst>
              </p14:cNvPr>
              <p14:cNvContentPartPr/>
              <p14:nvPr/>
            </p14:nvContentPartPr>
            <p14:xfrm>
              <a:off x="10651389" y="561032"/>
              <a:ext cx="1170000" cy="360"/>
            </p14:xfrm>
          </p:contentPart>
        </mc:Choice>
        <mc:Fallback xmlns="">
          <p:pic>
            <p:nvPicPr>
              <p:cNvPr id="6" name="Ink 5">
                <a:extLst>
                  <a:ext uri="{FF2B5EF4-FFF2-40B4-BE49-F238E27FC236}">
                    <a16:creationId xmlns:a16="http://schemas.microsoft.com/office/drawing/2014/main" id="{0B56CF0F-76E7-48ED-BEC1-78D36A643DBF}"/>
                  </a:ext>
                </a:extLst>
              </p:cNvPr>
              <p:cNvPicPr/>
              <p:nvPr/>
            </p:nvPicPr>
            <p:blipFill>
              <a:blip r:embed="rId4"/>
              <a:stretch>
                <a:fillRect/>
              </a:stretch>
            </p:blipFill>
            <p:spPr>
              <a:xfrm>
                <a:off x="10588749" y="498032"/>
                <a:ext cx="1295640" cy="126000"/>
              </a:xfrm>
              <a:prstGeom prst="rect">
                <a:avLst/>
              </a:prstGeom>
            </p:spPr>
          </p:pic>
        </mc:Fallback>
      </mc:AlternateContent>
    </p:spTree>
    <p:extLst>
      <p:ext uri="{BB962C8B-B14F-4D97-AF65-F5344CB8AC3E}">
        <p14:creationId xmlns:p14="http://schemas.microsoft.com/office/powerpoint/2010/main" val="322687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D6A-436B-4DCB-AFA2-3979CD0CA6C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3071BD8-AA3D-45C8-A516-608D3C1BEADB}"/>
              </a:ext>
            </a:extLst>
          </p:cNvPr>
          <p:cNvPicPr>
            <a:picLocks noGrp="1" noChangeAspect="1"/>
          </p:cNvPicPr>
          <p:nvPr>
            <p:ph idx="1"/>
          </p:nvPr>
        </p:nvPicPr>
        <p:blipFill>
          <a:blip r:embed="rId2"/>
          <a:stretch>
            <a:fillRect/>
          </a:stretch>
        </p:blipFill>
        <p:spPr>
          <a:xfrm>
            <a:off x="272716" y="240005"/>
            <a:ext cx="11614484" cy="6417469"/>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A9324676-EF12-4999-AEA7-26BD70AFBEDE}"/>
                  </a:ext>
                </a:extLst>
              </p14:cNvPr>
              <p14:cNvContentPartPr/>
              <p14:nvPr/>
            </p14:nvContentPartPr>
            <p14:xfrm>
              <a:off x="10763709" y="239552"/>
              <a:ext cx="1042560" cy="16920"/>
            </p14:xfrm>
          </p:contentPart>
        </mc:Choice>
        <mc:Fallback xmlns="">
          <p:pic>
            <p:nvPicPr>
              <p:cNvPr id="6" name="Ink 5">
                <a:extLst>
                  <a:ext uri="{FF2B5EF4-FFF2-40B4-BE49-F238E27FC236}">
                    <a16:creationId xmlns:a16="http://schemas.microsoft.com/office/drawing/2014/main" id="{A9324676-EF12-4999-AEA7-26BD70AFBEDE}"/>
                  </a:ext>
                </a:extLst>
              </p:cNvPr>
              <p:cNvPicPr/>
              <p:nvPr/>
            </p:nvPicPr>
            <p:blipFill>
              <a:blip r:embed="rId4"/>
              <a:stretch>
                <a:fillRect/>
              </a:stretch>
            </p:blipFill>
            <p:spPr>
              <a:xfrm>
                <a:off x="10700709" y="176912"/>
                <a:ext cx="1168200" cy="142560"/>
              </a:xfrm>
              <a:prstGeom prst="rect">
                <a:avLst/>
              </a:prstGeom>
            </p:spPr>
          </p:pic>
        </mc:Fallback>
      </mc:AlternateContent>
    </p:spTree>
    <p:extLst>
      <p:ext uri="{BB962C8B-B14F-4D97-AF65-F5344CB8AC3E}">
        <p14:creationId xmlns:p14="http://schemas.microsoft.com/office/powerpoint/2010/main" val="1494123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1AB6-C884-4D4D-8D27-2425F710CC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CE4AFDE-656A-48AC-84B3-22A5B38315FD}"/>
              </a:ext>
            </a:extLst>
          </p:cNvPr>
          <p:cNvPicPr>
            <a:picLocks noGrp="1" noChangeAspect="1"/>
          </p:cNvPicPr>
          <p:nvPr>
            <p:ph idx="1"/>
          </p:nvPr>
        </p:nvPicPr>
        <p:blipFill>
          <a:blip r:embed="rId2"/>
          <a:stretch>
            <a:fillRect/>
          </a:stretch>
        </p:blipFill>
        <p:spPr>
          <a:xfrm>
            <a:off x="256674" y="208422"/>
            <a:ext cx="11694694" cy="6497178"/>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62F25811-E2FE-4F7A-A145-2C0AB5144615}"/>
                  </a:ext>
                </a:extLst>
              </p14:cNvPr>
              <p14:cNvContentPartPr/>
              <p14:nvPr/>
            </p14:nvContentPartPr>
            <p14:xfrm>
              <a:off x="9784869" y="1041272"/>
              <a:ext cx="1105200" cy="33840"/>
            </p14:xfrm>
          </p:contentPart>
        </mc:Choice>
        <mc:Fallback xmlns="">
          <p:pic>
            <p:nvPicPr>
              <p:cNvPr id="6" name="Ink 5">
                <a:extLst>
                  <a:ext uri="{FF2B5EF4-FFF2-40B4-BE49-F238E27FC236}">
                    <a16:creationId xmlns:a16="http://schemas.microsoft.com/office/drawing/2014/main" id="{62F25811-E2FE-4F7A-A145-2C0AB5144615}"/>
                  </a:ext>
                </a:extLst>
              </p:cNvPr>
              <p:cNvPicPr/>
              <p:nvPr/>
            </p:nvPicPr>
            <p:blipFill>
              <a:blip r:embed="rId4"/>
              <a:stretch>
                <a:fillRect/>
              </a:stretch>
            </p:blipFill>
            <p:spPr>
              <a:xfrm>
                <a:off x="9722229" y="978272"/>
                <a:ext cx="1230840" cy="159480"/>
              </a:xfrm>
              <a:prstGeom prst="rect">
                <a:avLst/>
              </a:prstGeom>
            </p:spPr>
          </p:pic>
        </mc:Fallback>
      </mc:AlternateContent>
    </p:spTree>
    <p:extLst>
      <p:ext uri="{BB962C8B-B14F-4D97-AF65-F5344CB8AC3E}">
        <p14:creationId xmlns:p14="http://schemas.microsoft.com/office/powerpoint/2010/main" val="2721310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7920-D5FC-41A0-84F9-EF17FB96218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47C1E9E-0508-4DBA-870E-10B75C6759FB}"/>
              </a:ext>
            </a:extLst>
          </p:cNvPr>
          <p:cNvPicPr>
            <a:picLocks noGrp="1" noChangeAspect="1"/>
          </p:cNvPicPr>
          <p:nvPr>
            <p:ph idx="1"/>
          </p:nvPr>
        </p:nvPicPr>
        <p:blipFill>
          <a:blip r:embed="rId2"/>
          <a:stretch>
            <a:fillRect/>
          </a:stretch>
        </p:blipFill>
        <p:spPr>
          <a:xfrm>
            <a:off x="208547" y="204412"/>
            <a:ext cx="11710737" cy="6388893"/>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C71590D5-74AF-430E-A590-8B9BC7CC3B0D}"/>
                  </a:ext>
                </a:extLst>
              </p14:cNvPr>
              <p14:cNvContentPartPr/>
              <p14:nvPr/>
            </p14:nvContentPartPr>
            <p14:xfrm>
              <a:off x="9608469" y="1121912"/>
              <a:ext cx="1232640" cy="33120"/>
            </p14:xfrm>
          </p:contentPart>
        </mc:Choice>
        <mc:Fallback xmlns="">
          <p:pic>
            <p:nvPicPr>
              <p:cNvPr id="6" name="Ink 5">
                <a:extLst>
                  <a:ext uri="{FF2B5EF4-FFF2-40B4-BE49-F238E27FC236}">
                    <a16:creationId xmlns:a16="http://schemas.microsoft.com/office/drawing/2014/main" id="{C71590D5-74AF-430E-A590-8B9BC7CC3B0D}"/>
                  </a:ext>
                </a:extLst>
              </p:cNvPr>
              <p:cNvPicPr/>
              <p:nvPr/>
            </p:nvPicPr>
            <p:blipFill>
              <a:blip r:embed="rId4"/>
              <a:stretch>
                <a:fillRect/>
              </a:stretch>
            </p:blipFill>
            <p:spPr>
              <a:xfrm>
                <a:off x="9545829" y="1058912"/>
                <a:ext cx="1358280" cy="158760"/>
              </a:xfrm>
              <a:prstGeom prst="rect">
                <a:avLst/>
              </a:prstGeom>
            </p:spPr>
          </p:pic>
        </mc:Fallback>
      </mc:AlternateContent>
    </p:spTree>
    <p:extLst>
      <p:ext uri="{BB962C8B-B14F-4D97-AF65-F5344CB8AC3E}">
        <p14:creationId xmlns:p14="http://schemas.microsoft.com/office/powerpoint/2010/main" val="3493528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8061-E759-4DE6-82DD-EE0A9ADD81F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6733318-DC4D-4A7C-B24F-C454DBA5EFF1}"/>
              </a:ext>
            </a:extLst>
          </p:cNvPr>
          <p:cNvPicPr>
            <a:picLocks noGrp="1" noChangeAspect="1"/>
          </p:cNvPicPr>
          <p:nvPr>
            <p:ph idx="1"/>
          </p:nvPr>
        </p:nvPicPr>
        <p:blipFill>
          <a:blip r:embed="rId2"/>
          <a:stretch>
            <a:fillRect/>
          </a:stretch>
        </p:blipFill>
        <p:spPr>
          <a:xfrm>
            <a:off x="208547" y="128337"/>
            <a:ext cx="11678653" cy="6513095"/>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7A4CC94F-BCA3-4013-B137-5DF2E4F781CB}"/>
                  </a:ext>
                </a:extLst>
              </p14:cNvPr>
              <p14:cNvContentPartPr/>
              <p14:nvPr/>
            </p14:nvContentPartPr>
            <p14:xfrm>
              <a:off x="10522869" y="383912"/>
              <a:ext cx="1153800" cy="48960"/>
            </p14:xfrm>
          </p:contentPart>
        </mc:Choice>
        <mc:Fallback xmlns="">
          <p:pic>
            <p:nvPicPr>
              <p:cNvPr id="6" name="Ink 5">
                <a:extLst>
                  <a:ext uri="{FF2B5EF4-FFF2-40B4-BE49-F238E27FC236}">
                    <a16:creationId xmlns:a16="http://schemas.microsoft.com/office/drawing/2014/main" id="{7A4CC94F-BCA3-4013-B137-5DF2E4F781CB}"/>
                  </a:ext>
                </a:extLst>
              </p:cNvPr>
              <p:cNvPicPr/>
              <p:nvPr/>
            </p:nvPicPr>
            <p:blipFill>
              <a:blip r:embed="rId4"/>
              <a:stretch>
                <a:fillRect/>
              </a:stretch>
            </p:blipFill>
            <p:spPr>
              <a:xfrm>
                <a:off x="10460229" y="321272"/>
                <a:ext cx="1279440" cy="174600"/>
              </a:xfrm>
              <a:prstGeom prst="rect">
                <a:avLst/>
              </a:prstGeom>
            </p:spPr>
          </p:pic>
        </mc:Fallback>
      </mc:AlternateContent>
    </p:spTree>
    <p:extLst>
      <p:ext uri="{BB962C8B-B14F-4D97-AF65-F5344CB8AC3E}">
        <p14:creationId xmlns:p14="http://schemas.microsoft.com/office/powerpoint/2010/main" val="1127046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B61A-163E-4E3A-AF30-82AC35F035B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4124C8D-C0C5-473C-8476-3E32185648CC}"/>
              </a:ext>
            </a:extLst>
          </p:cNvPr>
          <p:cNvPicPr>
            <a:picLocks noGrp="1" noChangeAspect="1"/>
          </p:cNvPicPr>
          <p:nvPr>
            <p:ph idx="1"/>
          </p:nvPr>
        </p:nvPicPr>
        <p:blipFill>
          <a:blip r:embed="rId2"/>
          <a:stretch>
            <a:fillRect/>
          </a:stretch>
        </p:blipFill>
        <p:spPr>
          <a:xfrm>
            <a:off x="256675" y="240631"/>
            <a:ext cx="11694694" cy="6368716"/>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A0B1E62D-B3C1-4086-A11B-B33D1A10FE8A}"/>
                  </a:ext>
                </a:extLst>
              </p14:cNvPr>
              <p14:cNvContentPartPr/>
              <p14:nvPr/>
            </p14:nvContentPartPr>
            <p14:xfrm>
              <a:off x="10571469" y="464552"/>
              <a:ext cx="1242000" cy="360"/>
            </p14:xfrm>
          </p:contentPart>
        </mc:Choice>
        <mc:Fallback xmlns="">
          <p:pic>
            <p:nvPicPr>
              <p:cNvPr id="6" name="Ink 5">
                <a:extLst>
                  <a:ext uri="{FF2B5EF4-FFF2-40B4-BE49-F238E27FC236}">
                    <a16:creationId xmlns:a16="http://schemas.microsoft.com/office/drawing/2014/main" id="{A0B1E62D-B3C1-4086-A11B-B33D1A10FE8A}"/>
                  </a:ext>
                </a:extLst>
              </p:cNvPr>
              <p:cNvPicPr/>
              <p:nvPr/>
            </p:nvPicPr>
            <p:blipFill>
              <a:blip r:embed="rId4"/>
              <a:stretch>
                <a:fillRect/>
              </a:stretch>
            </p:blipFill>
            <p:spPr>
              <a:xfrm>
                <a:off x="10508469" y="401912"/>
                <a:ext cx="1367640" cy="126000"/>
              </a:xfrm>
              <a:prstGeom prst="rect">
                <a:avLst/>
              </a:prstGeom>
            </p:spPr>
          </p:pic>
        </mc:Fallback>
      </mc:AlternateContent>
    </p:spTree>
    <p:extLst>
      <p:ext uri="{BB962C8B-B14F-4D97-AF65-F5344CB8AC3E}">
        <p14:creationId xmlns:p14="http://schemas.microsoft.com/office/powerpoint/2010/main" val="949963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3C78-AE51-487D-AFFB-443CA62FBC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234668-98EB-414D-8298-F804BD7B87EB}"/>
              </a:ext>
            </a:extLst>
          </p:cNvPr>
          <p:cNvPicPr>
            <a:picLocks noGrp="1" noChangeAspect="1"/>
          </p:cNvPicPr>
          <p:nvPr>
            <p:ph idx="1"/>
          </p:nvPr>
        </p:nvPicPr>
        <p:blipFill>
          <a:blip r:embed="rId2"/>
          <a:stretch>
            <a:fillRect/>
          </a:stretch>
        </p:blipFill>
        <p:spPr>
          <a:xfrm>
            <a:off x="320841" y="271964"/>
            <a:ext cx="11646569" cy="6401552"/>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1" name="Ink 10">
                <a:extLst>
                  <a:ext uri="{FF2B5EF4-FFF2-40B4-BE49-F238E27FC236}">
                    <a16:creationId xmlns:a16="http://schemas.microsoft.com/office/drawing/2014/main" id="{E84F1549-DE7B-4273-B02F-442B46B81118}"/>
                  </a:ext>
                </a:extLst>
              </p14:cNvPr>
              <p14:cNvContentPartPr/>
              <p14:nvPr/>
            </p14:nvContentPartPr>
            <p14:xfrm>
              <a:off x="10811949" y="481112"/>
              <a:ext cx="1072800" cy="360"/>
            </p14:xfrm>
          </p:contentPart>
        </mc:Choice>
        <mc:Fallback xmlns="">
          <p:pic>
            <p:nvPicPr>
              <p:cNvPr id="11" name="Ink 10">
                <a:extLst>
                  <a:ext uri="{FF2B5EF4-FFF2-40B4-BE49-F238E27FC236}">
                    <a16:creationId xmlns:a16="http://schemas.microsoft.com/office/drawing/2014/main" id="{E84F1549-DE7B-4273-B02F-442B46B81118}"/>
                  </a:ext>
                </a:extLst>
              </p:cNvPr>
              <p:cNvPicPr/>
              <p:nvPr/>
            </p:nvPicPr>
            <p:blipFill>
              <a:blip r:embed="rId4"/>
              <a:stretch>
                <a:fillRect/>
              </a:stretch>
            </p:blipFill>
            <p:spPr>
              <a:xfrm>
                <a:off x="10749309" y="418112"/>
                <a:ext cx="1198440" cy="126000"/>
              </a:xfrm>
              <a:prstGeom prst="rect">
                <a:avLst/>
              </a:prstGeom>
            </p:spPr>
          </p:pic>
        </mc:Fallback>
      </mc:AlternateContent>
    </p:spTree>
    <p:extLst>
      <p:ext uri="{BB962C8B-B14F-4D97-AF65-F5344CB8AC3E}">
        <p14:creationId xmlns:p14="http://schemas.microsoft.com/office/powerpoint/2010/main" val="4150659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solidFill>
                  <a:srgbClr val="C00000"/>
                </a:solidFill>
                <a:latin typeface="Algerian" pitchFamily="82" charset="0"/>
              </a:rPr>
              <a:t>Chloroplasts</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latin typeface="Algerian" pitchFamily="82" charset="0"/>
              </a:rPr>
              <a:t>Types of plastids</a:t>
            </a:r>
          </a:p>
        </p:txBody>
      </p:sp>
      <p:sp>
        <p:nvSpPr>
          <p:cNvPr id="3" name="Content Placeholder 2"/>
          <p:cNvSpPr>
            <a:spLocks noGrp="1"/>
          </p:cNvSpPr>
          <p:nvPr>
            <p:ph idx="1"/>
          </p:nvPr>
        </p:nvSpPr>
        <p:spPr/>
        <p:txBody>
          <a:bodyPr>
            <a:normAutofit fontScale="85000" lnSpcReduction="20000"/>
          </a:bodyPr>
          <a:lstStyle/>
          <a:p>
            <a:r>
              <a:rPr lang="en-US" dirty="0" err="1"/>
              <a:t>Thr</a:t>
            </a:r>
            <a:r>
              <a:rPr lang="en-US" dirty="0"/>
              <a:t> term plastid was used by </a:t>
            </a:r>
            <a:r>
              <a:rPr lang="en-US" b="1" dirty="0" err="1"/>
              <a:t>Schimper</a:t>
            </a:r>
            <a:r>
              <a:rPr lang="en-US" b="1" dirty="0"/>
              <a:t> </a:t>
            </a:r>
            <a:r>
              <a:rPr lang="en-US" dirty="0"/>
              <a:t>in </a:t>
            </a:r>
            <a:r>
              <a:rPr lang="en-US" b="1" dirty="0"/>
              <a:t>1885 </a:t>
            </a:r>
            <a:r>
              <a:rPr lang="en-US" dirty="0"/>
              <a:t>and he classified plastids as following</a:t>
            </a:r>
          </a:p>
          <a:p>
            <a:r>
              <a:rPr lang="en-US" b="1" dirty="0"/>
              <a:t>Leucoplast</a:t>
            </a:r>
          </a:p>
          <a:p>
            <a:r>
              <a:rPr lang="en-US" b="1" dirty="0" err="1"/>
              <a:t>Leuco</a:t>
            </a:r>
            <a:r>
              <a:rPr lang="en-US" b="1" dirty="0"/>
              <a:t> </a:t>
            </a:r>
            <a:r>
              <a:rPr lang="en-US" dirty="0"/>
              <a:t>means white </a:t>
            </a:r>
            <a:r>
              <a:rPr lang="en-US" b="1" dirty="0" err="1"/>
              <a:t>plast</a:t>
            </a:r>
            <a:r>
              <a:rPr lang="en-US" b="1" dirty="0"/>
              <a:t> </a:t>
            </a:r>
            <a:r>
              <a:rPr lang="en-US" dirty="0"/>
              <a:t>means living</a:t>
            </a:r>
          </a:p>
          <a:p>
            <a:r>
              <a:rPr lang="en-US" dirty="0" err="1"/>
              <a:t>Colourless</a:t>
            </a:r>
            <a:r>
              <a:rPr lang="en-US" dirty="0"/>
              <a:t> plastids are found in embryonic and germ cells</a:t>
            </a:r>
          </a:p>
          <a:p>
            <a:r>
              <a:rPr lang="en-US" dirty="0"/>
              <a:t>Found in those regions of  the plant which are not receiving light</a:t>
            </a:r>
          </a:p>
          <a:p>
            <a:r>
              <a:rPr lang="en-US" dirty="0"/>
              <a:t>They store carbohydrate, lipids and protein</a:t>
            </a:r>
          </a:p>
          <a:p>
            <a:r>
              <a:rPr lang="en-US" dirty="0"/>
              <a:t>And they are of following types</a:t>
            </a:r>
          </a:p>
          <a:p>
            <a:r>
              <a:rPr lang="en-US" b="1" dirty="0" err="1"/>
              <a:t>Amyloplast</a:t>
            </a:r>
            <a:endParaRPr lang="en-US" b="1" dirty="0"/>
          </a:p>
          <a:p>
            <a:r>
              <a:rPr lang="en-US" b="1" dirty="0" err="1"/>
              <a:t>Elaioplast</a:t>
            </a:r>
            <a:endParaRPr lang="en-US" b="1" dirty="0"/>
          </a:p>
          <a:p>
            <a:r>
              <a:rPr lang="en-US" b="1" dirty="0" err="1"/>
              <a:t>Proteinoplast</a:t>
            </a:r>
            <a:r>
              <a:rPr lang="en-US" b="1" dirty="0"/>
              <a:t>/</a:t>
            </a:r>
            <a:r>
              <a:rPr lang="en-US" b="1" dirty="0" err="1"/>
              <a:t>Aleuroplast</a:t>
            </a:r>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endParaRPr lang="en-US" dirty="0">
              <a:solidFill>
                <a:schemeClr val="accent3"/>
              </a:solidFill>
            </a:endParaRPr>
          </a:p>
          <a:p>
            <a:pPr marL="0" indent="0">
              <a:buNone/>
            </a:pPr>
            <a:r>
              <a:rPr lang="en-US" dirty="0" err="1">
                <a:solidFill>
                  <a:srgbClr val="333300"/>
                </a:solidFill>
              </a:rPr>
              <a:t>Protein_</a:t>
            </a:r>
            <a:r>
              <a:rPr lang="en-US" b="1" dirty="0" err="1">
                <a:solidFill>
                  <a:srgbClr val="333300"/>
                </a:solidFill>
              </a:rPr>
              <a:t>Aleuroplast</a:t>
            </a:r>
            <a:endParaRPr lang="en-US" b="1" dirty="0">
              <a:solidFill>
                <a:srgbClr val="333300"/>
              </a:solidFill>
            </a:endParaRPr>
          </a:p>
          <a:p>
            <a:pPr marL="0" indent="0">
              <a:buNone/>
            </a:pPr>
            <a:r>
              <a:rPr lang="en-US" dirty="0" err="1">
                <a:solidFill>
                  <a:srgbClr val="333300"/>
                </a:solidFill>
              </a:rPr>
              <a:t>Starch_</a:t>
            </a:r>
            <a:r>
              <a:rPr lang="en-US" b="1" dirty="0" err="1">
                <a:solidFill>
                  <a:srgbClr val="333300"/>
                </a:solidFill>
              </a:rPr>
              <a:t>Amyloplast</a:t>
            </a:r>
            <a:endParaRPr lang="en-US" b="1" dirty="0">
              <a:solidFill>
                <a:srgbClr val="333300"/>
              </a:solidFill>
            </a:endParaRPr>
          </a:p>
          <a:p>
            <a:pPr marL="0" indent="0">
              <a:buNone/>
            </a:pPr>
            <a:r>
              <a:rPr lang="en-US" dirty="0" err="1">
                <a:solidFill>
                  <a:srgbClr val="333300"/>
                </a:solidFill>
              </a:rPr>
              <a:t>Oil_</a:t>
            </a:r>
            <a:r>
              <a:rPr lang="en-US" b="1" dirty="0" err="1">
                <a:solidFill>
                  <a:srgbClr val="333300"/>
                </a:solidFill>
              </a:rPr>
              <a:t>Elaioplast</a:t>
            </a:r>
            <a:endParaRPr lang="en-US" b="1" dirty="0">
              <a:solidFill>
                <a:srgbClr val="333300"/>
              </a:solidFill>
            </a:endParaRPr>
          </a:p>
          <a:p>
            <a:pPr marL="0" indent="0">
              <a:buNone/>
            </a:pPr>
            <a:r>
              <a:rPr lang="en-US" b="1" dirty="0" err="1">
                <a:solidFill>
                  <a:srgbClr val="333300"/>
                </a:solidFill>
              </a:rPr>
              <a:t>Aleuroplast</a:t>
            </a:r>
            <a:r>
              <a:rPr lang="en-US" b="1" dirty="0">
                <a:solidFill>
                  <a:srgbClr val="333300"/>
                </a:solidFill>
              </a:rPr>
              <a:t> –</a:t>
            </a:r>
            <a:r>
              <a:rPr lang="en-US" dirty="0">
                <a:solidFill>
                  <a:srgbClr val="333300"/>
                </a:solidFill>
              </a:rPr>
              <a:t>A leucoplast type of plastid that is involved in storage of protein</a:t>
            </a:r>
          </a:p>
          <a:p>
            <a:pPr marL="0" indent="0">
              <a:buNone/>
            </a:pPr>
            <a:r>
              <a:rPr lang="en-US" b="1" dirty="0" err="1">
                <a:solidFill>
                  <a:srgbClr val="333300"/>
                </a:solidFill>
              </a:rPr>
              <a:t>Amyloplast_</a:t>
            </a:r>
            <a:r>
              <a:rPr lang="en-US" dirty="0" err="1">
                <a:solidFill>
                  <a:srgbClr val="333300"/>
                </a:solidFill>
              </a:rPr>
              <a:t>Double</a:t>
            </a:r>
            <a:r>
              <a:rPr lang="en-US" dirty="0">
                <a:solidFill>
                  <a:srgbClr val="333300"/>
                </a:solidFill>
              </a:rPr>
              <a:t>-enveloped organelles in plant cells involved in various biological pathways, colorless, </a:t>
            </a:r>
            <a:r>
              <a:rPr lang="en-US" dirty="0" err="1">
                <a:solidFill>
                  <a:srgbClr val="333300"/>
                </a:solidFill>
              </a:rPr>
              <a:t>non pigment</a:t>
            </a:r>
            <a:r>
              <a:rPr lang="en-US" dirty="0">
                <a:solidFill>
                  <a:srgbClr val="333300"/>
                </a:solidFill>
              </a:rPr>
              <a:t> containing plastids</a:t>
            </a:r>
          </a:p>
          <a:p>
            <a:pPr marL="0" indent="0">
              <a:buNone/>
            </a:pPr>
            <a:r>
              <a:rPr lang="en-US" b="1" dirty="0" err="1">
                <a:solidFill>
                  <a:srgbClr val="333300"/>
                </a:solidFill>
              </a:rPr>
              <a:t>Elaioplast</a:t>
            </a:r>
            <a:r>
              <a:rPr lang="en-US" b="1" dirty="0">
                <a:solidFill>
                  <a:srgbClr val="333300"/>
                </a:solidFill>
              </a:rPr>
              <a:t>-</a:t>
            </a:r>
            <a:r>
              <a:rPr lang="en-US" dirty="0">
                <a:solidFill>
                  <a:srgbClr val="333300"/>
                </a:solidFill>
              </a:rPr>
              <a:t>Primarily involved in storing fats or lipids inside fat droplets in plants</a:t>
            </a:r>
            <a:endParaRPr lang="en-US" b="1" dirty="0">
              <a:solidFill>
                <a:srgbClr val="333300"/>
              </a:solidFill>
            </a:endParaRPr>
          </a:p>
        </p:txBody>
      </p:sp>
    </p:spTree>
    <p:extLst>
      <p:ext uri="{BB962C8B-B14F-4D97-AF65-F5344CB8AC3E}">
        <p14:creationId xmlns:p14="http://schemas.microsoft.com/office/powerpoint/2010/main" val="131733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F53C5C-F090-4DE4-814C-F9CC7FEDD962}"/>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A5353FDC-63DC-4521-980B-D3A468151ECD}"/>
              </a:ext>
            </a:extLst>
          </p:cNvPr>
          <p:cNvPicPr>
            <a:picLocks noGrp="1" noChangeAspect="1"/>
          </p:cNvPicPr>
          <p:nvPr>
            <p:ph idx="1"/>
          </p:nvPr>
        </p:nvPicPr>
        <p:blipFill>
          <a:blip r:embed="rId2"/>
          <a:stretch>
            <a:fillRect/>
          </a:stretch>
        </p:blipFill>
        <p:spPr>
          <a:xfrm>
            <a:off x="240632" y="144379"/>
            <a:ext cx="11814273" cy="6577263"/>
          </a:xfrm>
        </p:spPr>
      </p:pic>
    </p:spTree>
    <p:extLst>
      <p:ext uri="{BB962C8B-B14F-4D97-AF65-F5344CB8AC3E}">
        <p14:creationId xmlns:p14="http://schemas.microsoft.com/office/powerpoint/2010/main" val="712572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Chromoplast</a:t>
            </a:r>
            <a:endParaRPr lang="en-US" b="1" dirty="0"/>
          </a:p>
          <a:p>
            <a:r>
              <a:rPr lang="en-US" dirty="0" err="1"/>
              <a:t>Chroma</a:t>
            </a:r>
            <a:r>
              <a:rPr lang="en-US" dirty="0"/>
              <a:t> means “</a:t>
            </a:r>
            <a:r>
              <a:rPr lang="en-US" dirty="0" err="1"/>
              <a:t>colour</a:t>
            </a:r>
            <a:r>
              <a:rPr lang="en-US" dirty="0"/>
              <a:t>” and </a:t>
            </a:r>
            <a:r>
              <a:rPr lang="en-US" dirty="0" err="1"/>
              <a:t>plast</a:t>
            </a:r>
            <a:r>
              <a:rPr lang="en-US" dirty="0"/>
              <a:t> means “living”</a:t>
            </a:r>
          </a:p>
          <a:p>
            <a:r>
              <a:rPr lang="en-US" dirty="0"/>
              <a:t>They are the </a:t>
            </a:r>
            <a:r>
              <a:rPr lang="en-US" dirty="0" err="1"/>
              <a:t>coloured</a:t>
            </a:r>
            <a:r>
              <a:rPr lang="en-US" dirty="0"/>
              <a:t> plastids containing </a:t>
            </a:r>
            <a:r>
              <a:rPr lang="en-US" dirty="0" err="1"/>
              <a:t>carotenoids</a:t>
            </a:r>
            <a:r>
              <a:rPr lang="en-US" dirty="0"/>
              <a:t> and other pigments.</a:t>
            </a:r>
          </a:p>
          <a:p>
            <a:r>
              <a:rPr lang="en-US" dirty="0"/>
              <a:t>They impart </a:t>
            </a:r>
            <a:r>
              <a:rPr lang="en-US" dirty="0" err="1"/>
              <a:t>colour</a:t>
            </a:r>
            <a:r>
              <a:rPr lang="en-US" dirty="0"/>
              <a:t> </a:t>
            </a:r>
            <a:r>
              <a:rPr lang="en-US" b="1" dirty="0"/>
              <a:t>( yellow, orange </a:t>
            </a:r>
            <a:r>
              <a:rPr lang="en-US" dirty="0"/>
              <a:t>and </a:t>
            </a:r>
            <a:r>
              <a:rPr lang="en-US" b="1" dirty="0"/>
              <a:t>red) </a:t>
            </a:r>
            <a:r>
              <a:rPr lang="en-US" dirty="0"/>
              <a:t>to certain portion of plants such as flower petals </a:t>
            </a:r>
            <a:r>
              <a:rPr lang="en-US" b="1" dirty="0"/>
              <a:t>(rose) </a:t>
            </a:r>
            <a:r>
              <a:rPr lang="en-US" dirty="0"/>
              <a:t>fruits </a:t>
            </a:r>
            <a:r>
              <a:rPr lang="en-US" b="1" dirty="0"/>
              <a:t>(tomato),</a:t>
            </a:r>
            <a:r>
              <a:rPr lang="en-US" dirty="0"/>
              <a:t>roots</a:t>
            </a:r>
            <a:r>
              <a:rPr lang="en-US" b="1" dirty="0"/>
              <a:t> (carrot) </a:t>
            </a:r>
            <a:endParaRPr lang="en-US" dirty="0"/>
          </a:p>
          <a:p>
            <a:r>
              <a:rPr lang="en-US" dirty="0"/>
              <a:t>Two types </a:t>
            </a:r>
            <a:r>
              <a:rPr lang="en-US" b="1" dirty="0" err="1"/>
              <a:t>Phaeoplast</a:t>
            </a:r>
            <a:r>
              <a:rPr lang="en-US" b="1" dirty="0"/>
              <a:t> and </a:t>
            </a:r>
            <a:r>
              <a:rPr lang="en-US" b="1" dirty="0" err="1"/>
              <a:t>Rhodoplast</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Chloroplasts</a:t>
            </a:r>
          </a:p>
          <a:p>
            <a:r>
              <a:rPr lang="en-US" dirty="0" err="1"/>
              <a:t>Chloro</a:t>
            </a:r>
            <a:r>
              <a:rPr lang="en-US" dirty="0"/>
              <a:t> means “green” and </a:t>
            </a:r>
            <a:r>
              <a:rPr lang="en-US" dirty="0" err="1"/>
              <a:t>plast</a:t>
            </a:r>
            <a:r>
              <a:rPr lang="en-US" dirty="0"/>
              <a:t> means “living”</a:t>
            </a:r>
          </a:p>
          <a:p>
            <a:r>
              <a:rPr lang="en-US" dirty="0"/>
              <a:t>They are found mostly in the green algae and plants .</a:t>
            </a:r>
          </a:p>
          <a:p>
            <a:r>
              <a:rPr lang="en-US" dirty="0"/>
              <a:t>They contain pigments like </a:t>
            </a:r>
            <a:r>
              <a:rPr lang="en-US" b="1" dirty="0"/>
              <a:t>chlorophyll-a </a:t>
            </a:r>
            <a:r>
              <a:rPr lang="en-US" dirty="0"/>
              <a:t>and </a:t>
            </a:r>
            <a:r>
              <a:rPr lang="en-US" b="1" dirty="0"/>
              <a:t>chlorophyll-b </a:t>
            </a:r>
            <a:r>
              <a:rPr lang="en-US" dirty="0"/>
              <a:t>and </a:t>
            </a:r>
            <a:r>
              <a:rPr lang="en-US" b="1" dirty="0"/>
              <a:t>DNA </a:t>
            </a:r>
            <a:r>
              <a:rPr lang="en-US" dirty="0"/>
              <a:t>and </a:t>
            </a:r>
            <a:r>
              <a:rPr lang="en-US" b="1" dirty="0"/>
              <a:t>RNA</a:t>
            </a:r>
          </a:p>
          <a:p>
            <a:r>
              <a:rPr lang="en-US" dirty="0"/>
              <a:t>Chlorophyll is essential for photosynthesis, the process by which plants make food</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487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7030A0"/>
                </a:solidFill>
                <a:latin typeface="Algerian" pitchFamily="82" charset="0"/>
              </a:rPr>
              <a:t>Historical</a:t>
            </a:r>
          </a:p>
        </p:txBody>
      </p:sp>
      <p:sp>
        <p:nvSpPr>
          <p:cNvPr id="3" name="Content Placeholder 2"/>
          <p:cNvSpPr>
            <a:spLocks noGrp="1"/>
          </p:cNvSpPr>
          <p:nvPr>
            <p:ph idx="1"/>
          </p:nvPr>
        </p:nvSpPr>
        <p:spPr>
          <a:xfrm>
            <a:off x="1981200" y="1600201"/>
            <a:ext cx="8229600" cy="4495799"/>
          </a:xfrm>
        </p:spPr>
        <p:txBody>
          <a:bodyPr>
            <a:normAutofit fontScale="25000" lnSpcReduction="20000"/>
          </a:bodyPr>
          <a:lstStyle/>
          <a:p>
            <a:r>
              <a:rPr lang="en-US" sz="12300" dirty="0"/>
              <a:t>Chloroplast was describes as early as  seventeenth century by </a:t>
            </a:r>
            <a:r>
              <a:rPr lang="en-US" sz="12300" b="1" dirty="0"/>
              <a:t>Nehemiah Grew </a:t>
            </a:r>
            <a:r>
              <a:rPr lang="en-US" sz="12300" dirty="0"/>
              <a:t>and </a:t>
            </a:r>
            <a:r>
              <a:rPr lang="en-US" sz="12300" b="1" dirty="0" err="1"/>
              <a:t>Antoni</a:t>
            </a:r>
            <a:r>
              <a:rPr lang="en-US" sz="12300" b="1" dirty="0"/>
              <a:t> van Leuwenhoek</a:t>
            </a:r>
          </a:p>
          <a:p>
            <a:r>
              <a:rPr lang="en-US" sz="12300" dirty="0"/>
              <a:t>The term plastid was used by </a:t>
            </a:r>
            <a:r>
              <a:rPr lang="en-US" sz="12300" b="1" dirty="0" err="1"/>
              <a:t>Schimper</a:t>
            </a:r>
            <a:r>
              <a:rPr lang="en-US" sz="12300" b="1" dirty="0"/>
              <a:t> </a:t>
            </a:r>
            <a:r>
              <a:rPr lang="en-US" sz="12300" dirty="0"/>
              <a:t>in </a:t>
            </a:r>
            <a:r>
              <a:rPr lang="en-US" sz="12300" b="1" dirty="0"/>
              <a:t>1885 </a:t>
            </a:r>
            <a:r>
              <a:rPr lang="en-US" sz="12300" dirty="0"/>
              <a:t>he also classified the plastids of plant</a:t>
            </a:r>
          </a:p>
          <a:p>
            <a:r>
              <a:rPr lang="en-US" sz="12300" b="1" dirty="0"/>
              <a:t>A Meyer, F. Schmitz </a:t>
            </a:r>
            <a:r>
              <a:rPr lang="en-US" sz="12300" dirty="0"/>
              <a:t>and </a:t>
            </a:r>
            <a:r>
              <a:rPr lang="en-US" sz="12300" b="1" dirty="0"/>
              <a:t>A.F.W </a:t>
            </a:r>
            <a:r>
              <a:rPr lang="en-US" sz="12300" b="1" dirty="0" err="1"/>
              <a:t>Schimper</a:t>
            </a:r>
            <a:r>
              <a:rPr lang="en-US" sz="12300" b="1" dirty="0"/>
              <a:t> </a:t>
            </a:r>
            <a:r>
              <a:rPr lang="en-US" sz="12300" dirty="0"/>
              <a:t>showed that chloroplasts always arise from pre-existing chloroplast</a:t>
            </a:r>
          </a:p>
          <a:p>
            <a:r>
              <a:rPr lang="en-US" sz="12300" b="1" dirty="0" err="1"/>
              <a:t>Wilstatter</a:t>
            </a:r>
            <a:r>
              <a:rPr lang="en-US" sz="12300" b="1" dirty="0"/>
              <a:t> and Stoll </a:t>
            </a:r>
            <a:r>
              <a:rPr lang="en-US" sz="12300" dirty="0"/>
              <a:t>isolated  and characterized green pigments-chlorophyll A and B</a:t>
            </a:r>
          </a:p>
          <a:p>
            <a:r>
              <a:rPr lang="en-US" sz="11200" b="1" dirty="0"/>
              <a:t>Julius </a:t>
            </a:r>
            <a:r>
              <a:rPr lang="en-US" sz="11200" b="1" dirty="0" err="1"/>
              <a:t>sachs</a:t>
            </a:r>
            <a:r>
              <a:rPr lang="en-US" sz="11200" b="1" dirty="0"/>
              <a:t> </a:t>
            </a:r>
            <a:r>
              <a:rPr lang="en-US" sz="11200" dirty="0"/>
              <a:t>showed that chlorophyll is confined to chloroplast not distributed throughout the plant cell</a:t>
            </a:r>
            <a:endParaRPr lang="en-US" sz="11200" b="1" dirty="0"/>
          </a:p>
          <a:p>
            <a:r>
              <a:rPr lang="en-US" b="1" dirty="0"/>
              <a:t>J</a:t>
            </a:r>
            <a:endParaRPr lang="en-US" sz="11200" b="1" dirty="0"/>
          </a:p>
          <a:p>
            <a:endParaRPr lang="en-US"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C000"/>
                </a:solidFill>
                <a:latin typeface="Algerian" pitchFamily="82" charset="0"/>
              </a:rPr>
              <a:t>What is a </a:t>
            </a:r>
            <a:r>
              <a:rPr lang="en-US" sz="3200" b="1" dirty="0" err="1">
                <a:solidFill>
                  <a:srgbClr val="FFC000"/>
                </a:solidFill>
                <a:latin typeface="Algerian" pitchFamily="82" charset="0"/>
              </a:rPr>
              <a:t>chlorplast</a:t>
            </a:r>
            <a:r>
              <a:rPr lang="en-US" sz="3200" b="1" dirty="0">
                <a:solidFill>
                  <a:srgbClr val="FFC000"/>
                </a:solidFill>
                <a:latin typeface="Algerian" pitchFamily="82" charset="0"/>
              </a:rPr>
              <a:t>?</a:t>
            </a:r>
          </a:p>
        </p:txBody>
      </p:sp>
      <p:sp>
        <p:nvSpPr>
          <p:cNvPr id="3" name="Content Placeholder 2"/>
          <p:cNvSpPr>
            <a:spLocks noGrp="1"/>
          </p:cNvSpPr>
          <p:nvPr>
            <p:ph idx="1"/>
          </p:nvPr>
        </p:nvSpPr>
        <p:spPr/>
        <p:txBody>
          <a:bodyPr>
            <a:normAutofit/>
          </a:bodyPr>
          <a:lstStyle/>
          <a:p>
            <a:r>
              <a:rPr lang="en-US" dirty="0"/>
              <a:t>Chloroplasts are the organelles present within plants and algae which carry out </a:t>
            </a:r>
            <a:r>
              <a:rPr lang="en-US" dirty="0" err="1"/>
              <a:t>photosynthesis,where</a:t>
            </a:r>
            <a:r>
              <a:rPr lang="en-US" dirty="0"/>
              <a:t> solar </a:t>
            </a:r>
            <a:r>
              <a:rPr lang="en-US" dirty="0" err="1"/>
              <a:t>enegy</a:t>
            </a:r>
            <a:r>
              <a:rPr lang="en-US" dirty="0"/>
              <a:t> is utilized to fix </a:t>
            </a:r>
            <a:r>
              <a:rPr lang="en-US" b="1" dirty="0"/>
              <a:t>CO2 </a:t>
            </a:r>
            <a:r>
              <a:rPr lang="en-US" dirty="0"/>
              <a:t>to synthesize </a:t>
            </a:r>
            <a:r>
              <a:rPr lang="en-US" dirty="0" err="1"/>
              <a:t>carbohydrates.In</a:t>
            </a:r>
            <a:r>
              <a:rPr lang="en-US" dirty="0"/>
              <a:t> this process oxygen is releases</a:t>
            </a:r>
          </a:p>
          <a:p>
            <a:r>
              <a:rPr lang="en-US" dirty="0"/>
              <a:t>Chloroplast are type of plastid</a:t>
            </a:r>
          </a:p>
          <a:p>
            <a:r>
              <a:rPr lang="en-US" dirty="0"/>
              <a:t>Shape varies</a:t>
            </a:r>
          </a:p>
          <a:p>
            <a:r>
              <a:rPr lang="en-US" dirty="0"/>
              <a:t>Contain their own genome</a:t>
            </a:r>
          </a:p>
          <a:p>
            <a:r>
              <a:rPr lang="en-US" dirty="0"/>
              <a:t>They show maternal </a:t>
            </a:r>
            <a:r>
              <a:rPr lang="en-US" dirty="0" err="1"/>
              <a:t>inheritence</a:t>
            </a:r>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Site of photosynthesis</a:t>
            </a:r>
          </a:p>
          <a:p>
            <a:r>
              <a:rPr lang="en-US" dirty="0"/>
              <a:t>Double outer membrane</a:t>
            </a:r>
          </a:p>
          <a:p>
            <a:r>
              <a:rPr lang="en-US" dirty="0"/>
              <a:t>Inner membrane folded into stacks </a:t>
            </a:r>
            <a:r>
              <a:rPr lang="en-US" b="1" dirty="0"/>
              <a:t>(</a:t>
            </a:r>
            <a:r>
              <a:rPr lang="en-US" b="1" dirty="0" err="1"/>
              <a:t>granna</a:t>
            </a:r>
            <a:r>
              <a:rPr lang="en-US" b="1" dirty="0"/>
              <a:t>)</a:t>
            </a:r>
          </a:p>
          <a:p>
            <a:r>
              <a:rPr lang="en-US" dirty="0" err="1"/>
              <a:t>Stroma</a:t>
            </a:r>
            <a:r>
              <a:rPr lang="en-US" dirty="0"/>
              <a:t> </a:t>
            </a:r>
            <a:r>
              <a:rPr lang="en-US" b="1" dirty="0"/>
              <a:t>(fluid interior)</a:t>
            </a:r>
          </a:p>
          <a:p>
            <a:r>
              <a:rPr lang="en-US" dirty="0"/>
              <a:t>Owns </a:t>
            </a:r>
            <a:r>
              <a:rPr lang="en-US" b="1" dirty="0"/>
              <a:t>DNA </a:t>
            </a:r>
            <a:r>
              <a:rPr lang="en-US" dirty="0"/>
              <a:t>and </a:t>
            </a:r>
            <a:r>
              <a:rPr lang="en-US" dirty="0" err="1"/>
              <a:t>ribosomes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19"/>
            <a:ext cx="8229600" cy="45719"/>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57300"/>
            <a:ext cx="91440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6"/>
                </a:solidFill>
                <a:latin typeface="Algerian" pitchFamily="82" charset="0"/>
              </a:rPr>
              <a:t>Distribution</a:t>
            </a:r>
          </a:p>
        </p:txBody>
      </p:sp>
      <p:sp>
        <p:nvSpPr>
          <p:cNvPr id="3" name="Content Placeholder 2"/>
          <p:cNvSpPr>
            <a:spLocks noGrp="1"/>
          </p:cNvSpPr>
          <p:nvPr>
            <p:ph idx="1"/>
          </p:nvPr>
        </p:nvSpPr>
        <p:spPr/>
        <p:txBody>
          <a:bodyPr>
            <a:normAutofit/>
          </a:bodyPr>
          <a:lstStyle/>
          <a:p>
            <a:r>
              <a:rPr lang="en-US" dirty="0"/>
              <a:t>The chloroplasts remain distributed homogeneously in the cytoplasm o plant cell</a:t>
            </a:r>
          </a:p>
          <a:p>
            <a:r>
              <a:rPr lang="en-US" dirty="0"/>
              <a:t>The algae usually have a single huge chloroplast the </a:t>
            </a:r>
            <a:r>
              <a:rPr lang="en-US" b="1" dirty="0"/>
              <a:t>cells of higher plant </a:t>
            </a:r>
            <a:r>
              <a:rPr lang="en-US" dirty="0"/>
              <a:t>have </a:t>
            </a:r>
            <a:r>
              <a:rPr lang="en-US" b="1" dirty="0"/>
              <a:t>20-40 chloroplast</a:t>
            </a:r>
          </a:p>
          <a:p>
            <a:r>
              <a:rPr lang="en-US" dirty="0"/>
              <a:t>If the number of chloroplast is inadequate, it is increased by division when excessive, it is reduced by degeneration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chemeClr val="accent2"/>
                </a:solidFill>
                <a:latin typeface="Algerian" pitchFamily="82" charset="0"/>
              </a:rPr>
              <a:t>Ultrastructure</a:t>
            </a:r>
            <a:r>
              <a:rPr lang="en-US" sz="3200" b="1" dirty="0">
                <a:solidFill>
                  <a:schemeClr val="accent2"/>
                </a:solidFill>
                <a:latin typeface="Algerian" pitchFamily="82" charset="0"/>
              </a:rPr>
              <a:t> of chloroplast</a:t>
            </a:r>
          </a:p>
        </p:txBody>
      </p:sp>
      <p:sp>
        <p:nvSpPr>
          <p:cNvPr id="3" name="Content Placeholder 2"/>
          <p:cNvSpPr>
            <a:spLocks noGrp="1"/>
          </p:cNvSpPr>
          <p:nvPr>
            <p:ph idx="1"/>
          </p:nvPr>
        </p:nvSpPr>
        <p:spPr/>
        <p:txBody>
          <a:bodyPr/>
          <a:lstStyle/>
          <a:p>
            <a:r>
              <a:rPr lang="en-US" b="1" dirty="0"/>
              <a:t>Envelope</a:t>
            </a:r>
          </a:p>
          <a:p>
            <a:r>
              <a:rPr lang="en-US" dirty="0"/>
              <a:t>The entire chloroplast is bounded by an envelope which is made of a double unit membranes</a:t>
            </a:r>
          </a:p>
          <a:p>
            <a:r>
              <a:rPr lang="en-US" dirty="0"/>
              <a:t>Across this double membrane envelope exchange of molecules between chloroplast and </a:t>
            </a:r>
            <a:r>
              <a:rPr lang="en-US" dirty="0" err="1"/>
              <a:t>cystol</a:t>
            </a:r>
            <a:r>
              <a:rPr lang="en-US" dirty="0"/>
              <a:t> occurs</a:t>
            </a:r>
          </a:p>
          <a:p>
            <a:r>
              <a:rPr lang="en-US" b="1" dirty="0" err="1"/>
              <a:t>Stroma</a:t>
            </a:r>
            <a:endParaRPr lang="en-US" dirty="0"/>
          </a:p>
          <a:p>
            <a:r>
              <a:rPr lang="en-US" dirty="0"/>
              <a:t>The matrix or </a:t>
            </a:r>
            <a:r>
              <a:rPr lang="en-US" dirty="0" err="1"/>
              <a:t>stroma</a:t>
            </a:r>
            <a:r>
              <a:rPr lang="en-US" dirty="0"/>
              <a:t> fills most of the volume of the chloroplast and is a kind of gel-fluid phase that surrounds the </a:t>
            </a:r>
            <a:r>
              <a:rPr lang="en-US" dirty="0" err="1"/>
              <a:t>thylakoids</a:t>
            </a:r>
            <a:endParaRPr lang="en-US" dirty="0"/>
          </a:p>
          <a:p>
            <a:endParaRPr lang="en-US" dirty="0"/>
          </a:p>
          <a:p>
            <a:endParaRPr 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It contains proteins, </a:t>
            </a:r>
            <a:r>
              <a:rPr lang="en-US" dirty="0" err="1"/>
              <a:t>ribosomes</a:t>
            </a:r>
            <a:r>
              <a:rPr lang="en-US" dirty="0"/>
              <a:t> and </a:t>
            </a:r>
            <a:r>
              <a:rPr lang="en-US" b="1" dirty="0"/>
              <a:t>DNA</a:t>
            </a:r>
          </a:p>
          <a:p>
            <a:r>
              <a:rPr lang="en-US" dirty="0"/>
              <a:t>It is the site of </a:t>
            </a:r>
            <a:r>
              <a:rPr lang="en-US" b="1" dirty="0"/>
              <a:t>CO2 fixation </a:t>
            </a:r>
            <a:r>
              <a:rPr lang="en-US" dirty="0"/>
              <a:t>and where the synthesis of sugar, starch, fatty acids and some proteins occurs</a:t>
            </a:r>
          </a:p>
          <a:p>
            <a:r>
              <a:rPr lang="en-US" b="1" dirty="0" err="1"/>
              <a:t>Thylakoids</a:t>
            </a:r>
            <a:endParaRPr lang="en-US" b="1" dirty="0"/>
          </a:p>
          <a:p>
            <a:r>
              <a:rPr lang="en-US" dirty="0"/>
              <a:t>The </a:t>
            </a:r>
            <a:r>
              <a:rPr lang="en-US" dirty="0" err="1"/>
              <a:t>thylakoids</a:t>
            </a:r>
            <a:r>
              <a:rPr lang="en-US" dirty="0"/>
              <a:t> consists of flattened and closed vesicles arranged as a membrane network</a:t>
            </a:r>
          </a:p>
          <a:p>
            <a:r>
              <a:rPr lang="en-US" dirty="0" err="1"/>
              <a:t>Thylakoids</a:t>
            </a:r>
            <a:r>
              <a:rPr lang="en-US" dirty="0"/>
              <a:t> may be stacked like a net pile of coins forming </a:t>
            </a:r>
            <a:r>
              <a:rPr lang="en-US" dirty="0" err="1"/>
              <a:t>grana</a:t>
            </a:r>
            <a:endParaRPr lang="en-US" dirty="0"/>
          </a:p>
          <a:p>
            <a:r>
              <a:rPr lang="en-US" dirty="0"/>
              <a:t>There </a:t>
            </a:r>
            <a:r>
              <a:rPr lang="en-US" dirty="0" err="1"/>
              <a:t>my</a:t>
            </a:r>
            <a:r>
              <a:rPr lang="en-US" dirty="0"/>
              <a:t> be </a:t>
            </a:r>
            <a:r>
              <a:rPr lang="en-US" b="1" dirty="0"/>
              <a:t>40-60 </a:t>
            </a:r>
            <a:r>
              <a:rPr lang="en-US" dirty="0" err="1"/>
              <a:t>granna</a:t>
            </a:r>
            <a:r>
              <a:rPr lang="en-US" dirty="0"/>
              <a:t> in the matrix of a chloroplast</a:t>
            </a:r>
          </a:p>
          <a:p>
            <a:r>
              <a:rPr lang="en-US" dirty="0"/>
              <a:t>Light reaction occurs in </a:t>
            </a:r>
            <a:r>
              <a:rPr lang="en-US" dirty="0" err="1"/>
              <a:t>thylakoids</a:t>
            </a:r>
            <a:r>
              <a:rPr lang="en-US" dirty="0"/>
              <a:t> membrane</a:t>
            </a:r>
          </a:p>
          <a:p>
            <a:endParaRPr lang="en-US" dirty="0"/>
          </a:p>
          <a:p>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D2BA-540A-4BBC-8262-6D69CF08F8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D198A7-466D-455A-BAE9-41D8B116B405}"/>
              </a:ext>
            </a:extLst>
          </p:cNvPr>
          <p:cNvPicPr>
            <a:picLocks noGrp="1" noChangeAspect="1"/>
          </p:cNvPicPr>
          <p:nvPr>
            <p:ph idx="1"/>
          </p:nvPr>
        </p:nvPicPr>
        <p:blipFill>
          <a:blip r:embed="rId2"/>
          <a:stretch>
            <a:fillRect/>
          </a:stretch>
        </p:blipFill>
        <p:spPr>
          <a:xfrm>
            <a:off x="224589" y="257713"/>
            <a:ext cx="11758864" cy="6463929"/>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E94D7A2F-830E-4E34-812F-ED5BB3F5CFB0}"/>
                  </a:ext>
                </a:extLst>
              </p14:cNvPr>
              <p14:cNvContentPartPr/>
              <p14:nvPr/>
            </p14:nvContentPartPr>
            <p14:xfrm>
              <a:off x="9689109" y="1042352"/>
              <a:ext cx="1185480" cy="360"/>
            </p14:xfrm>
          </p:contentPart>
        </mc:Choice>
        <mc:Fallback xmlns="">
          <p:pic>
            <p:nvPicPr>
              <p:cNvPr id="6" name="Ink 5">
                <a:extLst>
                  <a:ext uri="{FF2B5EF4-FFF2-40B4-BE49-F238E27FC236}">
                    <a16:creationId xmlns:a16="http://schemas.microsoft.com/office/drawing/2014/main" id="{E94D7A2F-830E-4E34-812F-ED5BB3F5CFB0}"/>
                  </a:ext>
                </a:extLst>
              </p:cNvPr>
              <p:cNvPicPr/>
              <p:nvPr/>
            </p:nvPicPr>
            <p:blipFill>
              <a:blip r:embed="rId4"/>
              <a:stretch>
                <a:fillRect/>
              </a:stretch>
            </p:blipFill>
            <p:spPr>
              <a:xfrm>
                <a:off x="9626469" y="979712"/>
                <a:ext cx="1311120" cy="126000"/>
              </a:xfrm>
              <a:prstGeom prst="rect">
                <a:avLst/>
              </a:prstGeom>
            </p:spPr>
          </p:pic>
        </mc:Fallback>
      </mc:AlternateContent>
    </p:spTree>
    <p:extLst>
      <p:ext uri="{BB962C8B-B14F-4D97-AF65-F5344CB8AC3E}">
        <p14:creationId xmlns:p14="http://schemas.microsoft.com/office/powerpoint/2010/main" val="2208388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600201"/>
            <a:ext cx="8229600" cy="4525963"/>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660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Chloroplast-can divide themselves</a:t>
            </a:r>
          </a:p>
          <a:p>
            <a:r>
              <a:rPr lang="en-US" b="1" dirty="0"/>
              <a:t>Semi autonomous</a:t>
            </a:r>
          </a:p>
          <a:p>
            <a:r>
              <a:rPr lang="en-US" dirty="0"/>
              <a:t>Moving, changing shape and dividing</a:t>
            </a:r>
          </a:p>
          <a:p>
            <a:r>
              <a:rPr lang="en-US" dirty="0"/>
              <a:t>Can reproduce by pinching in two</a:t>
            </a:r>
          </a:p>
          <a:p>
            <a:endParaRPr lang="en-US" b="1" dirty="0"/>
          </a:p>
          <a:p>
            <a:endParaRPr lang="en-US"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solidFill>
                <a:latin typeface="Algerian" pitchFamily="82" charset="0"/>
              </a:rPr>
              <a:t>Chloroplast as semiautonomous organelle</a:t>
            </a:r>
          </a:p>
        </p:txBody>
      </p:sp>
      <p:sp>
        <p:nvSpPr>
          <p:cNvPr id="3" name="Content Placeholder 2"/>
          <p:cNvSpPr>
            <a:spLocks noGrp="1"/>
          </p:cNvSpPr>
          <p:nvPr>
            <p:ph idx="1"/>
          </p:nvPr>
        </p:nvSpPr>
        <p:spPr/>
        <p:txBody>
          <a:bodyPr>
            <a:normAutofit/>
          </a:bodyPr>
          <a:lstStyle/>
          <a:p>
            <a:r>
              <a:rPr lang="en-US" dirty="0"/>
              <a:t>Like the mitochondria the chloroplast have their own </a:t>
            </a:r>
            <a:r>
              <a:rPr lang="en-US" b="1" dirty="0"/>
              <a:t>DNA, RNA </a:t>
            </a:r>
            <a:r>
              <a:rPr lang="en-US" dirty="0"/>
              <a:t>and protein synthetic machinery</a:t>
            </a:r>
          </a:p>
          <a:p>
            <a:r>
              <a:rPr lang="en-US" b="1" dirty="0"/>
              <a:t>DNA of chloroplast</a:t>
            </a:r>
          </a:p>
          <a:p>
            <a:r>
              <a:rPr lang="en-US" b="1" dirty="0" err="1"/>
              <a:t>Ris</a:t>
            </a:r>
            <a:r>
              <a:rPr lang="en-US" b="1" dirty="0"/>
              <a:t> and plant (1962) </a:t>
            </a:r>
            <a:r>
              <a:rPr lang="en-US" dirty="0"/>
              <a:t>reported DNA in chloroplast</a:t>
            </a:r>
          </a:p>
          <a:p>
            <a:r>
              <a:rPr lang="en-US" dirty="0"/>
              <a:t>Chloroplast DNA is double </a:t>
            </a:r>
            <a:r>
              <a:rPr lang="en-US" dirty="0" err="1"/>
              <a:t>heliical</a:t>
            </a:r>
            <a:r>
              <a:rPr lang="en-US" dirty="0"/>
              <a:t> circle with an average length of </a:t>
            </a:r>
            <a:r>
              <a:rPr lang="en-US" b="1" dirty="0"/>
              <a:t>45 micro </a:t>
            </a:r>
            <a:r>
              <a:rPr lang="en-US" b="1" dirty="0" err="1"/>
              <a:t>metre</a:t>
            </a:r>
            <a:r>
              <a:rPr lang="en-US" b="1" dirty="0"/>
              <a:t> (about 135,000bp)</a:t>
            </a:r>
          </a:p>
          <a:p>
            <a:r>
              <a:rPr lang="en-US" b="1" dirty="0" err="1"/>
              <a:t>Ribosomes</a:t>
            </a:r>
            <a:endParaRPr lang="en-US" b="1" dirty="0"/>
          </a:p>
          <a:p>
            <a:r>
              <a:rPr lang="en-US" dirty="0" err="1"/>
              <a:t>Ribosomes</a:t>
            </a:r>
            <a:r>
              <a:rPr lang="en-US" dirty="0"/>
              <a:t> of chloroplast are smaller than </a:t>
            </a:r>
            <a:r>
              <a:rPr lang="en-US" dirty="0" err="1"/>
              <a:t>cytoplasmic</a:t>
            </a:r>
            <a:r>
              <a:rPr lang="en-US" dirty="0"/>
              <a:t> </a:t>
            </a:r>
            <a:r>
              <a:rPr lang="en-US" dirty="0" err="1"/>
              <a:t>ribosme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t>Cytoplasmic</a:t>
            </a:r>
            <a:r>
              <a:rPr lang="en-US" dirty="0"/>
              <a:t> ribosome is of </a:t>
            </a:r>
            <a:r>
              <a:rPr lang="en-US" b="1" dirty="0"/>
              <a:t>70S type</a:t>
            </a:r>
          </a:p>
          <a:p>
            <a:r>
              <a:rPr lang="en-US" dirty="0"/>
              <a:t>And this resembles with the bacterial </a:t>
            </a:r>
            <a:r>
              <a:rPr lang="en-US" dirty="0" err="1"/>
              <a:t>ribosomes</a:t>
            </a:r>
            <a:endParaRPr lang="en-US" dirty="0"/>
          </a:p>
          <a:p>
            <a:r>
              <a:rPr lang="en-US" dirty="0"/>
              <a:t>Contain </a:t>
            </a:r>
            <a:r>
              <a:rPr lang="en-US" b="1" dirty="0"/>
              <a:t>t-RNA</a:t>
            </a:r>
          </a:p>
          <a:p>
            <a:r>
              <a:rPr lang="en-US" b="1" dirty="0"/>
              <a:t>Protein synthesis</a:t>
            </a:r>
          </a:p>
          <a:p>
            <a:r>
              <a:rPr lang="en-US" dirty="0"/>
              <a:t>DNA of chloroplast codes for chloroplast mRNA, </a:t>
            </a:r>
            <a:r>
              <a:rPr lang="en-US" dirty="0" err="1"/>
              <a:t>rRNA</a:t>
            </a:r>
            <a:r>
              <a:rPr lang="en-US" dirty="0"/>
              <a:t>, </a:t>
            </a:r>
            <a:r>
              <a:rPr lang="en-US" dirty="0" err="1"/>
              <a:t>tRNA</a:t>
            </a:r>
            <a:r>
              <a:rPr lang="en-US" dirty="0"/>
              <a:t> and ribosomal proteins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Chloroplast also contains some metallic ions like </a:t>
            </a:r>
            <a:r>
              <a:rPr lang="en-US" b="1" dirty="0" err="1"/>
              <a:t>Fe,Cu,Mn</a:t>
            </a:r>
            <a:r>
              <a:rPr lang="en-US" b="1" dirty="0"/>
              <a:t> </a:t>
            </a:r>
            <a:r>
              <a:rPr lang="en-US" dirty="0"/>
              <a:t>and </a:t>
            </a:r>
            <a:r>
              <a:rPr lang="en-US" b="1" dirty="0"/>
              <a:t>Zn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Algerian" pitchFamily="82" charset="0"/>
              </a:rPr>
              <a:t>Biogenesis of chloroplast</a:t>
            </a:r>
          </a:p>
        </p:txBody>
      </p:sp>
      <p:sp>
        <p:nvSpPr>
          <p:cNvPr id="3" name="Content Placeholder 2"/>
          <p:cNvSpPr>
            <a:spLocks noGrp="1"/>
          </p:cNvSpPr>
          <p:nvPr>
            <p:ph idx="1"/>
          </p:nvPr>
        </p:nvSpPr>
        <p:spPr/>
        <p:txBody>
          <a:bodyPr>
            <a:normAutofit/>
          </a:bodyPr>
          <a:lstStyle/>
          <a:p>
            <a:r>
              <a:rPr lang="en-US" dirty="0"/>
              <a:t>The chloroplasts never originates de novo</a:t>
            </a:r>
          </a:p>
          <a:p>
            <a:r>
              <a:rPr lang="en-US" dirty="0"/>
              <a:t>Chloroplast multiply by fission a process that implies growth of daughter organelles</a:t>
            </a:r>
          </a:p>
          <a:p>
            <a:r>
              <a:rPr lang="en-US" dirty="0"/>
              <a:t>During the development of the chloroplast the first structure to appear is the so-called </a:t>
            </a:r>
            <a:r>
              <a:rPr lang="en-US" b="1" dirty="0" err="1"/>
              <a:t>proplastid</a:t>
            </a:r>
            <a:endParaRPr lang="en-US" b="1" dirty="0"/>
          </a:p>
          <a:p>
            <a:r>
              <a:rPr lang="en-US" dirty="0" err="1"/>
              <a:t>Proplastid</a:t>
            </a:r>
            <a:r>
              <a:rPr lang="en-US" dirty="0"/>
              <a:t> is then develops into chloroplast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096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B050"/>
                </a:solidFill>
                <a:latin typeface="Algerian" pitchFamily="82" charset="0"/>
              </a:rPr>
              <a:t>The symbiotic origin of chloroplast</a:t>
            </a:r>
          </a:p>
        </p:txBody>
      </p:sp>
      <p:sp>
        <p:nvSpPr>
          <p:cNvPr id="3" name="Content Placeholder 2"/>
          <p:cNvSpPr>
            <a:spLocks noGrp="1"/>
          </p:cNvSpPr>
          <p:nvPr>
            <p:ph idx="1"/>
          </p:nvPr>
        </p:nvSpPr>
        <p:spPr/>
        <p:txBody>
          <a:bodyPr>
            <a:normAutofit/>
          </a:bodyPr>
          <a:lstStyle/>
          <a:p>
            <a:r>
              <a:rPr lang="en-US" dirty="0"/>
              <a:t>Chloroplast divide, grow and differentiate; they contain circular </a:t>
            </a:r>
            <a:r>
              <a:rPr lang="en-US" dirty="0" err="1"/>
              <a:t>DNA,ribosoal</a:t>
            </a:r>
            <a:r>
              <a:rPr lang="en-US" dirty="0"/>
              <a:t> RNA, messenger RNA and are able to conduct protein synthesis</a:t>
            </a:r>
          </a:p>
          <a:p>
            <a:r>
              <a:rPr lang="en-US" dirty="0"/>
              <a:t>By visualizing the similarities between micro-organisms and chloroplast it has been suggested that </a:t>
            </a:r>
            <a:r>
              <a:rPr lang="en-US" b="1" dirty="0"/>
              <a:t>chloroplast might have  relationship between autotrophic micro-organism</a:t>
            </a:r>
          </a:p>
          <a:p>
            <a:r>
              <a:rPr lang="en-US" dirty="0"/>
              <a:t>But some of the enzymes of chloroplast are coded by nuclear genes so there still exist certain doubt about the symbiotic origin of chloroplast </a:t>
            </a:r>
            <a:r>
              <a:rPr lang="en-US" b="1" dirty="0"/>
              <a:t>(</a:t>
            </a:r>
            <a:r>
              <a:rPr lang="en-US" b="1" dirty="0" err="1"/>
              <a:t>kirk</a:t>
            </a:r>
            <a:r>
              <a:rPr lang="en-US" b="1" dirty="0"/>
              <a:t>, 1966)</a:t>
            </a:r>
            <a:endParaRPr lang="en-US" dirty="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6"/>
                </a:solidFill>
                <a:latin typeface="Algerian" pitchFamily="82" charset="0"/>
              </a:rPr>
              <a:t>Function of </a:t>
            </a:r>
            <a:r>
              <a:rPr lang="en-US" sz="3200" b="1" dirty="0" err="1">
                <a:solidFill>
                  <a:schemeClr val="accent6"/>
                </a:solidFill>
                <a:latin typeface="Algerian" pitchFamily="82" charset="0"/>
              </a:rPr>
              <a:t>chloroplast:</a:t>
            </a:r>
            <a:r>
              <a:rPr lang="en-US" sz="3200" b="1" dirty="0" err="1">
                <a:solidFill>
                  <a:srgbClr val="FF0000"/>
                </a:solidFill>
                <a:latin typeface="Algerian" pitchFamily="82" charset="0"/>
              </a:rPr>
              <a:t>Photosynthesis</a:t>
            </a:r>
            <a:endParaRPr lang="en-US" sz="3200" b="1" dirty="0">
              <a:solidFill>
                <a:schemeClr val="accent6"/>
              </a:solidFill>
              <a:latin typeface="Algerian" pitchFamily="82" charset="0"/>
            </a:endParaRPr>
          </a:p>
        </p:txBody>
      </p:sp>
      <p:sp>
        <p:nvSpPr>
          <p:cNvPr id="3" name="Content Placeholder 2"/>
          <p:cNvSpPr>
            <a:spLocks noGrp="1"/>
          </p:cNvSpPr>
          <p:nvPr>
            <p:ph idx="1"/>
          </p:nvPr>
        </p:nvSpPr>
        <p:spPr/>
        <p:txBody>
          <a:bodyPr>
            <a:normAutofit/>
          </a:bodyPr>
          <a:lstStyle/>
          <a:p>
            <a:r>
              <a:rPr lang="en-US" dirty="0"/>
              <a:t>Process of photosynthesis consists of the following two steps</a:t>
            </a:r>
          </a:p>
          <a:p>
            <a:r>
              <a:rPr lang="en-US" b="1" dirty="0"/>
              <a:t>Light reaction</a:t>
            </a:r>
          </a:p>
          <a:p>
            <a:r>
              <a:rPr lang="en-US" dirty="0"/>
              <a:t>Also known as </a:t>
            </a:r>
            <a:r>
              <a:rPr lang="en-US" b="1" dirty="0"/>
              <a:t>Hill reaction, </a:t>
            </a:r>
            <a:r>
              <a:rPr lang="en-US" dirty="0"/>
              <a:t>photosynthetic electron transfer reaction or photochemical reaction</a:t>
            </a:r>
          </a:p>
          <a:p>
            <a:r>
              <a:rPr lang="en-US" dirty="0"/>
              <a:t>In light reaction solar energy is trapped in the form of chemical energy of ATP and NADPH </a:t>
            </a:r>
          </a:p>
          <a:p>
            <a:r>
              <a:rPr lang="en-US" dirty="0"/>
              <a:t>During it oxygen is evolved by photolysis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3B69-0FE2-4719-967E-BCA3496D9F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3CBEBD5-2303-4C4F-B18F-B80497EF4A79}"/>
              </a:ext>
            </a:extLst>
          </p:cNvPr>
          <p:cNvPicPr>
            <a:picLocks noGrp="1" noChangeAspect="1"/>
          </p:cNvPicPr>
          <p:nvPr>
            <p:ph idx="1"/>
          </p:nvPr>
        </p:nvPicPr>
        <p:blipFill>
          <a:blip r:embed="rId2"/>
          <a:stretch>
            <a:fillRect/>
          </a:stretch>
        </p:blipFill>
        <p:spPr>
          <a:xfrm>
            <a:off x="341311" y="108804"/>
            <a:ext cx="11497763" cy="6596796"/>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7637B099-3229-4699-B221-301C19B746AC}"/>
                  </a:ext>
                </a:extLst>
              </p14:cNvPr>
              <p14:cNvContentPartPr/>
              <p14:nvPr/>
            </p14:nvContentPartPr>
            <p14:xfrm>
              <a:off x="9480669" y="1026152"/>
              <a:ext cx="1169280" cy="360"/>
            </p14:xfrm>
          </p:contentPart>
        </mc:Choice>
        <mc:Fallback xmlns="">
          <p:pic>
            <p:nvPicPr>
              <p:cNvPr id="6" name="Ink 5">
                <a:extLst>
                  <a:ext uri="{FF2B5EF4-FFF2-40B4-BE49-F238E27FC236}">
                    <a16:creationId xmlns:a16="http://schemas.microsoft.com/office/drawing/2014/main" id="{7637B099-3229-4699-B221-301C19B746AC}"/>
                  </a:ext>
                </a:extLst>
              </p:cNvPr>
              <p:cNvPicPr/>
              <p:nvPr/>
            </p:nvPicPr>
            <p:blipFill>
              <a:blip r:embed="rId4"/>
              <a:stretch>
                <a:fillRect/>
              </a:stretch>
            </p:blipFill>
            <p:spPr>
              <a:xfrm>
                <a:off x="9417669" y="963152"/>
                <a:ext cx="1294920" cy="126000"/>
              </a:xfrm>
              <a:prstGeom prst="rect">
                <a:avLst/>
              </a:prstGeom>
            </p:spPr>
          </p:pic>
        </mc:Fallback>
      </mc:AlternateContent>
    </p:spTree>
    <p:extLst>
      <p:ext uri="{BB962C8B-B14F-4D97-AF65-F5344CB8AC3E}">
        <p14:creationId xmlns:p14="http://schemas.microsoft.com/office/powerpoint/2010/main" val="12802617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Dark reaction</a:t>
            </a:r>
          </a:p>
          <a:p>
            <a:r>
              <a:rPr lang="en-US" dirty="0"/>
              <a:t>Also known as </a:t>
            </a:r>
            <a:r>
              <a:rPr lang="en-US" b="1" dirty="0"/>
              <a:t>Calvin cycle, </a:t>
            </a:r>
            <a:r>
              <a:rPr lang="en-US" dirty="0"/>
              <a:t>photosynthetic carbon reduction cycle, carbon fixation reaction or </a:t>
            </a:r>
            <a:r>
              <a:rPr lang="en-US" dirty="0" err="1"/>
              <a:t>thermochemical</a:t>
            </a:r>
            <a:r>
              <a:rPr lang="en-US" dirty="0"/>
              <a:t> reaction</a:t>
            </a:r>
          </a:p>
          <a:p>
            <a:r>
              <a:rPr lang="en-US" dirty="0"/>
              <a:t>Reducing capacity of </a:t>
            </a:r>
            <a:r>
              <a:rPr lang="en-US" b="1" dirty="0"/>
              <a:t>NADPH </a:t>
            </a:r>
            <a:r>
              <a:rPr lang="en-US" dirty="0"/>
              <a:t>and energy of </a:t>
            </a:r>
            <a:r>
              <a:rPr lang="en-US" b="1" dirty="0"/>
              <a:t>ATP </a:t>
            </a:r>
            <a:r>
              <a:rPr lang="en-US" dirty="0"/>
              <a:t>is utilized for the conversion of carbon dioxide to carbohydrate</a:t>
            </a:r>
          </a:p>
          <a:p>
            <a:r>
              <a:rPr lang="en-US" dirty="0"/>
              <a:t>Occurs in the </a:t>
            </a:r>
            <a:r>
              <a:rPr lang="en-US" dirty="0" err="1"/>
              <a:t>stroma</a:t>
            </a:r>
            <a:endParaRPr lang="en-US" dirty="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rgbClr val="00B0F0"/>
                </a:solidFill>
                <a:latin typeface="Algerian" pitchFamily="82" charset="0"/>
              </a:rPr>
              <a:t>Endosymbiotic</a:t>
            </a:r>
            <a:r>
              <a:rPr lang="en-US" sz="3200" b="1" dirty="0">
                <a:solidFill>
                  <a:srgbClr val="00B0F0"/>
                </a:solidFill>
                <a:latin typeface="Algerian" pitchFamily="82" charset="0"/>
              </a:rPr>
              <a:t> theory</a:t>
            </a:r>
          </a:p>
        </p:txBody>
      </p:sp>
      <p:sp>
        <p:nvSpPr>
          <p:cNvPr id="3" name="Content Placeholder 2"/>
          <p:cNvSpPr>
            <a:spLocks noGrp="1"/>
          </p:cNvSpPr>
          <p:nvPr>
            <p:ph idx="1"/>
          </p:nvPr>
        </p:nvSpPr>
        <p:spPr/>
        <p:txBody>
          <a:bodyPr>
            <a:normAutofit/>
          </a:bodyPr>
          <a:lstStyle/>
          <a:p>
            <a:r>
              <a:rPr lang="en-US" dirty="0"/>
              <a:t>According to this theory several organelles of eukaryotes originated as symbiosis between separate single celled organisms</a:t>
            </a:r>
          </a:p>
          <a:p>
            <a:r>
              <a:rPr lang="en-US" dirty="0" err="1"/>
              <a:t>Cyanobacteria</a:t>
            </a:r>
            <a:r>
              <a:rPr lang="en-US" dirty="0"/>
              <a:t> is considered the ancestor of chloroplasts</a:t>
            </a:r>
          </a:p>
          <a:p>
            <a:r>
              <a:rPr lang="en-US" dirty="0"/>
              <a:t>The new cellular resident provided the food for host, hence weren’t eliminated</a:t>
            </a:r>
          </a:p>
          <a:p>
            <a:r>
              <a:rPr lang="en-US" dirty="0"/>
              <a:t>Can be divided into three lineages:</a:t>
            </a:r>
          </a:p>
          <a:p>
            <a:r>
              <a:rPr lang="en-US" dirty="0" err="1"/>
              <a:t>Glaucophyte</a:t>
            </a:r>
            <a:r>
              <a:rPr lang="en-US" dirty="0"/>
              <a:t>, Red algal and Green chloroplast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b="1" dirty="0">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92D050"/>
                </a:solidFill>
                <a:latin typeface="Algerian" pitchFamily="82" charset="0"/>
              </a:rPr>
              <a:t>Genome</a:t>
            </a:r>
          </a:p>
        </p:txBody>
      </p:sp>
      <p:sp>
        <p:nvSpPr>
          <p:cNvPr id="3" name="Content Placeholder 2"/>
          <p:cNvSpPr>
            <a:spLocks noGrp="1"/>
          </p:cNvSpPr>
          <p:nvPr>
            <p:ph idx="1"/>
          </p:nvPr>
        </p:nvSpPr>
        <p:spPr/>
        <p:txBody>
          <a:bodyPr>
            <a:normAutofit/>
          </a:bodyPr>
          <a:lstStyle/>
          <a:p>
            <a:r>
              <a:rPr lang="en-US" dirty="0"/>
              <a:t>Contains their own genome, called </a:t>
            </a:r>
            <a:r>
              <a:rPr lang="en-US" dirty="0" err="1"/>
              <a:t>ctDNA</a:t>
            </a:r>
            <a:endParaRPr lang="en-US" dirty="0"/>
          </a:p>
          <a:p>
            <a:r>
              <a:rPr lang="en-US" dirty="0"/>
              <a:t>Earlier thought to be circular but now considered mostly linear, size is </a:t>
            </a:r>
            <a:r>
              <a:rPr lang="en-US" b="1" dirty="0"/>
              <a:t>120kbp </a:t>
            </a:r>
            <a:r>
              <a:rPr lang="en-US" dirty="0"/>
              <a:t>to </a:t>
            </a:r>
            <a:r>
              <a:rPr lang="en-US" b="1" dirty="0"/>
              <a:t>170kbp </a:t>
            </a:r>
            <a:endParaRPr lang="en-US" dirty="0"/>
          </a:p>
          <a:p>
            <a:r>
              <a:rPr lang="en-US" dirty="0"/>
              <a:t>Distributed in several clusters called </a:t>
            </a:r>
            <a:r>
              <a:rPr lang="en-US" dirty="0" err="1"/>
              <a:t>nucleoid</a:t>
            </a:r>
            <a:endParaRPr lang="en-US" dirty="0"/>
          </a:p>
          <a:p>
            <a:r>
              <a:rPr lang="en-US" dirty="0"/>
              <a:t>Most of the genes have been transferred to the host nucleus</a:t>
            </a:r>
          </a:p>
          <a:p>
            <a:r>
              <a:rPr lang="en-US" dirty="0"/>
              <a:t>Proteins contain parts both from nuclear and chloroplast encoded genes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latin typeface="Algerian" pitchFamily="82" charset="0"/>
              </a:rPr>
              <a:t>Protein translocation</a:t>
            </a:r>
          </a:p>
        </p:txBody>
      </p:sp>
      <p:sp>
        <p:nvSpPr>
          <p:cNvPr id="3" name="Content Placeholder 2"/>
          <p:cNvSpPr>
            <a:spLocks noGrp="1"/>
          </p:cNvSpPr>
          <p:nvPr>
            <p:ph idx="1"/>
          </p:nvPr>
        </p:nvSpPr>
        <p:spPr/>
        <p:txBody>
          <a:bodyPr>
            <a:normAutofit/>
          </a:bodyPr>
          <a:lstStyle/>
          <a:p>
            <a:r>
              <a:rPr lang="en-US" dirty="0"/>
              <a:t>The vast majority of chloroplast proteins are imported from the </a:t>
            </a:r>
            <a:r>
              <a:rPr lang="en-US" dirty="0" err="1"/>
              <a:t>cytosol</a:t>
            </a:r>
            <a:endParaRPr lang="en-US" dirty="0"/>
          </a:p>
          <a:p>
            <a:r>
              <a:rPr lang="en-US" dirty="0"/>
              <a:t>The outer and inner envelop membranes contain distinct translocation complexes </a:t>
            </a:r>
            <a:r>
              <a:rPr lang="en-US" b="1" dirty="0"/>
              <a:t>(Toc and Tic complexes, </a:t>
            </a:r>
            <a:r>
              <a:rPr lang="en-US" dirty="0"/>
              <a:t>respectively</a:t>
            </a:r>
            <a:r>
              <a:rPr lang="en-US" b="1" dirty="0"/>
              <a:t>)</a:t>
            </a:r>
          </a:p>
          <a:p>
            <a:r>
              <a:rPr lang="en-US" dirty="0"/>
              <a:t>Chaperones aid in the unfolding of the polypeptides in the </a:t>
            </a:r>
            <a:r>
              <a:rPr lang="en-US" dirty="0" err="1"/>
              <a:t>cytosol</a:t>
            </a:r>
            <a:r>
              <a:rPr lang="en-US" dirty="0"/>
              <a:t> and folding of the proteins in the chloroplast</a:t>
            </a:r>
          </a:p>
          <a:p>
            <a:r>
              <a:rPr lang="en-US" dirty="0"/>
              <a:t>Most proteins destined for the chloroplast are synthesized with a removable </a:t>
            </a:r>
            <a:r>
              <a:rPr lang="en-US" b="1" dirty="0"/>
              <a:t>N-terminal </a:t>
            </a:r>
            <a:r>
              <a:rPr lang="en-US" dirty="0"/>
              <a:t>signal sequence </a:t>
            </a:r>
            <a:r>
              <a:rPr lang="en-US" b="1" dirty="0"/>
              <a:t>(termed the transit peptide)</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81A3-F980-4D7F-B6BB-E72FEA9C0DF6}"/>
              </a:ext>
            </a:extLst>
          </p:cNvPr>
          <p:cNvSpPr>
            <a:spLocks noGrp="1"/>
          </p:cNvSpPr>
          <p:nvPr>
            <p:ph type="ctrTitle"/>
          </p:nvPr>
        </p:nvSpPr>
        <p:spPr/>
        <p:txBody>
          <a:bodyPr/>
          <a:lstStyle/>
          <a:p>
            <a:r>
              <a:rPr lang="en" b="1" dirty="0"/>
              <a:t>Endoplasmic reticulum</a:t>
            </a:r>
            <a:br>
              <a:rPr lang="en-NG" dirty="0"/>
            </a:br>
            <a:endParaRPr lang="en-NG" dirty="0"/>
          </a:p>
        </p:txBody>
      </p:sp>
    </p:spTree>
    <p:extLst>
      <p:ext uri="{BB962C8B-B14F-4D97-AF65-F5344CB8AC3E}">
        <p14:creationId xmlns:p14="http://schemas.microsoft.com/office/powerpoint/2010/main" val="1424027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6702-12B0-4F7E-B61D-894FB317C74C}"/>
              </a:ext>
            </a:extLst>
          </p:cNvPr>
          <p:cNvSpPr>
            <a:spLocks noGrp="1"/>
          </p:cNvSpPr>
          <p:nvPr>
            <p:ph type="title"/>
          </p:nvPr>
        </p:nvSpPr>
        <p:spPr/>
        <p:txBody>
          <a:bodyPr/>
          <a:lstStyle/>
          <a:p>
            <a:r>
              <a:rPr lang="en-US" dirty="0"/>
              <a:t>CELL?</a:t>
            </a:r>
            <a:endParaRPr lang="en-NG" dirty="0"/>
          </a:p>
        </p:txBody>
      </p:sp>
      <p:sp>
        <p:nvSpPr>
          <p:cNvPr id="3" name="Content Placeholder 2">
            <a:extLst>
              <a:ext uri="{FF2B5EF4-FFF2-40B4-BE49-F238E27FC236}">
                <a16:creationId xmlns:a16="http://schemas.microsoft.com/office/drawing/2014/main" id="{E96D8F47-84D3-4C73-A551-FC3A777DBBDC}"/>
              </a:ext>
            </a:extLst>
          </p:cNvPr>
          <p:cNvSpPr>
            <a:spLocks noGrp="1"/>
          </p:cNvSpPr>
          <p:nvPr>
            <p:ph idx="1"/>
          </p:nvPr>
        </p:nvSpPr>
        <p:spPr>
          <a:xfrm>
            <a:off x="677334" y="1285461"/>
            <a:ext cx="8596668" cy="4755901"/>
          </a:xfrm>
        </p:spPr>
        <p:txBody>
          <a:bodyPr>
            <a:normAutofit/>
          </a:bodyPr>
          <a:lstStyle/>
          <a:p>
            <a:pPr marL="0" indent="0">
              <a:buNone/>
            </a:pPr>
            <a:r>
              <a:rPr lang="en-NG" sz="2800" dirty="0"/>
              <a:t>The </a:t>
            </a:r>
            <a:r>
              <a:rPr lang="en-NG" sz="2800" b="1" dirty="0"/>
              <a:t>cell</a:t>
            </a:r>
            <a:r>
              <a:rPr lang="en-NG" sz="2800" dirty="0"/>
              <a:t> (from </a:t>
            </a:r>
            <a:r>
              <a:rPr lang="en-NG" sz="2800" u="sng" dirty="0">
                <a:hlinkClick r:id="rId2" tooltip="Latin"/>
              </a:rPr>
              <a:t>Latin</a:t>
            </a:r>
            <a:r>
              <a:rPr lang="en-NG" sz="2800" dirty="0"/>
              <a:t> </a:t>
            </a:r>
            <a:r>
              <a:rPr lang="en-NG" sz="2800" i="1" dirty="0" err="1"/>
              <a:t>cella</a:t>
            </a:r>
            <a:r>
              <a:rPr lang="en-NG" sz="2800" dirty="0"/>
              <a:t>, meaning "small room") is the basic structural, functional, and biological unit of all known </a:t>
            </a:r>
            <a:r>
              <a:rPr lang="en-NG" sz="2800" u="sng" dirty="0">
                <a:hlinkClick r:id="rId3" tooltip="Organisms"/>
              </a:rPr>
              <a:t>organisms</a:t>
            </a:r>
            <a:r>
              <a:rPr lang="en-NG" sz="2800" dirty="0"/>
              <a:t>. A cell is the smallest unit of </a:t>
            </a:r>
            <a:r>
              <a:rPr lang="en-NG" sz="2800" u="sng" dirty="0">
                <a:hlinkClick r:id="rId4" tooltip="Life"/>
              </a:rPr>
              <a:t>life</a:t>
            </a:r>
            <a:r>
              <a:rPr lang="en-NG" sz="2800" dirty="0"/>
              <a:t>. Cells are often called the "building blocks of life". The study of cells is called </a:t>
            </a:r>
            <a:r>
              <a:rPr lang="en-NG" sz="2800" u="sng" dirty="0">
                <a:hlinkClick r:id="rId5" tooltip="Cell biology"/>
              </a:rPr>
              <a:t>cell biology</a:t>
            </a:r>
            <a:r>
              <a:rPr lang="en-NG" sz="2800" dirty="0"/>
              <a:t>, cellular biology, or cytology.</a:t>
            </a:r>
          </a:p>
          <a:p>
            <a:pPr marL="0" indent="0">
              <a:buNone/>
            </a:pPr>
            <a:r>
              <a:rPr lang="en-NG" sz="2800" dirty="0"/>
              <a:t>Cells consist of </a:t>
            </a:r>
            <a:r>
              <a:rPr lang="en-NG" sz="2800" u="sng" dirty="0">
                <a:hlinkClick r:id="rId6" tooltip="Cytoplasm"/>
              </a:rPr>
              <a:t>cytoplasm</a:t>
            </a:r>
            <a:r>
              <a:rPr lang="en-NG" sz="2800" dirty="0"/>
              <a:t> enclosed within a </a:t>
            </a:r>
            <a:r>
              <a:rPr lang="en-NG" sz="2800" u="sng" dirty="0">
                <a:hlinkClick r:id="rId7" tooltip="Cell membrane"/>
              </a:rPr>
              <a:t>membrane</a:t>
            </a:r>
            <a:r>
              <a:rPr lang="en-NG" sz="2800" dirty="0"/>
              <a:t>, which contains many </a:t>
            </a:r>
            <a:r>
              <a:rPr lang="en-NG" sz="2800" u="sng" dirty="0">
                <a:hlinkClick r:id="rId8" tooltip="Biomolecule"/>
              </a:rPr>
              <a:t>biomolecules</a:t>
            </a:r>
            <a:r>
              <a:rPr lang="en-NG" sz="2800" dirty="0"/>
              <a:t> such as </a:t>
            </a:r>
            <a:r>
              <a:rPr lang="en-NG" sz="2800" u="sng" dirty="0">
                <a:hlinkClick r:id="rId9" tooltip="Protein"/>
              </a:rPr>
              <a:t>proteins</a:t>
            </a:r>
            <a:r>
              <a:rPr lang="en-NG" sz="2800" dirty="0"/>
              <a:t> and </a:t>
            </a:r>
            <a:r>
              <a:rPr lang="en-NG" sz="2800" u="sng" dirty="0">
                <a:hlinkClick r:id="rId10" tooltip="Nucleic acid"/>
              </a:rPr>
              <a:t>nucleic acids</a:t>
            </a:r>
            <a:r>
              <a:rPr lang="en-NG" sz="2800" dirty="0"/>
              <a:t>. Most plant and animal cells are only visible under a </a:t>
            </a:r>
            <a:r>
              <a:rPr lang="en-NG" sz="2800" u="sng" dirty="0">
                <a:hlinkClick r:id="rId11" tooltip="Microscope"/>
              </a:rPr>
              <a:t>microscope</a:t>
            </a:r>
            <a:r>
              <a:rPr lang="en-US" sz="2800" u="sng" dirty="0"/>
              <a:t>.</a:t>
            </a:r>
            <a:endParaRPr lang="en-NG" sz="2800" dirty="0"/>
          </a:p>
        </p:txBody>
      </p:sp>
    </p:spTree>
    <p:extLst>
      <p:ext uri="{BB962C8B-B14F-4D97-AF65-F5344CB8AC3E}">
        <p14:creationId xmlns:p14="http://schemas.microsoft.com/office/powerpoint/2010/main" val="314323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56-7021-4684-9140-BAD9A9CE814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AB7C49-1EDD-4669-8C9A-607BCB5A999B}"/>
              </a:ext>
            </a:extLst>
          </p:cNvPr>
          <p:cNvPicPr>
            <a:picLocks noGrp="1" noChangeAspect="1"/>
          </p:cNvPicPr>
          <p:nvPr>
            <p:ph idx="1"/>
          </p:nvPr>
        </p:nvPicPr>
        <p:blipFill>
          <a:blip r:embed="rId2"/>
          <a:stretch>
            <a:fillRect/>
          </a:stretch>
        </p:blipFill>
        <p:spPr>
          <a:xfrm>
            <a:off x="417094" y="559232"/>
            <a:ext cx="10668000" cy="5739535"/>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05BC1D26-381A-4B68-91A6-642209660D77}"/>
                  </a:ext>
                </a:extLst>
              </p14:cNvPr>
              <p14:cNvContentPartPr/>
              <p14:nvPr/>
            </p14:nvContentPartPr>
            <p14:xfrm>
              <a:off x="14068509" y="2085272"/>
              <a:ext cx="360" cy="360"/>
            </p14:xfrm>
          </p:contentPart>
        </mc:Choice>
        <mc:Fallback xmlns="">
          <p:pic>
            <p:nvPicPr>
              <p:cNvPr id="6" name="Ink 5">
                <a:extLst>
                  <a:ext uri="{FF2B5EF4-FFF2-40B4-BE49-F238E27FC236}">
                    <a16:creationId xmlns:a16="http://schemas.microsoft.com/office/drawing/2014/main" id="{05BC1D26-381A-4B68-91A6-642209660D77}"/>
                  </a:ext>
                </a:extLst>
              </p:cNvPr>
              <p:cNvPicPr/>
              <p:nvPr/>
            </p:nvPicPr>
            <p:blipFill>
              <a:blip r:embed="rId4"/>
              <a:stretch>
                <a:fillRect/>
              </a:stretch>
            </p:blipFill>
            <p:spPr>
              <a:xfrm>
                <a:off x="14005869" y="2022632"/>
                <a:ext cx="126000" cy="126000"/>
              </a:xfrm>
              <a:prstGeom prst="rect">
                <a:avLst/>
              </a:prstGeom>
            </p:spPr>
          </p:pic>
        </mc:Fallback>
      </mc:AlternateContent>
    </p:spTree>
    <p:extLst>
      <p:ext uri="{BB962C8B-B14F-4D97-AF65-F5344CB8AC3E}">
        <p14:creationId xmlns:p14="http://schemas.microsoft.com/office/powerpoint/2010/main" val="904414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D28AF-95C3-496E-8D19-ADD01885DE6E}"/>
              </a:ext>
            </a:extLst>
          </p:cNvPr>
          <p:cNvSpPr>
            <a:spLocks noGrp="1"/>
          </p:cNvSpPr>
          <p:nvPr>
            <p:ph idx="1"/>
          </p:nvPr>
        </p:nvSpPr>
        <p:spPr>
          <a:xfrm>
            <a:off x="584568" y="1951382"/>
            <a:ext cx="8596668" cy="2955235"/>
          </a:xfrm>
        </p:spPr>
        <p:txBody>
          <a:bodyPr/>
          <a:lstStyle/>
          <a:p>
            <a:pPr marL="0" indent="0" algn="ctr">
              <a:buNone/>
            </a:pPr>
            <a:r>
              <a:rPr lang="en-NG" sz="3200" dirty="0"/>
              <a:t>Cells were discovered by </a:t>
            </a:r>
            <a:r>
              <a:rPr lang="en-NG" sz="3200" u="sng" dirty="0">
                <a:hlinkClick r:id="rId2" tooltip="Robert Hooke"/>
              </a:rPr>
              <a:t>Robert Hooke</a:t>
            </a:r>
            <a:r>
              <a:rPr lang="en-NG" sz="3200" dirty="0"/>
              <a:t> in 1665</a:t>
            </a:r>
            <a:r>
              <a:rPr lang="en-US" sz="3200" dirty="0"/>
              <a:t>.</a:t>
            </a:r>
          </a:p>
          <a:p>
            <a:pPr marL="0" indent="0" algn="ctr">
              <a:buNone/>
            </a:pPr>
            <a:r>
              <a:rPr lang="en-US" sz="3200" dirty="0"/>
              <a:t>Cell consist of many organelles and one of them is Endoplasmic Reticulum which discuss as following:</a:t>
            </a:r>
            <a:endParaRPr lang="en-NG" sz="3200" dirty="0"/>
          </a:p>
          <a:p>
            <a:pPr marL="0" indent="0">
              <a:buNone/>
            </a:pPr>
            <a:endParaRPr lang="en-NG" dirty="0"/>
          </a:p>
        </p:txBody>
      </p:sp>
    </p:spTree>
    <p:extLst>
      <p:ext uri="{BB962C8B-B14F-4D97-AF65-F5344CB8AC3E}">
        <p14:creationId xmlns:p14="http://schemas.microsoft.com/office/powerpoint/2010/main" val="38606700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F5D4-3D0A-4480-8236-B21602F08B56}"/>
              </a:ext>
            </a:extLst>
          </p:cNvPr>
          <p:cNvSpPr>
            <a:spLocks noGrp="1"/>
          </p:cNvSpPr>
          <p:nvPr>
            <p:ph type="title"/>
          </p:nvPr>
        </p:nvSpPr>
        <p:spPr/>
        <p:txBody>
          <a:bodyPr/>
          <a:lstStyle/>
          <a:p>
            <a:r>
              <a:rPr lang="en" b="1" dirty="0"/>
              <a:t>Endoplasmic reticulum</a:t>
            </a:r>
            <a:br>
              <a:rPr lang="en-NG" dirty="0"/>
            </a:br>
            <a:endParaRPr lang="en-NG" dirty="0"/>
          </a:p>
        </p:txBody>
      </p:sp>
      <p:sp>
        <p:nvSpPr>
          <p:cNvPr id="3" name="Content Placeholder 2">
            <a:extLst>
              <a:ext uri="{FF2B5EF4-FFF2-40B4-BE49-F238E27FC236}">
                <a16:creationId xmlns:a16="http://schemas.microsoft.com/office/drawing/2014/main" id="{760D688F-42E9-41E3-B542-62954935446F}"/>
              </a:ext>
            </a:extLst>
          </p:cNvPr>
          <p:cNvSpPr>
            <a:spLocks noGrp="1"/>
          </p:cNvSpPr>
          <p:nvPr>
            <p:ph idx="1"/>
          </p:nvPr>
        </p:nvSpPr>
        <p:spPr>
          <a:xfrm>
            <a:off x="677334" y="1683027"/>
            <a:ext cx="8596668" cy="4358336"/>
          </a:xfrm>
        </p:spPr>
        <p:txBody>
          <a:bodyPr/>
          <a:lstStyle/>
          <a:p>
            <a:pPr marL="0" indent="0">
              <a:buNone/>
            </a:pPr>
            <a:r>
              <a:rPr lang="en-NG" sz="2400" dirty="0"/>
              <a:t>The </a:t>
            </a:r>
            <a:r>
              <a:rPr lang="en-NG" sz="2400" b="1" dirty="0"/>
              <a:t>endoplasmic reticulum</a:t>
            </a:r>
            <a:r>
              <a:rPr lang="en-NG" sz="2400" dirty="0"/>
              <a:t> (</a:t>
            </a:r>
            <a:r>
              <a:rPr lang="en-NG" sz="2400" b="1" dirty="0"/>
              <a:t>ER</a:t>
            </a:r>
            <a:r>
              <a:rPr lang="en-NG" sz="2400" dirty="0"/>
              <a:t>) is a type of </a:t>
            </a:r>
            <a:r>
              <a:rPr lang="en-NG" sz="2400" u="sng" dirty="0">
                <a:hlinkClick r:id="rId2" tooltip="Organelle"/>
              </a:rPr>
              <a:t>organelle</a:t>
            </a:r>
            <a:r>
              <a:rPr lang="en-NG" sz="2400" dirty="0"/>
              <a:t> made up of two subunits</a:t>
            </a:r>
            <a:r>
              <a:rPr lang="en-US" sz="2400" dirty="0"/>
              <a:t>:</a:t>
            </a:r>
            <a:r>
              <a:rPr lang="en-NG" sz="2400" dirty="0"/>
              <a:t>–</a:t>
            </a:r>
          </a:p>
          <a:p>
            <a:pPr lvl="0">
              <a:buFont typeface="Wingdings" panose="05000000000000000000" pitchFamily="2" charset="2"/>
              <a:buChar char="v"/>
            </a:pPr>
            <a:r>
              <a:rPr lang="en-US" sz="2400" b="1" dirty="0"/>
              <a:t>R</a:t>
            </a:r>
            <a:r>
              <a:rPr lang="en-NG" sz="2400" b="1" dirty="0" err="1"/>
              <a:t>ough</a:t>
            </a:r>
            <a:r>
              <a:rPr lang="en-NG" sz="2400" b="1" dirty="0"/>
              <a:t> endoplasmic reticulum</a:t>
            </a:r>
            <a:r>
              <a:rPr lang="en-NG" sz="2400" dirty="0"/>
              <a:t> (</a:t>
            </a:r>
            <a:r>
              <a:rPr lang="en-NG" sz="2400" b="1" dirty="0"/>
              <a:t>RER</a:t>
            </a:r>
            <a:r>
              <a:rPr lang="en-NG" sz="2400" dirty="0"/>
              <a:t>)</a:t>
            </a:r>
            <a:r>
              <a:rPr lang="en-US" sz="2400" dirty="0"/>
              <a:t>.</a:t>
            </a:r>
            <a:r>
              <a:rPr lang="en-NG" sz="2400" dirty="0"/>
              <a:t> </a:t>
            </a:r>
          </a:p>
          <a:p>
            <a:pPr lvl="0">
              <a:buFont typeface="Wingdings" panose="05000000000000000000" pitchFamily="2" charset="2"/>
              <a:buChar char="v"/>
            </a:pPr>
            <a:r>
              <a:rPr lang="en-NG" sz="2400" dirty="0"/>
              <a:t> </a:t>
            </a:r>
            <a:r>
              <a:rPr lang="en-US" sz="2400" b="1" dirty="0"/>
              <a:t>S</a:t>
            </a:r>
            <a:r>
              <a:rPr lang="en-NG" sz="2400" b="1" dirty="0" err="1"/>
              <a:t>mooth</a:t>
            </a:r>
            <a:r>
              <a:rPr lang="en-NG" sz="2400" b="1" dirty="0"/>
              <a:t> endoplasmic reticulum</a:t>
            </a:r>
            <a:r>
              <a:rPr lang="en-NG" sz="2400" dirty="0"/>
              <a:t> (</a:t>
            </a:r>
            <a:r>
              <a:rPr lang="en-NG" sz="2400" b="1" dirty="0"/>
              <a:t>SER</a:t>
            </a:r>
            <a:r>
              <a:rPr lang="en-NG" sz="2400" dirty="0"/>
              <a:t>). </a:t>
            </a:r>
          </a:p>
          <a:p>
            <a:pPr marL="0" indent="0">
              <a:buNone/>
            </a:pPr>
            <a:r>
              <a:rPr lang="en-NG" sz="2400" dirty="0"/>
              <a:t>The endoplasmic reticulum is found in most </a:t>
            </a:r>
            <a:r>
              <a:rPr lang="en-NG" sz="2400" u="sng" dirty="0">
                <a:hlinkClick r:id="rId3" tooltip="Eukaryote"/>
              </a:rPr>
              <a:t>eukaryotic cells</a:t>
            </a:r>
            <a:r>
              <a:rPr lang="en-NG" sz="2400" dirty="0"/>
              <a:t> and forms an interconnected network of flattened, membrane-enclosed sacs known as </a:t>
            </a:r>
            <a:r>
              <a:rPr lang="en-NG" sz="2400" u="sng" dirty="0">
                <a:hlinkClick r:id="rId4" tooltip="Cisterna"/>
              </a:rPr>
              <a:t>cisternae</a:t>
            </a:r>
            <a:r>
              <a:rPr lang="en-NG" sz="2400" dirty="0"/>
              <a:t> (in the RER), and tubular structures in the SER. The membranes of the ER are continuous with the outer </a:t>
            </a:r>
            <a:r>
              <a:rPr lang="en-NG" sz="2400" u="sng" dirty="0">
                <a:hlinkClick r:id="rId5" tooltip="Nuclear membrane"/>
              </a:rPr>
              <a:t>nuclear membrane</a:t>
            </a:r>
            <a:r>
              <a:rPr lang="en-NG" sz="2400" dirty="0"/>
              <a:t>. </a:t>
            </a:r>
          </a:p>
          <a:p>
            <a:pPr marL="0" indent="0">
              <a:buNone/>
            </a:pPr>
            <a:endParaRPr lang="en-NG" dirty="0"/>
          </a:p>
        </p:txBody>
      </p:sp>
    </p:spTree>
    <p:extLst>
      <p:ext uri="{BB962C8B-B14F-4D97-AF65-F5344CB8AC3E}">
        <p14:creationId xmlns:p14="http://schemas.microsoft.com/office/powerpoint/2010/main" val="2274788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12228-C997-436F-9708-1F4579E660FD}"/>
              </a:ext>
            </a:extLst>
          </p:cNvPr>
          <p:cNvSpPr>
            <a:spLocks noGrp="1"/>
          </p:cNvSpPr>
          <p:nvPr>
            <p:ph idx="1"/>
          </p:nvPr>
        </p:nvSpPr>
        <p:spPr>
          <a:xfrm>
            <a:off x="677334" y="702365"/>
            <a:ext cx="8596668" cy="5338997"/>
          </a:xfrm>
        </p:spPr>
        <p:txBody>
          <a:bodyPr>
            <a:normAutofit/>
          </a:bodyPr>
          <a:lstStyle/>
          <a:p>
            <a:pPr lvl="0"/>
            <a:r>
              <a:rPr lang="en-NG" sz="3200" dirty="0"/>
              <a:t>The endoplasmic reticulum is not found in</a:t>
            </a:r>
            <a:r>
              <a:rPr lang="en-US" sz="3200" dirty="0"/>
              <a:t>:</a:t>
            </a:r>
          </a:p>
          <a:p>
            <a:pPr lvl="0">
              <a:buFont typeface="Wingdings" panose="05000000000000000000" pitchFamily="2" charset="2"/>
              <a:buChar char="q"/>
            </a:pPr>
            <a:r>
              <a:rPr lang="en-NG" sz="3200" dirty="0"/>
              <a:t> </a:t>
            </a:r>
            <a:r>
              <a:rPr lang="en-NG" sz="3200" u="sng" dirty="0">
                <a:hlinkClick r:id="rId2" tooltip="Red blood cell"/>
              </a:rPr>
              <a:t>red blood cells</a:t>
            </a:r>
            <a:r>
              <a:rPr lang="en-NG" sz="3200" dirty="0"/>
              <a:t> or</a:t>
            </a:r>
            <a:endParaRPr lang="en-US" sz="3200" dirty="0"/>
          </a:p>
          <a:p>
            <a:pPr lvl="0">
              <a:buFont typeface="Wingdings" panose="05000000000000000000" pitchFamily="2" charset="2"/>
              <a:buChar char="q"/>
            </a:pPr>
            <a:r>
              <a:rPr lang="en-NG" sz="3200" dirty="0"/>
              <a:t> </a:t>
            </a:r>
            <a:r>
              <a:rPr lang="en-NG" sz="3200" u="sng" dirty="0">
                <a:hlinkClick r:id="rId3" tooltip="Spermatozoa"/>
              </a:rPr>
              <a:t>spermatozoa</a:t>
            </a:r>
            <a:r>
              <a:rPr lang="en-NG" sz="3200" dirty="0"/>
              <a:t>.</a:t>
            </a:r>
          </a:p>
          <a:p>
            <a:pPr marL="0" indent="0">
              <a:buNone/>
            </a:pPr>
            <a:r>
              <a:rPr lang="en-NG" sz="3200" dirty="0"/>
              <a:t>The two types of ER share many of the same </a:t>
            </a:r>
            <a:r>
              <a:rPr lang="en-NG" sz="3200" u="sng" dirty="0">
                <a:hlinkClick r:id="rId4" tooltip="Protein"/>
              </a:rPr>
              <a:t>proteins</a:t>
            </a:r>
            <a:r>
              <a:rPr lang="en-NG" sz="3200" dirty="0"/>
              <a:t> and engage in certain common activities such as the synthesis of certain </a:t>
            </a:r>
            <a:r>
              <a:rPr lang="en-NG" sz="3200" u="sng" dirty="0">
                <a:hlinkClick r:id="rId5" tooltip="Lipid"/>
              </a:rPr>
              <a:t>lipids</a:t>
            </a:r>
            <a:r>
              <a:rPr lang="en-NG" sz="3200" dirty="0"/>
              <a:t> and </a:t>
            </a:r>
            <a:r>
              <a:rPr lang="en-NG" sz="3200" u="sng" dirty="0">
                <a:hlinkClick r:id="rId6" tooltip="Cholesterol"/>
              </a:rPr>
              <a:t>cholesterol</a:t>
            </a:r>
            <a:r>
              <a:rPr lang="en-NG" sz="3200" dirty="0"/>
              <a:t>. Different types of </a:t>
            </a:r>
            <a:r>
              <a:rPr lang="en-NG" sz="3200" u="sng" dirty="0">
                <a:hlinkClick r:id="rId7" tooltip="Cell (biology)"/>
              </a:rPr>
              <a:t>cells</a:t>
            </a:r>
            <a:r>
              <a:rPr lang="en-NG" sz="3200" dirty="0"/>
              <a:t> contain different ratios of the two types of ER depending on the activities of the cell.</a:t>
            </a:r>
          </a:p>
          <a:p>
            <a:endParaRPr lang="en-NG" dirty="0"/>
          </a:p>
        </p:txBody>
      </p:sp>
    </p:spTree>
    <p:extLst>
      <p:ext uri="{BB962C8B-B14F-4D97-AF65-F5344CB8AC3E}">
        <p14:creationId xmlns:p14="http://schemas.microsoft.com/office/powerpoint/2010/main" val="20534204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E0D-721F-4A61-8ECE-3C34838C66D2}"/>
              </a:ext>
            </a:extLst>
          </p:cNvPr>
          <p:cNvSpPr>
            <a:spLocks noGrp="1"/>
          </p:cNvSpPr>
          <p:nvPr>
            <p:ph type="title"/>
          </p:nvPr>
        </p:nvSpPr>
        <p:spPr/>
        <p:txBody>
          <a:bodyPr/>
          <a:lstStyle/>
          <a:p>
            <a:r>
              <a:rPr lang="en-NG" b="1" dirty="0"/>
              <a:t>History</a:t>
            </a:r>
            <a:r>
              <a:rPr lang="en-US" b="1" dirty="0"/>
              <a:t>:-</a:t>
            </a:r>
            <a:br>
              <a:rPr lang="en-NG" dirty="0"/>
            </a:br>
            <a:endParaRPr lang="en-NG" dirty="0"/>
          </a:p>
        </p:txBody>
      </p:sp>
      <p:sp>
        <p:nvSpPr>
          <p:cNvPr id="3" name="Content Placeholder 2">
            <a:extLst>
              <a:ext uri="{FF2B5EF4-FFF2-40B4-BE49-F238E27FC236}">
                <a16:creationId xmlns:a16="http://schemas.microsoft.com/office/drawing/2014/main" id="{ACE22159-55DB-4CCC-A314-04FEAC5D5E93}"/>
              </a:ext>
            </a:extLst>
          </p:cNvPr>
          <p:cNvSpPr>
            <a:spLocks noGrp="1"/>
          </p:cNvSpPr>
          <p:nvPr>
            <p:ph idx="1"/>
          </p:nvPr>
        </p:nvSpPr>
        <p:spPr>
          <a:xfrm>
            <a:off x="677334" y="1470991"/>
            <a:ext cx="8596668" cy="4570371"/>
          </a:xfrm>
        </p:spPr>
        <p:txBody>
          <a:bodyPr>
            <a:normAutofit/>
          </a:bodyPr>
          <a:lstStyle/>
          <a:p>
            <a:pPr>
              <a:buFont typeface="Wingdings" panose="05000000000000000000" pitchFamily="2" charset="2"/>
              <a:buChar char="Ø"/>
            </a:pPr>
            <a:r>
              <a:rPr lang="en-NG" sz="2800" dirty="0"/>
              <a:t>The ER was observed with </a:t>
            </a:r>
            <a:r>
              <a:rPr lang="en-NG" sz="2800" u="sng" dirty="0">
                <a:hlinkClick r:id="rId2" tooltip="Light microscope"/>
              </a:rPr>
              <a:t>light microscope</a:t>
            </a:r>
            <a:r>
              <a:rPr lang="en-NG" sz="2800" dirty="0"/>
              <a:t> by Garnier in 1897, who coined the term "</a:t>
            </a:r>
            <a:r>
              <a:rPr lang="en-NG" sz="2800" dirty="0" err="1"/>
              <a:t>ergastoplasm</a:t>
            </a:r>
            <a:r>
              <a:rPr lang="en-NG" sz="2800" dirty="0"/>
              <a:t>".</a:t>
            </a:r>
            <a:endParaRPr lang="en-US" sz="2800" dirty="0"/>
          </a:p>
          <a:p>
            <a:pPr>
              <a:buFont typeface="Wingdings" panose="05000000000000000000" pitchFamily="2" charset="2"/>
              <a:buChar char="Ø"/>
            </a:pPr>
            <a:r>
              <a:rPr lang="en-NG" sz="2800" dirty="0"/>
              <a:t> With </a:t>
            </a:r>
            <a:r>
              <a:rPr lang="en-NG" sz="2800" u="sng" dirty="0">
                <a:hlinkClick r:id="rId3" tooltip="Electron microscopy"/>
              </a:rPr>
              <a:t>electron microscopy</a:t>
            </a:r>
            <a:r>
              <a:rPr lang="en-NG" sz="2800" dirty="0"/>
              <a:t>, the lacy membranes of the endoplasmic reticulum were first seen in 1969 by </a:t>
            </a:r>
            <a:r>
              <a:rPr lang="en-NG" sz="2800" u="sng" dirty="0">
                <a:hlinkClick r:id="rId4" tooltip="Keith R. Porter"/>
              </a:rPr>
              <a:t>Keith R. Porter</a:t>
            </a:r>
            <a:r>
              <a:rPr lang="en-NG" sz="2800" dirty="0"/>
              <a:t>, </a:t>
            </a:r>
            <a:r>
              <a:rPr lang="en-NG" sz="2800" u="sng" dirty="0">
                <a:hlinkClick r:id="rId5" tooltip="Albert Claude"/>
              </a:rPr>
              <a:t>Albert Claude</a:t>
            </a:r>
            <a:r>
              <a:rPr lang="en-NG" sz="2800" dirty="0"/>
              <a:t>, and Ernest F. </a:t>
            </a:r>
            <a:r>
              <a:rPr lang="en-NG" sz="2800" dirty="0" err="1"/>
              <a:t>Fullam</a:t>
            </a:r>
            <a:r>
              <a:rPr lang="en-NG" sz="2800" dirty="0"/>
              <a:t>.</a:t>
            </a:r>
          </a:p>
          <a:p>
            <a:pPr>
              <a:buFont typeface="Wingdings" panose="05000000000000000000" pitchFamily="2" charset="2"/>
              <a:buChar char="Ø"/>
            </a:pPr>
            <a:r>
              <a:rPr lang="en-NG" sz="2800" dirty="0"/>
              <a:t> Later, the word "</a:t>
            </a:r>
            <a:r>
              <a:rPr lang="en-NG" sz="2800" u="sng" dirty="0">
                <a:hlinkClick r:id="rId6" tooltip="wikt:reticulum"/>
              </a:rPr>
              <a:t>reticulum</a:t>
            </a:r>
            <a:r>
              <a:rPr lang="en-NG" sz="2800" dirty="0"/>
              <a:t>", which means "network", was applied by Porter in 1953 to describe this fabric of membranes. </a:t>
            </a:r>
          </a:p>
          <a:p>
            <a:endParaRPr lang="en-NG" sz="2800" dirty="0"/>
          </a:p>
        </p:txBody>
      </p:sp>
    </p:spTree>
    <p:extLst>
      <p:ext uri="{BB962C8B-B14F-4D97-AF65-F5344CB8AC3E}">
        <p14:creationId xmlns:p14="http://schemas.microsoft.com/office/powerpoint/2010/main" val="279585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709A-4F85-44B9-88A3-508D3E04D47D}"/>
              </a:ext>
            </a:extLst>
          </p:cNvPr>
          <p:cNvSpPr>
            <a:spLocks noGrp="1"/>
          </p:cNvSpPr>
          <p:nvPr>
            <p:ph type="title"/>
          </p:nvPr>
        </p:nvSpPr>
        <p:spPr/>
        <p:txBody>
          <a:bodyPr/>
          <a:lstStyle/>
          <a:p>
            <a:r>
              <a:rPr lang="en-US" dirty="0"/>
              <a:t>Structure:-</a:t>
            </a:r>
            <a:endParaRPr lang="en-NG" dirty="0"/>
          </a:p>
        </p:txBody>
      </p:sp>
      <p:pic>
        <p:nvPicPr>
          <p:cNvPr id="4" name="Content Placeholder 3">
            <a:hlinkClick r:id="rId2"/>
            <a:extLst>
              <a:ext uri="{FF2B5EF4-FFF2-40B4-BE49-F238E27FC236}">
                <a16:creationId xmlns:a16="http://schemas.microsoft.com/office/drawing/2014/main" id="{6A580EF6-03A0-4CFC-8261-0680E67E9BD0}"/>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4062" y="2458244"/>
            <a:ext cx="8429940" cy="4083233"/>
          </a:xfrm>
          <a:prstGeom prst="rect">
            <a:avLst/>
          </a:prstGeom>
          <a:noFill/>
          <a:ln>
            <a:noFill/>
          </a:ln>
        </p:spPr>
      </p:pic>
    </p:spTree>
    <p:extLst>
      <p:ext uri="{BB962C8B-B14F-4D97-AF65-F5344CB8AC3E}">
        <p14:creationId xmlns:p14="http://schemas.microsoft.com/office/powerpoint/2010/main" val="42788430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9DE8-86E7-4EDB-9258-211844A6C1F7}"/>
              </a:ext>
            </a:extLst>
          </p:cNvPr>
          <p:cNvSpPr>
            <a:spLocks noGrp="1"/>
          </p:cNvSpPr>
          <p:nvPr>
            <p:ph type="title"/>
          </p:nvPr>
        </p:nvSpPr>
        <p:spPr/>
        <p:txBody>
          <a:bodyPr/>
          <a:lstStyle/>
          <a:p>
            <a:r>
              <a:rPr lang="en-US" dirty="0"/>
              <a:t>Structure….</a:t>
            </a:r>
            <a:endParaRPr lang="en-NG" dirty="0"/>
          </a:p>
        </p:txBody>
      </p:sp>
      <p:sp>
        <p:nvSpPr>
          <p:cNvPr id="3" name="Content Placeholder 2">
            <a:extLst>
              <a:ext uri="{FF2B5EF4-FFF2-40B4-BE49-F238E27FC236}">
                <a16:creationId xmlns:a16="http://schemas.microsoft.com/office/drawing/2014/main" id="{9D8F88F0-FC73-4152-A952-37277C79440A}"/>
              </a:ext>
            </a:extLst>
          </p:cNvPr>
          <p:cNvSpPr>
            <a:spLocks noGrp="1"/>
          </p:cNvSpPr>
          <p:nvPr>
            <p:ph idx="1"/>
          </p:nvPr>
        </p:nvSpPr>
        <p:spPr>
          <a:xfrm>
            <a:off x="677334" y="1139483"/>
            <a:ext cx="8596668" cy="4901879"/>
          </a:xfrm>
        </p:spPr>
        <p:txBody>
          <a:bodyPr>
            <a:normAutofit/>
          </a:bodyPr>
          <a:lstStyle/>
          <a:p>
            <a:pPr marL="0" indent="0">
              <a:buNone/>
            </a:pPr>
            <a:r>
              <a:rPr lang="en-NG" sz="2200" b="1" dirty="0"/>
              <a:t>1</a:t>
            </a:r>
            <a:r>
              <a:rPr lang="en-NG" sz="2200" dirty="0"/>
              <a:t> </a:t>
            </a:r>
            <a:r>
              <a:rPr lang="en-NG" sz="2200" u="sng" dirty="0">
                <a:hlinkClick r:id="rId2" tooltip="Cell nucleus"/>
              </a:rPr>
              <a:t>Nucleus</a:t>
            </a:r>
            <a:r>
              <a:rPr lang="en-NG" sz="2200" dirty="0"/>
              <a:t>   </a:t>
            </a:r>
          </a:p>
          <a:p>
            <a:pPr marL="0" indent="0">
              <a:buNone/>
            </a:pPr>
            <a:r>
              <a:rPr lang="en-NG" sz="2200" b="1" dirty="0"/>
              <a:t>2</a:t>
            </a:r>
            <a:r>
              <a:rPr lang="en-NG" sz="2200" dirty="0"/>
              <a:t> </a:t>
            </a:r>
            <a:r>
              <a:rPr lang="en-NG" sz="2200" u="sng" dirty="0">
                <a:hlinkClick r:id="rId3" tooltip="Nuclear pore"/>
              </a:rPr>
              <a:t>Nuclear pore</a:t>
            </a:r>
            <a:r>
              <a:rPr lang="en-NG" sz="2200" dirty="0"/>
              <a:t> </a:t>
            </a:r>
          </a:p>
          <a:p>
            <a:pPr marL="0" indent="0">
              <a:buNone/>
            </a:pPr>
            <a:r>
              <a:rPr lang="en-NG" sz="2200" dirty="0"/>
              <a:t> </a:t>
            </a:r>
            <a:r>
              <a:rPr lang="en-NG" sz="2200" b="1" dirty="0"/>
              <a:t>3</a:t>
            </a:r>
            <a:r>
              <a:rPr lang="en-NG" sz="2200" dirty="0"/>
              <a:t> Rough endoplasmic reticulum (RER)   </a:t>
            </a:r>
          </a:p>
          <a:p>
            <a:pPr marL="0" indent="0">
              <a:buNone/>
            </a:pPr>
            <a:r>
              <a:rPr lang="en-NG" sz="2200" b="1" dirty="0"/>
              <a:t>4</a:t>
            </a:r>
            <a:r>
              <a:rPr lang="en-NG" sz="2200" dirty="0"/>
              <a:t> Smooth endoplasmic reticulum (SER)</a:t>
            </a:r>
          </a:p>
          <a:p>
            <a:pPr marL="0" indent="0">
              <a:buNone/>
            </a:pPr>
            <a:r>
              <a:rPr lang="en-NG" sz="2200" b="1" dirty="0"/>
              <a:t>5</a:t>
            </a:r>
            <a:r>
              <a:rPr lang="en-NG" sz="2200" dirty="0"/>
              <a:t> </a:t>
            </a:r>
            <a:r>
              <a:rPr lang="en-NG" sz="2200" u="sng" dirty="0">
                <a:hlinkClick r:id="rId4" tooltip="Ribosome"/>
              </a:rPr>
              <a:t>Ribosome</a:t>
            </a:r>
            <a:r>
              <a:rPr lang="en-NG" sz="2200" dirty="0"/>
              <a:t> on the rough ER   </a:t>
            </a:r>
          </a:p>
          <a:p>
            <a:pPr marL="0" indent="0">
              <a:buNone/>
            </a:pPr>
            <a:r>
              <a:rPr lang="en-NG" sz="2200" b="1" dirty="0"/>
              <a:t>6</a:t>
            </a:r>
            <a:r>
              <a:rPr lang="en-NG" sz="2200" dirty="0"/>
              <a:t> </a:t>
            </a:r>
            <a:r>
              <a:rPr lang="en-NG" sz="2200" u="sng" dirty="0">
                <a:hlinkClick r:id="rId5" tooltip="Protein"/>
              </a:rPr>
              <a:t>Proteins</a:t>
            </a:r>
            <a:r>
              <a:rPr lang="en-NG" sz="2200" dirty="0"/>
              <a:t> that are transported  </a:t>
            </a:r>
          </a:p>
          <a:p>
            <a:pPr marL="0" indent="0">
              <a:buNone/>
            </a:pPr>
            <a:r>
              <a:rPr lang="en-NG" sz="2200" b="1" dirty="0"/>
              <a:t>7</a:t>
            </a:r>
            <a:r>
              <a:rPr lang="en-NG" sz="2200" dirty="0"/>
              <a:t> Transport </a:t>
            </a:r>
            <a:r>
              <a:rPr lang="en-NG" sz="2200" u="sng" dirty="0">
                <a:hlinkClick r:id="rId6" tooltip="Vesicle (biology)"/>
              </a:rPr>
              <a:t>vesicle</a:t>
            </a:r>
            <a:r>
              <a:rPr lang="en-NG" sz="2200" dirty="0"/>
              <a:t>   </a:t>
            </a:r>
          </a:p>
          <a:p>
            <a:pPr marL="0" indent="0">
              <a:buNone/>
            </a:pPr>
            <a:r>
              <a:rPr lang="en-NG" sz="2200" b="1" dirty="0"/>
              <a:t>8</a:t>
            </a:r>
            <a:r>
              <a:rPr lang="en-NG" sz="2200" dirty="0"/>
              <a:t> </a:t>
            </a:r>
            <a:r>
              <a:rPr lang="en-NG" sz="2200" u="sng" dirty="0">
                <a:hlinkClick r:id="rId7" tooltip="Golgi apparatus"/>
              </a:rPr>
              <a:t>Golgi apparatus</a:t>
            </a:r>
            <a:r>
              <a:rPr lang="en-NG" sz="2200" dirty="0"/>
              <a:t>  </a:t>
            </a:r>
          </a:p>
          <a:p>
            <a:pPr marL="0" indent="0">
              <a:buNone/>
            </a:pPr>
            <a:r>
              <a:rPr lang="en-NG" sz="2200" b="1" dirty="0"/>
              <a:t>9</a:t>
            </a:r>
            <a:r>
              <a:rPr lang="en-NG" sz="2200" dirty="0"/>
              <a:t> Cis face of the Golgi apparatus  </a:t>
            </a:r>
          </a:p>
          <a:p>
            <a:pPr marL="0" indent="0">
              <a:buNone/>
            </a:pPr>
            <a:r>
              <a:rPr lang="en-NG" sz="2200" b="1" dirty="0"/>
              <a:t>10</a:t>
            </a:r>
            <a:r>
              <a:rPr lang="en-NG" sz="2200" dirty="0"/>
              <a:t> Trans face of the Golgi apparatus   </a:t>
            </a:r>
          </a:p>
          <a:p>
            <a:pPr marL="0" indent="0">
              <a:buNone/>
            </a:pPr>
            <a:r>
              <a:rPr lang="en-NG" sz="2200" b="1" dirty="0"/>
              <a:t>11</a:t>
            </a:r>
            <a:r>
              <a:rPr lang="en-NG" sz="2200" dirty="0"/>
              <a:t> Cisternae of the Golgi apparatus</a:t>
            </a:r>
          </a:p>
          <a:p>
            <a:endParaRPr lang="en-NG" dirty="0"/>
          </a:p>
        </p:txBody>
      </p:sp>
    </p:spTree>
    <p:extLst>
      <p:ext uri="{BB962C8B-B14F-4D97-AF65-F5344CB8AC3E}">
        <p14:creationId xmlns:p14="http://schemas.microsoft.com/office/powerpoint/2010/main" val="10618013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C72A-452E-47D1-B4A9-7B4EB1476119}"/>
              </a:ext>
            </a:extLst>
          </p:cNvPr>
          <p:cNvSpPr>
            <a:spLocks noGrp="1"/>
          </p:cNvSpPr>
          <p:nvPr>
            <p:ph type="title"/>
          </p:nvPr>
        </p:nvSpPr>
        <p:spPr/>
        <p:txBody>
          <a:bodyPr/>
          <a:lstStyle/>
          <a:p>
            <a:r>
              <a:rPr lang="en-US" dirty="0"/>
              <a:t>Structure….</a:t>
            </a:r>
            <a:endParaRPr lang="en-NG" dirty="0"/>
          </a:p>
        </p:txBody>
      </p:sp>
      <p:sp>
        <p:nvSpPr>
          <p:cNvPr id="3" name="Content Placeholder 2">
            <a:extLst>
              <a:ext uri="{FF2B5EF4-FFF2-40B4-BE49-F238E27FC236}">
                <a16:creationId xmlns:a16="http://schemas.microsoft.com/office/drawing/2014/main" id="{6A36A3DA-DD6C-4C56-BC8E-84DDA6D3A59C}"/>
              </a:ext>
            </a:extLst>
          </p:cNvPr>
          <p:cNvSpPr>
            <a:spLocks noGrp="1"/>
          </p:cNvSpPr>
          <p:nvPr>
            <p:ph idx="1"/>
          </p:nvPr>
        </p:nvSpPr>
        <p:spPr>
          <a:xfrm>
            <a:off x="677334" y="1547447"/>
            <a:ext cx="8596668" cy="4493916"/>
          </a:xfrm>
        </p:spPr>
        <p:txBody>
          <a:bodyPr>
            <a:normAutofit/>
          </a:bodyPr>
          <a:lstStyle/>
          <a:p>
            <a:pPr marL="0" indent="0">
              <a:buNone/>
            </a:pPr>
            <a:r>
              <a:rPr lang="en-NG" sz="3200" dirty="0"/>
              <a:t>The general structure of the endoplasmic reticulum is a network of membranes called </a:t>
            </a:r>
            <a:r>
              <a:rPr lang="en-NG" sz="3200" u="sng" dirty="0">
                <a:hlinkClick r:id="rId2" tooltip="Cisterna"/>
              </a:rPr>
              <a:t>cisternae</a:t>
            </a:r>
            <a:r>
              <a:rPr lang="en-NG" sz="3200" dirty="0"/>
              <a:t>. These sac-like structures are held together by the </a:t>
            </a:r>
            <a:r>
              <a:rPr lang="en-NG" sz="3200" u="sng" dirty="0">
                <a:hlinkClick r:id="rId3" tooltip="Cytoskeleton"/>
              </a:rPr>
              <a:t>cytoskeleton</a:t>
            </a:r>
            <a:r>
              <a:rPr lang="en-NG" sz="3200" dirty="0"/>
              <a:t>. The </a:t>
            </a:r>
            <a:r>
              <a:rPr lang="en-NG" sz="3200" u="sng" dirty="0">
                <a:hlinkClick r:id="rId4" tooltip="Phospholipid membrane"/>
              </a:rPr>
              <a:t>phospholipid membrane</a:t>
            </a:r>
            <a:r>
              <a:rPr lang="en-NG" sz="3200" dirty="0"/>
              <a:t> encloses the cisternal space (or lumen), which is continuous with the </a:t>
            </a:r>
            <a:r>
              <a:rPr lang="en-NG" sz="3200" u="sng" dirty="0">
                <a:hlinkClick r:id="rId5" tooltip="Perinuclear space"/>
              </a:rPr>
              <a:t>perinuclear space</a:t>
            </a:r>
            <a:r>
              <a:rPr lang="en-NG" sz="3200" dirty="0"/>
              <a:t> but separate from the </a:t>
            </a:r>
            <a:r>
              <a:rPr lang="en-NG" sz="3200" u="sng" dirty="0">
                <a:hlinkClick r:id="rId6" tooltip="Cytosol"/>
              </a:rPr>
              <a:t>cytosol</a:t>
            </a:r>
            <a:r>
              <a:rPr lang="en-NG" sz="3200" dirty="0"/>
              <a:t>.</a:t>
            </a:r>
          </a:p>
          <a:p>
            <a:endParaRPr lang="en-NG" dirty="0"/>
          </a:p>
        </p:txBody>
      </p:sp>
    </p:spTree>
    <p:extLst>
      <p:ext uri="{BB962C8B-B14F-4D97-AF65-F5344CB8AC3E}">
        <p14:creationId xmlns:p14="http://schemas.microsoft.com/office/powerpoint/2010/main" val="12210903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doplasmic reticulum">
            <a:extLst>
              <a:ext uri="{FF2B5EF4-FFF2-40B4-BE49-F238E27FC236}">
                <a16:creationId xmlns:a16="http://schemas.microsoft.com/office/drawing/2014/main" id="{78D68BA9-8862-453B-9B09-F5F12AD2E87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2196" y="253218"/>
            <a:ext cx="8567225" cy="5978769"/>
          </a:xfrm>
          <a:prstGeom prst="rect">
            <a:avLst/>
          </a:prstGeom>
          <a:noFill/>
          <a:ln>
            <a:noFill/>
          </a:ln>
        </p:spPr>
      </p:pic>
    </p:spTree>
    <p:extLst>
      <p:ext uri="{BB962C8B-B14F-4D97-AF65-F5344CB8AC3E}">
        <p14:creationId xmlns:p14="http://schemas.microsoft.com/office/powerpoint/2010/main" val="9823582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FF8B-7531-4FF6-920D-89889B26C216}"/>
              </a:ext>
            </a:extLst>
          </p:cNvPr>
          <p:cNvSpPr>
            <a:spLocks noGrp="1"/>
          </p:cNvSpPr>
          <p:nvPr>
            <p:ph type="title"/>
          </p:nvPr>
        </p:nvSpPr>
        <p:spPr/>
        <p:txBody>
          <a:bodyPr/>
          <a:lstStyle/>
          <a:p>
            <a:r>
              <a:rPr lang="en-NG" b="1" dirty="0"/>
              <a:t>Rough endoplasmic reticulum</a:t>
            </a:r>
            <a:r>
              <a:rPr lang="en-US" dirty="0"/>
              <a:t>:-</a:t>
            </a:r>
            <a:br>
              <a:rPr lang="en-NG" dirty="0"/>
            </a:br>
            <a:endParaRPr lang="en-NG" dirty="0"/>
          </a:p>
        </p:txBody>
      </p:sp>
      <p:sp>
        <p:nvSpPr>
          <p:cNvPr id="3" name="Content Placeholder 2">
            <a:extLst>
              <a:ext uri="{FF2B5EF4-FFF2-40B4-BE49-F238E27FC236}">
                <a16:creationId xmlns:a16="http://schemas.microsoft.com/office/drawing/2014/main" id="{92B3536E-A666-4B57-BE19-969C0FFF340A}"/>
              </a:ext>
            </a:extLst>
          </p:cNvPr>
          <p:cNvSpPr>
            <a:spLocks noGrp="1"/>
          </p:cNvSpPr>
          <p:nvPr>
            <p:ph idx="1"/>
          </p:nvPr>
        </p:nvSpPr>
        <p:spPr>
          <a:xfrm>
            <a:off x="677334" y="1322363"/>
            <a:ext cx="8596668" cy="4718999"/>
          </a:xfrm>
        </p:spPr>
        <p:txBody>
          <a:bodyPr>
            <a:normAutofit/>
          </a:bodyPr>
          <a:lstStyle/>
          <a:p>
            <a:pPr marL="0" indent="0">
              <a:buNone/>
            </a:pPr>
            <a:r>
              <a:rPr lang="en-NG" sz="3200" dirty="0"/>
              <a:t>The surface of the rough endoplasmic reticulum (often abbreviated </a:t>
            </a:r>
            <a:r>
              <a:rPr lang="en-NG" sz="3200" b="1" dirty="0"/>
              <a:t>RER</a:t>
            </a:r>
            <a:r>
              <a:rPr lang="en-NG" sz="3200" dirty="0"/>
              <a:t> or Rough ER) (also called </a:t>
            </a:r>
            <a:r>
              <a:rPr lang="en-NG" sz="3200" i="1" dirty="0"/>
              <a:t>granular endoplasmic reticulum</a:t>
            </a:r>
            <a:r>
              <a:rPr lang="en-NG" sz="3200" dirty="0"/>
              <a:t>) is studded with protein-manufacturing </a:t>
            </a:r>
            <a:r>
              <a:rPr lang="en-NG" sz="3200" u="sng" dirty="0">
                <a:hlinkClick r:id="rId2" tooltip="Ribosome"/>
              </a:rPr>
              <a:t>ribosomes</a:t>
            </a:r>
            <a:r>
              <a:rPr lang="en-NG" sz="3200" dirty="0"/>
              <a:t> giving it a "rough" appearance (hence its name).</a:t>
            </a:r>
            <a:endParaRPr lang="en-US" sz="3200" dirty="0"/>
          </a:p>
          <a:p>
            <a:pPr marL="0" indent="0">
              <a:buNone/>
            </a:pPr>
            <a:r>
              <a:rPr lang="en-NG" sz="3200" dirty="0"/>
              <a:t> The binding site of the ribosome on the rough endoplasmic reticulum is the </a:t>
            </a:r>
            <a:r>
              <a:rPr lang="en-NG" sz="3200" u="sng" dirty="0" err="1">
                <a:hlinkClick r:id="rId3" tooltip="Translocon"/>
              </a:rPr>
              <a:t>translocon</a:t>
            </a:r>
            <a:r>
              <a:rPr lang="en-NG" sz="3200" dirty="0"/>
              <a:t>. </a:t>
            </a:r>
            <a:endParaRPr lang="en-NG" sz="2400" dirty="0"/>
          </a:p>
        </p:txBody>
      </p:sp>
    </p:spTree>
    <p:extLst>
      <p:ext uri="{BB962C8B-B14F-4D97-AF65-F5344CB8AC3E}">
        <p14:creationId xmlns:p14="http://schemas.microsoft.com/office/powerpoint/2010/main" val="34220452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9C6-2035-4F70-8C2E-558D6DFBD794}"/>
              </a:ext>
            </a:extLst>
          </p:cNvPr>
          <p:cNvSpPr>
            <a:spLocks noGrp="1"/>
          </p:cNvSpPr>
          <p:nvPr>
            <p:ph type="title"/>
          </p:nvPr>
        </p:nvSpPr>
        <p:spPr/>
        <p:txBody>
          <a:bodyPr/>
          <a:lstStyle/>
          <a:p>
            <a:r>
              <a:rPr lang="en-US" dirty="0"/>
              <a:t>RER…</a:t>
            </a:r>
            <a:endParaRPr lang="en-NG" dirty="0"/>
          </a:p>
        </p:txBody>
      </p:sp>
      <p:sp>
        <p:nvSpPr>
          <p:cNvPr id="3" name="Content Placeholder 2">
            <a:extLst>
              <a:ext uri="{FF2B5EF4-FFF2-40B4-BE49-F238E27FC236}">
                <a16:creationId xmlns:a16="http://schemas.microsoft.com/office/drawing/2014/main" id="{A7038E94-7A4E-4670-83C7-5C5E4E7FABB7}"/>
              </a:ext>
            </a:extLst>
          </p:cNvPr>
          <p:cNvSpPr>
            <a:spLocks noGrp="1"/>
          </p:cNvSpPr>
          <p:nvPr>
            <p:ph idx="1"/>
          </p:nvPr>
        </p:nvSpPr>
        <p:spPr>
          <a:xfrm>
            <a:off x="677334" y="1744395"/>
            <a:ext cx="8596668" cy="4296968"/>
          </a:xfrm>
        </p:spPr>
        <p:txBody>
          <a:bodyPr/>
          <a:lstStyle/>
          <a:p>
            <a:r>
              <a:rPr lang="en-NG" sz="2800" dirty="0"/>
              <a:t>However, the ribosomes are not a stable part of this organelle's structure as they are constantly being bound and released from the membrane.</a:t>
            </a:r>
            <a:endParaRPr lang="en-US" sz="2800" dirty="0"/>
          </a:p>
          <a:p>
            <a:r>
              <a:rPr lang="en-NG" sz="2800" dirty="0"/>
              <a:t> A ribosome only binds to the RER once a specific protein-nucleic acid complex forms in the cytosol. This special complex forms when a free ribosome begins </a:t>
            </a:r>
            <a:r>
              <a:rPr lang="en-NG" sz="2800" u="sng" dirty="0">
                <a:hlinkClick r:id="rId2" tooltip="Translation (biology)"/>
              </a:rPr>
              <a:t>translating</a:t>
            </a:r>
            <a:r>
              <a:rPr lang="en-NG" sz="2800" dirty="0"/>
              <a:t> the </a:t>
            </a:r>
            <a:r>
              <a:rPr lang="en-NG" sz="2800" u="sng" dirty="0">
                <a:hlinkClick r:id="rId3" tooltip="MRNA"/>
              </a:rPr>
              <a:t>mRNA</a:t>
            </a:r>
            <a:r>
              <a:rPr lang="en-NG" sz="2800" dirty="0"/>
              <a:t> of a protein destined for the </a:t>
            </a:r>
            <a:r>
              <a:rPr lang="en-NG" sz="2800" u="sng" dirty="0">
                <a:hlinkClick r:id="rId4" tooltip="Secretory pathway"/>
              </a:rPr>
              <a:t>secretory pathway</a:t>
            </a:r>
            <a:r>
              <a:rPr lang="en-NG" dirty="0"/>
              <a:t>.</a:t>
            </a:r>
          </a:p>
          <a:p>
            <a:endParaRPr lang="en-NG" dirty="0"/>
          </a:p>
        </p:txBody>
      </p:sp>
    </p:spTree>
    <p:extLst>
      <p:ext uri="{BB962C8B-B14F-4D97-AF65-F5344CB8AC3E}">
        <p14:creationId xmlns:p14="http://schemas.microsoft.com/office/powerpoint/2010/main" val="359607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C2E7-F4CF-4E1C-A696-FB605805E0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20FD5-6500-474D-91D8-431843A6D066}"/>
              </a:ext>
            </a:extLst>
          </p:cNvPr>
          <p:cNvPicPr>
            <a:picLocks noGrp="1" noChangeAspect="1"/>
          </p:cNvPicPr>
          <p:nvPr>
            <p:ph idx="1"/>
          </p:nvPr>
        </p:nvPicPr>
        <p:blipFill>
          <a:blip r:embed="rId2"/>
          <a:stretch>
            <a:fillRect/>
          </a:stretch>
        </p:blipFill>
        <p:spPr>
          <a:xfrm>
            <a:off x="453606" y="417863"/>
            <a:ext cx="11321299" cy="6159399"/>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AD15E428-BBC4-4561-95EE-DA0672497035}"/>
                  </a:ext>
                </a:extLst>
              </p14:cNvPr>
              <p14:cNvContentPartPr/>
              <p14:nvPr/>
            </p14:nvContentPartPr>
            <p14:xfrm>
              <a:off x="9416229" y="1234592"/>
              <a:ext cx="1201680" cy="360"/>
            </p14:xfrm>
          </p:contentPart>
        </mc:Choice>
        <mc:Fallback xmlns="">
          <p:pic>
            <p:nvPicPr>
              <p:cNvPr id="6" name="Ink 5">
                <a:extLst>
                  <a:ext uri="{FF2B5EF4-FFF2-40B4-BE49-F238E27FC236}">
                    <a16:creationId xmlns:a16="http://schemas.microsoft.com/office/drawing/2014/main" id="{AD15E428-BBC4-4561-95EE-DA0672497035}"/>
                  </a:ext>
                </a:extLst>
              </p:cNvPr>
              <p:cNvPicPr/>
              <p:nvPr/>
            </p:nvPicPr>
            <p:blipFill>
              <a:blip r:embed="rId4"/>
              <a:stretch>
                <a:fillRect/>
              </a:stretch>
            </p:blipFill>
            <p:spPr>
              <a:xfrm>
                <a:off x="9353589" y="1171952"/>
                <a:ext cx="1327320" cy="126000"/>
              </a:xfrm>
              <a:prstGeom prst="rect">
                <a:avLst/>
              </a:prstGeom>
            </p:spPr>
          </p:pic>
        </mc:Fallback>
      </mc:AlternateContent>
    </p:spTree>
    <p:extLst>
      <p:ext uri="{BB962C8B-B14F-4D97-AF65-F5344CB8AC3E}">
        <p14:creationId xmlns:p14="http://schemas.microsoft.com/office/powerpoint/2010/main" val="31148611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0288-FD57-4048-9B1D-DF476C77BB09}"/>
              </a:ext>
            </a:extLst>
          </p:cNvPr>
          <p:cNvSpPr>
            <a:spLocks noGrp="1"/>
          </p:cNvSpPr>
          <p:nvPr>
            <p:ph type="title"/>
          </p:nvPr>
        </p:nvSpPr>
        <p:spPr/>
        <p:txBody>
          <a:bodyPr/>
          <a:lstStyle/>
          <a:p>
            <a:r>
              <a:rPr lang="en-US" dirty="0"/>
              <a:t>RER….</a:t>
            </a:r>
            <a:endParaRPr lang="en-NG" dirty="0"/>
          </a:p>
        </p:txBody>
      </p:sp>
      <p:sp>
        <p:nvSpPr>
          <p:cNvPr id="3" name="Content Placeholder 2">
            <a:extLst>
              <a:ext uri="{FF2B5EF4-FFF2-40B4-BE49-F238E27FC236}">
                <a16:creationId xmlns:a16="http://schemas.microsoft.com/office/drawing/2014/main" id="{43F432E5-6563-46E3-ADCD-8F4FAF5F3B19}"/>
              </a:ext>
            </a:extLst>
          </p:cNvPr>
          <p:cNvSpPr>
            <a:spLocks noGrp="1"/>
          </p:cNvSpPr>
          <p:nvPr>
            <p:ph idx="1"/>
          </p:nvPr>
        </p:nvSpPr>
        <p:spPr>
          <a:xfrm>
            <a:off x="677334" y="1488613"/>
            <a:ext cx="8596668" cy="4130309"/>
          </a:xfrm>
        </p:spPr>
        <p:txBody>
          <a:bodyPr/>
          <a:lstStyle/>
          <a:p>
            <a:pPr marL="0" indent="0">
              <a:buNone/>
            </a:pPr>
            <a:r>
              <a:rPr lang="en-NG" sz="2800" dirty="0"/>
              <a:t>The membrane of the rough endoplasmic reticulum forms large double-membrane sheets that are located near, and continuous with, the outer layer of the </a:t>
            </a:r>
            <a:r>
              <a:rPr lang="en-NG" sz="2800" u="sng" dirty="0">
                <a:hlinkClick r:id="rId2" tooltip="Nuclear envelope"/>
              </a:rPr>
              <a:t>nuclear envelope</a:t>
            </a:r>
            <a:r>
              <a:rPr lang="en-NG" sz="2800" dirty="0"/>
              <a:t>. The double membrane sheets are stacked and connected through several right- or left-handed helical ramps, the "</a:t>
            </a:r>
            <a:r>
              <a:rPr lang="en-NG" sz="2800" dirty="0" err="1"/>
              <a:t>Terasaki</a:t>
            </a:r>
            <a:r>
              <a:rPr lang="en-NG" sz="2800" dirty="0"/>
              <a:t> ramps", giving rise to a structure resembling a </a:t>
            </a:r>
            <a:r>
              <a:rPr lang="en-NG" sz="2800" u="sng" dirty="0">
                <a:hlinkClick r:id="rId3" tooltip="Multi-storey car park"/>
              </a:rPr>
              <a:t>multi-story car park</a:t>
            </a:r>
            <a:r>
              <a:rPr lang="en-NG" sz="2800" dirty="0"/>
              <a:t>.</a:t>
            </a:r>
          </a:p>
          <a:p>
            <a:endParaRPr lang="en-NG" dirty="0"/>
          </a:p>
        </p:txBody>
      </p:sp>
    </p:spTree>
    <p:extLst>
      <p:ext uri="{BB962C8B-B14F-4D97-AF65-F5344CB8AC3E}">
        <p14:creationId xmlns:p14="http://schemas.microsoft.com/office/powerpoint/2010/main" val="39842841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0D2B-52BE-4C4E-9D9D-36631D33A969}"/>
              </a:ext>
            </a:extLst>
          </p:cNvPr>
          <p:cNvSpPr>
            <a:spLocks noGrp="1"/>
          </p:cNvSpPr>
          <p:nvPr>
            <p:ph type="title"/>
          </p:nvPr>
        </p:nvSpPr>
        <p:spPr/>
        <p:txBody>
          <a:bodyPr/>
          <a:lstStyle/>
          <a:p>
            <a:r>
              <a:rPr lang="en-US" dirty="0"/>
              <a:t>RER….</a:t>
            </a:r>
            <a:endParaRPr lang="en-NG" dirty="0"/>
          </a:p>
        </p:txBody>
      </p:sp>
      <p:sp>
        <p:nvSpPr>
          <p:cNvPr id="3" name="Content Placeholder 2">
            <a:extLst>
              <a:ext uri="{FF2B5EF4-FFF2-40B4-BE49-F238E27FC236}">
                <a16:creationId xmlns:a16="http://schemas.microsoft.com/office/drawing/2014/main" id="{5F946DF7-D140-4AD9-833D-3FC5B2C37997}"/>
              </a:ext>
            </a:extLst>
          </p:cNvPr>
          <p:cNvSpPr>
            <a:spLocks noGrp="1"/>
          </p:cNvSpPr>
          <p:nvPr>
            <p:ph idx="1"/>
          </p:nvPr>
        </p:nvSpPr>
        <p:spPr>
          <a:xfrm>
            <a:off x="677334" y="1166191"/>
            <a:ext cx="8596668" cy="5539410"/>
          </a:xfrm>
        </p:spPr>
        <p:txBody>
          <a:bodyPr>
            <a:noAutofit/>
          </a:bodyPr>
          <a:lstStyle/>
          <a:p>
            <a:r>
              <a:rPr lang="en-NG" sz="2800" dirty="0"/>
              <a:t>Although there is no continuous membrane between the endoplasmic reticulum and the </a:t>
            </a:r>
            <a:r>
              <a:rPr lang="en-NG" sz="2800" u="sng" dirty="0">
                <a:hlinkClick r:id="rId2" tooltip="Golgi apparatus"/>
              </a:rPr>
              <a:t>Golgi apparatus</a:t>
            </a:r>
            <a:r>
              <a:rPr lang="en-NG" sz="2800" dirty="0"/>
              <a:t>, membrane-bound </a:t>
            </a:r>
            <a:r>
              <a:rPr lang="en-NG" sz="2800" u="sng" dirty="0">
                <a:hlinkClick r:id="rId3" tooltip="Vesicle (biology and chemistry)"/>
              </a:rPr>
              <a:t>transport vesicles</a:t>
            </a:r>
            <a:r>
              <a:rPr lang="en-NG" sz="2800" dirty="0"/>
              <a:t> shuttle proteins between these two compartments</a:t>
            </a:r>
            <a:r>
              <a:rPr lang="en-US" sz="2800" dirty="0"/>
              <a:t>. </a:t>
            </a:r>
            <a:r>
              <a:rPr lang="en-NG" sz="2800" dirty="0"/>
              <a:t>Vesicles are surrounded by </a:t>
            </a:r>
            <a:r>
              <a:rPr lang="en-NG" sz="2800" u="sng" dirty="0">
                <a:hlinkClick r:id="rId4" tooltip="Vesicular transport adaptor protein"/>
              </a:rPr>
              <a:t>coating proteins</a:t>
            </a:r>
            <a:r>
              <a:rPr lang="en-NG" sz="2800" dirty="0"/>
              <a:t> called</a:t>
            </a:r>
            <a:r>
              <a:rPr lang="en-US" sz="2800" dirty="0"/>
              <a:t>:</a:t>
            </a:r>
          </a:p>
          <a:p>
            <a:pPr>
              <a:buFont typeface="Wingdings" panose="05000000000000000000" pitchFamily="2" charset="2"/>
              <a:buChar char="v"/>
            </a:pPr>
            <a:r>
              <a:rPr lang="en-NG" sz="2800" dirty="0"/>
              <a:t> COPI and</a:t>
            </a:r>
            <a:endParaRPr lang="en-US" sz="2800" dirty="0"/>
          </a:p>
          <a:p>
            <a:pPr>
              <a:buFont typeface="Wingdings" panose="05000000000000000000" pitchFamily="2" charset="2"/>
              <a:buChar char="v"/>
            </a:pPr>
            <a:r>
              <a:rPr lang="en-NG" sz="2800" dirty="0"/>
              <a:t> COPII. </a:t>
            </a:r>
            <a:endParaRPr lang="en-US" sz="2800" dirty="0"/>
          </a:p>
          <a:p>
            <a:pPr>
              <a:buFont typeface="Wingdings" panose="05000000000000000000" pitchFamily="2" charset="2"/>
              <a:buChar char="Ø"/>
            </a:pPr>
            <a:r>
              <a:rPr lang="en-NG" sz="2800" u="sng" dirty="0">
                <a:hlinkClick r:id="rId5" tooltip="COPII"/>
              </a:rPr>
              <a:t>COPII</a:t>
            </a:r>
            <a:r>
              <a:rPr lang="en-NG" sz="2800" dirty="0"/>
              <a:t> targets vesicles to the Golgi apparatus and</a:t>
            </a:r>
            <a:endParaRPr lang="en-US" sz="2800" dirty="0"/>
          </a:p>
          <a:p>
            <a:pPr>
              <a:buFont typeface="Wingdings" panose="05000000000000000000" pitchFamily="2" charset="2"/>
              <a:buChar char="Ø"/>
            </a:pPr>
            <a:r>
              <a:rPr lang="en-NG" sz="2800" dirty="0"/>
              <a:t> </a:t>
            </a:r>
            <a:r>
              <a:rPr lang="en-NG" sz="2800" u="sng" dirty="0">
                <a:hlinkClick r:id="rId6" tooltip="COPI"/>
              </a:rPr>
              <a:t>COPI</a:t>
            </a:r>
            <a:r>
              <a:rPr lang="en-NG" sz="2800" dirty="0"/>
              <a:t> marks them to be brought back to the rough endoplasmic reticulum</a:t>
            </a:r>
            <a:r>
              <a:rPr lang="en-US" sz="2800" dirty="0"/>
              <a:t>.</a:t>
            </a:r>
            <a:endParaRPr lang="en-NG" sz="2800" dirty="0"/>
          </a:p>
        </p:txBody>
      </p:sp>
    </p:spTree>
    <p:extLst>
      <p:ext uri="{BB962C8B-B14F-4D97-AF65-F5344CB8AC3E}">
        <p14:creationId xmlns:p14="http://schemas.microsoft.com/office/powerpoint/2010/main" val="857324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6BDA-DDAD-4B72-AB56-7E054D7DE461}"/>
              </a:ext>
            </a:extLst>
          </p:cNvPr>
          <p:cNvSpPr>
            <a:spLocks noGrp="1"/>
          </p:cNvSpPr>
          <p:nvPr>
            <p:ph type="title"/>
          </p:nvPr>
        </p:nvSpPr>
        <p:spPr/>
        <p:txBody>
          <a:bodyPr/>
          <a:lstStyle/>
          <a:p>
            <a:r>
              <a:rPr lang="en-US" dirty="0"/>
              <a:t>RER….</a:t>
            </a:r>
            <a:endParaRPr lang="en-NG" dirty="0"/>
          </a:p>
        </p:txBody>
      </p:sp>
      <p:sp>
        <p:nvSpPr>
          <p:cNvPr id="3" name="Content Placeholder 2">
            <a:extLst>
              <a:ext uri="{FF2B5EF4-FFF2-40B4-BE49-F238E27FC236}">
                <a16:creationId xmlns:a16="http://schemas.microsoft.com/office/drawing/2014/main" id="{6928FC2E-C19C-41FE-A28F-E59BC0251919}"/>
              </a:ext>
            </a:extLst>
          </p:cNvPr>
          <p:cNvSpPr>
            <a:spLocks noGrp="1"/>
          </p:cNvSpPr>
          <p:nvPr>
            <p:ph idx="1"/>
          </p:nvPr>
        </p:nvSpPr>
        <p:spPr>
          <a:xfrm>
            <a:off x="677334" y="1444487"/>
            <a:ext cx="8596668" cy="4596875"/>
          </a:xfrm>
        </p:spPr>
        <p:txBody>
          <a:bodyPr>
            <a:normAutofit/>
          </a:bodyPr>
          <a:lstStyle/>
          <a:p>
            <a:pPr marL="0" indent="0">
              <a:buNone/>
            </a:pPr>
            <a:r>
              <a:rPr lang="en-NG" sz="2800" dirty="0"/>
              <a:t>The rough endoplasmic reticulum works in concert with the </a:t>
            </a:r>
            <a:r>
              <a:rPr lang="en-NG" sz="2800" u="sng" dirty="0">
                <a:hlinkClick r:id="rId2" tooltip="Golgi complex"/>
              </a:rPr>
              <a:t>Golgi complex</a:t>
            </a:r>
            <a:r>
              <a:rPr lang="en-NG" sz="2800" dirty="0"/>
              <a:t> to </a:t>
            </a:r>
            <a:r>
              <a:rPr lang="en-NG" sz="2800" u="sng" dirty="0">
                <a:hlinkClick r:id="rId3" tooltip="Protein targeting"/>
              </a:rPr>
              <a:t>target new proteins</a:t>
            </a:r>
            <a:r>
              <a:rPr lang="en-NG" sz="2800" dirty="0"/>
              <a:t> to their proper destinations.</a:t>
            </a:r>
            <a:endParaRPr lang="en-US" sz="2800" dirty="0"/>
          </a:p>
          <a:p>
            <a:pPr>
              <a:buFont typeface="Wingdings" panose="05000000000000000000" pitchFamily="2" charset="2"/>
              <a:buChar char="q"/>
            </a:pPr>
            <a:r>
              <a:rPr lang="en-NG" sz="2800" dirty="0"/>
              <a:t> The second method of transport out of the endoplasmic reticulum involves areas called </a:t>
            </a:r>
            <a:r>
              <a:rPr lang="en-NG" sz="2800" u="sng" dirty="0">
                <a:hlinkClick r:id="rId4" tooltip="Membrane contact site"/>
              </a:rPr>
              <a:t>membrane contact sites</a:t>
            </a:r>
            <a:r>
              <a:rPr lang="en-NG" sz="2800" dirty="0"/>
              <a:t>, where the membranes of the endoplasmic reticulum and other organelles are held closely together, allowing the transfer of lipids and other small molecules. </a:t>
            </a:r>
          </a:p>
        </p:txBody>
      </p:sp>
    </p:spTree>
    <p:extLst>
      <p:ext uri="{BB962C8B-B14F-4D97-AF65-F5344CB8AC3E}">
        <p14:creationId xmlns:p14="http://schemas.microsoft.com/office/powerpoint/2010/main" val="2432360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DDE4-06BB-4C53-92B9-2493BA637E14}"/>
              </a:ext>
            </a:extLst>
          </p:cNvPr>
          <p:cNvSpPr>
            <a:spLocks noGrp="1"/>
          </p:cNvSpPr>
          <p:nvPr>
            <p:ph type="title"/>
          </p:nvPr>
        </p:nvSpPr>
        <p:spPr/>
        <p:txBody>
          <a:bodyPr/>
          <a:lstStyle/>
          <a:p>
            <a:r>
              <a:rPr lang="en-US" dirty="0"/>
              <a:t>Functions of RER:-</a:t>
            </a:r>
            <a:endParaRPr lang="en-NG" dirty="0"/>
          </a:p>
        </p:txBody>
      </p:sp>
      <p:sp>
        <p:nvSpPr>
          <p:cNvPr id="3" name="Content Placeholder 2">
            <a:extLst>
              <a:ext uri="{FF2B5EF4-FFF2-40B4-BE49-F238E27FC236}">
                <a16:creationId xmlns:a16="http://schemas.microsoft.com/office/drawing/2014/main" id="{A0863496-721D-4318-80E8-1DCA6C7679A3}"/>
              </a:ext>
            </a:extLst>
          </p:cNvPr>
          <p:cNvSpPr>
            <a:spLocks noGrp="1"/>
          </p:cNvSpPr>
          <p:nvPr>
            <p:ph idx="1"/>
          </p:nvPr>
        </p:nvSpPr>
        <p:spPr>
          <a:xfrm>
            <a:off x="677334" y="1285461"/>
            <a:ext cx="8596668" cy="4755901"/>
          </a:xfrm>
        </p:spPr>
        <p:txBody>
          <a:bodyPr>
            <a:normAutofit lnSpcReduction="10000"/>
          </a:bodyPr>
          <a:lstStyle/>
          <a:p>
            <a:r>
              <a:rPr lang="en-US" sz="3200" dirty="0"/>
              <a:t>Rough </a:t>
            </a:r>
            <a:r>
              <a:rPr lang="en-US" sz="3200" dirty="0">
                <a:hlinkClick r:id="rId2" tooltip="Endoplasmic reticulum"/>
              </a:rPr>
              <a:t>endoplasmic reticulum</a:t>
            </a:r>
            <a:r>
              <a:rPr lang="en-US" sz="3200" dirty="0"/>
              <a:t> has a number of functions:</a:t>
            </a:r>
          </a:p>
          <a:p>
            <a:r>
              <a:rPr lang="en-US" sz="3200" dirty="0"/>
              <a:t> One of the main functions of the rough </a:t>
            </a:r>
            <a:r>
              <a:rPr lang="en-US" sz="3200" dirty="0">
                <a:hlinkClick r:id="rId2" tooltip="Endoplasmic reticulum"/>
              </a:rPr>
              <a:t>endoplasmic reticulum</a:t>
            </a:r>
            <a:r>
              <a:rPr lang="en-US" sz="3200" dirty="0"/>
              <a:t> is to produce and process specific proteins. These are the exported through the </a:t>
            </a:r>
            <a:r>
              <a:rPr lang="en-US" sz="3200" dirty="0">
                <a:hlinkClick r:id="rId3" tooltip="Secretory pathway (page does not exist)"/>
              </a:rPr>
              <a:t>secretory pathway</a:t>
            </a:r>
            <a:r>
              <a:rPr lang="en-US" sz="3200" dirty="0"/>
              <a:t>. After they are exported via membrane </a:t>
            </a:r>
            <a:r>
              <a:rPr lang="en-US" sz="3200" dirty="0">
                <a:hlinkClick r:id="rId4" tooltip="Vesicles"/>
              </a:rPr>
              <a:t>vesicles</a:t>
            </a:r>
            <a:r>
              <a:rPr lang="en-US" sz="3200" dirty="0"/>
              <a:t>, they can be sent to the </a:t>
            </a:r>
            <a:r>
              <a:rPr lang="en-US" sz="3200" dirty="0">
                <a:hlinkClick r:id="rId5" tooltip="Golgi apparatus"/>
              </a:rPr>
              <a:t>Golgi Apparatus</a:t>
            </a:r>
            <a:r>
              <a:rPr lang="en-US" sz="3200" dirty="0"/>
              <a:t> to be further processed or to </a:t>
            </a:r>
            <a:r>
              <a:rPr lang="en-US" sz="3200" dirty="0">
                <a:hlinkClick r:id="rId6" tooltip="Organelles"/>
              </a:rPr>
              <a:t>organelles</a:t>
            </a:r>
            <a:r>
              <a:rPr lang="en-US" sz="3200" dirty="0"/>
              <a:t>. They can even be exported to outside the cell and into another part of the body</a:t>
            </a:r>
            <a:r>
              <a:rPr lang="en-US" dirty="0"/>
              <a:t>.</a:t>
            </a:r>
            <a:endParaRPr lang="en-NG" dirty="0"/>
          </a:p>
        </p:txBody>
      </p:sp>
    </p:spTree>
    <p:extLst>
      <p:ext uri="{BB962C8B-B14F-4D97-AF65-F5344CB8AC3E}">
        <p14:creationId xmlns:p14="http://schemas.microsoft.com/office/powerpoint/2010/main" val="33590872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A0DC-6EA5-44FD-9ECF-23E47F263603}"/>
              </a:ext>
            </a:extLst>
          </p:cNvPr>
          <p:cNvSpPr>
            <a:spLocks noGrp="1"/>
          </p:cNvSpPr>
          <p:nvPr>
            <p:ph type="title"/>
          </p:nvPr>
        </p:nvSpPr>
        <p:spPr/>
        <p:txBody>
          <a:bodyPr/>
          <a:lstStyle/>
          <a:p>
            <a:r>
              <a:rPr lang="en-US" dirty="0"/>
              <a:t>Continue….</a:t>
            </a:r>
            <a:endParaRPr lang="en-NG" dirty="0"/>
          </a:p>
        </p:txBody>
      </p:sp>
      <p:sp>
        <p:nvSpPr>
          <p:cNvPr id="3" name="Content Placeholder 2">
            <a:extLst>
              <a:ext uri="{FF2B5EF4-FFF2-40B4-BE49-F238E27FC236}">
                <a16:creationId xmlns:a16="http://schemas.microsoft.com/office/drawing/2014/main" id="{4D73392E-3EBB-40D2-8D34-10E5C0A3E494}"/>
              </a:ext>
            </a:extLst>
          </p:cNvPr>
          <p:cNvSpPr>
            <a:spLocks noGrp="1"/>
          </p:cNvSpPr>
          <p:nvPr>
            <p:ph idx="1"/>
          </p:nvPr>
        </p:nvSpPr>
        <p:spPr>
          <a:xfrm>
            <a:off x="677334" y="1510749"/>
            <a:ext cx="8596668" cy="4530614"/>
          </a:xfrm>
        </p:spPr>
        <p:txBody>
          <a:bodyPr>
            <a:normAutofit/>
          </a:bodyPr>
          <a:lstStyle/>
          <a:p>
            <a:r>
              <a:rPr lang="en-NG" sz="2800" dirty="0"/>
              <a:t>In certain </a:t>
            </a:r>
            <a:r>
              <a:rPr lang="en-NG" sz="2800" u="sng" dirty="0">
                <a:hlinkClick r:id="rId2"/>
              </a:rPr>
              <a:t>leukocytes</a:t>
            </a:r>
            <a:r>
              <a:rPr lang="en-NG" sz="2800" dirty="0"/>
              <a:t> (white blood cells)</a:t>
            </a:r>
            <a:endParaRPr lang="en-US" sz="2800" dirty="0"/>
          </a:p>
          <a:p>
            <a:r>
              <a:rPr lang="en-NG" sz="2800" dirty="0"/>
              <a:t> </a:t>
            </a:r>
            <a:r>
              <a:rPr lang="en-US" sz="2800" dirty="0"/>
              <a:t>T</a:t>
            </a:r>
            <a:r>
              <a:rPr lang="en-NG" sz="2800" dirty="0"/>
              <a:t>he rough ER produces </a:t>
            </a:r>
            <a:r>
              <a:rPr lang="en-NG" sz="2800" u="sng" dirty="0">
                <a:hlinkClick r:id="rId3"/>
              </a:rPr>
              <a:t>antibodies</a:t>
            </a:r>
            <a:endParaRPr lang="en-US" sz="2800" u="sng" dirty="0"/>
          </a:p>
          <a:p>
            <a:r>
              <a:rPr lang="en-NG" sz="2800" dirty="0"/>
              <a:t> In </a:t>
            </a:r>
            <a:r>
              <a:rPr lang="en-NG" sz="2800" u="sng" dirty="0">
                <a:hlinkClick r:id="rId4"/>
              </a:rPr>
              <a:t>pancreatic cells</a:t>
            </a:r>
            <a:r>
              <a:rPr lang="en-NG" sz="2800" dirty="0"/>
              <a:t>, the rough ER produces insulin.</a:t>
            </a:r>
          </a:p>
        </p:txBody>
      </p:sp>
    </p:spTree>
    <p:extLst>
      <p:ext uri="{BB962C8B-B14F-4D97-AF65-F5344CB8AC3E}">
        <p14:creationId xmlns:p14="http://schemas.microsoft.com/office/powerpoint/2010/main" val="18733151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D286-450B-4FD9-8A67-06A213AEA2D4}"/>
              </a:ext>
            </a:extLst>
          </p:cNvPr>
          <p:cNvSpPr>
            <a:spLocks noGrp="1"/>
          </p:cNvSpPr>
          <p:nvPr>
            <p:ph type="title"/>
          </p:nvPr>
        </p:nvSpPr>
        <p:spPr/>
        <p:txBody>
          <a:bodyPr/>
          <a:lstStyle/>
          <a:p>
            <a:r>
              <a:rPr lang="en-NG" b="1" dirty="0"/>
              <a:t>Smooth endoplasmic reticulum</a:t>
            </a:r>
            <a:r>
              <a:rPr lang="en-US" dirty="0"/>
              <a:t>:-</a:t>
            </a:r>
            <a:br>
              <a:rPr lang="en-NG" dirty="0"/>
            </a:br>
            <a:endParaRPr lang="en-NG" dirty="0"/>
          </a:p>
        </p:txBody>
      </p:sp>
      <p:sp>
        <p:nvSpPr>
          <p:cNvPr id="3" name="Content Placeholder 2">
            <a:extLst>
              <a:ext uri="{FF2B5EF4-FFF2-40B4-BE49-F238E27FC236}">
                <a16:creationId xmlns:a16="http://schemas.microsoft.com/office/drawing/2014/main" id="{BC8A5D6F-8182-4089-9CD1-AFCF91AE2443}"/>
              </a:ext>
            </a:extLst>
          </p:cNvPr>
          <p:cNvSpPr>
            <a:spLocks noGrp="1"/>
          </p:cNvSpPr>
          <p:nvPr>
            <p:ph idx="1"/>
          </p:nvPr>
        </p:nvSpPr>
        <p:spPr>
          <a:xfrm>
            <a:off x="677334" y="1802780"/>
            <a:ext cx="8596668" cy="3880773"/>
          </a:xfrm>
        </p:spPr>
        <p:txBody>
          <a:bodyPr/>
          <a:lstStyle/>
          <a:p>
            <a:pPr marL="0" indent="0">
              <a:buNone/>
            </a:pPr>
            <a:r>
              <a:rPr lang="en-NG" sz="3200" b="1" dirty="0"/>
              <a:t>The smooth endoplasmic reticulum</a:t>
            </a:r>
            <a:r>
              <a:rPr lang="en-NG" sz="3200" dirty="0"/>
              <a:t> consists of tubules, which are located near the cell periphery. This network increases the surface area for the storage of key enzymes and the products of these enzymes.</a:t>
            </a:r>
          </a:p>
          <a:p>
            <a:pPr marL="0" indent="0">
              <a:buNone/>
            </a:pPr>
            <a:endParaRPr lang="en-NG" dirty="0"/>
          </a:p>
        </p:txBody>
      </p:sp>
    </p:spTree>
    <p:extLst>
      <p:ext uri="{BB962C8B-B14F-4D97-AF65-F5344CB8AC3E}">
        <p14:creationId xmlns:p14="http://schemas.microsoft.com/office/powerpoint/2010/main" val="33191113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A491-9735-43C7-8D4C-B0C909AC89BE}"/>
              </a:ext>
            </a:extLst>
          </p:cNvPr>
          <p:cNvSpPr>
            <a:spLocks noGrp="1"/>
          </p:cNvSpPr>
          <p:nvPr>
            <p:ph type="title"/>
          </p:nvPr>
        </p:nvSpPr>
        <p:spPr/>
        <p:txBody>
          <a:bodyPr/>
          <a:lstStyle/>
          <a:p>
            <a:r>
              <a:rPr lang="en-US" dirty="0"/>
              <a:t>SER Functions:-</a:t>
            </a:r>
            <a:endParaRPr lang="en-NG" dirty="0"/>
          </a:p>
        </p:txBody>
      </p:sp>
      <p:sp>
        <p:nvSpPr>
          <p:cNvPr id="3" name="Content Placeholder 2">
            <a:extLst>
              <a:ext uri="{FF2B5EF4-FFF2-40B4-BE49-F238E27FC236}">
                <a16:creationId xmlns:a16="http://schemas.microsoft.com/office/drawing/2014/main" id="{055759DF-04E1-4ECE-94A3-9DDF54F44534}"/>
              </a:ext>
            </a:extLst>
          </p:cNvPr>
          <p:cNvSpPr>
            <a:spLocks noGrp="1"/>
          </p:cNvSpPr>
          <p:nvPr>
            <p:ph idx="1"/>
          </p:nvPr>
        </p:nvSpPr>
        <p:spPr>
          <a:xfrm>
            <a:off x="677334" y="1338471"/>
            <a:ext cx="8596668" cy="4702892"/>
          </a:xfrm>
        </p:spPr>
        <p:txBody>
          <a:bodyPr/>
          <a:lstStyle/>
          <a:p>
            <a:pPr fontAlgn="base"/>
            <a:r>
              <a:rPr lang="en-NG" sz="2400" dirty="0"/>
              <a:t>The smooth ER has a wide range of functions</a:t>
            </a:r>
            <a:r>
              <a:rPr lang="en-US" sz="2400" dirty="0"/>
              <a:t>:</a:t>
            </a:r>
          </a:p>
          <a:p>
            <a:pPr fontAlgn="base">
              <a:buFont typeface="Wingdings" panose="05000000000000000000" pitchFamily="2" charset="2"/>
              <a:buChar char="q"/>
            </a:pPr>
            <a:r>
              <a:rPr lang="en-NG" sz="2400" dirty="0"/>
              <a:t>including </a:t>
            </a:r>
            <a:r>
              <a:rPr lang="en-NG" sz="2400" u="sng" dirty="0">
                <a:hlinkClick r:id="rId2"/>
              </a:rPr>
              <a:t>carbohydrate</a:t>
            </a:r>
            <a:r>
              <a:rPr lang="en-NG" sz="2400" dirty="0"/>
              <a:t> and </a:t>
            </a:r>
            <a:r>
              <a:rPr lang="en-NG" sz="2400" u="sng" dirty="0">
                <a:hlinkClick r:id="rId3"/>
              </a:rPr>
              <a:t>lipid</a:t>
            </a:r>
            <a:r>
              <a:rPr lang="en-NG" sz="2400" dirty="0"/>
              <a:t> synthesis. Lipids such as </a:t>
            </a:r>
            <a:r>
              <a:rPr lang="en-NG" sz="2400" u="sng" dirty="0">
                <a:hlinkClick r:id="rId4"/>
              </a:rPr>
              <a:t>phospholipids</a:t>
            </a:r>
            <a:r>
              <a:rPr lang="en-NG" sz="2400" dirty="0"/>
              <a:t> and cholesterol are necessary for the construction of </a:t>
            </a:r>
            <a:r>
              <a:rPr lang="en-NG" sz="2400" u="sng" dirty="0">
                <a:hlinkClick r:id="rId5"/>
              </a:rPr>
              <a:t>cell membranes</a:t>
            </a:r>
            <a:r>
              <a:rPr lang="en-NG" sz="2400" dirty="0"/>
              <a:t>.</a:t>
            </a:r>
            <a:endParaRPr lang="en-US" sz="2400" dirty="0"/>
          </a:p>
          <a:p>
            <a:pPr fontAlgn="base">
              <a:buFont typeface="Wingdings" panose="05000000000000000000" pitchFamily="2" charset="2"/>
              <a:buChar char="q"/>
            </a:pPr>
            <a:r>
              <a:rPr lang="en-NG" sz="2400" dirty="0"/>
              <a:t> Smooth ER also serves as a transitional area for vesicles that transport ER products to various destinations.</a:t>
            </a:r>
          </a:p>
          <a:p>
            <a:pPr fontAlgn="base">
              <a:buFont typeface="Wingdings" panose="05000000000000000000" pitchFamily="2" charset="2"/>
              <a:buChar char="q"/>
            </a:pPr>
            <a:r>
              <a:rPr lang="en-NG" sz="2400" dirty="0"/>
              <a:t>In liver cells the smooth ER produces enzymes that help to detoxify certain compounds.</a:t>
            </a:r>
            <a:endParaRPr lang="en-US" sz="2400" dirty="0"/>
          </a:p>
          <a:p>
            <a:pPr fontAlgn="base">
              <a:buFont typeface="Wingdings" panose="05000000000000000000" pitchFamily="2" charset="2"/>
              <a:buChar char="q"/>
            </a:pPr>
            <a:r>
              <a:rPr lang="en-NG" sz="2400" dirty="0"/>
              <a:t> In </a:t>
            </a:r>
            <a:r>
              <a:rPr lang="en-NG" sz="2400" u="sng" dirty="0">
                <a:hlinkClick r:id="rId6"/>
              </a:rPr>
              <a:t>muscles</a:t>
            </a:r>
            <a:r>
              <a:rPr lang="en-NG" sz="2400" dirty="0"/>
              <a:t> the smooth ER assists in the contraction of muscle cells, and in </a:t>
            </a:r>
            <a:r>
              <a:rPr lang="en-NG" sz="2400" u="sng" dirty="0">
                <a:hlinkClick r:id="rId7"/>
              </a:rPr>
              <a:t>brain</a:t>
            </a:r>
            <a:r>
              <a:rPr lang="en-NG" sz="2400" dirty="0"/>
              <a:t> cells it synthesizes male and female </a:t>
            </a:r>
            <a:r>
              <a:rPr lang="en-NG" sz="2400" u="sng" dirty="0">
                <a:hlinkClick r:id="rId8"/>
              </a:rPr>
              <a:t>hormones</a:t>
            </a:r>
            <a:r>
              <a:rPr lang="en-NG" sz="2400" dirty="0"/>
              <a:t>.</a:t>
            </a:r>
          </a:p>
          <a:p>
            <a:endParaRPr lang="en-NG" dirty="0"/>
          </a:p>
        </p:txBody>
      </p:sp>
    </p:spTree>
    <p:extLst>
      <p:ext uri="{BB962C8B-B14F-4D97-AF65-F5344CB8AC3E}">
        <p14:creationId xmlns:p14="http://schemas.microsoft.com/office/powerpoint/2010/main" val="7980277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6776-032A-4E3B-95BB-B0BDFAB7D72A}"/>
              </a:ext>
            </a:extLst>
          </p:cNvPr>
          <p:cNvSpPr>
            <a:spLocks noGrp="1"/>
          </p:cNvSpPr>
          <p:nvPr>
            <p:ph type="title"/>
          </p:nvPr>
        </p:nvSpPr>
        <p:spPr/>
        <p:txBody>
          <a:bodyPr/>
          <a:lstStyle/>
          <a:p>
            <a:r>
              <a:rPr lang="en-NG" b="1" dirty="0"/>
              <a:t>Sarcoplasmic reticulum</a:t>
            </a:r>
            <a:r>
              <a:rPr lang="en-US" dirty="0"/>
              <a:t>:-</a:t>
            </a:r>
            <a:r>
              <a:rPr lang="en-US" i="1" dirty="0"/>
              <a:t> </a:t>
            </a:r>
            <a:br>
              <a:rPr lang="en-NG" dirty="0"/>
            </a:br>
            <a:endParaRPr lang="en-NG" dirty="0"/>
          </a:p>
        </p:txBody>
      </p:sp>
      <p:pic>
        <p:nvPicPr>
          <p:cNvPr id="4" name="Content Placeholder 3">
            <a:hlinkClick r:id="rId2"/>
            <a:extLst>
              <a:ext uri="{FF2B5EF4-FFF2-40B4-BE49-F238E27FC236}">
                <a16:creationId xmlns:a16="http://schemas.microsoft.com/office/drawing/2014/main" id="{587D43A2-9864-4FD4-B24D-6516B24C4368}"/>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7897" y="1550504"/>
            <a:ext cx="7580242" cy="3998421"/>
          </a:xfrm>
          <a:prstGeom prst="rect">
            <a:avLst/>
          </a:prstGeom>
          <a:noFill/>
          <a:ln>
            <a:noFill/>
          </a:ln>
        </p:spPr>
      </p:pic>
    </p:spTree>
    <p:extLst>
      <p:ext uri="{BB962C8B-B14F-4D97-AF65-F5344CB8AC3E}">
        <p14:creationId xmlns:p14="http://schemas.microsoft.com/office/powerpoint/2010/main" val="810163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A427A-6E75-4E83-84A7-62884C396A4B}"/>
              </a:ext>
            </a:extLst>
          </p:cNvPr>
          <p:cNvSpPr>
            <a:spLocks noGrp="1"/>
          </p:cNvSpPr>
          <p:nvPr>
            <p:ph idx="1"/>
          </p:nvPr>
        </p:nvSpPr>
        <p:spPr>
          <a:xfrm>
            <a:off x="677334" y="993913"/>
            <a:ext cx="8596668" cy="5047449"/>
          </a:xfrm>
        </p:spPr>
        <p:txBody>
          <a:bodyPr>
            <a:normAutofit/>
          </a:bodyPr>
          <a:lstStyle/>
          <a:p>
            <a:r>
              <a:rPr lang="en-NG" sz="2800" u="sng" dirty="0">
                <a:hlinkClick r:id="rId2" tooltip="Skeletal muscle"/>
              </a:rPr>
              <a:t>Skeletal muscle</a:t>
            </a:r>
            <a:r>
              <a:rPr lang="en-NG" sz="2800" dirty="0"/>
              <a:t> </a:t>
            </a:r>
            <a:r>
              <a:rPr lang="en-NG" sz="2800" dirty="0" err="1"/>
              <a:t>fiber</a:t>
            </a:r>
            <a:r>
              <a:rPr lang="en-NG" sz="2800" dirty="0"/>
              <a:t>, with sarcoplasmic reticulum </a:t>
            </a:r>
            <a:r>
              <a:rPr lang="en-NG" sz="2800" dirty="0" err="1"/>
              <a:t>colored</a:t>
            </a:r>
            <a:r>
              <a:rPr lang="en-NG" sz="2800" dirty="0"/>
              <a:t> in blue.</a:t>
            </a:r>
          </a:p>
          <a:p>
            <a:r>
              <a:rPr lang="en-NG" sz="2800" dirty="0"/>
              <a:t>The sarcoplasmic reticulum (SR), from the Greek  </a:t>
            </a:r>
            <a:r>
              <a:rPr lang="en-NG" sz="2800" i="1" dirty="0" err="1"/>
              <a:t>sarx</a:t>
            </a:r>
            <a:r>
              <a:rPr lang="en-NG" sz="2800" dirty="0"/>
              <a:t> ("flesh"), is smooth ER found in </a:t>
            </a:r>
            <a:r>
              <a:rPr lang="en-NG" sz="2800" u="sng" dirty="0">
                <a:hlinkClick r:id="rId3" tooltip="Myocytes"/>
              </a:rPr>
              <a:t>myocytes</a:t>
            </a:r>
            <a:r>
              <a:rPr lang="en-NG" sz="2800" dirty="0"/>
              <a:t>.</a:t>
            </a:r>
            <a:endParaRPr lang="en-US" sz="2800" dirty="0"/>
          </a:p>
          <a:p>
            <a:r>
              <a:rPr lang="en-NG" sz="2800" dirty="0"/>
              <a:t> The only structural difference between this organelle and the smooth endoplasmic reticulum is the medley of proteins they have, both bound to their membranes and drifting within the confines of their lumens. </a:t>
            </a:r>
          </a:p>
        </p:txBody>
      </p:sp>
    </p:spTree>
    <p:extLst>
      <p:ext uri="{BB962C8B-B14F-4D97-AF65-F5344CB8AC3E}">
        <p14:creationId xmlns:p14="http://schemas.microsoft.com/office/powerpoint/2010/main" val="7083208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D412-A18F-4281-BD01-1D9728BE5EBA}"/>
              </a:ext>
            </a:extLst>
          </p:cNvPr>
          <p:cNvSpPr>
            <a:spLocks noGrp="1"/>
          </p:cNvSpPr>
          <p:nvPr>
            <p:ph type="title"/>
          </p:nvPr>
        </p:nvSpPr>
        <p:spPr/>
        <p:txBody>
          <a:bodyPr/>
          <a:lstStyle/>
          <a:p>
            <a:r>
              <a:rPr lang="en-US" dirty="0"/>
              <a:t>Difference…</a:t>
            </a:r>
            <a:endParaRPr lang="en-NG" dirty="0"/>
          </a:p>
        </p:txBody>
      </p:sp>
      <p:sp>
        <p:nvSpPr>
          <p:cNvPr id="3" name="Content Placeholder 2">
            <a:extLst>
              <a:ext uri="{FF2B5EF4-FFF2-40B4-BE49-F238E27FC236}">
                <a16:creationId xmlns:a16="http://schemas.microsoft.com/office/drawing/2014/main" id="{AEE25F62-DC1A-4B40-B5F0-609032DCA748}"/>
              </a:ext>
            </a:extLst>
          </p:cNvPr>
          <p:cNvSpPr>
            <a:spLocks noGrp="1"/>
          </p:cNvSpPr>
          <p:nvPr>
            <p:ph idx="1"/>
          </p:nvPr>
        </p:nvSpPr>
        <p:spPr>
          <a:xfrm>
            <a:off x="677334" y="1431235"/>
            <a:ext cx="8596668" cy="4610127"/>
          </a:xfrm>
        </p:spPr>
        <p:txBody>
          <a:bodyPr>
            <a:normAutofit/>
          </a:bodyPr>
          <a:lstStyle/>
          <a:p>
            <a:r>
              <a:rPr lang="en-NG" sz="2800" dirty="0"/>
              <a:t>This fundamental difference is indicative of their functions:</a:t>
            </a:r>
            <a:endParaRPr lang="en-US" sz="2800" dirty="0"/>
          </a:p>
          <a:p>
            <a:r>
              <a:rPr lang="en-NG" sz="2800" dirty="0"/>
              <a:t> The endoplasmic reticulum synthesizes molecules, while the sarcoplasmic reticulum stores calcium ions and pumps them out into the sarcoplasm when the muscle </a:t>
            </a:r>
            <a:r>
              <a:rPr lang="en-NG" sz="2800" dirty="0" err="1"/>
              <a:t>fiber</a:t>
            </a:r>
            <a:r>
              <a:rPr lang="en-NG" sz="2800" dirty="0"/>
              <a:t> is stimulated. After their release from the sarcoplasmic reticulum, calcium ions interact with contractile proteins that utilize ATP to shorten the muscle </a:t>
            </a:r>
            <a:r>
              <a:rPr lang="en-NG" sz="2800" dirty="0" err="1"/>
              <a:t>fiber</a:t>
            </a:r>
            <a:r>
              <a:rPr lang="en-NG" sz="2800" dirty="0"/>
              <a:t>. The sarcoplasmic reticulum plays a major role in </a:t>
            </a:r>
            <a:r>
              <a:rPr lang="en-NG" sz="2800" u="sng" dirty="0">
                <a:hlinkClick r:id="rId2" tooltip="Excitation-contraction coupling"/>
              </a:rPr>
              <a:t>excitation-contraction coupling</a:t>
            </a:r>
            <a:r>
              <a:rPr lang="en-NG" sz="2800" dirty="0"/>
              <a:t>. </a:t>
            </a:r>
          </a:p>
          <a:p>
            <a:endParaRPr lang="en-NG" dirty="0"/>
          </a:p>
        </p:txBody>
      </p:sp>
    </p:spTree>
    <p:extLst>
      <p:ext uri="{BB962C8B-B14F-4D97-AF65-F5344CB8AC3E}">
        <p14:creationId xmlns:p14="http://schemas.microsoft.com/office/powerpoint/2010/main" val="139581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3576</Words>
  <Application>Microsoft Office PowerPoint</Application>
  <PresentationFormat>Widescreen</PresentationFormat>
  <Paragraphs>353</Paragraphs>
  <Slides>132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132</vt:i4>
      </vt:variant>
    </vt:vector>
  </HeadingPairs>
  <TitlesOfParts>
    <vt:vector size="138" baseType="lpstr">
      <vt:lpstr>Algerian</vt:lpstr>
      <vt:lpstr>Arial</vt:lpstr>
      <vt:lpstr>Calibri</vt:lpstr>
      <vt:lpstr>Calibri Light</vt:lpstr>
      <vt:lpstr>Wingdings</vt:lpstr>
      <vt:lpstr>Office Theme</vt:lpstr>
      <vt:lpstr>Plant cell organelles</vt:lpstr>
      <vt:lpstr>Nucleus and Nucleolus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Chloroplasts</vt:lpstr>
      <vt:lpstr>Types of plastids</vt:lpstr>
      <vt:lpstr>PowerPoint Presentation</vt:lpstr>
      <vt:lpstr>PowerPoint Presentation</vt:lpstr>
      <vt:lpstr>PowerPoint Presentation</vt:lpstr>
      <vt:lpstr>PowerPoint Presentation</vt:lpstr>
      <vt:lpstr>Historical</vt:lpstr>
      <vt:lpstr>What is a chlorplast?</vt:lpstr>
      <vt:lpstr>PowerPoint Presentation</vt:lpstr>
      <vt:lpstr>PowerPoint Presentation</vt:lpstr>
      <vt:lpstr>Distribution</vt:lpstr>
      <vt:lpstr>Ultrastructure of chloroplast</vt:lpstr>
      <vt:lpstr>PowerPoint Presentation</vt:lpstr>
      <vt:lpstr>PowerPoint Presentation</vt:lpstr>
      <vt:lpstr>PowerPoint Presentation</vt:lpstr>
      <vt:lpstr>Chloroplast as semiautonomous organelle</vt:lpstr>
      <vt:lpstr>PowerPoint Presentation</vt:lpstr>
      <vt:lpstr>PowerPoint Presentation</vt:lpstr>
      <vt:lpstr>PowerPoint Presentation</vt:lpstr>
      <vt:lpstr>Biogenesis of chloroplast</vt:lpstr>
      <vt:lpstr>PowerPoint Presentation</vt:lpstr>
      <vt:lpstr>The symbiotic origin of chloroplast</vt:lpstr>
      <vt:lpstr>Function of chloroplast:Photosynthesis</vt:lpstr>
      <vt:lpstr>PowerPoint Presentation</vt:lpstr>
      <vt:lpstr>PowerPoint Presentation</vt:lpstr>
      <vt:lpstr>PowerPoint Presentation</vt:lpstr>
      <vt:lpstr>Endosymbiotic theory</vt:lpstr>
      <vt:lpstr>PowerPoint Presentation</vt:lpstr>
      <vt:lpstr>Genome</vt:lpstr>
      <vt:lpstr>Protein translocation</vt:lpstr>
      <vt:lpstr>PowerPoint Presentation</vt:lpstr>
      <vt:lpstr>Endoplasmic reticulum </vt:lpstr>
      <vt:lpstr>CELL?</vt:lpstr>
      <vt:lpstr>PowerPoint Presentation</vt:lpstr>
      <vt:lpstr>Endoplasmic reticulum </vt:lpstr>
      <vt:lpstr>PowerPoint Presentation</vt:lpstr>
      <vt:lpstr>History:- </vt:lpstr>
      <vt:lpstr>Structure:-</vt:lpstr>
      <vt:lpstr>Structure….</vt:lpstr>
      <vt:lpstr>Structure….</vt:lpstr>
      <vt:lpstr>PowerPoint Presentation</vt:lpstr>
      <vt:lpstr>Rough endoplasmic reticulum:- </vt:lpstr>
      <vt:lpstr>RER…</vt:lpstr>
      <vt:lpstr>RER….</vt:lpstr>
      <vt:lpstr>RER….</vt:lpstr>
      <vt:lpstr>RER….</vt:lpstr>
      <vt:lpstr>Functions of RER:-</vt:lpstr>
      <vt:lpstr>Continue….</vt:lpstr>
      <vt:lpstr>Smooth endoplasmic reticulum:- </vt:lpstr>
      <vt:lpstr>SER Functions:-</vt:lpstr>
      <vt:lpstr>Sarcoplasmic reticulum:-  </vt:lpstr>
      <vt:lpstr>PowerPoint Presentation</vt:lpstr>
      <vt:lpstr>Difference…</vt:lpstr>
      <vt:lpstr>Transitional ER:-</vt:lpstr>
      <vt:lpstr>FUNCTIONS….</vt:lpstr>
      <vt:lpstr>Plants Cell:-</vt:lpstr>
      <vt:lpstr>PowerPoint Presentation</vt:lpstr>
      <vt:lpstr>Ribosomes </vt:lpstr>
      <vt:lpstr>History &amp; Discovery</vt:lpstr>
      <vt:lpstr>PowerPoint Presentation</vt:lpstr>
      <vt:lpstr>Definition </vt:lpstr>
      <vt:lpstr>Occurrence &amp; Distribution </vt:lpstr>
      <vt:lpstr>PowerPoint Presentation</vt:lpstr>
      <vt:lpstr>Number</vt:lpstr>
      <vt:lpstr>Domains of ribosomes</vt:lpstr>
      <vt:lpstr>Structure of ribosomes</vt:lpstr>
      <vt:lpstr>Structure of ribosomes</vt:lpstr>
      <vt:lpstr>Structure of ribosomes</vt:lpstr>
      <vt:lpstr>Svedberg Unit</vt:lpstr>
      <vt:lpstr>TYPES OF RIBOSOMES</vt:lpstr>
      <vt:lpstr>1: 70S Ribosomes</vt:lpstr>
      <vt:lpstr>2: 80S Ribosomes</vt:lpstr>
      <vt:lpstr>PowerPoint Presentation</vt:lpstr>
      <vt:lpstr>Structure Of Larger Subunit</vt:lpstr>
      <vt:lpstr>Structure Of smaller Subunit</vt:lpstr>
      <vt:lpstr>Location</vt:lpstr>
      <vt:lpstr>Types On The Basis Of Location</vt:lpstr>
      <vt:lpstr>Free Ribosomes </vt:lpstr>
      <vt:lpstr>Bounded ribosomes</vt:lpstr>
      <vt:lpstr>Function </vt:lpstr>
      <vt:lpstr>Translation </vt:lpstr>
      <vt:lpstr>Effects of antibiotics on protein synthesis</vt:lpstr>
      <vt:lpstr>Ribosomes associated diseases</vt:lpstr>
      <vt:lpstr>PowerPoint Presentation</vt:lpstr>
      <vt:lpstr>Latest researches </vt:lpstr>
      <vt:lpstr>His discoveries 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cell organelles</dc:title>
  <dc:creator>hafsa saeed</dc:creator>
  <cp:lastModifiedBy>hafsa saeed</cp:lastModifiedBy>
  <cp:revision>1</cp:revision>
  <dcterms:created xsi:type="dcterms:W3CDTF">2020-04-26T11:01:02Z</dcterms:created>
  <dcterms:modified xsi:type="dcterms:W3CDTF">2020-04-26T11:01:56Z</dcterms:modified>
</cp:coreProperties>
</file>