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5" d="100"/>
          <a:sy n="85" d="100"/>
        </p:scale>
        <p:origin x="9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audio" Target="../media/audio1.wav"/><Relationship Id="rId5" Type="http://schemas.openxmlformats.org/officeDocument/2006/relationships/audio" Target="../media/audio1.wav"/><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4/9/2018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p:pull dir="lu"/>
        <p:sndAc>
          <p:stSnd>
            <p:snd r:embed="rId1" name="arrow.wav"/>
          </p:stSnd>
        </p:sndAc>
      </p:transition>
    </mc:Choice>
    <mc:Fallback xmlns="">
      <p:transition>
        <p:pull dir="lu"/>
        <p:sndAc>
          <p:stSnd>
            <p:snd r:embed="rId5" name="arrow.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p:pull dir="lu"/>
        <p:sndAc>
          <p:stSnd>
            <p:snd r:embed="rId1" name="arrow.wav"/>
          </p:stSnd>
        </p:sndAc>
      </p:transition>
    </mc:Choice>
    <mc:Fallback xmlns="">
      <p:transition>
        <p:pull dir="lu"/>
        <p:sndAc>
          <p:stSnd>
            <p:snd r:embed="rId3" name="arrow.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p:pull dir="lu"/>
        <p:sndAc>
          <p:stSnd>
            <p:snd r:embed="rId1" name="arrow.wav"/>
          </p:stSnd>
        </p:sndAc>
      </p:transition>
    </mc:Choice>
    <mc:Fallback xmlns="">
      <p:transition>
        <p:pull dir="lu"/>
        <p:sndAc>
          <p:stSnd>
            <p:snd r:embed="rId3" name="arrow.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p:pull dir="lu"/>
        <p:sndAc>
          <p:stSnd>
            <p:snd r:embed="rId1" name="arrow.wav"/>
          </p:stSnd>
        </p:sndAc>
      </p:transition>
    </mc:Choice>
    <mc:Fallback xmlns="">
      <p:transition>
        <p:pull dir="lu"/>
        <p:sndAc>
          <p:stSnd>
            <p:snd r:embed="rId3" name="arrow.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p:pull dir="lu"/>
        <p:sndAc>
          <p:stSnd>
            <p:snd r:embed="rId1" name="arrow.wav"/>
          </p:stSnd>
        </p:sndAc>
      </p:transition>
    </mc:Choice>
    <mc:Fallback xmlns="">
      <p:transition>
        <p:pull dir="lu"/>
        <p:sndAc>
          <p:stSnd>
            <p:snd r:embed="rId3" name="arrow.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p:pull dir="lu"/>
        <p:sndAc>
          <p:stSnd>
            <p:snd r:embed="rId1" name="arrow.wav"/>
          </p:stSnd>
        </p:sndAc>
      </p:transition>
    </mc:Choice>
    <mc:Fallback xmlns="">
      <p:transition>
        <p:pull dir="lu"/>
        <p:sndAc>
          <p:stSnd>
            <p:snd r:embed="rId3" name="arrow.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p:pull dir="lu"/>
        <p:sndAc>
          <p:stSnd>
            <p:snd r:embed="rId1" name="arrow.wav"/>
          </p:stSnd>
        </p:sndAc>
      </p:transition>
    </mc:Choice>
    <mc:Fallback xmlns="">
      <p:transition>
        <p:pull dir="lu"/>
        <p:sndAc>
          <p:stSnd>
            <p:snd r:embed="rId3" name="arrow.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p:pull dir="lu"/>
        <p:sndAc>
          <p:stSnd>
            <p:snd r:embed="rId1" name="arrow.wav"/>
          </p:stSnd>
        </p:sndAc>
      </p:transition>
    </mc:Choice>
    <mc:Fallback xmlns="">
      <p:transition>
        <p:pull dir="lu"/>
        <p:sndAc>
          <p:stSnd>
            <p:snd r:embed="rId3" name="arrow.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p:pull dir="lu"/>
        <p:sndAc>
          <p:stSnd>
            <p:snd r:embed="rId1" name="arrow.wav"/>
          </p:stSnd>
        </p:sndAc>
      </p:transition>
    </mc:Choice>
    <mc:Fallback xmlns="">
      <p:transition>
        <p:pull dir="lu"/>
        <p:sndAc>
          <p:stSnd>
            <p:snd r:embed="rId3" name="arrow.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p:pull dir="lu"/>
        <p:sndAc>
          <p:stSnd>
            <p:snd r:embed="rId1" name="arrow.wav"/>
          </p:stSnd>
        </p:sndAc>
      </p:transition>
    </mc:Choice>
    <mc:Fallback xmlns="">
      <p:transition>
        <p:pull dir="lu"/>
        <p:sndAc>
          <p:stSnd>
            <p:snd r:embed="rId3" name="arrow.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p:pull dir="lu"/>
        <p:sndAc>
          <p:stSnd>
            <p:snd r:embed="rId1" name="arrow.wav"/>
          </p:stSnd>
        </p:sndAc>
      </p:transition>
    </mc:Choice>
    <mc:Fallback xmlns="">
      <p:transition>
        <p:pull dir="lu"/>
        <p:sndAc>
          <p:stSnd>
            <p:snd r:embed="rId3" name="arrow.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p:pull dir="lu"/>
        <p:sndAc>
          <p:stSnd>
            <p:snd r:embed="rId1" name="arrow.wav"/>
          </p:stSnd>
        </p:sndAc>
      </p:transition>
    </mc:Choice>
    <mc:Fallback xmlns="">
      <p:transition>
        <p:pull dir="lu"/>
        <p:sndAc>
          <p:stSnd>
            <p:snd r:embed="rId3" name="arrow.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p:pull dir="lu"/>
        <p:sndAc>
          <p:stSnd>
            <p:snd r:embed="rId1" name="arrow.wav"/>
          </p:stSnd>
        </p:sndAc>
      </p:transition>
    </mc:Choice>
    <mc:Fallback xmlns="">
      <p:transition>
        <p:pull dir="lu"/>
        <p:sndAc>
          <p:stSnd>
            <p:snd r:embed="rId3" name="arrow.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p:pull dir="lu"/>
        <p:sndAc>
          <p:stSnd>
            <p:snd r:embed="rId1" name="arrow.wav"/>
          </p:stSnd>
        </p:sndAc>
      </p:transition>
    </mc:Choice>
    <mc:Fallback xmlns="">
      <p:transition>
        <p:pull dir="lu"/>
        <p:sndAc>
          <p:stSnd>
            <p:snd r:embed="rId3" name="arrow.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p:pull dir="lu"/>
        <p:sndAc>
          <p:stSnd>
            <p:snd r:embed="rId1" name="arrow.wav"/>
          </p:stSnd>
        </p:sndAc>
      </p:transition>
    </mc:Choice>
    <mc:Fallback xmlns="">
      <p:transition>
        <p:pull dir="lu"/>
        <p:sndAc>
          <p:stSnd>
            <p:snd r:embed="rId3" name="arrow.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p:pull dir="lu"/>
        <p:sndAc>
          <p:stSnd>
            <p:snd r:embed="rId1" name="arrow.wav"/>
          </p:stSnd>
        </p:sndAc>
      </p:transition>
    </mc:Choice>
    <mc:Fallback xmlns="">
      <p:transition>
        <p:pull dir="lu"/>
        <p:sndAc>
          <p:stSnd>
            <p:snd r:embed="rId3" name="arrow.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p:pull dir="lu"/>
        <p:sndAc>
          <p:stSnd>
            <p:snd r:embed="rId1" name="arrow.wav"/>
          </p:stSnd>
        </p:sndAc>
      </p:transition>
    </mc:Choice>
    <mc:Fallback xmlns="">
      <p:transition>
        <p:pull dir="lu"/>
        <p:sndAc>
          <p:stSnd>
            <p:snd r:embed="rId3" name="arrow.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4/9/2018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xmlns:p14="http://schemas.microsoft.com/office/powerpoint/2010/main">
    <mc:Choice Requires="p14">
      <p:transition p14:dur="10">
        <p:pull dir="lu"/>
        <p:sndAc>
          <p:stSnd>
            <p:snd r:embed="rId19" name="arrow.wav"/>
          </p:stSnd>
        </p:sndAc>
      </p:transition>
    </mc:Choice>
    <mc:Fallback xmlns="">
      <p:transition>
        <p:pull dir="lu"/>
        <p:sndAc>
          <p:stSnd>
            <p:snd r:embed="rId22" name="arrow.wav"/>
          </p:stSnd>
        </p:sndAc>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i="1" u="sng" dirty="0">
                <a:latin typeface="Times New Roman" panose="02020603050405020304" pitchFamily="18" charset="0"/>
                <a:cs typeface="Times New Roman" panose="02020603050405020304" pitchFamily="18" charset="0"/>
              </a:rPr>
              <a:t>Natural Save Products For Control OF </a:t>
            </a:r>
            <a:r>
              <a:rPr lang="en-US" sz="4000" b="1" i="1" u="sng" dirty="0" smtClean="0">
                <a:latin typeface="Times New Roman" panose="02020603050405020304" pitchFamily="18" charset="0"/>
                <a:cs typeface="Times New Roman" panose="02020603050405020304" pitchFamily="18" charset="0"/>
              </a:rPr>
              <a:t>Diseases</a:t>
            </a:r>
            <a:endParaRPr lang="en-US" sz="4000" b="1" i="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088478"/>
      </p:ext>
    </p:extLst>
  </p:cSld>
  <p:clrMapOvr>
    <a:masterClrMapping/>
  </p:clrMapOvr>
  <mc:AlternateContent xmlns:mc="http://schemas.openxmlformats.org/markup-compatibility/2006" xmlns:p14="http://schemas.microsoft.com/office/powerpoint/2010/main">
    <mc:Choice Requires="p14">
      <p:transition p14:dur="10">
        <p:pull dir="lu"/>
        <p:sndAc>
          <p:stSnd>
            <p:snd r:embed="rId2" name="arrow.wav"/>
          </p:stSnd>
        </p:sndAc>
      </p:transition>
    </mc:Choice>
    <mc:Fallback xmlns="">
      <p:transition>
        <p:pull dir="lu"/>
        <p:sndAc>
          <p:stSnd>
            <p:snd r:embed="rId3" name="arrow.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r>
              <a:rPr lang="en-US" sz="2800" i="1" dirty="0">
                <a:latin typeface="Times New Roman" panose="02020603050405020304" pitchFamily="18" charset="0"/>
                <a:cs typeface="Times New Roman" panose="02020603050405020304" pitchFamily="18" charset="0"/>
              </a:rPr>
              <a:t>Use safe seeds which have been inspected for pathogens and weeds at all stages of production</a:t>
            </a:r>
            <a:r>
              <a:rPr lang="en-US" dirty="0" smtClean="0"/>
              <a:t>.</a:t>
            </a:r>
          </a:p>
          <a:p>
            <a:pPr marL="0" indent="0" algn="just">
              <a:buNone/>
            </a:pPr>
            <a:r>
              <a:rPr lang="en-US" sz="2800" b="1" i="1" u="sng" dirty="0">
                <a:latin typeface="Times New Roman" panose="02020603050405020304" pitchFamily="18" charset="0"/>
                <a:cs typeface="Times New Roman" panose="02020603050405020304" pitchFamily="18" charset="0"/>
              </a:rPr>
              <a:t>c</a:t>
            </a:r>
            <a:r>
              <a:rPr lang="en-US" sz="2800" b="1" i="1" u="sng" dirty="0" smtClean="0">
                <a:latin typeface="Times New Roman" panose="02020603050405020304" pitchFamily="18" charset="0"/>
                <a:cs typeface="Times New Roman" panose="02020603050405020304" pitchFamily="18" charset="0"/>
              </a:rPr>
              <a:t>)</a:t>
            </a:r>
            <a:r>
              <a:rPr lang="en-US" sz="2800" b="1" i="1" u="sng" dirty="0">
                <a:latin typeface="Times New Roman" panose="02020603050405020304" pitchFamily="18" charset="0"/>
                <a:cs typeface="Times New Roman" panose="02020603050405020304" pitchFamily="18" charset="0"/>
              </a:rPr>
              <a:t> Use of suitable cropping </a:t>
            </a:r>
            <a:r>
              <a:rPr lang="en-US" sz="2800" b="1" i="1" u="sng" dirty="0" smtClean="0">
                <a:latin typeface="Times New Roman" panose="02020603050405020304" pitchFamily="18" charset="0"/>
                <a:cs typeface="Times New Roman" panose="02020603050405020304" pitchFamily="18" charset="0"/>
              </a:rPr>
              <a:t>systems:</a:t>
            </a:r>
          </a:p>
          <a:p>
            <a:pPr algn="just"/>
            <a:r>
              <a:rPr lang="en-US" sz="2800" i="1" dirty="0">
                <a:latin typeface="Times New Roman" panose="02020603050405020304" pitchFamily="18" charset="0"/>
                <a:cs typeface="Times New Roman" panose="02020603050405020304" pitchFamily="18" charset="0"/>
              </a:rPr>
              <a:t>Mixed cropping </a:t>
            </a:r>
            <a:r>
              <a:rPr lang="en-US" sz="2800" i="1" dirty="0" smtClean="0">
                <a:latin typeface="Times New Roman" panose="02020603050405020304" pitchFamily="18" charset="0"/>
                <a:cs typeface="Times New Roman" panose="02020603050405020304" pitchFamily="18" charset="0"/>
              </a:rPr>
              <a:t>systems</a:t>
            </a:r>
          </a:p>
          <a:p>
            <a:pPr algn="just"/>
            <a:r>
              <a:rPr lang="en-US" sz="2800" i="1" dirty="0">
                <a:latin typeface="Times New Roman" panose="02020603050405020304" pitchFamily="18" charset="0"/>
                <a:cs typeface="Times New Roman" panose="02020603050405020304" pitchFamily="18" charset="0"/>
              </a:rPr>
              <a:t>Crop </a:t>
            </a:r>
            <a:r>
              <a:rPr lang="en-US" sz="2800" i="1" dirty="0" smtClean="0">
                <a:latin typeface="Times New Roman" panose="02020603050405020304" pitchFamily="18" charset="0"/>
                <a:cs typeface="Times New Roman" panose="02020603050405020304" pitchFamily="18" charset="0"/>
              </a:rPr>
              <a:t>rotation</a:t>
            </a:r>
          </a:p>
          <a:p>
            <a:pPr algn="just"/>
            <a:r>
              <a:rPr lang="en-US" sz="2800" i="1" dirty="0">
                <a:latin typeface="Times New Roman" panose="02020603050405020304" pitchFamily="18" charset="0"/>
                <a:cs typeface="Times New Roman" panose="02020603050405020304" pitchFamily="18" charset="0"/>
              </a:rPr>
              <a:t>Green manuring and cover crops</a:t>
            </a:r>
            <a:endParaRPr lang="en-US" sz="2800" b="1" i="1" u="sng"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865767505"/>
      </p:ext>
    </p:extLst>
  </p:cSld>
  <p:clrMapOvr>
    <a:masterClrMapping/>
  </p:clrMapOvr>
  <mc:AlternateContent xmlns:mc="http://schemas.openxmlformats.org/markup-compatibility/2006" xmlns:p14="http://schemas.microsoft.com/office/powerpoint/2010/main">
    <mc:Choice Requires="p14">
      <p:transition p14:dur="10">
        <p:pull dir="lu"/>
        <p:sndAc>
          <p:stSnd>
            <p:snd r:embed="rId2" name="arrow.wav"/>
          </p:stSnd>
        </p:sndAc>
      </p:transition>
    </mc:Choice>
    <mc:Fallback xmlns="">
      <p:transition>
        <p:pull dir="lu"/>
        <p:sndAc>
          <p:stSnd>
            <p:snd r:embed="rId3" name="arrow.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sz="2800" b="1" i="1" u="sng" dirty="0">
                <a:latin typeface="Times New Roman" panose="02020603050405020304" pitchFamily="18" charset="0"/>
                <a:cs typeface="Times New Roman" panose="02020603050405020304" pitchFamily="18" charset="0"/>
              </a:rPr>
              <a:t>d</a:t>
            </a:r>
            <a:r>
              <a:rPr lang="en-US" sz="2800" b="1" i="1" u="sng" dirty="0" smtClean="0">
                <a:latin typeface="Times New Roman" panose="02020603050405020304" pitchFamily="18" charset="0"/>
                <a:cs typeface="Times New Roman" panose="02020603050405020304" pitchFamily="18" charset="0"/>
              </a:rPr>
              <a:t>)</a:t>
            </a:r>
            <a:r>
              <a:rPr lang="en-US" sz="2800" b="1" i="1" u="sng" dirty="0">
                <a:latin typeface="Times New Roman" panose="02020603050405020304" pitchFamily="18" charset="0"/>
                <a:cs typeface="Times New Roman" panose="02020603050405020304" pitchFamily="18" charset="0"/>
              </a:rPr>
              <a:t> Use of balanced nutrient management :</a:t>
            </a:r>
            <a:endParaRPr lang="en-US" sz="2800" b="1" i="1" u="sng" dirty="0" smtClean="0">
              <a:latin typeface="Times New Roman" panose="02020603050405020304" pitchFamily="18" charset="0"/>
              <a:cs typeface="Times New Roman" panose="02020603050405020304" pitchFamily="18" charset="0"/>
            </a:endParaRPr>
          </a:p>
          <a:p>
            <a:r>
              <a:rPr lang="en-US" sz="3000" i="1" dirty="0" smtClean="0">
                <a:latin typeface="Times New Roman" panose="02020603050405020304" pitchFamily="18" charset="0"/>
                <a:cs typeface="Times New Roman" panose="02020603050405020304" pitchFamily="18" charset="0"/>
              </a:rPr>
              <a:t>Moderate </a:t>
            </a:r>
            <a:r>
              <a:rPr lang="en-US" sz="3000" i="1" dirty="0">
                <a:latin typeface="Times New Roman" panose="02020603050405020304" pitchFamily="18" charset="0"/>
                <a:cs typeface="Times New Roman" panose="02020603050405020304" pitchFamily="18" charset="0"/>
              </a:rPr>
              <a:t>fertilization</a:t>
            </a:r>
            <a:endParaRPr lang="en-US" sz="3000" i="1" dirty="0" smtClean="0">
              <a:latin typeface="Times New Roman" panose="02020603050405020304" pitchFamily="18" charset="0"/>
              <a:cs typeface="Times New Roman" panose="02020603050405020304" pitchFamily="18" charset="0"/>
            </a:endParaRPr>
          </a:p>
          <a:p>
            <a:pPr algn="just"/>
            <a:r>
              <a:rPr lang="en-US" sz="3000" i="1" dirty="0">
                <a:latin typeface="Times New Roman" panose="02020603050405020304" pitchFamily="18" charset="0"/>
                <a:cs typeface="Times New Roman" panose="02020603050405020304" pitchFamily="18" charset="0"/>
              </a:rPr>
              <a:t>Balanced potassium supply contributes to the prevention of fungi and bacterial </a:t>
            </a:r>
            <a:r>
              <a:rPr lang="en-US" sz="3000" i="1" dirty="0" smtClean="0">
                <a:latin typeface="Times New Roman" panose="02020603050405020304" pitchFamily="18" charset="0"/>
                <a:cs typeface="Times New Roman" panose="02020603050405020304" pitchFamily="18" charset="0"/>
              </a:rPr>
              <a:t>infections</a:t>
            </a:r>
          </a:p>
          <a:p>
            <a:pPr marL="0" indent="0" algn="just">
              <a:buNone/>
            </a:pPr>
            <a:r>
              <a:rPr lang="en-US" sz="2800" b="1" i="1" u="sng" dirty="0">
                <a:latin typeface="Times New Roman" panose="02020603050405020304" pitchFamily="18" charset="0"/>
                <a:cs typeface="Times New Roman" panose="02020603050405020304" pitchFamily="18" charset="0"/>
              </a:rPr>
              <a:t>e</a:t>
            </a:r>
            <a:r>
              <a:rPr lang="en-US" sz="2800" b="1" i="1" u="sng" dirty="0" smtClean="0">
                <a:latin typeface="Times New Roman" panose="02020603050405020304" pitchFamily="18" charset="0"/>
                <a:cs typeface="Times New Roman" panose="02020603050405020304" pitchFamily="18" charset="0"/>
              </a:rPr>
              <a:t>)</a:t>
            </a:r>
            <a:r>
              <a:rPr lang="en-US" sz="2800" b="1" i="1" u="sng" dirty="0">
                <a:latin typeface="Times New Roman" panose="02020603050405020304" pitchFamily="18" charset="0"/>
                <a:cs typeface="Times New Roman" panose="02020603050405020304" pitchFamily="18" charset="0"/>
              </a:rPr>
              <a:t> Input of organic matter</a:t>
            </a:r>
            <a:r>
              <a:rPr lang="en-US" sz="2800" b="1" i="1" u="sng" dirty="0" smtClean="0">
                <a:latin typeface="Times New Roman" panose="02020603050405020304" pitchFamily="18" charset="0"/>
                <a:cs typeface="Times New Roman" panose="02020603050405020304" pitchFamily="18" charset="0"/>
              </a:rPr>
              <a:t>:</a:t>
            </a:r>
          </a:p>
          <a:p>
            <a:pPr algn="just"/>
            <a:r>
              <a:rPr lang="en-US" sz="3000" i="1" dirty="0">
                <a:latin typeface="Times New Roman" panose="02020603050405020304" pitchFamily="18" charset="0"/>
                <a:cs typeface="Times New Roman" panose="02020603050405020304" pitchFamily="18" charset="0"/>
              </a:rPr>
              <a:t>Increases micro-organism density and activity in the </a:t>
            </a:r>
            <a:r>
              <a:rPr lang="en-US" sz="3000" i="1" dirty="0" smtClean="0">
                <a:latin typeface="Times New Roman" panose="02020603050405020304" pitchFamily="18" charset="0"/>
                <a:cs typeface="Times New Roman" panose="02020603050405020304" pitchFamily="18" charset="0"/>
              </a:rPr>
              <a:t>soil</a:t>
            </a:r>
            <a:endParaRPr lang="en-US" sz="3000" dirty="0"/>
          </a:p>
          <a:p>
            <a:pPr marL="0" indent="0" algn="just">
              <a:buNone/>
            </a:pPr>
            <a:endParaRPr lang="en-US" sz="2800" b="1" i="1" u="sng"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16915519"/>
      </p:ext>
    </p:extLst>
  </p:cSld>
  <p:clrMapOvr>
    <a:masterClrMapping/>
  </p:clrMapOvr>
  <mc:AlternateContent xmlns:mc="http://schemas.openxmlformats.org/markup-compatibility/2006" xmlns:p14="http://schemas.microsoft.com/office/powerpoint/2010/main">
    <mc:Choice Requires="p14">
      <p:transition p14:dur="10">
        <p:pull dir="lu"/>
        <p:sndAc>
          <p:stSnd>
            <p:snd r:embed="rId2" name="arrow.wav"/>
          </p:stSnd>
        </p:sndAc>
      </p:transition>
    </mc:Choice>
    <mc:Fallback xmlns="">
      <p:transition>
        <p:pull dir="lu"/>
        <p:sndAc>
          <p:stSnd>
            <p:snd r:embed="rId3" name="arrow.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i="1" dirty="0" smtClean="0">
                <a:latin typeface="Times New Roman" panose="02020603050405020304" pitchFamily="18" charset="0"/>
                <a:cs typeface="Times New Roman" panose="02020603050405020304" pitchFamily="18" charset="0"/>
              </a:rPr>
              <a:t>Stabilizes </a:t>
            </a:r>
            <a:r>
              <a:rPr lang="en-US" sz="2800" i="1" dirty="0">
                <a:latin typeface="Times New Roman" panose="02020603050405020304" pitchFamily="18" charset="0"/>
                <a:cs typeface="Times New Roman" panose="02020603050405020304" pitchFamily="18" charset="0"/>
              </a:rPr>
              <a:t>soil structure and thus improves aeration and infiltration of water</a:t>
            </a:r>
            <a:r>
              <a:rPr lang="en-US" sz="2800" i="1" dirty="0" smtClean="0">
                <a:latin typeface="Times New Roman" panose="02020603050405020304" pitchFamily="18" charset="0"/>
                <a:cs typeface="Times New Roman" panose="02020603050405020304" pitchFamily="18" charset="0"/>
              </a:rPr>
              <a:t>.</a:t>
            </a:r>
          </a:p>
          <a:p>
            <a:r>
              <a:rPr lang="en-US" sz="2800" i="1" dirty="0">
                <a:latin typeface="Times New Roman" panose="02020603050405020304" pitchFamily="18" charset="0"/>
                <a:cs typeface="Times New Roman" panose="02020603050405020304" pitchFamily="18" charset="0"/>
              </a:rPr>
              <a:t>Supplies substances which strengthen the plant‘s own protection mechanisms</a:t>
            </a:r>
            <a:r>
              <a:rPr lang="en-US" sz="2800" i="1" dirty="0" smtClean="0">
                <a:latin typeface="Times New Roman" panose="02020603050405020304" pitchFamily="18" charset="0"/>
                <a:cs typeface="Times New Roman" panose="02020603050405020304" pitchFamily="18" charset="0"/>
              </a:rPr>
              <a:t>.</a:t>
            </a:r>
          </a:p>
          <a:p>
            <a:pPr marL="0" indent="0">
              <a:buNone/>
            </a:pPr>
            <a:r>
              <a:rPr lang="en-US" sz="2800" b="1" i="1" u="sng" dirty="0">
                <a:latin typeface="Times New Roman" panose="02020603050405020304" pitchFamily="18" charset="0"/>
                <a:cs typeface="Times New Roman" panose="02020603050405020304" pitchFamily="18" charset="0"/>
              </a:rPr>
              <a:t>f</a:t>
            </a:r>
            <a:r>
              <a:rPr lang="en-US" sz="2800" b="1" i="1" u="sng" dirty="0" smtClean="0">
                <a:latin typeface="Times New Roman" panose="02020603050405020304" pitchFamily="18" charset="0"/>
                <a:cs typeface="Times New Roman" panose="02020603050405020304" pitchFamily="18" charset="0"/>
              </a:rPr>
              <a:t>)</a:t>
            </a:r>
            <a:r>
              <a:rPr lang="en-US" sz="2800" b="1" i="1" u="sng" dirty="0">
                <a:latin typeface="Times New Roman" panose="02020603050405020304" pitchFamily="18" charset="0"/>
                <a:cs typeface="Times New Roman" panose="02020603050405020304" pitchFamily="18" charset="0"/>
              </a:rPr>
              <a:t> Application of suitable soil cultivation methods:</a:t>
            </a:r>
          </a:p>
          <a:p>
            <a:r>
              <a:rPr lang="en-US" sz="2800" i="1" dirty="0">
                <a:latin typeface="Times New Roman" panose="02020603050405020304" pitchFamily="18" charset="0"/>
                <a:cs typeface="Times New Roman" panose="02020603050405020304" pitchFamily="18" charset="0"/>
              </a:rPr>
              <a:t>Facilitates the decomposition of infected plant parts.</a:t>
            </a:r>
          </a:p>
          <a:p>
            <a:pPr algn="just"/>
            <a:endParaRPr lang="en-US" sz="2800" i="1" dirty="0">
              <a:latin typeface="Times New Roman" panose="02020603050405020304" pitchFamily="18" charset="0"/>
              <a:cs typeface="Times New Roman" panose="02020603050405020304" pitchFamily="18" charset="0"/>
            </a:endParaRPr>
          </a:p>
          <a:p>
            <a:endParaRPr lang="en-US" sz="2800" i="1" dirty="0">
              <a:latin typeface="Times New Roman" panose="02020603050405020304" pitchFamily="18" charset="0"/>
              <a:cs typeface="Times New Roman" panose="02020603050405020304" pitchFamily="18" charset="0"/>
            </a:endParaRPr>
          </a:p>
          <a:p>
            <a:endParaRPr lang="en-US"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6566946"/>
      </p:ext>
    </p:extLst>
  </p:cSld>
  <p:clrMapOvr>
    <a:masterClrMapping/>
  </p:clrMapOvr>
  <mc:AlternateContent xmlns:mc="http://schemas.openxmlformats.org/markup-compatibility/2006" xmlns:p14="http://schemas.microsoft.com/office/powerpoint/2010/main">
    <mc:Choice Requires="p14">
      <p:transition p14:dur="10">
        <p:pull dir="lu"/>
        <p:sndAc>
          <p:stSnd>
            <p:snd r:embed="rId2" name="arrow.wav"/>
          </p:stSnd>
        </p:sndAc>
      </p:transition>
    </mc:Choice>
    <mc:Fallback xmlns="">
      <p:transition>
        <p:pull dir="lu"/>
        <p:sndAc>
          <p:stSnd>
            <p:snd r:embed="rId3" name="arrow.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i="1" dirty="0">
                <a:latin typeface="Times New Roman" panose="02020603050405020304" pitchFamily="18" charset="0"/>
                <a:cs typeface="Times New Roman" panose="02020603050405020304" pitchFamily="18" charset="0"/>
              </a:rPr>
              <a:t>Regulates weeds which serve as hosts for pests and diseases</a:t>
            </a:r>
            <a:r>
              <a:rPr lang="en-US" sz="2800" i="1" dirty="0" smtClean="0">
                <a:latin typeface="Times New Roman" panose="02020603050405020304" pitchFamily="18" charset="0"/>
                <a:cs typeface="Times New Roman" panose="02020603050405020304" pitchFamily="18" charset="0"/>
              </a:rPr>
              <a:t>.</a:t>
            </a:r>
          </a:p>
          <a:p>
            <a:pPr marL="0" indent="0">
              <a:buNone/>
            </a:pPr>
            <a:r>
              <a:rPr lang="en-US" sz="2800" b="1" i="1" u="sng" dirty="0">
                <a:latin typeface="Times New Roman" panose="02020603050405020304" pitchFamily="18" charset="0"/>
                <a:cs typeface="Times New Roman" panose="02020603050405020304" pitchFamily="18" charset="0"/>
              </a:rPr>
              <a:t>g</a:t>
            </a:r>
            <a:r>
              <a:rPr lang="en-US" sz="2800" b="1" i="1" u="sng" dirty="0" smtClean="0">
                <a:latin typeface="Times New Roman" panose="02020603050405020304" pitchFamily="18" charset="0"/>
                <a:cs typeface="Times New Roman" panose="02020603050405020304" pitchFamily="18" charset="0"/>
              </a:rPr>
              <a:t>)</a:t>
            </a:r>
            <a:r>
              <a:rPr lang="en-US" sz="2800" b="1" i="1" u="sng" dirty="0">
                <a:latin typeface="Times New Roman" panose="02020603050405020304" pitchFamily="18" charset="0"/>
                <a:cs typeface="Times New Roman" panose="02020603050405020304" pitchFamily="18" charset="0"/>
              </a:rPr>
              <a:t> Use of good water management:</a:t>
            </a:r>
          </a:p>
          <a:p>
            <a:r>
              <a:rPr lang="en-US" sz="2800" i="1" dirty="0">
                <a:latin typeface="Times New Roman" panose="02020603050405020304" pitchFamily="18" charset="0"/>
                <a:cs typeface="Times New Roman" panose="02020603050405020304" pitchFamily="18" charset="0"/>
              </a:rPr>
              <a:t>No water logging: causes stress to the plant, which encourages pathogens </a:t>
            </a:r>
            <a:r>
              <a:rPr lang="en-US" sz="2800" i="1" dirty="0" smtClean="0">
                <a:latin typeface="Times New Roman" panose="02020603050405020304" pitchFamily="18" charset="0"/>
                <a:cs typeface="Times New Roman" panose="02020603050405020304" pitchFamily="18" charset="0"/>
              </a:rPr>
              <a:t>infections.</a:t>
            </a:r>
            <a:endParaRPr lang="en-US" sz="2800" i="1" dirty="0">
              <a:latin typeface="Times New Roman" panose="02020603050405020304" pitchFamily="18" charset="0"/>
              <a:cs typeface="Times New Roman" panose="02020603050405020304" pitchFamily="18" charset="0"/>
            </a:endParaRPr>
          </a:p>
          <a:p>
            <a:r>
              <a:rPr lang="en-US" sz="2800" i="1" dirty="0" smtClean="0">
                <a:latin typeface="Times New Roman" panose="02020603050405020304" pitchFamily="18" charset="0"/>
                <a:cs typeface="Times New Roman" panose="02020603050405020304" pitchFamily="18" charset="0"/>
              </a:rPr>
              <a:t>Avoid </a:t>
            </a:r>
            <a:r>
              <a:rPr lang="en-US" sz="2800" i="1" dirty="0">
                <a:latin typeface="Times New Roman" panose="02020603050405020304" pitchFamily="18" charset="0"/>
                <a:cs typeface="Times New Roman" panose="02020603050405020304" pitchFamily="18" charset="0"/>
              </a:rPr>
              <a:t>water on the foliage, as water borne disease spread with droplets and fungal disease germinate in water.</a:t>
            </a:r>
          </a:p>
          <a:p>
            <a:endParaRPr lang="en-US" sz="2800" i="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87809440"/>
      </p:ext>
    </p:extLst>
  </p:cSld>
  <p:clrMapOvr>
    <a:masterClrMapping/>
  </p:clrMapOvr>
  <mc:AlternateContent xmlns:mc="http://schemas.openxmlformats.org/markup-compatibility/2006" xmlns:p14="http://schemas.microsoft.com/office/powerpoint/2010/main">
    <mc:Choice Requires="p14">
      <p:transition p14:dur="10">
        <p:pull dir="lu"/>
        <p:sndAc>
          <p:stSnd>
            <p:snd r:embed="rId2" name="arrow.wav"/>
          </p:stSnd>
        </p:sndAc>
      </p:transition>
    </mc:Choice>
    <mc:Fallback xmlns="">
      <p:transition>
        <p:pull dir="lu"/>
        <p:sndAc>
          <p:stSnd>
            <p:snd r:embed="rId3" name="arrow.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US" sz="2800" b="1" i="1" u="sng" dirty="0">
                <a:latin typeface="Times New Roman" panose="02020603050405020304" pitchFamily="18" charset="0"/>
                <a:cs typeface="Times New Roman" panose="02020603050405020304" pitchFamily="18" charset="0"/>
              </a:rPr>
              <a:t>h</a:t>
            </a:r>
            <a:r>
              <a:rPr lang="en-US" sz="2800" b="1" i="1" u="sng" dirty="0" smtClean="0">
                <a:latin typeface="Times New Roman" panose="02020603050405020304" pitchFamily="18" charset="0"/>
                <a:cs typeface="Times New Roman" panose="02020603050405020304" pitchFamily="18" charset="0"/>
              </a:rPr>
              <a:t>)</a:t>
            </a:r>
            <a:r>
              <a:rPr lang="en-US" sz="2800" b="1" i="1" u="sng" dirty="0">
                <a:latin typeface="Times New Roman" panose="02020603050405020304" pitchFamily="18" charset="0"/>
                <a:cs typeface="Times New Roman" panose="02020603050405020304" pitchFamily="18" charset="0"/>
              </a:rPr>
              <a:t> Conservation and promotion of natural enemies:</a:t>
            </a:r>
          </a:p>
          <a:p>
            <a:r>
              <a:rPr lang="en-US" sz="3000" i="1" dirty="0">
                <a:latin typeface="Times New Roman" panose="02020603050405020304" pitchFamily="18" charset="0"/>
                <a:cs typeface="Times New Roman" panose="02020603050405020304" pitchFamily="18" charset="0"/>
              </a:rPr>
              <a:t>Provide an ideal habitat for natural enemies to grow and reproduce.</a:t>
            </a:r>
          </a:p>
          <a:p>
            <a:r>
              <a:rPr lang="en-US" sz="3000" i="1" dirty="0">
                <a:latin typeface="Times New Roman" panose="02020603050405020304" pitchFamily="18" charset="0"/>
                <a:cs typeface="Times New Roman" panose="02020603050405020304" pitchFamily="18" charset="0"/>
              </a:rPr>
              <a:t>Avoid using products which harm natural enemies</a:t>
            </a:r>
            <a:r>
              <a:rPr lang="en-US" sz="3000" i="1" dirty="0" smtClean="0">
                <a:latin typeface="Times New Roman" panose="02020603050405020304" pitchFamily="18" charset="0"/>
                <a:cs typeface="Times New Roman" panose="02020603050405020304" pitchFamily="18" charset="0"/>
              </a:rPr>
              <a:t>.</a:t>
            </a:r>
          </a:p>
          <a:p>
            <a:pPr marL="0" indent="0">
              <a:buNone/>
            </a:pPr>
            <a:r>
              <a:rPr lang="en-US" sz="2800" b="1" i="1" u="sng" dirty="0">
                <a:latin typeface="Times New Roman" panose="02020603050405020304" pitchFamily="18" charset="0"/>
                <a:cs typeface="Times New Roman" panose="02020603050405020304" pitchFamily="18" charset="0"/>
              </a:rPr>
              <a:t>i</a:t>
            </a:r>
            <a:r>
              <a:rPr lang="en-US" sz="2800" b="1" i="1" u="sng" dirty="0" smtClean="0">
                <a:latin typeface="Times New Roman" panose="02020603050405020304" pitchFamily="18" charset="0"/>
                <a:cs typeface="Times New Roman" panose="02020603050405020304" pitchFamily="18" charset="0"/>
              </a:rPr>
              <a:t>)</a:t>
            </a:r>
            <a:r>
              <a:rPr lang="en-US" sz="2800" b="1" i="1" u="sng" dirty="0">
                <a:latin typeface="Times New Roman" panose="02020603050405020304" pitchFamily="18" charset="0"/>
                <a:cs typeface="Times New Roman" panose="02020603050405020304" pitchFamily="18" charset="0"/>
              </a:rPr>
              <a:t> Selection of optimum planting time and spacing</a:t>
            </a:r>
            <a:r>
              <a:rPr lang="en-US" sz="2800" b="1" i="1" u="sng" dirty="0" smtClean="0">
                <a:latin typeface="Times New Roman" panose="02020603050405020304" pitchFamily="18" charset="0"/>
                <a:cs typeface="Times New Roman" panose="02020603050405020304" pitchFamily="18" charset="0"/>
              </a:rPr>
              <a:t>:</a:t>
            </a:r>
          </a:p>
          <a:p>
            <a:r>
              <a:rPr lang="en-US" sz="3000" i="1" dirty="0">
                <a:latin typeface="Times New Roman" panose="02020603050405020304" pitchFamily="18" charset="0"/>
                <a:cs typeface="Times New Roman" panose="02020603050405020304" pitchFamily="18" charset="0"/>
              </a:rPr>
              <a:t>Sufficient distance between the plants reduces the spread of a disease</a:t>
            </a:r>
            <a:endParaRPr lang="en-US" sz="3000" i="1" u="sng"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95155296"/>
      </p:ext>
    </p:extLst>
  </p:cSld>
  <p:clrMapOvr>
    <a:masterClrMapping/>
  </p:clrMapOvr>
  <mc:AlternateContent xmlns:mc="http://schemas.openxmlformats.org/markup-compatibility/2006" xmlns:p14="http://schemas.microsoft.com/office/powerpoint/2010/main">
    <mc:Choice Requires="p14">
      <p:transition p14:dur="10">
        <p:pull dir="lu"/>
        <p:sndAc>
          <p:stSnd>
            <p:snd r:embed="rId2" name="arrow.wav"/>
          </p:stSnd>
        </p:sndAc>
      </p:transition>
    </mc:Choice>
    <mc:Fallback xmlns="">
      <p:transition>
        <p:pull dir="lu"/>
        <p:sndAc>
          <p:stSnd>
            <p:snd r:embed="rId3" name="arrow.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i="1" dirty="0">
                <a:latin typeface="Times New Roman" panose="02020603050405020304" pitchFamily="18" charset="0"/>
                <a:cs typeface="Times New Roman" panose="02020603050405020304" pitchFamily="18" charset="0"/>
              </a:rPr>
              <a:t>Good aeration of the plants allows leaves to dry off faster, which hinders pathogen development and infection</a:t>
            </a:r>
            <a:r>
              <a:rPr lang="en-US" sz="2800" i="1" dirty="0" smtClean="0">
                <a:latin typeface="Times New Roman" panose="02020603050405020304" pitchFamily="18" charset="0"/>
                <a:cs typeface="Times New Roman" panose="02020603050405020304" pitchFamily="18" charset="0"/>
              </a:rPr>
              <a:t>.</a:t>
            </a:r>
          </a:p>
          <a:p>
            <a:pPr marL="0" indent="0">
              <a:buNone/>
            </a:pPr>
            <a:r>
              <a:rPr lang="en-US" sz="2800" b="1" i="1" u="sng" dirty="0">
                <a:latin typeface="Times New Roman" panose="02020603050405020304" pitchFamily="18" charset="0"/>
                <a:cs typeface="Times New Roman" panose="02020603050405020304" pitchFamily="18" charset="0"/>
              </a:rPr>
              <a:t>j</a:t>
            </a:r>
            <a:r>
              <a:rPr lang="en-US" sz="2800" b="1" i="1" u="sng" dirty="0" smtClean="0">
                <a:latin typeface="Times New Roman" panose="02020603050405020304" pitchFamily="18" charset="0"/>
                <a:cs typeface="Times New Roman" panose="02020603050405020304" pitchFamily="18" charset="0"/>
              </a:rPr>
              <a:t>)</a:t>
            </a:r>
            <a:r>
              <a:rPr lang="en-US" sz="2800" b="1" i="1" u="sng" dirty="0">
                <a:latin typeface="Times New Roman" panose="02020603050405020304" pitchFamily="18" charset="0"/>
                <a:cs typeface="Times New Roman" panose="02020603050405020304" pitchFamily="18" charset="0"/>
              </a:rPr>
              <a:t> Use of proper sanitation measures:</a:t>
            </a:r>
          </a:p>
          <a:p>
            <a:r>
              <a:rPr lang="en-US" sz="2800" i="1" dirty="0">
                <a:latin typeface="Times New Roman" panose="02020603050405020304" pitchFamily="18" charset="0"/>
                <a:cs typeface="Times New Roman" panose="02020603050405020304" pitchFamily="18" charset="0"/>
              </a:rPr>
              <a:t>Remove infected plant parts (leaves, fruits) from the ground to prevent the disease from spreading.</a:t>
            </a:r>
          </a:p>
          <a:p>
            <a:r>
              <a:rPr lang="en-US" sz="2800" i="1" dirty="0">
                <a:latin typeface="Times New Roman" panose="02020603050405020304" pitchFamily="18" charset="0"/>
                <a:cs typeface="Times New Roman" panose="02020603050405020304" pitchFamily="18" charset="0"/>
              </a:rPr>
              <a:t>Eliminate residues of infected plants after harvesting</a:t>
            </a:r>
            <a:r>
              <a:rPr lang="en-US" sz="2800" i="1" dirty="0" smtClean="0">
                <a:latin typeface="Times New Roman" panose="02020603050405020304" pitchFamily="18" charset="0"/>
                <a:cs typeface="Times New Roman" panose="02020603050405020304" pitchFamily="18" charset="0"/>
              </a:rPr>
              <a:t>.</a:t>
            </a:r>
            <a:endParaRPr lang="en-US" sz="2800" i="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39091648"/>
      </p:ext>
    </p:extLst>
  </p:cSld>
  <p:clrMapOvr>
    <a:masterClrMapping/>
  </p:clrMapOvr>
  <mc:AlternateContent xmlns:mc="http://schemas.openxmlformats.org/markup-compatibility/2006" xmlns:p14="http://schemas.microsoft.com/office/powerpoint/2010/main">
    <mc:Choice Requires="p14">
      <p:transition p14:dur="10">
        <p:pull dir="lu"/>
        <p:sndAc>
          <p:stSnd>
            <p:snd r:embed="rId2" name="arrow.wav"/>
          </p:stSnd>
        </p:sndAc>
      </p:transition>
    </mc:Choice>
    <mc:Fallback xmlns="">
      <p:transition>
        <p:pull dir="lu"/>
        <p:sndAc>
          <p:stSnd>
            <p:snd r:embed="rId3" name="arrow.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ank you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889" y="609600"/>
            <a:ext cx="10984089" cy="5667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066410"/>
      </p:ext>
    </p:extLst>
  </p:cSld>
  <p:clrMapOvr>
    <a:masterClrMapping/>
  </p:clrMapOvr>
  <mc:AlternateContent xmlns:mc="http://schemas.openxmlformats.org/markup-compatibility/2006" xmlns:p14="http://schemas.microsoft.com/office/powerpoint/2010/main">
    <mc:Choice Requires="p14">
      <p:transition p14:dur="10">
        <p:pull dir="lu"/>
        <p:sndAc>
          <p:stSnd>
            <p:snd r:embed="rId2" name="arrow.wav"/>
          </p:stSnd>
        </p:sndAc>
      </p:transition>
    </mc:Choice>
    <mc:Fallback xmlns="">
      <p:transition>
        <p:pull dir="lu"/>
        <p:sndAc>
          <p:stSnd>
            <p:snd r:embed="rId4" name="arrow.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latin typeface="Times New Roman" panose="02020603050405020304" pitchFamily="18" charset="0"/>
                <a:cs typeface="Times New Roman" panose="02020603050405020304" pitchFamily="18" charset="0"/>
              </a:rPr>
              <a:t>Plant </a:t>
            </a:r>
            <a:r>
              <a:rPr lang="en-US" b="1" i="1" u="sng" dirty="0" smtClean="0">
                <a:latin typeface="Times New Roman" panose="02020603050405020304" pitchFamily="18" charset="0"/>
                <a:cs typeface="Times New Roman" panose="02020603050405020304" pitchFamily="18" charset="0"/>
              </a:rPr>
              <a:t>Diseases</a:t>
            </a:r>
            <a:endParaRPr lang="en-US" b="1" i="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2800" i="1" dirty="0">
                <a:latin typeface="Times New Roman" panose="02020603050405020304" pitchFamily="18" charset="0"/>
                <a:cs typeface="Times New Roman" panose="02020603050405020304" pitchFamily="18" charset="0"/>
              </a:rPr>
              <a:t>Plant diseases are an inevitable part of any garden. Many potential disease organisms live in all garden soil. Given the right </a:t>
            </a:r>
            <a:r>
              <a:rPr lang="en-US" sz="2800" i="1" dirty="0" smtClean="0">
                <a:latin typeface="Times New Roman" panose="02020603050405020304" pitchFamily="18" charset="0"/>
                <a:cs typeface="Times New Roman" panose="02020603050405020304" pitchFamily="18" charset="0"/>
              </a:rPr>
              <a:t>conditions for </a:t>
            </a:r>
            <a:r>
              <a:rPr lang="en-US" sz="2800" i="1" dirty="0">
                <a:latin typeface="Times New Roman" panose="02020603050405020304" pitchFamily="18" charset="0"/>
                <a:cs typeface="Times New Roman" panose="02020603050405020304" pitchFamily="18" charset="0"/>
              </a:rPr>
              <a:t>development and susceptible plants, diseases can quickly injure or destroy plants. However, steps can be taken to limit the severity of many plant disease outbreaks. </a:t>
            </a:r>
          </a:p>
          <a:p>
            <a:endParaRPr lang="en-US" sz="2800" dirty="0"/>
          </a:p>
        </p:txBody>
      </p:sp>
    </p:spTree>
    <p:extLst>
      <p:ext uri="{BB962C8B-B14F-4D97-AF65-F5344CB8AC3E}">
        <p14:creationId xmlns:p14="http://schemas.microsoft.com/office/powerpoint/2010/main" val="4152500054"/>
      </p:ext>
    </p:extLst>
  </p:cSld>
  <p:clrMapOvr>
    <a:masterClrMapping/>
  </p:clrMapOvr>
  <mc:AlternateContent xmlns:mc="http://schemas.openxmlformats.org/markup-compatibility/2006" xmlns:p14="http://schemas.microsoft.com/office/powerpoint/2010/main">
    <mc:Choice Requires="p14">
      <p:transition p14:dur="10">
        <p:pull dir="lu"/>
        <p:sndAc>
          <p:stSnd>
            <p:snd r:embed="rId2" name="arrow.wav"/>
          </p:stSnd>
        </p:sndAc>
      </p:transition>
    </mc:Choice>
    <mc:Fallback xmlns="">
      <p:transition>
        <p:pull dir="lu"/>
        <p:sndAc>
          <p:stSnd>
            <p:snd r:embed="rId3" name="arrow.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2257778"/>
            <a:ext cx="9601196" cy="3618090"/>
          </a:xfrm>
        </p:spPr>
        <p:txBody>
          <a:bodyPr>
            <a:noAutofit/>
          </a:bodyPr>
          <a:lstStyle/>
          <a:p>
            <a:pPr algn="just"/>
            <a:r>
              <a:rPr lang="en-US" sz="2800" i="1" dirty="0">
                <a:latin typeface="Times New Roman" panose="02020603050405020304" pitchFamily="18" charset="0"/>
                <a:cs typeface="Times New Roman" panose="02020603050405020304" pitchFamily="18" charset="0"/>
              </a:rPr>
              <a:t>Select plants adapted to the conditions in your garden. Recognize that many plants require different amounts of light, moisture, and nutrients for best growth. Plants requiring full sun will not thrive in heavy shade. Plants adapted to drier environments will often rot away in saturated soils. Plants that are growing under stress from lack of light, too much or too little moisture, or inadequate nutrition are more susceptible to disease.  </a:t>
            </a:r>
          </a:p>
        </p:txBody>
      </p:sp>
    </p:spTree>
    <p:extLst>
      <p:ext uri="{BB962C8B-B14F-4D97-AF65-F5344CB8AC3E}">
        <p14:creationId xmlns:p14="http://schemas.microsoft.com/office/powerpoint/2010/main" val="3305327203"/>
      </p:ext>
    </p:extLst>
  </p:cSld>
  <p:clrMapOvr>
    <a:masterClrMapping/>
  </p:clrMapOvr>
  <mc:AlternateContent xmlns:mc="http://schemas.openxmlformats.org/markup-compatibility/2006" xmlns:p14="http://schemas.microsoft.com/office/powerpoint/2010/main">
    <mc:Choice Requires="p14">
      <p:transition p14:dur="10">
        <p:pull dir="lu"/>
        <p:sndAc>
          <p:stSnd>
            <p:snd r:embed="rId2" name="arrow.wav"/>
          </p:stSnd>
        </p:sndAc>
      </p:transition>
    </mc:Choice>
    <mc:Fallback xmlns="">
      <p:transition>
        <p:pull dir="lu"/>
        <p:sndAc>
          <p:stSnd>
            <p:snd r:embed="rId3" name="arrow.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800" i="1" dirty="0">
                <a:latin typeface="Times New Roman" panose="02020603050405020304" pitchFamily="18" charset="0"/>
                <a:cs typeface="Times New Roman" panose="02020603050405020304" pitchFamily="18" charset="0"/>
              </a:rPr>
              <a:t>Select plants that are resistant to common plant diseases. Many plants, especially vegetables, have been bred for their ability to withstand attack by common plant diseases. When choosing varieties, select those that have a genetic resistance to common diseases.</a:t>
            </a:r>
          </a:p>
        </p:txBody>
      </p:sp>
    </p:spTree>
    <p:extLst>
      <p:ext uri="{BB962C8B-B14F-4D97-AF65-F5344CB8AC3E}">
        <p14:creationId xmlns:p14="http://schemas.microsoft.com/office/powerpoint/2010/main" val="487243726"/>
      </p:ext>
    </p:extLst>
  </p:cSld>
  <p:clrMapOvr>
    <a:masterClrMapping/>
  </p:clrMapOvr>
  <mc:AlternateContent xmlns:mc="http://schemas.openxmlformats.org/markup-compatibility/2006" xmlns:p14="http://schemas.microsoft.com/office/powerpoint/2010/main">
    <mc:Choice Requires="p14">
      <p:transition p14:dur="10">
        <p:pull dir="lu"/>
        <p:sndAc>
          <p:stSnd>
            <p:snd r:embed="rId2" name="bomb.wav"/>
          </p:stSnd>
        </p:sndAc>
      </p:transition>
    </mc:Choice>
    <mc:Fallback xmlns="">
      <p:transition>
        <p:pull dir="lu"/>
        <p:sndAc>
          <p:stSnd>
            <p:snd r:embed="rId3" name="bomb.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b="1" i="1" u="sng" dirty="0" smtClean="0">
                <a:latin typeface="Times New Roman" panose="02020603050405020304" pitchFamily="18" charset="0"/>
                <a:cs typeface="Times New Roman" panose="02020603050405020304" pitchFamily="18" charset="0"/>
              </a:rPr>
              <a:t>Plant Disease Control</a:t>
            </a:r>
            <a:endParaRPr lang="en-US" b="1" i="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2800" i="1" dirty="0" smtClean="0">
                <a:latin typeface="Times New Roman" panose="02020603050405020304" pitchFamily="18" charset="0"/>
                <a:cs typeface="Times New Roman" panose="02020603050405020304" pitchFamily="18" charset="0"/>
              </a:rPr>
              <a:t>Each </a:t>
            </a:r>
            <a:r>
              <a:rPr lang="en-US" sz="2800" i="1" dirty="0">
                <a:latin typeface="Times New Roman" panose="02020603050405020304" pitchFamily="18" charset="0"/>
                <a:cs typeface="Times New Roman" panose="02020603050405020304" pitchFamily="18" charset="0"/>
              </a:rPr>
              <a:t>year, more than 10 percent of the vegetables planted in the United States are lost to root rot alone, according to researchers at the University of Florida’s Tropical Research and Education Center. Additional crop losses are caused by other </a:t>
            </a:r>
            <a:r>
              <a:rPr lang="en-US" sz="2800" i="1" dirty="0" smtClean="0">
                <a:latin typeface="Times New Roman" panose="02020603050405020304" pitchFamily="18" charset="0"/>
                <a:cs typeface="Times New Roman" panose="02020603050405020304" pitchFamily="18" charset="0"/>
              </a:rPr>
              <a:t>soil borne </a:t>
            </a:r>
            <a:r>
              <a:rPr lang="en-US" sz="2800" i="1" dirty="0">
                <a:latin typeface="Times New Roman" panose="02020603050405020304" pitchFamily="18" charset="0"/>
                <a:cs typeface="Times New Roman" panose="02020603050405020304" pitchFamily="18" charset="0"/>
              </a:rPr>
              <a:t>plant pathogens, such as the micro-organisms that cause ashy stem blight and chili pepper wilt.</a:t>
            </a:r>
          </a:p>
        </p:txBody>
      </p:sp>
    </p:spTree>
    <p:extLst>
      <p:ext uri="{BB962C8B-B14F-4D97-AF65-F5344CB8AC3E}">
        <p14:creationId xmlns:p14="http://schemas.microsoft.com/office/powerpoint/2010/main" val="3176036657"/>
      </p:ext>
    </p:extLst>
  </p:cSld>
  <p:clrMapOvr>
    <a:masterClrMapping/>
  </p:clrMapOvr>
  <mc:AlternateContent xmlns:mc="http://schemas.openxmlformats.org/markup-compatibility/2006" xmlns:p14="http://schemas.microsoft.com/office/powerpoint/2010/main">
    <mc:Choice Requires="p14">
      <p:transition p14:dur="10">
        <p:pull dir="lu"/>
        <p:sndAc>
          <p:stSnd>
            <p:snd r:embed="rId2" name="arrow.wav"/>
          </p:stSnd>
        </p:sndAc>
      </p:transition>
    </mc:Choice>
    <mc:Fallback xmlns="">
      <p:transition>
        <p:pull dir="lu"/>
        <p:sndAc>
          <p:stSnd>
            <p:snd r:embed="rId3" name="arrow.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800" i="1"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Compost</a:t>
            </a:r>
            <a:r>
              <a:rPr lang="en-US" sz="2800" i="1" dirty="0">
                <a:latin typeface="Times New Roman" panose="02020603050405020304" pitchFamily="18" charset="0"/>
                <a:cs typeface="Times New Roman" panose="02020603050405020304" pitchFamily="18" charset="0"/>
              </a:rPr>
              <a:t> can help control plant disease and reduce crop losses. Disease control with compost has been attributed to four possible mechanisms</a:t>
            </a:r>
            <a:r>
              <a:rPr lang="en-US" sz="2800" i="1" dirty="0" smtClean="0">
                <a:latin typeface="Times New Roman" panose="02020603050405020304" pitchFamily="18" charset="0"/>
                <a:cs typeface="Times New Roman" panose="02020603050405020304" pitchFamily="18" charset="0"/>
              </a:rPr>
              <a:t>:</a:t>
            </a:r>
          </a:p>
          <a:p>
            <a:pPr algn="just"/>
            <a:r>
              <a:rPr lang="en-US" sz="2800" i="1" dirty="0">
                <a:latin typeface="Times New Roman" panose="02020603050405020304" pitchFamily="18" charset="0"/>
                <a:cs typeface="Times New Roman" panose="02020603050405020304" pitchFamily="18" charset="0"/>
              </a:rPr>
              <a:t>(1) successful competition for nutrients by beneficial </a:t>
            </a:r>
            <a:r>
              <a:rPr lang="en-US" sz="2800" i="1" dirty="0" smtClean="0">
                <a:latin typeface="Times New Roman" panose="02020603050405020304" pitchFamily="18" charset="0"/>
                <a:cs typeface="Times New Roman" panose="02020603050405020304" pitchFamily="18" charset="0"/>
              </a:rPr>
              <a:t>micro-organisms</a:t>
            </a:r>
          </a:p>
          <a:p>
            <a:pPr algn="just"/>
            <a:r>
              <a:rPr lang="en-US" sz="2800" i="1" dirty="0">
                <a:latin typeface="Times New Roman" panose="02020603050405020304" pitchFamily="18" charset="0"/>
                <a:cs typeface="Times New Roman" panose="02020603050405020304" pitchFamily="18" charset="0"/>
              </a:rPr>
              <a:t> (2) antibiotic production by beneficial micro-organisms</a:t>
            </a:r>
          </a:p>
        </p:txBody>
      </p:sp>
    </p:spTree>
    <p:extLst>
      <p:ext uri="{BB962C8B-B14F-4D97-AF65-F5344CB8AC3E}">
        <p14:creationId xmlns:p14="http://schemas.microsoft.com/office/powerpoint/2010/main" val="1897538830"/>
      </p:ext>
    </p:extLst>
  </p:cSld>
  <p:clrMapOvr>
    <a:masterClrMapping/>
  </p:clrMapOvr>
  <mc:AlternateContent xmlns:mc="http://schemas.openxmlformats.org/markup-compatibility/2006" xmlns:p14="http://schemas.microsoft.com/office/powerpoint/2010/main">
    <mc:Choice Requires="p14">
      <p:transition p14:dur="10">
        <p:pull dir="lu"/>
        <p:sndAc>
          <p:stSnd>
            <p:snd r:embed="rId2" name="arrow.wav"/>
          </p:stSnd>
        </p:sndAc>
      </p:transition>
    </mc:Choice>
    <mc:Fallback xmlns="">
      <p:transition>
        <p:pull dir="lu"/>
        <p:sndAc>
          <p:stSnd>
            <p:snd r:embed="rId3" name="arrow.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(3) successful predation against pathogens by beneficial </a:t>
            </a:r>
            <a:r>
              <a:rPr lang="en-US" dirty="0" smtClean="0"/>
              <a:t>micro-organisms</a:t>
            </a:r>
            <a:r>
              <a:rPr lang="en-US" dirty="0"/>
              <a:t>.</a:t>
            </a:r>
            <a:endParaRPr lang="en-US" dirty="0" smtClean="0"/>
          </a:p>
          <a:p>
            <a:r>
              <a:rPr lang="en-US" dirty="0" smtClean="0"/>
              <a:t>(</a:t>
            </a:r>
            <a:r>
              <a:rPr lang="en-US" dirty="0"/>
              <a:t>4) activation of disease-resistant genes in plants by </a:t>
            </a:r>
            <a:r>
              <a:rPr lang="en-US" dirty="0" smtClean="0"/>
              <a:t>composts.</a:t>
            </a:r>
          </a:p>
          <a:p>
            <a:pPr marL="0" indent="0" algn="just">
              <a:buNone/>
            </a:pPr>
            <a:r>
              <a:rPr lang="en-US" dirty="0"/>
              <a:t>            Scientists have enhanced the natural ability of compost to suppress diseases by enriching it with specific disease-fighting micro-organisms or other </a:t>
            </a:r>
            <a:r>
              <a:rPr lang="en-US" dirty="0" smtClean="0"/>
              <a:t>amendments.</a:t>
            </a:r>
            <a:endParaRPr lang="en-US" dirty="0"/>
          </a:p>
        </p:txBody>
      </p:sp>
    </p:spTree>
    <p:extLst>
      <p:ext uri="{BB962C8B-B14F-4D97-AF65-F5344CB8AC3E}">
        <p14:creationId xmlns:p14="http://schemas.microsoft.com/office/powerpoint/2010/main" val="4136138617"/>
      </p:ext>
    </p:extLst>
  </p:cSld>
  <p:clrMapOvr>
    <a:masterClrMapping/>
  </p:clrMapOvr>
  <mc:AlternateContent xmlns:mc="http://schemas.openxmlformats.org/markup-compatibility/2006" xmlns:p14="http://schemas.microsoft.com/office/powerpoint/2010/main">
    <mc:Choice Requires="p14">
      <p:transition p14:dur="10">
        <p:pull dir="lu"/>
        <p:sndAc>
          <p:stSnd>
            <p:snd r:embed="rId2" name="arrow.wav"/>
          </p:stSnd>
        </p:sndAc>
      </p:transition>
    </mc:Choice>
    <mc:Fallback xmlns="">
      <p:transition>
        <p:pull dir="lu"/>
        <p:sndAc>
          <p:stSnd>
            <p:snd r:embed="rId3" name="arrow.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i="1" u="sng" dirty="0">
                <a:solidFill>
                  <a:srgbClr val="000000"/>
                </a:solidFill>
                <a:latin typeface="Times New Roman" panose="02020603050405020304" pitchFamily="18" charset="0"/>
              </a:rPr>
              <a:t>Basics of organic pest and disease management</a:t>
            </a:r>
            <a:endParaRPr lang="en-US" i="1" u="sng" dirty="0"/>
          </a:p>
        </p:txBody>
      </p:sp>
      <p:sp>
        <p:nvSpPr>
          <p:cNvPr id="3" name="Content Placeholder 2"/>
          <p:cNvSpPr>
            <a:spLocks noGrp="1"/>
          </p:cNvSpPr>
          <p:nvPr>
            <p:ph idx="1"/>
          </p:nvPr>
        </p:nvSpPr>
        <p:spPr/>
        <p:txBody>
          <a:bodyPr/>
          <a:lstStyle/>
          <a:p>
            <a:pPr marL="514350" indent="-514350">
              <a:buAutoNum type="romanUcPeriod"/>
            </a:pPr>
            <a:r>
              <a:rPr lang="en-US" b="1" dirty="0"/>
              <a:t> </a:t>
            </a:r>
            <a:r>
              <a:rPr lang="en-US" sz="3200" b="1" i="1" dirty="0">
                <a:latin typeface="Times New Roman" panose="02020603050405020304" pitchFamily="18" charset="0"/>
                <a:cs typeface="Times New Roman" panose="02020603050405020304" pitchFamily="18" charset="0"/>
              </a:rPr>
              <a:t>Prevention practices and </a:t>
            </a:r>
            <a:r>
              <a:rPr lang="en-US" sz="3200" b="1" i="1" dirty="0" smtClean="0">
                <a:latin typeface="Times New Roman" panose="02020603050405020304" pitchFamily="18" charset="0"/>
                <a:cs typeface="Times New Roman" panose="02020603050405020304" pitchFamily="18" charset="0"/>
              </a:rPr>
              <a:t>monitoring</a:t>
            </a:r>
            <a:r>
              <a:rPr lang="en-US" sz="3200" i="1" dirty="0" smtClean="0">
                <a:latin typeface="Times New Roman" panose="02020603050405020304" pitchFamily="18" charset="0"/>
                <a:cs typeface="Times New Roman" panose="02020603050405020304" pitchFamily="18" charset="0"/>
              </a:rPr>
              <a:t>:</a:t>
            </a:r>
          </a:p>
          <a:p>
            <a:pPr marL="0" indent="0" algn="just">
              <a:buNone/>
            </a:pPr>
            <a:r>
              <a:rPr lang="en-US" sz="3200" i="1" dirty="0">
                <a:latin typeface="Times New Roman" panose="02020603050405020304" pitchFamily="18" charset="0"/>
                <a:cs typeface="Times New Roman" panose="02020603050405020304" pitchFamily="18" charset="0"/>
              </a:rPr>
              <a:t> </a:t>
            </a:r>
            <a:r>
              <a:rPr lang="en-US" sz="3200" i="1" dirty="0" smtClean="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Knowledge about plant health and pest and disease ecology helps the farmer to choose effective preventive crop protection measures</a:t>
            </a:r>
            <a:r>
              <a:rPr lang="en-US" sz="3200" dirty="0"/>
              <a:t>.</a:t>
            </a:r>
            <a:endParaRPr lang="en-US" sz="3200" i="1" dirty="0">
              <a:latin typeface="Times New Roman" panose="02020603050405020304" pitchFamily="18" charset="0"/>
              <a:cs typeface="Times New Roman" panose="02020603050405020304" pitchFamily="18" charset="0"/>
            </a:endParaRPr>
          </a:p>
          <a:p>
            <a:pPr marL="0" indent="0" algn="just">
              <a:buNone/>
            </a:pPr>
            <a:r>
              <a:rPr lang="en-US" sz="2800" i="1" dirty="0">
                <a:latin typeface="Times New Roman" panose="02020603050405020304" pitchFamily="18" charset="0"/>
                <a:cs typeface="Times New Roman" panose="02020603050405020304" pitchFamily="18" charset="0"/>
              </a:rPr>
              <a:t>Some important preventive crop protection measures are the following ones:</a:t>
            </a:r>
          </a:p>
        </p:txBody>
      </p:sp>
    </p:spTree>
    <p:extLst>
      <p:ext uri="{BB962C8B-B14F-4D97-AF65-F5344CB8AC3E}">
        <p14:creationId xmlns:p14="http://schemas.microsoft.com/office/powerpoint/2010/main" val="4255677654"/>
      </p:ext>
    </p:extLst>
  </p:cSld>
  <p:clrMapOvr>
    <a:masterClrMapping/>
  </p:clrMapOvr>
  <mc:AlternateContent xmlns:mc="http://schemas.openxmlformats.org/markup-compatibility/2006" xmlns:p14="http://schemas.microsoft.com/office/powerpoint/2010/main">
    <mc:Choice Requires="p14">
      <p:transition p14:dur="10">
        <p:pull dir="lu"/>
        <p:sndAc>
          <p:stSnd>
            <p:snd r:embed="rId2" name="arrow.wav"/>
          </p:stSnd>
        </p:sndAc>
      </p:transition>
    </mc:Choice>
    <mc:Fallback xmlns="">
      <p:transition>
        <p:pull dir="lu"/>
        <p:sndAc>
          <p:stSnd>
            <p:snd r:embed="rId3" name="arrow.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sz="2800" b="1" i="1" u="sng" dirty="0">
                <a:latin typeface="Times New Roman" panose="02020603050405020304" pitchFamily="18" charset="0"/>
                <a:cs typeface="Times New Roman" panose="02020603050405020304" pitchFamily="18" charset="0"/>
              </a:rPr>
              <a:t>a</a:t>
            </a:r>
            <a:r>
              <a:rPr lang="en-US" sz="2800" b="1" i="1" u="sng" dirty="0" smtClean="0">
                <a:latin typeface="Times New Roman" panose="02020603050405020304" pitchFamily="18" charset="0"/>
                <a:cs typeface="Times New Roman" panose="02020603050405020304" pitchFamily="18" charset="0"/>
              </a:rPr>
              <a:t>) </a:t>
            </a:r>
            <a:r>
              <a:rPr lang="en-US" sz="2800" b="1" i="1" u="sng" dirty="0">
                <a:latin typeface="Times New Roman" panose="02020603050405020304" pitchFamily="18" charset="0"/>
                <a:cs typeface="Times New Roman" panose="02020603050405020304" pitchFamily="18" charset="0"/>
              </a:rPr>
              <a:t> Selection of adapted and resistant </a:t>
            </a:r>
            <a:r>
              <a:rPr lang="en-US" sz="2800" b="1" i="1" u="sng" dirty="0" smtClean="0">
                <a:latin typeface="Times New Roman" panose="02020603050405020304" pitchFamily="18" charset="0"/>
                <a:cs typeface="Times New Roman" panose="02020603050405020304" pitchFamily="18" charset="0"/>
              </a:rPr>
              <a:t>varieties:                            </a:t>
            </a:r>
          </a:p>
          <a:p>
            <a:pPr marL="0" indent="0" algn="just">
              <a:buNone/>
            </a:pPr>
            <a:r>
              <a:rPr lang="en-US" sz="2800" i="1" dirty="0" smtClean="0">
                <a:latin typeface="Times New Roman" panose="02020603050405020304" pitchFamily="18" charset="0"/>
                <a:cs typeface="Times New Roman" panose="02020603050405020304" pitchFamily="18" charset="0"/>
              </a:rPr>
              <a:t>Choose </a:t>
            </a:r>
            <a:r>
              <a:rPr lang="en-US" sz="2800" i="1" dirty="0">
                <a:latin typeface="Times New Roman" panose="02020603050405020304" pitchFamily="18" charset="0"/>
                <a:cs typeface="Times New Roman" panose="02020603050405020304" pitchFamily="18" charset="0"/>
              </a:rPr>
              <a:t>varieties which are well adapted to the local environmental conditions (temperature, nutrient supply, pests and disease pressure), as it allows them to grow healthy and makes them stronger against infections of pests and diseases</a:t>
            </a:r>
            <a:r>
              <a:rPr lang="en-US" sz="2800" i="1" dirty="0" smtClean="0">
                <a:latin typeface="Times New Roman" panose="02020603050405020304" pitchFamily="18" charset="0"/>
                <a:cs typeface="Times New Roman" panose="02020603050405020304" pitchFamily="18" charset="0"/>
              </a:rPr>
              <a:t>.</a:t>
            </a:r>
          </a:p>
          <a:p>
            <a:pPr marL="0" indent="0" algn="just">
              <a:buNone/>
            </a:pPr>
            <a:r>
              <a:rPr lang="en-US" sz="2800" i="1" u="sng" dirty="0">
                <a:latin typeface="Times New Roman" panose="02020603050405020304" pitchFamily="18" charset="0"/>
                <a:cs typeface="Times New Roman" panose="02020603050405020304" pitchFamily="18" charset="0"/>
              </a:rPr>
              <a:t>2</a:t>
            </a:r>
            <a:r>
              <a:rPr lang="en-US" sz="2800" i="1" u="sng" dirty="0" smtClean="0">
                <a:latin typeface="Times New Roman" panose="02020603050405020304" pitchFamily="18" charset="0"/>
                <a:cs typeface="Times New Roman" panose="02020603050405020304" pitchFamily="18" charset="0"/>
              </a:rPr>
              <a:t>)</a:t>
            </a:r>
            <a:r>
              <a:rPr lang="en-US" sz="2800" i="1" u="sng" dirty="0">
                <a:latin typeface="Times New Roman" panose="02020603050405020304" pitchFamily="18" charset="0"/>
                <a:cs typeface="Times New Roman" panose="02020603050405020304" pitchFamily="18" charset="0"/>
              </a:rPr>
              <a:t> </a:t>
            </a:r>
            <a:r>
              <a:rPr lang="en-US" sz="2800" b="1" i="1" u="sng" dirty="0">
                <a:latin typeface="Times New Roman" panose="02020603050405020304" pitchFamily="18" charset="0"/>
                <a:cs typeface="Times New Roman" panose="02020603050405020304" pitchFamily="18" charset="0"/>
              </a:rPr>
              <a:t>Selection of clean seed and planting material</a:t>
            </a:r>
            <a:r>
              <a:rPr lang="en-US" sz="2800" b="1" i="1" u="sng" dirty="0" smtClean="0">
                <a:latin typeface="Times New Roman" panose="02020603050405020304" pitchFamily="18" charset="0"/>
                <a:cs typeface="Times New Roman" panose="02020603050405020304" pitchFamily="18" charset="0"/>
              </a:rPr>
              <a:t>:</a:t>
            </a:r>
          </a:p>
          <a:p>
            <a:pPr algn="just"/>
            <a:r>
              <a:rPr lang="en-US" sz="2800" i="1" dirty="0">
                <a:latin typeface="Times New Roman" panose="02020603050405020304" pitchFamily="18" charset="0"/>
                <a:cs typeface="Times New Roman" panose="02020603050405020304" pitchFamily="18" charset="0"/>
              </a:rPr>
              <a:t>Use planting material from safe sources</a:t>
            </a:r>
            <a:endParaRPr lang="en-US" sz="2800" b="1" i="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8762641"/>
      </p:ext>
    </p:extLst>
  </p:cSld>
  <p:clrMapOvr>
    <a:masterClrMapping/>
  </p:clrMapOvr>
  <mc:AlternateContent xmlns:mc="http://schemas.openxmlformats.org/markup-compatibility/2006" xmlns:p14="http://schemas.microsoft.com/office/powerpoint/2010/main">
    <mc:Choice Requires="p14">
      <p:transition p14:dur="10">
        <p:pull dir="lu"/>
        <p:sndAc>
          <p:stSnd>
            <p:snd r:embed="rId2" name="arrow.wav"/>
          </p:stSnd>
        </p:sndAc>
      </p:transition>
    </mc:Choice>
    <mc:Fallback xmlns="">
      <p:transition>
        <p:pull dir="lu"/>
        <p:sndAc>
          <p:stSnd>
            <p:snd r:embed="rId3" name="arrow.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366</TotalTime>
  <Words>431</Words>
  <Application>Microsoft Office PowerPoint</Application>
  <PresentationFormat>Widescreen</PresentationFormat>
  <Paragraphs>49</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Garamond</vt:lpstr>
      <vt:lpstr>Times New Roman</vt:lpstr>
      <vt:lpstr>Organic</vt:lpstr>
      <vt:lpstr>Natural Save Products For Control OF Diseases</vt:lpstr>
      <vt:lpstr>Plant Diseases</vt:lpstr>
      <vt:lpstr>PowerPoint Presentation</vt:lpstr>
      <vt:lpstr>PowerPoint Presentation</vt:lpstr>
      <vt:lpstr>Plant Disease Control</vt:lpstr>
      <vt:lpstr>PowerPoint Presentation</vt:lpstr>
      <vt:lpstr>PowerPoint Presentation</vt:lpstr>
      <vt:lpstr>Basics of organic pest and disease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Save Products For Control OF Diseases</dc:title>
  <dc:creator>umer farooq</dc:creator>
  <cp:lastModifiedBy>Dr. Abdul Rehman</cp:lastModifiedBy>
  <cp:revision>26</cp:revision>
  <dcterms:created xsi:type="dcterms:W3CDTF">2016-03-05T13:09:07Z</dcterms:created>
  <dcterms:modified xsi:type="dcterms:W3CDTF">2018-04-09T05:03:24Z</dcterms:modified>
</cp:coreProperties>
</file>