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44E"/>
    <a:srgbClr val="084B66"/>
    <a:srgbClr val="091B2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3AD4FF-8A91-49FF-A6F6-CC67AF01D8D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AD4FF-8A91-49FF-A6F6-CC67AF01D8D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AD4FF-8A91-49FF-A6F6-CC67AF01D8D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AD4FF-8A91-49FF-A6F6-CC67AF01D8D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AD4FF-8A91-49FF-A6F6-CC67AF01D8D2}"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3AD4FF-8A91-49FF-A6F6-CC67AF01D8D2}"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3AD4FF-8A91-49FF-A6F6-CC67AF01D8D2}" type="datetimeFigureOut">
              <a:rPr lang="en-US" smtClean="0"/>
              <a:pPr/>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3AD4FF-8A91-49FF-A6F6-CC67AF01D8D2}"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AD4FF-8A91-49FF-A6F6-CC67AF01D8D2}" type="datetimeFigureOut">
              <a:rPr lang="en-US" smtClean="0"/>
              <a:pPr/>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AD4FF-8A91-49FF-A6F6-CC67AF01D8D2}"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AD4FF-8A91-49FF-A6F6-CC67AF01D8D2}"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BBCE8-E60B-4A9B-B230-5EE855ACFB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D344E"/>
            </a:gs>
            <a:gs pos="26000">
              <a:srgbClr val="084B66"/>
            </a:gs>
            <a:gs pos="70000">
              <a:srgbClr val="2D344E"/>
            </a:gs>
            <a:gs pos="100000">
              <a:srgbClr val="2D344E"/>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D4FF-8A91-49FF-A6F6-CC67AF01D8D2}" type="datetimeFigureOut">
              <a:rPr lang="en-US" smtClean="0"/>
              <a:pPr/>
              <a:t>5/3/2020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BBCE8-E60B-4A9B-B230-5EE855ACFB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b="1" dirty="0" smtClean="0">
                <a:solidFill>
                  <a:schemeClr val="bg1"/>
                </a:solidFill>
              </a:rPr>
              <a:t>Printmaking</a:t>
            </a:r>
            <a:endParaRPr lang="en-US" sz="8800" b="1" dirty="0">
              <a:solidFill>
                <a:schemeClr val="bg1"/>
              </a:solidFill>
            </a:endParaRPr>
          </a:p>
        </p:txBody>
      </p:sp>
      <p:pic>
        <p:nvPicPr>
          <p:cNvPr id="1026"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p:cNvSpPr txBox="1">
            <a:spLocks/>
          </p:cNvSpPr>
          <p:nvPr/>
        </p:nvSpPr>
        <p:spPr>
          <a:xfrm>
            <a:off x="685800" y="21113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smtClean="0">
                <a:ln>
                  <a:noFill/>
                </a:ln>
                <a:solidFill>
                  <a:schemeClr val="tx1"/>
                </a:solidFill>
                <a:effectLst/>
                <a:uLnTx/>
                <a:uFillTx/>
                <a:latin typeface="+mj-lt"/>
                <a:ea typeface="+mj-ea"/>
                <a:cs typeface="+mj-cs"/>
              </a:rPr>
              <a:t>Printmaking</a:t>
            </a:r>
          </a:p>
        </p:txBody>
      </p:sp>
      <p:sp>
        <p:nvSpPr>
          <p:cNvPr id="6" name="Rectangle 5"/>
          <p:cNvSpPr/>
          <p:nvPr/>
        </p:nvSpPr>
        <p:spPr>
          <a:xfrm>
            <a:off x="-228600" y="5599044"/>
            <a:ext cx="937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5486400"/>
            <a:ext cx="6400800" cy="1752600"/>
          </a:xfrm>
        </p:spPr>
        <p:txBody>
          <a:bodyPr>
            <a:normAutofit/>
          </a:bodyPr>
          <a:lstStyle/>
          <a:p>
            <a:r>
              <a:rPr lang="en-US" sz="4800" dirty="0" smtClean="0">
                <a:solidFill>
                  <a:schemeClr val="bg1"/>
                </a:solidFill>
              </a:rPr>
              <a:t>Week </a:t>
            </a:r>
            <a:r>
              <a:rPr lang="en-US" sz="4800" dirty="0" smtClean="0">
                <a:solidFill>
                  <a:schemeClr val="bg1"/>
                </a:solidFill>
              </a:rPr>
              <a:t>2</a:t>
            </a:r>
            <a:endParaRPr lang="en-US" sz="4800" dirty="0">
              <a:solidFill>
                <a:schemeClr val="bg1"/>
              </a:solidFill>
            </a:endParaRPr>
          </a:p>
        </p:txBody>
      </p:sp>
      <p:sp>
        <p:nvSpPr>
          <p:cNvPr id="7" name="TextBox 6"/>
          <p:cNvSpPr txBox="1"/>
          <p:nvPr/>
        </p:nvSpPr>
        <p:spPr>
          <a:xfrm>
            <a:off x="7315200" y="6400800"/>
            <a:ext cx="1789272" cy="461665"/>
          </a:xfrm>
          <a:prstGeom prst="rect">
            <a:avLst/>
          </a:prstGeom>
          <a:noFill/>
        </p:spPr>
        <p:txBody>
          <a:bodyPr wrap="none" rtlCol="0">
            <a:spAutoFit/>
          </a:bodyPr>
          <a:lstStyle/>
          <a:p>
            <a:r>
              <a:rPr lang="en-US" sz="2400" dirty="0" smtClean="0">
                <a:solidFill>
                  <a:schemeClr val="bg1"/>
                </a:solidFill>
              </a:rPr>
              <a:t>Shahid </a:t>
            </a:r>
            <a:r>
              <a:rPr lang="en-US" sz="2400" dirty="0" err="1" smtClean="0">
                <a:solidFill>
                  <a:schemeClr val="bg1"/>
                </a:solidFill>
              </a:rPr>
              <a:t>Malik</a:t>
            </a:r>
            <a:endParaRPr lang="en-US" sz="2400" dirty="0">
              <a:solidFill>
                <a:schemeClr val="bg1"/>
              </a:solidFill>
            </a:endParaRPr>
          </a:p>
        </p:txBody>
      </p:sp>
      <p:sp>
        <p:nvSpPr>
          <p:cNvPr id="8" name="TextBox 7"/>
          <p:cNvSpPr txBox="1"/>
          <p:nvPr/>
        </p:nvSpPr>
        <p:spPr>
          <a:xfrm>
            <a:off x="2590800" y="3810000"/>
            <a:ext cx="3680879" cy="707886"/>
          </a:xfrm>
          <a:prstGeom prst="rect">
            <a:avLst/>
          </a:prstGeom>
          <a:noFill/>
        </p:spPr>
        <p:txBody>
          <a:bodyPr wrap="none" rtlCol="0">
            <a:spAutoFit/>
          </a:bodyPr>
          <a:lstStyle/>
          <a:p>
            <a:r>
              <a:rPr lang="en-US" sz="4000" dirty="0" smtClean="0">
                <a:ln cap="rnd">
                  <a:solidFill>
                    <a:schemeClr val="tx1"/>
                  </a:solidFill>
                </a:ln>
                <a:solidFill>
                  <a:schemeClr val="bg1"/>
                </a:solidFill>
              </a:rPr>
              <a:t>Monotype prints</a:t>
            </a:r>
            <a:endParaRPr lang="en-US" sz="4000" dirty="0">
              <a:ln cap="rnd">
                <a:solidFill>
                  <a:schemeClr val="tx1"/>
                </a:solidFill>
              </a:ln>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09800"/>
            <a:ext cx="2514600" cy="1143000"/>
          </a:xfrm>
        </p:spPr>
        <p:txBody>
          <a:bodyPr>
            <a:normAutofit fontScale="90000"/>
          </a:bodyPr>
          <a:lstStyle/>
          <a:p>
            <a:r>
              <a:rPr lang="en-US" dirty="0" smtClean="0">
                <a:solidFill>
                  <a:schemeClr val="bg1"/>
                </a:solidFill>
              </a:rPr>
              <a:t>Adding the ink with the help of stencils</a:t>
            </a:r>
            <a:endParaRPr lang="en-US" dirty="0">
              <a:solidFill>
                <a:schemeClr val="bg1"/>
              </a:solidFill>
            </a:endParaRPr>
          </a:p>
        </p:txBody>
      </p:sp>
      <p:sp>
        <p:nvSpPr>
          <p:cNvPr id="3" name="Content Placeholder 2"/>
          <p:cNvSpPr>
            <a:spLocks noGrp="1"/>
          </p:cNvSpPr>
          <p:nvPr>
            <p:ph idx="1"/>
          </p:nvPr>
        </p:nvSpPr>
        <p:spPr>
          <a:xfrm>
            <a:off x="2362200" y="4572000"/>
            <a:ext cx="6781800" cy="2286000"/>
          </a:xfrm>
        </p:spPr>
        <p:txBody>
          <a:bodyPr>
            <a:normAutofit/>
          </a:bodyPr>
          <a:lstStyle/>
          <a:p>
            <a:pPr>
              <a:buNone/>
            </a:pPr>
            <a:r>
              <a:rPr lang="en-US" sz="2800" dirty="0" smtClean="0">
                <a:solidFill>
                  <a:schemeClr val="bg1"/>
                </a:solidFill>
              </a:rPr>
              <a:t>    This technique is entirely opposite to the previous screen. Here we use </a:t>
            </a:r>
            <a:r>
              <a:rPr lang="en-US" sz="2800" dirty="0" err="1" smtClean="0">
                <a:solidFill>
                  <a:schemeClr val="bg1"/>
                </a:solidFill>
              </a:rPr>
              <a:t>stensils</a:t>
            </a:r>
            <a:r>
              <a:rPr lang="en-US" sz="2800" dirty="0" smtClean="0">
                <a:solidFill>
                  <a:schemeClr val="bg1"/>
                </a:solidFill>
              </a:rPr>
              <a:t> to add a new color in the print. Object is painted and placed on the plate to get it printed.</a:t>
            </a:r>
            <a:endParaRPr lang="en-US" sz="2800" dirty="0">
              <a:solidFill>
                <a:schemeClr val="bg1"/>
              </a:solidFill>
            </a:endParaRPr>
          </a:p>
        </p:txBody>
      </p:sp>
      <p:pic>
        <p:nvPicPr>
          <p:cNvPr id="8194" name="Picture 2" descr="C:\Users\shahid\Desktop\SycamoreLeaf02.jpg"/>
          <p:cNvPicPr>
            <a:picLocks noChangeAspect="1" noChangeArrowheads="1"/>
          </p:cNvPicPr>
          <p:nvPr/>
        </p:nvPicPr>
        <p:blipFill>
          <a:blip r:embed="rId2"/>
          <a:srcRect/>
          <a:stretch>
            <a:fillRect/>
          </a:stretch>
        </p:blipFill>
        <p:spPr bwMode="auto">
          <a:xfrm>
            <a:off x="2833664" y="0"/>
            <a:ext cx="6310336" cy="4572000"/>
          </a:xfrm>
          <a:prstGeom prst="rect">
            <a:avLst/>
          </a:prstGeom>
          <a:noFill/>
        </p:spPr>
      </p:pic>
      <p:pic>
        <p:nvPicPr>
          <p:cNvPr id="5" name="Picture 2" descr="C:\Users\shahid\Desktop\Su_-_Sargodha_University.jpg"/>
          <p:cNvPicPr>
            <a:picLocks noChangeAspect="1" noChangeArrowheads="1"/>
          </p:cNvPicPr>
          <p:nvPr/>
        </p:nvPicPr>
        <p:blipFill>
          <a:blip r:embed="rId3"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676400"/>
            <a:ext cx="3886200" cy="1143000"/>
          </a:xfrm>
        </p:spPr>
        <p:txBody>
          <a:bodyPr/>
          <a:lstStyle/>
          <a:p>
            <a:r>
              <a:rPr lang="en-US" dirty="0" smtClean="0">
                <a:solidFill>
                  <a:schemeClr val="bg1"/>
                </a:solidFill>
              </a:rPr>
              <a:t>Incising the ink</a:t>
            </a:r>
            <a:endParaRPr lang="en-US" dirty="0">
              <a:solidFill>
                <a:schemeClr val="bg1"/>
              </a:solidFill>
            </a:endParaRPr>
          </a:p>
        </p:txBody>
      </p:sp>
      <p:sp>
        <p:nvSpPr>
          <p:cNvPr id="3" name="Content Placeholder 2"/>
          <p:cNvSpPr>
            <a:spLocks noGrp="1"/>
          </p:cNvSpPr>
          <p:nvPr>
            <p:ph idx="1"/>
          </p:nvPr>
        </p:nvSpPr>
        <p:spPr>
          <a:xfrm>
            <a:off x="1954696" y="4343400"/>
            <a:ext cx="7239000" cy="2316163"/>
          </a:xfrm>
        </p:spPr>
        <p:txBody>
          <a:bodyPr>
            <a:noAutofit/>
          </a:bodyPr>
          <a:lstStyle/>
          <a:p>
            <a:pPr algn="just">
              <a:buNone/>
            </a:pPr>
            <a:r>
              <a:rPr lang="en-US" sz="2600" dirty="0" smtClean="0">
                <a:solidFill>
                  <a:schemeClr val="bg1"/>
                </a:solidFill>
              </a:rPr>
              <a:t>     This kind of result is achieved in this technique. After applying the ink on plate a drawing is made on it with the help of pointed objects. It depends what helps you most in drawing. The drawn portion has no ink and resultantly is printed white while the rest of the plate is printed in color.</a:t>
            </a:r>
            <a:endParaRPr lang="en-US" sz="2600" dirty="0">
              <a:solidFill>
                <a:schemeClr val="bg1"/>
              </a:solidFill>
            </a:endParaRPr>
          </a:p>
        </p:txBody>
      </p:sp>
      <p:pic>
        <p:nvPicPr>
          <p:cNvPr id="9218" name="Picture 2" descr="C:\Users\shahid\Desktop\download.jpg"/>
          <p:cNvPicPr>
            <a:picLocks noChangeAspect="1" noChangeArrowheads="1"/>
          </p:cNvPicPr>
          <p:nvPr/>
        </p:nvPicPr>
        <p:blipFill>
          <a:blip r:embed="rId2"/>
          <a:srcRect b="5000"/>
          <a:stretch>
            <a:fillRect/>
          </a:stretch>
        </p:blipFill>
        <p:spPr bwMode="auto">
          <a:xfrm>
            <a:off x="5767327" y="0"/>
            <a:ext cx="3376674" cy="4343400"/>
          </a:xfrm>
          <a:prstGeom prst="rect">
            <a:avLst/>
          </a:prstGeom>
          <a:noFill/>
        </p:spPr>
      </p:pic>
      <p:pic>
        <p:nvPicPr>
          <p:cNvPr id="9219" name="Picture 3" descr="C:\Users\shahid\Desktop\download (1).jpg"/>
          <p:cNvPicPr>
            <a:picLocks noChangeAspect="1" noChangeArrowheads="1"/>
          </p:cNvPicPr>
          <p:nvPr/>
        </p:nvPicPr>
        <p:blipFill>
          <a:blip r:embed="rId3"/>
          <a:srcRect/>
          <a:stretch>
            <a:fillRect/>
          </a:stretch>
        </p:blipFill>
        <p:spPr bwMode="auto">
          <a:xfrm>
            <a:off x="0" y="4495800"/>
            <a:ext cx="2362200" cy="2362200"/>
          </a:xfrm>
          <a:prstGeom prst="rect">
            <a:avLst/>
          </a:prstGeom>
          <a:noFill/>
        </p:spPr>
      </p:pic>
      <p:pic>
        <p:nvPicPr>
          <p:cNvPr id="6" name="Picture 2" descr="C:\Users\shahid\Desktop\Su_-_Sargodha_University.jpg"/>
          <p:cNvPicPr>
            <a:picLocks noChangeAspect="1" noChangeArrowheads="1"/>
          </p:cNvPicPr>
          <p:nvPr/>
        </p:nvPicPr>
        <p:blipFill>
          <a:blip r:embed="rId4"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09800"/>
            <a:ext cx="8229600" cy="4525963"/>
          </a:xfrm>
        </p:spPr>
        <p:txBody>
          <a:bodyPr>
            <a:normAutofit/>
          </a:bodyPr>
          <a:lstStyle/>
          <a:p>
            <a:pPr algn="justLow">
              <a:buNone/>
            </a:pPr>
            <a:r>
              <a:rPr lang="en-US" dirty="0" smtClean="0">
                <a:solidFill>
                  <a:schemeClr val="bg1"/>
                </a:solidFill>
              </a:rPr>
              <a:t>    Monotypes </a:t>
            </a:r>
            <a:r>
              <a:rPr lang="en-US" dirty="0" smtClean="0">
                <a:solidFill>
                  <a:schemeClr val="bg1"/>
                </a:solidFill>
              </a:rPr>
              <a:t>are a unique type of printmaking, in </a:t>
            </a:r>
            <a:r>
              <a:rPr lang="en-US" dirty="0" smtClean="0">
                <a:solidFill>
                  <a:schemeClr val="bg1"/>
                </a:solidFill>
              </a:rPr>
              <a:t>which reprinting </a:t>
            </a:r>
            <a:r>
              <a:rPr lang="en-US" dirty="0" smtClean="0">
                <a:solidFill>
                  <a:schemeClr val="bg1"/>
                </a:solidFill>
              </a:rPr>
              <a:t>is </a:t>
            </a:r>
            <a:r>
              <a:rPr lang="en-US" dirty="0" smtClean="0">
                <a:solidFill>
                  <a:schemeClr val="bg1"/>
                </a:solidFill>
              </a:rPr>
              <a:t>possible however there </a:t>
            </a:r>
            <a:r>
              <a:rPr lang="en-US" dirty="0" smtClean="0">
                <a:solidFill>
                  <a:schemeClr val="bg1"/>
                </a:solidFill>
              </a:rPr>
              <a:t>is </a:t>
            </a:r>
            <a:r>
              <a:rPr lang="en-US" dirty="0" smtClean="0">
                <a:solidFill>
                  <a:schemeClr val="bg1"/>
                </a:solidFill>
              </a:rPr>
              <a:t>only </a:t>
            </a:r>
            <a:r>
              <a:rPr lang="en-US" dirty="0" smtClean="0">
                <a:solidFill>
                  <a:schemeClr val="bg1"/>
                </a:solidFill>
              </a:rPr>
              <a:t>one acceptable printing, that </a:t>
            </a:r>
            <a:r>
              <a:rPr lang="en-US" dirty="0" smtClean="0">
                <a:solidFill>
                  <a:schemeClr val="bg1"/>
                </a:solidFill>
              </a:rPr>
              <a:t>is the </a:t>
            </a:r>
            <a:r>
              <a:rPr lang="en-US" dirty="0" smtClean="0">
                <a:solidFill>
                  <a:schemeClr val="bg1"/>
                </a:solidFill>
              </a:rPr>
              <a:t>first one. Paint or ink is applied to a smooth surface such as </a:t>
            </a:r>
            <a:r>
              <a:rPr lang="en-US" dirty="0" smtClean="0">
                <a:solidFill>
                  <a:schemeClr val="bg1"/>
                </a:solidFill>
              </a:rPr>
              <a:t>acrylic sheet or </a:t>
            </a:r>
            <a:r>
              <a:rPr lang="en-US" dirty="0" smtClean="0">
                <a:solidFill>
                  <a:schemeClr val="bg1"/>
                </a:solidFill>
              </a:rPr>
              <a:t>glass, and then through a printing press, the image is pressed to a sheet of paper. Most of the paint or ink is removed during the first pressing, so prints after the first are considered </a:t>
            </a:r>
            <a:r>
              <a:rPr lang="en-US" b="1" dirty="0" smtClean="0">
                <a:solidFill>
                  <a:schemeClr val="bg1"/>
                </a:solidFill>
              </a:rPr>
              <a:t>"ghost prints".</a:t>
            </a:r>
            <a:endParaRPr lang="en-US" b="1" dirty="0">
              <a:solidFill>
                <a:schemeClr val="bg1"/>
              </a:solidFill>
            </a:endParaRPr>
          </a:p>
        </p:txBody>
      </p:sp>
      <p:pic>
        <p:nvPicPr>
          <p:cNvPr id="4"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066800"/>
            <a:ext cx="8229601" cy="5791200"/>
          </a:xfrm>
        </p:spPr>
        <p:txBody>
          <a:bodyPr>
            <a:normAutofit/>
          </a:bodyPr>
          <a:lstStyle/>
          <a:p>
            <a:pPr algn="justLow">
              <a:buNone/>
            </a:pPr>
            <a:r>
              <a:rPr lang="en-US" sz="2800" dirty="0" smtClean="0">
                <a:solidFill>
                  <a:schemeClr val="bg1"/>
                </a:solidFill>
              </a:rPr>
              <a:t>     The process of applying ink is tricky one. It can be done in a variety of ways. Ink </a:t>
            </a:r>
            <a:r>
              <a:rPr lang="en-US" sz="2800" dirty="0" smtClean="0">
                <a:solidFill>
                  <a:schemeClr val="bg1"/>
                </a:solidFill>
              </a:rPr>
              <a:t>can be applied in the following ways:</a:t>
            </a:r>
          </a:p>
          <a:p>
            <a:pPr lvl="1" algn="justLow">
              <a:buFont typeface="Arial" pitchFamily="34" charset="0"/>
              <a:buChar char="•"/>
            </a:pPr>
            <a:r>
              <a:rPr lang="en-US" dirty="0" smtClean="0">
                <a:solidFill>
                  <a:schemeClr val="bg1"/>
                </a:solidFill>
              </a:rPr>
              <a:t>With Brayer,</a:t>
            </a:r>
          </a:p>
          <a:p>
            <a:pPr lvl="1" algn="justLow">
              <a:buFont typeface="Arial" pitchFamily="34" charset="0"/>
              <a:buChar char="•"/>
            </a:pPr>
            <a:r>
              <a:rPr lang="en-US" dirty="0" smtClean="0">
                <a:solidFill>
                  <a:schemeClr val="bg1"/>
                </a:solidFill>
              </a:rPr>
              <a:t>With paint brush,</a:t>
            </a:r>
          </a:p>
          <a:p>
            <a:pPr lvl="1" algn="justLow">
              <a:buFont typeface="Arial" pitchFamily="34" charset="0"/>
              <a:buChar char="•"/>
            </a:pPr>
            <a:r>
              <a:rPr lang="en-US" dirty="0" smtClean="0">
                <a:solidFill>
                  <a:schemeClr val="bg1"/>
                </a:solidFill>
              </a:rPr>
              <a:t>With fingers,</a:t>
            </a:r>
          </a:p>
          <a:p>
            <a:pPr lvl="1" algn="justLow">
              <a:buFont typeface="Arial" pitchFamily="34" charset="0"/>
              <a:buChar char="•"/>
            </a:pPr>
            <a:r>
              <a:rPr lang="en-US" dirty="0" smtClean="0">
                <a:solidFill>
                  <a:schemeClr val="bg1"/>
                </a:solidFill>
              </a:rPr>
              <a:t>By using different materials,</a:t>
            </a:r>
          </a:p>
          <a:p>
            <a:pPr lvl="1" algn="justLow">
              <a:buFont typeface="Arial" pitchFamily="34" charset="0"/>
              <a:buChar char="•"/>
            </a:pPr>
            <a:r>
              <a:rPr lang="en-US" dirty="0" smtClean="0">
                <a:solidFill>
                  <a:schemeClr val="bg1"/>
                </a:solidFill>
              </a:rPr>
              <a:t>By removing the ink at certain portions,</a:t>
            </a:r>
          </a:p>
          <a:p>
            <a:pPr lvl="1" algn="justLow">
              <a:buFont typeface="Arial" pitchFamily="34" charset="0"/>
              <a:buChar char="•"/>
            </a:pPr>
            <a:r>
              <a:rPr lang="en-US" dirty="0" smtClean="0">
                <a:solidFill>
                  <a:schemeClr val="bg1"/>
                </a:solidFill>
              </a:rPr>
              <a:t>By removing the ink with the help of stencils</a:t>
            </a:r>
          </a:p>
          <a:p>
            <a:pPr lvl="1" algn="justLow">
              <a:buFont typeface="Arial" pitchFamily="34" charset="0"/>
              <a:buChar char="•"/>
            </a:pPr>
            <a:r>
              <a:rPr lang="en-US" dirty="0" smtClean="0">
                <a:solidFill>
                  <a:schemeClr val="bg1"/>
                </a:solidFill>
              </a:rPr>
              <a:t>By adding ink with the help of stencils</a:t>
            </a:r>
          </a:p>
          <a:p>
            <a:pPr lvl="1" algn="justLow">
              <a:buFont typeface="Arial" pitchFamily="34" charset="0"/>
              <a:buChar char="•"/>
            </a:pPr>
            <a:r>
              <a:rPr lang="en-US" dirty="0" smtClean="0">
                <a:solidFill>
                  <a:schemeClr val="bg1"/>
                </a:solidFill>
              </a:rPr>
              <a:t>Incision of the ink</a:t>
            </a:r>
            <a:endParaRPr lang="en-US" dirty="0">
              <a:solidFill>
                <a:schemeClr val="bg1"/>
              </a:solidFill>
            </a:endParaRPr>
          </a:p>
        </p:txBody>
      </p:sp>
      <p:pic>
        <p:nvPicPr>
          <p:cNvPr id="4"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4495800" cy="1143000"/>
          </a:xfrm>
        </p:spPr>
        <p:txBody>
          <a:bodyPr>
            <a:normAutofit fontScale="90000"/>
          </a:bodyPr>
          <a:lstStyle/>
          <a:p>
            <a:r>
              <a:rPr lang="en-US" dirty="0" smtClean="0">
                <a:solidFill>
                  <a:schemeClr val="bg1"/>
                </a:solidFill>
              </a:rPr>
              <a:t>Inking with paint brush</a:t>
            </a:r>
            <a:endParaRPr lang="en-US" dirty="0">
              <a:solidFill>
                <a:schemeClr val="bg1"/>
              </a:solidFill>
            </a:endParaRPr>
          </a:p>
        </p:txBody>
      </p:sp>
      <p:sp>
        <p:nvSpPr>
          <p:cNvPr id="3" name="Content Placeholder 2"/>
          <p:cNvSpPr>
            <a:spLocks noGrp="1"/>
          </p:cNvSpPr>
          <p:nvPr>
            <p:ph idx="1"/>
          </p:nvPr>
        </p:nvSpPr>
        <p:spPr>
          <a:xfrm>
            <a:off x="3352800" y="5410200"/>
            <a:ext cx="5791200" cy="1447800"/>
          </a:xfrm>
        </p:spPr>
        <p:txBody>
          <a:bodyPr>
            <a:normAutofit fontScale="85000" lnSpcReduction="20000"/>
          </a:bodyPr>
          <a:lstStyle/>
          <a:p>
            <a:pPr algn="just">
              <a:buNone/>
            </a:pPr>
            <a:r>
              <a:rPr lang="en-US" dirty="0" smtClean="0">
                <a:solidFill>
                  <a:schemeClr val="bg1"/>
                </a:solidFill>
              </a:rPr>
              <a:t>    Painting on acrylic sheet gives you fill freedom to express what is on your mind. It can be mixture of different kinds of inking techniques.</a:t>
            </a:r>
            <a:endParaRPr lang="en-US" dirty="0">
              <a:solidFill>
                <a:schemeClr val="bg1"/>
              </a:solidFill>
            </a:endParaRPr>
          </a:p>
        </p:txBody>
      </p:sp>
      <p:pic>
        <p:nvPicPr>
          <p:cNvPr id="5"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shahid\Desktop\Screenshot_8.png"/>
          <p:cNvPicPr>
            <a:picLocks noChangeAspect="1" noChangeArrowheads="1"/>
          </p:cNvPicPr>
          <p:nvPr/>
        </p:nvPicPr>
        <p:blipFill>
          <a:blip r:embed="rId3"/>
          <a:srcRect/>
          <a:stretch>
            <a:fillRect/>
          </a:stretch>
        </p:blipFill>
        <p:spPr bwMode="auto">
          <a:xfrm>
            <a:off x="0" y="1466850"/>
            <a:ext cx="3695700" cy="5391150"/>
          </a:xfrm>
          <a:prstGeom prst="rect">
            <a:avLst/>
          </a:prstGeom>
          <a:noFill/>
        </p:spPr>
      </p:pic>
      <p:pic>
        <p:nvPicPr>
          <p:cNvPr id="1027" name="Picture 3" descr="C:\Users\shahid\Desktop\Screenshot_7.png"/>
          <p:cNvPicPr>
            <a:picLocks noChangeAspect="1" noChangeArrowheads="1"/>
          </p:cNvPicPr>
          <p:nvPr/>
        </p:nvPicPr>
        <p:blipFill>
          <a:blip r:embed="rId4"/>
          <a:srcRect/>
          <a:stretch>
            <a:fillRect/>
          </a:stretch>
        </p:blipFill>
        <p:spPr bwMode="auto">
          <a:xfrm>
            <a:off x="5486400" y="0"/>
            <a:ext cx="3695700" cy="53911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2971800" cy="1143000"/>
          </a:xfrm>
        </p:spPr>
        <p:txBody>
          <a:bodyPr>
            <a:normAutofit fontScale="90000"/>
          </a:bodyPr>
          <a:lstStyle/>
          <a:p>
            <a:r>
              <a:rPr lang="en-US" dirty="0" smtClean="0">
                <a:solidFill>
                  <a:schemeClr val="bg1"/>
                </a:solidFill>
              </a:rPr>
              <a:t>Inking with brayer</a:t>
            </a:r>
            <a:endParaRPr lang="en-US" dirty="0">
              <a:solidFill>
                <a:schemeClr val="bg1"/>
              </a:solidFill>
            </a:endParaRPr>
          </a:p>
        </p:txBody>
      </p:sp>
      <p:sp>
        <p:nvSpPr>
          <p:cNvPr id="3" name="Content Placeholder 2"/>
          <p:cNvSpPr>
            <a:spLocks noGrp="1"/>
          </p:cNvSpPr>
          <p:nvPr>
            <p:ph idx="1"/>
          </p:nvPr>
        </p:nvSpPr>
        <p:spPr>
          <a:xfrm>
            <a:off x="4343400" y="3886200"/>
            <a:ext cx="4648200" cy="3124200"/>
          </a:xfrm>
        </p:spPr>
        <p:txBody>
          <a:bodyPr>
            <a:normAutofit/>
          </a:bodyPr>
          <a:lstStyle/>
          <a:p>
            <a:pPr algn="just">
              <a:buNone/>
            </a:pPr>
            <a:r>
              <a:rPr lang="en-US" dirty="0" smtClean="0">
                <a:solidFill>
                  <a:schemeClr val="bg1"/>
                </a:solidFill>
              </a:rPr>
              <a:t>    Inking with brayer is also entertaining. It can be a simple plain ink or a mixture of inks to get textures and gradients.</a:t>
            </a:r>
            <a:endParaRPr lang="en-US" dirty="0">
              <a:solidFill>
                <a:schemeClr val="bg1"/>
              </a:solidFill>
            </a:endParaRPr>
          </a:p>
        </p:txBody>
      </p:sp>
      <p:pic>
        <p:nvPicPr>
          <p:cNvPr id="4"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C:\Users\shahid\Desktop\rollingoutink-800x635.jpg"/>
          <p:cNvPicPr>
            <a:picLocks noChangeAspect="1" noChangeArrowheads="1"/>
          </p:cNvPicPr>
          <p:nvPr/>
        </p:nvPicPr>
        <p:blipFill>
          <a:blip r:embed="rId3"/>
          <a:srcRect/>
          <a:stretch>
            <a:fillRect/>
          </a:stretch>
        </p:blipFill>
        <p:spPr bwMode="auto">
          <a:xfrm>
            <a:off x="4319588" y="0"/>
            <a:ext cx="4824412" cy="3829377"/>
          </a:xfrm>
          <a:prstGeom prst="rect">
            <a:avLst/>
          </a:prstGeom>
          <a:noFill/>
        </p:spPr>
      </p:pic>
      <p:pic>
        <p:nvPicPr>
          <p:cNvPr id="2051" name="Picture 3" descr="C:\Users\shahid\Desktop\hqdefault.jpg"/>
          <p:cNvPicPr>
            <a:picLocks noChangeAspect="1" noChangeArrowheads="1"/>
          </p:cNvPicPr>
          <p:nvPr/>
        </p:nvPicPr>
        <p:blipFill>
          <a:blip r:embed="rId4"/>
          <a:srcRect/>
          <a:stretch>
            <a:fillRect/>
          </a:stretch>
        </p:blipFill>
        <p:spPr bwMode="auto">
          <a:xfrm>
            <a:off x="0" y="3429000"/>
            <a:ext cx="4572000" cy="3429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3581400"/>
            <a:ext cx="5257800" cy="3276600"/>
          </a:xfrm>
        </p:spPr>
        <p:txBody>
          <a:bodyPr>
            <a:noAutofit/>
          </a:bodyPr>
          <a:lstStyle/>
          <a:p>
            <a:pPr algn="just"/>
            <a:r>
              <a:rPr lang="en-US" sz="2800" dirty="0" smtClean="0">
                <a:solidFill>
                  <a:schemeClr val="bg1"/>
                </a:solidFill>
              </a:rPr>
              <a:t>Sometimes we need to apply ink with the help of our fingers. It makes it possible to get smooth edges and even enables us to get prints of our finger impressions.</a:t>
            </a:r>
            <a:endParaRPr lang="en-US" sz="2800" dirty="0">
              <a:solidFill>
                <a:schemeClr val="bg1"/>
              </a:solidFill>
            </a:endParaRPr>
          </a:p>
        </p:txBody>
      </p:sp>
      <p:sp>
        <p:nvSpPr>
          <p:cNvPr id="3" name="Content Placeholder 2"/>
          <p:cNvSpPr>
            <a:spLocks noGrp="1"/>
          </p:cNvSpPr>
          <p:nvPr>
            <p:ph idx="1"/>
          </p:nvPr>
        </p:nvSpPr>
        <p:spPr>
          <a:xfrm>
            <a:off x="304800" y="1371600"/>
            <a:ext cx="3276600" cy="1371600"/>
          </a:xfrm>
        </p:spPr>
        <p:txBody>
          <a:bodyPr/>
          <a:lstStyle/>
          <a:p>
            <a:pPr algn="ctr">
              <a:buNone/>
            </a:pPr>
            <a:r>
              <a:rPr lang="en-US" dirty="0" smtClean="0">
                <a:solidFill>
                  <a:schemeClr val="bg1"/>
                </a:solidFill>
              </a:rPr>
              <a:t>Inking with fingers</a:t>
            </a:r>
            <a:endParaRPr lang="en-US" dirty="0">
              <a:solidFill>
                <a:schemeClr val="bg1"/>
              </a:solidFill>
            </a:endParaRPr>
          </a:p>
        </p:txBody>
      </p:sp>
      <p:pic>
        <p:nvPicPr>
          <p:cNvPr id="11"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C:\Users\shahid\Desktop\inking the plate.jpg"/>
          <p:cNvPicPr>
            <a:picLocks noChangeAspect="1" noChangeArrowheads="1"/>
          </p:cNvPicPr>
          <p:nvPr/>
        </p:nvPicPr>
        <p:blipFill>
          <a:blip r:embed="rId3"/>
          <a:srcRect/>
          <a:stretch>
            <a:fillRect/>
          </a:stretch>
        </p:blipFill>
        <p:spPr bwMode="auto">
          <a:xfrm>
            <a:off x="3760989" y="1"/>
            <a:ext cx="5383011" cy="3581400"/>
          </a:xfrm>
          <a:prstGeom prst="rect">
            <a:avLst/>
          </a:prstGeom>
          <a:noFill/>
        </p:spPr>
      </p:pic>
      <p:pic>
        <p:nvPicPr>
          <p:cNvPr id="3075" name="Picture 3" descr="C:\Users\shahid\Desktop\rsif20160935f04.jpg"/>
          <p:cNvPicPr>
            <a:picLocks noChangeAspect="1" noChangeArrowheads="1"/>
          </p:cNvPicPr>
          <p:nvPr/>
        </p:nvPicPr>
        <p:blipFill>
          <a:blip r:embed="rId4"/>
          <a:srcRect/>
          <a:stretch>
            <a:fillRect/>
          </a:stretch>
        </p:blipFill>
        <p:spPr bwMode="auto">
          <a:xfrm>
            <a:off x="0" y="3048000"/>
            <a:ext cx="3810000" cy="3810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5029200" cy="1143000"/>
          </a:xfrm>
        </p:spPr>
        <p:txBody>
          <a:bodyPr>
            <a:normAutofit fontScale="90000"/>
          </a:bodyPr>
          <a:lstStyle/>
          <a:p>
            <a:r>
              <a:rPr lang="en-US" dirty="0" smtClean="0">
                <a:solidFill>
                  <a:schemeClr val="bg1"/>
                </a:solidFill>
              </a:rPr>
              <a:t>Inking by using different materials</a:t>
            </a:r>
            <a:endParaRPr lang="en-US" dirty="0">
              <a:solidFill>
                <a:schemeClr val="bg1"/>
              </a:solidFill>
            </a:endParaRPr>
          </a:p>
        </p:txBody>
      </p:sp>
      <p:sp>
        <p:nvSpPr>
          <p:cNvPr id="3" name="Content Placeholder 2"/>
          <p:cNvSpPr>
            <a:spLocks noGrp="1"/>
          </p:cNvSpPr>
          <p:nvPr>
            <p:ph idx="1"/>
          </p:nvPr>
        </p:nvSpPr>
        <p:spPr>
          <a:xfrm>
            <a:off x="457200" y="2027237"/>
            <a:ext cx="5562600" cy="4525963"/>
          </a:xfrm>
        </p:spPr>
        <p:txBody>
          <a:bodyPr>
            <a:normAutofit/>
          </a:bodyPr>
          <a:lstStyle/>
          <a:p>
            <a:pPr algn="just">
              <a:buNone/>
            </a:pPr>
            <a:r>
              <a:rPr lang="en-US" sz="2800" dirty="0" smtClean="0">
                <a:solidFill>
                  <a:schemeClr val="bg1"/>
                </a:solidFill>
              </a:rPr>
              <a:t>    Sometimes we need to take the help of different materials to apply and smudge the ink. We can take the help of cloth, combs, hard materials depending on what result is required.</a:t>
            </a:r>
            <a:endParaRPr lang="en-US" sz="2800" dirty="0">
              <a:solidFill>
                <a:schemeClr val="bg1"/>
              </a:solidFill>
            </a:endParaRPr>
          </a:p>
        </p:txBody>
      </p:sp>
      <p:pic>
        <p:nvPicPr>
          <p:cNvPr id="6" name="Picture 2" descr="C:\Users\shahid\Desktop\Su_-_Sargodha_University.jpg"/>
          <p:cNvPicPr>
            <a:picLocks noChangeAspect="1" noChangeArrowheads="1"/>
          </p:cNvPicPr>
          <p:nvPr/>
        </p:nvPicPr>
        <p:blipFill>
          <a:blip r:embed="rId2"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2" name="Picture 2" descr="C:\Users\shahid\Desktop\3cfff11ee0f53eea64214db5dfd74c12--gelli-printing-painting-techniques.jpg"/>
          <p:cNvPicPr>
            <a:picLocks noChangeAspect="1" noChangeArrowheads="1"/>
          </p:cNvPicPr>
          <p:nvPr/>
        </p:nvPicPr>
        <p:blipFill>
          <a:blip r:embed="rId3"/>
          <a:srcRect/>
          <a:stretch>
            <a:fillRect/>
          </a:stretch>
        </p:blipFill>
        <p:spPr bwMode="auto">
          <a:xfrm>
            <a:off x="0" y="4810125"/>
            <a:ext cx="2247900" cy="2047875"/>
          </a:xfrm>
          <a:prstGeom prst="rect">
            <a:avLst/>
          </a:prstGeom>
          <a:noFill/>
        </p:spPr>
      </p:pic>
      <p:pic>
        <p:nvPicPr>
          <p:cNvPr id="5123" name="Picture 3" descr="C:\Users\shahid\Desktop\ae7f688c914f7be3c18a6a4b3d6d5040.jpg"/>
          <p:cNvPicPr>
            <a:picLocks noChangeAspect="1" noChangeArrowheads="1"/>
          </p:cNvPicPr>
          <p:nvPr/>
        </p:nvPicPr>
        <p:blipFill>
          <a:blip r:embed="rId4"/>
          <a:srcRect/>
          <a:stretch>
            <a:fillRect/>
          </a:stretch>
        </p:blipFill>
        <p:spPr bwMode="auto">
          <a:xfrm>
            <a:off x="6019800" y="0"/>
            <a:ext cx="3124200" cy="6953578"/>
          </a:xfrm>
          <a:prstGeom prst="rect">
            <a:avLst/>
          </a:prstGeom>
          <a:noFill/>
        </p:spPr>
      </p:pic>
      <p:pic>
        <p:nvPicPr>
          <p:cNvPr id="5124" name="Picture 4" descr="C:\Users\shahid\Desktop\gelli-plate.jpg"/>
          <p:cNvPicPr>
            <a:picLocks noChangeAspect="1" noChangeArrowheads="1"/>
          </p:cNvPicPr>
          <p:nvPr/>
        </p:nvPicPr>
        <p:blipFill>
          <a:blip r:embed="rId5" cstate="print"/>
          <a:srcRect/>
          <a:stretch>
            <a:fillRect/>
          </a:stretch>
        </p:blipFill>
        <p:spPr bwMode="auto">
          <a:xfrm>
            <a:off x="2706688" y="4659313"/>
            <a:ext cx="2779712" cy="226536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3124200" cy="1143000"/>
          </a:xfrm>
        </p:spPr>
        <p:txBody>
          <a:bodyPr>
            <a:normAutofit fontScale="90000"/>
          </a:bodyPr>
          <a:lstStyle/>
          <a:p>
            <a:r>
              <a:rPr lang="en-US" dirty="0" smtClean="0">
                <a:solidFill>
                  <a:schemeClr val="bg1"/>
                </a:solidFill>
              </a:rPr>
              <a:t>Removing the ink</a:t>
            </a:r>
            <a:endParaRPr lang="en-US" dirty="0">
              <a:solidFill>
                <a:schemeClr val="bg1"/>
              </a:solidFill>
            </a:endParaRPr>
          </a:p>
        </p:txBody>
      </p:sp>
      <p:sp>
        <p:nvSpPr>
          <p:cNvPr id="3" name="Content Placeholder 2"/>
          <p:cNvSpPr>
            <a:spLocks noGrp="1"/>
          </p:cNvSpPr>
          <p:nvPr>
            <p:ph idx="1"/>
          </p:nvPr>
        </p:nvSpPr>
        <p:spPr>
          <a:xfrm>
            <a:off x="457200" y="4191000"/>
            <a:ext cx="8229600" cy="4525963"/>
          </a:xfrm>
        </p:spPr>
        <p:txBody>
          <a:bodyPr>
            <a:normAutofit/>
          </a:bodyPr>
          <a:lstStyle/>
          <a:p>
            <a:pPr algn="justLow">
              <a:buNone/>
            </a:pPr>
            <a:r>
              <a:rPr lang="en-US" sz="2800" dirty="0" smtClean="0">
                <a:solidFill>
                  <a:schemeClr val="bg1"/>
                </a:solidFill>
              </a:rPr>
              <a:t>    Sometimes we don’t need to apply ink but to remove it at certain portions. This might be due to add some more objects or to give  a negative space. Stencils can also be incorporated at these portions.</a:t>
            </a:r>
            <a:endParaRPr lang="en-US" sz="2800" dirty="0">
              <a:solidFill>
                <a:schemeClr val="bg1"/>
              </a:solidFill>
            </a:endParaRPr>
          </a:p>
        </p:txBody>
      </p:sp>
      <p:pic>
        <p:nvPicPr>
          <p:cNvPr id="6146" name="Picture 2" descr="C:\Users\shahid\Desktop\26-234A0277.jpg"/>
          <p:cNvPicPr>
            <a:picLocks noChangeAspect="1" noChangeArrowheads="1"/>
          </p:cNvPicPr>
          <p:nvPr/>
        </p:nvPicPr>
        <p:blipFill>
          <a:blip r:embed="rId2"/>
          <a:srcRect/>
          <a:stretch>
            <a:fillRect/>
          </a:stretch>
        </p:blipFill>
        <p:spPr bwMode="auto">
          <a:xfrm>
            <a:off x="3654169" y="0"/>
            <a:ext cx="5489831" cy="3657600"/>
          </a:xfrm>
          <a:prstGeom prst="rect">
            <a:avLst/>
          </a:prstGeom>
          <a:noFill/>
        </p:spPr>
      </p:pic>
      <p:pic>
        <p:nvPicPr>
          <p:cNvPr id="5" name="Picture 2" descr="C:\Users\shahid\Desktop\Su_-_Sargodha_University.jpg"/>
          <p:cNvPicPr>
            <a:picLocks noChangeAspect="1" noChangeArrowheads="1"/>
          </p:cNvPicPr>
          <p:nvPr/>
        </p:nvPicPr>
        <p:blipFill>
          <a:blip r:embed="rId3"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2743200" cy="1143000"/>
          </a:xfrm>
        </p:spPr>
        <p:txBody>
          <a:bodyPr>
            <a:normAutofit fontScale="90000"/>
          </a:bodyPr>
          <a:lstStyle/>
          <a:p>
            <a:r>
              <a:rPr lang="en-US" dirty="0" smtClean="0">
                <a:solidFill>
                  <a:schemeClr val="bg1"/>
                </a:solidFill>
              </a:rPr>
              <a:t>Restricting the ink</a:t>
            </a:r>
            <a:endParaRPr lang="en-US" dirty="0">
              <a:solidFill>
                <a:schemeClr val="bg1"/>
              </a:solidFill>
            </a:endParaRPr>
          </a:p>
        </p:txBody>
      </p:sp>
      <p:sp>
        <p:nvSpPr>
          <p:cNvPr id="3" name="Content Placeholder 2"/>
          <p:cNvSpPr>
            <a:spLocks noGrp="1"/>
          </p:cNvSpPr>
          <p:nvPr>
            <p:ph idx="1"/>
          </p:nvPr>
        </p:nvSpPr>
        <p:spPr>
          <a:xfrm>
            <a:off x="2362200" y="4572000"/>
            <a:ext cx="6781800" cy="2286000"/>
          </a:xfrm>
        </p:spPr>
        <p:txBody>
          <a:bodyPr>
            <a:normAutofit fontScale="85000" lnSpcReduction="20000"/>
          </a:bodyPr>
          <a:lstStyle/>
          <a:p>
            <a:pPr algn="just">
              <a:buNone/>
            </a:pPr>
            <a:r>
              <a:rPr lang="en-US" dirty="0" smtClean="0">
                <a:solidFill>
                  <a:schemeClr val="bg1"/>
                </a:solidFill>
              </a:rPr>
              <a:t>    Sometimes we use stencils to block the ink from being printed at certain portions. For example here in this image we have used a dry leave to get the brown ink from being printed. Unprinted portion will be the paper color.</a:t>
            </a:r>
            <a:endParaRPr lang="en-US" dirty="0">
              <a:solidFill>
                <a:schemeClr val="bg1"/>
              </a:solidFill>
            </a:endParaRPr>
          </a:p>
        </p:txBody>
      </p:sp>
      <p:pic>
        <p:nvPicPr>
          <p:cNvPr id="7170" name="Picture 2" descr="C:\Users\shahid\Desktop\SycamoreLeaf01.jpg"/>
          <p:cNvPicPr>
            <a:picLocks noChangeAspect="1" noChangeArrowheads="1"/>
          </p:cNvPicPr>
          <p:nvPr/>
        </p:nvPicPr>
        <p:blipFill>
          <a:blip r:embed="rId2"/>
          <a:srcRect/>
          <a:stretch>
            <a:fillRect/>
          </a:stretch>
        </p:blipFill>
        <p:spPr bwMode="auto">
          <a:xfrm>
            <a:off x="2768368" y="0"/>
            <a:ext cx="6375632" cy="4572000"/>
          </a:xfrm>
          <a:prstGeom prst="rect">
            <a:avLst/>
          </a:prstGeom>
          <a:noFill/>
        </p:spPr>
      </p:pic>
      <p:pic>
        <p:nvPicPr>
          <p:cNvPr id="5" name="Picture 2" descr="C:\Users\shahid\Desktop\Su_-_Sargodha_University.jpg"/>
          <p:cNvPicPr>
            <a:picLocks noChangeAspect="1" noChangeArrowheads="1"/>
          </p:cNvPicPr>
          <p:nvPr/>
        </p:nvPicPr>
        <p:blipFill>
          <a:blip r:embed="rId3" cstate="print"/>
          <a:srcRect/>
          <a:stretch>
            <a:fillRect/>
          </a:stretch>
        </p:blipFill>
        <p:spPr bwMode="auto">
          <a:xfrm>
            <a:off x="77787" y="77787"/>
            <a:ext cx="836613" cy="836613"/>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506</Words>
  <Application>Microsoft Office PowerPoint</Application>
  <PresentationFormat>On-screen Show (4:3)</PresentationFormat>
  <Paragraphs>31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Printmaking</vt:lpstr>
      <vt:lpstr>Slide 2</vt:lpstr>
      <vt:lpstr>Slide 3</vt:lpstr>
      <vt:lpstr>Inking with paint brush</vt:lpstr>
      <vt:lpstr>Inking with brayer</vt:lpstr>
      <vt:lpstr>Sometimes we need to apply ink with the help of our fingers. It makes it possible to get smooth edges and even enables us to get prints of our finger impressions.</vt:lpstr>
      <vt:lpstr>Inking by using different materials</vt:lpstr>
      <vt:lpstr>Removing the ink</vt:lpstr>
      <vt:lpstr>Restricting the ink</vt:lpstr>
      <vt:lpstr>Adding the ink with the help of stencils</vt:lpstr>
      <vt:lpstr>Incising the ink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shahid</dc:creator>
  <cp:lastModifiedBy>shahid</cp:lastModifiedBy>
  <cp:revision>28</cp:revision>
  <dcterms:created xsi:type="dcterms:W3CDTF">2020-05-03T04:47:42Z</dcterms:created>
  <dcterms:modified xsi:type="dcterms:W3CDTF">2020-05-03T07:40:33Z</dcterms:modified>
</cp:coreProperties>
</file>