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6BDCBA6-4FAA-41AA-A7DC-F0E24364617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16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2CA776-BA65-4941-AC4B-99CB26EAA1CB}"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132061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99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72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27592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5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59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07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95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305205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2CA776-BA65-4941-AC4B-99CB26EAA1CB}"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DCBA6-4FAA-41AA-A7DC-F0E24364617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77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2CA776-BA65-4941-AC4B-99CB26EAA1CB}"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313366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2CA776-BA65-4941-AC4B-99CB26EAA1CB}"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DCBA6-4FAA-41AA-A7DC-F0E24364617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89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2CA776-BA65-4941-AC4B-99CB26EAA1CB}"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DCBA6-4FAA-41AA-A7DC-F0E2436461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80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CA776-BA65-4941-AC4B-99CB26EAA1CB}"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259904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2CA776-BA65-4941-AC4B-99CB26EAA1CB}"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DCBA6-4FAA-41AA-A7DC-F0E24364617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05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2CA776-BA65-4941-AC4B-99CB26EAA1CB}"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DCBA6-4FAA-41AA-A7DC-F0E243646175}" type="slidenum">
              <a:rPr lang="en-US" smtClean="0"/>
              <a:t>‹#›</a:t>
            </a:fld>
            <a:endParaRPr lang="en-US"/>
          </a:p>
        </p:txBody>
      </p:sp>
    </p:spTree>
    <p:extLst>
      <p:ext uri="{BB962C8B-B14F-4D97-AF65-F5344CB8AC3E}">
        <p14:creationId xmlns:p14="http://schemas.microsoft.com/office/powerpoint/2010/main" val="227377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2CA776-BA65-4941-AC4B-99CB26EAA1CB}" type="datetimeFigureOut">
              <a:rPr lang="en-US" smtClean="0"/>
              <a:t>5/2/2020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BDCBA6-4FAA-41AA-A7DC-F0E243646175}" type="slidenum">
              <a:rPr lang="en-US" smtClean="0"/>
              <a:t>‹#›</a:t>
            </a:fld>
            <a:endParaRPr lang="en-US"/>
          </a:p>
        </p:txBody>
      </p:sp>
    </p:spTree>
    <p:extLst>
      <p:ext uri="{BB962C8B-B14F-4D97-AF65-F5344CB8AC3E}">
        <p14:creationId xmlns:p14="http://schemas.microsoft.com/office/powerpoint/2010/main" val="218598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130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Introduction to Agricultural Extension </a:t>
            </a:r>
            <a:br>
              <a:rPr lang="en-US" sz="2400" b="1" dirty="0"/>
            </a:br>
            <a:endParaRPr lang="en-US" sz="2400" b="1" dirty="0"/>
          </a:p>
        </p:txBody>
      </p:sp>
      <p:sp>
        <p:nvSpPr>
          <p:cNvPr id="3" name="Content Placeholder 2"/>
          <p:cNvSpPr>
            <a:spLocks noGrp="1"/>
          </p:cNvSpPr>
          <p:nvPr>
            <p:ph idx="1"/>
          </p:nvPr>
        </p:nvSpPr>
        <p:spPr>
          <a:xfrm>
            <a:off x="1981200" y="1752600"/>
            <a:ext cx="8229600" cy="4826000"/>
          </a:xfrm>
        </p:spPr>
        <p:txBody>
          <a:bodyPr>
            <a:normAutofit/>
          </a:bodyPr>
          <a:lstStyle/>
          <a:p>
            <a:pPr>
              <a:lnSpc>
                <a:spcPct val="120000"/>
              </a:lnSpc>
              <a:buFont typeface="Wingdings" charset="2"/>
              <a:buChar char="²"/>
            </a:pPr>
            <a:r>
              <a:rPr lang="en-US" dirty="0"/>
              <a:t>The art and science of crop and livestock </a:t>
            </a:r>
            <a:r>
              <a:rPr lang="en-US" dirty="0" smtClean="0"/>
              <a:t>production is known as Agriculture.</a:t>
            </a:r>
          </a:p>
          <a:p>
            <a:pPr>
              <a:lnSpc>
                <a:spcPct val="120000"/>
              </a:lnSpc>
              <a:buFont typeface="Wingdings" charset="2"/>
              <a:buChar char="²"/>
            </a:pPr>
            <a:r>
              <a:rPr lang="en-US" dirty="0" smtClean="0"/>
              <a:t>In broader </a:t>
            </a:r>
            <a:r>
              <a:rPr lang="en-US" dirty="0"/>
              <a:t>sense, agriculture comprises the entire range of technologies associated with the production of useful products from plants and animals, including soil cultivation, crop and livestock management, and the activities of processing and </a:t>
            </a:r>
            <a:r>
              <a:rPr lang="en-US" dirty="0" smtClean="0"/>
              <a:t>marketing.</a:t>
            </a:r>
          </a:p>
          <a:p>
            <a:pPr>
              <a:lnSpc>
                <a:spcPct val="120000"/>
              </a:lnSpc>
              <a:buFont typeface="Wingdings" charset="2"/>
              <a:buChar char="²"/>
            </a:pPr>
            <a:r>
              <a:rPr lang="en-US" dirty="0" smtClean="0"/>
              <a:t>This whole process is associated to agricultural extension &amp; advisory services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0752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finition of extension.&#10;Extension is an informal educational&#10;process directed toward rural population. This&#10;process of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394"/>
            <a:ext cx="12192000" cy="619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0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main features of Agricultural extension</a:t>
            </a:r>
            <a:endParaRPr lang="en-US" sz="2400" b="1" dirty="0"/>
          </a:p>
        </p:txBody>
      </p:sp>
      <p:sp>
        <p:nvSpPr>
          <p:cNvPr id="3" name="Content Placeholder 2"/>
          <p:cNvSpPr>
            <a:spLocks noGrp="1"/>
          </p:cNvSpPr>
          <p:nvPr>
            <p:ph idx="1"/>
          </p:nvPr>
        </p:nvSpPr>
        <p:spPr>
          <a:xfrm>
            <a:off x="1714501" y="1752600"/>
            <a:ext cx="8609059" cy="4858750"/>
          </a:xfrm>
        </p:spPr>
        <p:txBody>
          <a:bodyPr>
            <a:normAutofit fontScale="85000" lnSpcReduction="10000"/>
          </a:bodyPr>
          <a:lstStyle/>
          <a:p>
            <a:pPr marL="571500" indent="-457200">
              <a:lnSpc>
                <a:spcPct val="120000"/>
              </a:lnSpc>
              <a:buFont typeface="+mj-ea"/>
              <a:buAutoNum type="circleNumDbPlain"/>
            </a:pPr>
            <a:r>
              <a:rPr lang="en-US" sz="3100" dirty="0">
                <a:solidFill>
                  <a:srgbClr val="000000"/>
                </a:solidFill>
              </a:rPr>
              <a:t>As a </a:t>
            </a:r>
            <a:r>
              <a:rPr lang="en-US" sz="3100" b="1" u="sng" dirty="0">
                <a:solidFill>
                  <a:srgbClr val="3366FF"/>
                </a:solidFill>
              </a:rPr>
              <a:t>discipline</a:t>
            </a:r>
            <a:r>
              <a:rPr lang="en-US" sz="3100" dirty="0">
                <a:solidFill>
                  <a:srgbClr val="000000"/>
                </a:solidFill>
              </a:rPr>
              <a:t> it deals with the behavior of </a:t>
            </a:r>
            <a:r>
              <a:rPr lang="en-US" sz="3100" dirty="0">
                <a:solidFill>
                  <a:srgbClr val="000000"/>
                </a:solidFill>
              </a:rPr>
              <a:t>people. It is multi disciplinary depending on anthropology, sociology, management, economics, &amp; communication etc.</a:t>
            </a:r>
          </a:p>
          <a:p>
            <a:pPr marL="571500" indent="-457200">
              <a:lnSpc>
                <a:spcPct val="120000"/>
              </a:lnSpc>
              <a:buFont typeface="+mj-ea"/>
              <a:buAutoNum type="circleNumDbPlain"/>
            </a:pPr>
            <a:r>
              <a:rPr lang="en-US" sz="3100" dirty="0">
                <a:solidFill>
                  <a:srgbClr val="000000"/>
                </a:solidFill>
              </a:rPr>
              <a:t>As </a:t>
            </a:r>
            <a:r>
              <a:rPr lang="en-US" sz="3100" dirty="0">
                <a:solidFill>
                  <a:srgbClr val="000000"/>
                </a:solidFill>
              </a:rPr>
              <a:t>a </a:t>
            </a:r>
            <a:r>
              <a:rPr lang="en-US" sz="3100" b="1" u="sng" dirty="0">
                <a:solidFill>
                  <a:srgbClr val="3366FF"/>
                </a:solidFill>
              </a:rPr>
              <a:t>process</a:t>
            </a:r>
            <a:r>
              <a:rPr lang="en-US" sz="3100" dirty="0">
                <a:solidFill>
                  <a:srgbClr val="000000"/>
                </a:solidFill>
              </a:rPr>
              <a:t>, agricultural extension seeks to influence the behavior of rural people through </a:t>
            </a:r>
            <a:r>
              <a:rPr lang="en-US" sz="3100" dirty="0">
                <a:solidFill>
                  <a:srgbClr val="000000"/>
                </a:solidFill>
              </a:rPr>
              <a:t>educational </a:t>
            </a:r>
            <a:r>
              <a:rPr lang="en-US" sz="3100" dirty="0">
                <a:solidFill>
                  <a:srgbClr val="000000"/>
                </a:solidFill>
              </a:rPr>
              <a:t>and information </a:t>
            </a:r>
            <a:r>
              <a:rPr lang="en-US" sz="3100" dirty="0">
                <a:solidFill>
                  <a:srgbClr val="000000"/>
                </a:solidFill>
              </a:rPr>
              <a:t>interventions.</a:t>
            </a:r>
          </a:p>
          <a:p>
            <a:pPr marL="571500" indent="-457200">
              <a:lnSpc>
                <a:spcPct val="120000"/>
              </a:lnSpc>
              <a:buFont typeface="+mj-ea"/>
              <a:buAutoNum type="circleNumDbPlain"/>
            </a:pPr>
            <a:r>
              <a:rPr lang="en-US" sz="3100" dirty="0">
                <a:solidFill>
                  <a:srgbClr val="000000"/>
                </a:solidFill>
              </a:rPr>
              <a:t>As a </a:t>
            </a:r>
            <a:r>
              <a:rPr lang="en-US" sz="3100" b="1" u="sng" dirty="0">
                <a:solidFill>
                  <a:srgbClr val="3366FF"/>
                </a:solidFill>
              </a:rPr>
              <a:t>service</a:t>
            </a:r>
            <a:r>
              <a:rPr lang="en-US" sz="3100" dirty="0">
                <a:solidFill>
                  <a:srgbClr val="000000"/>
                </a:solidFill>
              </a:rPr>
              <a:t>, agricultural extension makes the government ministry and university as useful sources. Keep research scientists in contact with the practical problem being faced by the </a:t>
            </a:r>
            <a:r>
              <a:rPr lang="en-US" sz="3100" dirty="0">
                <a:solidFill>
                  <a:srgbClr val="000000"/>
                </a:solidFill>
              </a:rPr>
              <a:t>farmers &amp; to provide extension services. </a:t>
            </a:r>
            <a:endParaRPr lang="en-US" sz="3100" dirty="0">
              <a:solidFill>
                <a:srgbClr val="000000"/>
              </a:solidFill>
            </a:endParaRPr>
          </a:p>
        </p:txBody>
      </p:sp>
    </p:spTree>
    <p:extLst>
      <p:ext uri="{BB962C8B-B14F-4D97-AF65-F5344CB8AC3E}">
        <p14:creationId xmlns:p14="http://schemas.microsoft.com/office/powerpoint/2010/main" val="375386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Definitions of agricultural extension</a:t>
            </a:r>
            <a:endParaRPr lang="en-US" sz="2400" b="1" dirty="0"/>
          </a:p>
        </p:txBody>
      </p:sp>
      <p:sp>
        <p:nvSpPr>
          <p:cNvPr id="3" name="Content Placeholder 2"/>
          <p:cNvSpPr>
            <a:spLocks noGrp="1"/>
          </p:cNvSpPr>
          <p:nvPr>
            <p:ph idx="1"/>
          </p:nvPr>
        </p:nvSpPr>
        <p:spPr>
          <a:xfrm>
            <a:off x="1728114" y="1752600"/>
            <a:ext cx="8810899" cy="4960812"/>
          </a:xfrm>
        </p:spPr>
        <p:txBody>
          <a:bodyPr>
            <a:normAutofit/>
          </a:bodyPr>
          <a:lstStyle/>
          <a:p>
            <a:pPr>
              <a:lnSpc>
                <a:spcPct val="120000"/>
              </a:lnSpc>
            </a:pPr>
            <a:r>
              <a:rPr lang="en-US" dirty="0" smtClean="0">
                <a:solidFill>
                  <a:srgbClr val="000000"/>
                </a:solidFill>
              </a:rPr>
              <a:t>Agricultural Extension is a two</a:t>
            </a:r>
            <a:r>
              <a:rPr lang="en-US" dirty="0">
                <a:solidFill>
                  <a:srgbClr val="000000"/>
                </a:solidFill>
              </a:rPr>
              <a:t> </a:t>
            </a:r>
            <a:r>
              <a:rPr lang="en-US" dirty="0" smtClean="0">
                <a:solidFill>
                  <a:srgbClr val="000000"/>
                </a:solidFill>
              </a:rPr>
              <a:t>way channel: it brings scientific information to the village </a:t>
            </a:r>
            <a:r>
              <a:rPr lang="en-US" dirty="0">
                <a:solidFill>
                  <a:srgbClr val="000000"/>
                </a:solidFill>
              </a:rPr>
              <a:t>people, and also takes the problems of the village people to the scientific institution for solution. It is a continuous educational process, in which both learner and teacher contribute </a:t>
            </a:r>
            <a:r>
              <a:rPr lang="en-US" dirty="0" smtClean="0">
                <a:solidFill>
                  <a:srgbClr val="000000"/>
                </a:solidFill>
              </a:rPr>
              <a:t>and receive.</a:t>
            </a:r>
          </a:p>
          <a:p>
            <a:pPr>
              <a:lnSpc>
                <a:spcPct val="120000"/>
              </a:lnSpc>
            </a:pPr>
            <a:r>
              <a:rPr lang="en-US" dirty="0">
                <a:solidFill>
                  <a:srgbClr val="000000"/>
                </a:solidFill>
              </a:rPr>
              <a:t>Agricultural Extension work is an out of school system of education in which adult and young people learn by doing. It is partnership between the Govt. and the people, which provides service and education designed to meet the people. Its fundamental objective is the development of the people. </a:t>
            </a:r>
          </a:p>
        </p:txBody>
      </p:sp>
    </p:spTree>
    <p:extLst>
      <p:ext uri="{BB962C8B-B14F-4D97-AF65-F5344CB8AC3E}">
        <p14:creationId xmlns:p14="http://schemas.microsoft.com/office/powerpoint/2010/main" val="113172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a:solidFill>
                  <a:srgbClr val="FF6600"/>
                </a:solidFill>
              </a:rPr>
              <a:t>continued</a:t>
            </a:r>
            <a:r>
              <a:rPr lang="is-IS" sz="2400" b="1" dirty="0">
                <a:solidFill>
                  <a:srgbClr val="FF6600"/>
                </a:solidFill>
              </a:rPr>
              <a:t>…......</a:t>
            </a:r>
            <a:endParaRPr lang="en-US" sz="2400" b="1" dirty="0">
              <a:solidFill>
                <a:srgbClr val="FF6600"/>
              </a:solidFill>
            </a:endParaRPr>
          </a:p>
        </p:txBody>
      </p:sp>
      <p:sp>
        <p:nvSpPr>
          <p:cNvPr id="3" name="Content Placeholder 2"/>
          <p:cNvSpPr>
            <a:spLocks noGrp="1"/>
          </p:cNvSpPr>
          <p:nvPr>
            <p:ph idx="1"/>
          </p:nvPr>
        </p:nvSpPr>
        <p:spPr>
          <a:xfrm>
            <a:off x="1682755" y="1752600"/>
            <a:ext cx="8754200" cy="4836070"/>
          </a:xfrm>
        </p:spPr>
        <p:txBody>
          <a:bodyPr>
            <a:normAutofit/>
          </a:bodyPr>
          <a:lstStyle/>
          <a:p>
            <a:pPr>
              <a:lnSpc>
                <a:spcPct val="120000"/>
              </a:lnSpc>
            </a:pPr>
            <a:r>
              <a:rPr lang="en-US" dirty="0">
                <a:solidFill>
                  <a:srgbClr val="000000"/>
                </a:solidFill>
              </a:rPr>
              <a:t>Agricultural extension is </a:t>
            </a:r>
            <a:r>
              <a:rPr lang="en-US" dirty="0" smtClean="0">
                <a:solidFill>
                  <a:srgbClr val="000000"/>
                </a:solidFill>
              </a:rPr>
              <a:t>a </a:t>
            </a:r>
            <a:r>
              <a:rPr lang="en-US" dirty="0">
                <a:solidFill>
                  <a:srgbClr val="000000"/>
                </a:solidFill>
              </a:rPr>
              <a:t>service or system which assists farm people, through educational procedures, in improving farming methods and techniques, increasing production efficiency and income, bettering their levels of living and lifting the social and educational standards of rural </a:t>
            </a:r>
            <a:r>
              <a:rPr lang="en-US" dirty="0" smtClean="0">
                <a:solidFill>
                  <a:srgbClr val="000000"/>
                </a:solidFill>
              </a:rPr>
              <a:t>life.</a:t>
            </a:r>
          </a:p>
          <a:p>
            <a:pPr>
              <a:lnSpc>
                <a:spcPct val="120000"/>
              </a:lnSpc>
            </a:pPr>
            <a:r>
              <a:rPr lang="en-US" dirty="0" smtClean="0">
                <a:solidFill>
                  <a:srgbClr val="000000"/>
                </a:solidFill>
              </a:rPr>
              <a:t> Agricultural Extension is </a:t>
            </a:r>
            <a:r>
              <a:rPr lang="en-US" dirty="0">
                <a:solidFill>
                  <a:srgbClr val="000000"/>
                </a:solidFill>
              </a:rPr>
              <a:t>a professional method of non-formal education to bring desirable Changes in knowledge, skills, attitudes and understanding of the rural people to improve their Social, economic and psychological </a:t>
            </a:r>
            <a:r>
              <a:rPr lang="en-US" dirty="0" smtClean="0">
                <a:solidFill>
                  <a:srgbClr val="000000"/>
                </a:solidFill>
              </a:rPr>
              <a:t>status</a:t>
            </a:r>
            <a:endParaRPr lang="en-US" dirty="0">
              <a:solidFill>
                <a:srgbClr val="000000"/>
              </a:solidFill>
            </a:endParaRPr>
          </a:p>
        </p:txBody>
      </p:sp>
    </p:spTree>
    <p:extLst>
      <p:ext uri="{BB962C8B-B14F-4D97-AF65-F5344CB8AC3E}">
        <p14:creationId xmlns:p14="http://schemas.microsoft.com/office/powerpoint/2010/main" val="4066512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348</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Wingdings</vt:lpstr>
      <vt:lpstr>Organic</vt:lpstr>
      <vt:lpstr>PowerPoint Presentation</vt:lpstr>
      <vt:lpstr>Introduction to Agricultural Extension  </vt:lpstr>
      <vt:lpstr>PowerPoint Presentation</vt:lpstr>
      <vt:lpstr>main features of Agricultural extension</vt:lpstr>
      <vt:lpstr>Definitions of agricultural extension</vt:lpstr>
      <vt:lpstr>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Saima</dc:creator>
  <cp:lastModifiedBy>Saima</cp:lastModifiedBy>
  <cp:revision>1</cp:revision>
  <dcterms:created xsi:type="dcterms:W3CDTF">2020-05-03T04:47:09Z</dcterms:created>
  <dcterms:modified xsi:type="dcterms:W3CDTF">2020-05-03T04:49:00Z</dcterms:modified>
</cp:coreProperties>
</file>