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Friction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If solid materials are subjected to cyclic loadings, internal friction occurs.</a:t>
            </a:r>
          </a:p>
          <a:p>
            <a:pPr algn="just"/>
            <a:r>
              <a:rPr lang="en-US" dirty="0" smtClean="0"/>
              <a:t>For high elastic materials, the recovery from deformation occurs at very little loss of energy due to small internal friction</a:t>
            </a:r>
          </a:p>
          <a:p>
            <a:pPr algn="just"/>
            <a:r>
              <a:rPr lang="en-US" dirty="0" smtClean="0"/>
              <a:t>For high plastic materials, recovery from deformed state is almost negligible due to high internal friction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Dry friction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00200"/>
            <a:ext cx="825246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Dry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solid block of mass m resting on a horizontal rough surface as shown in figure.</a:t>
            </a:r>
          </a:p>
          <a:p>
            <a:pPr algn="just"/>
            <a:r>
              <a:rPr lang="en-US" dirty="0" smtClean="0"/>
              <a:t>A horizontal force P is applied at one end of the block increasing from zero to a value sufficient to cause displacement in the block</a:t>
            </a:r>
          </a:p>
          <a:p>
            <a:pPr algn="just"/>
            <a:r>
              <a:rPr lang="en-US" dirty="0" smtClean="0"/>
              <a:t>The tangential force F called friction force is produced in the direction opposite to  the motion of the block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Dry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normal force N in response to mg and resultant force R is also produced due to surface roughness.</a:t>
            </a:r>
          </a:p>
          <a:p>
            <a:pPr algn="just"/>
            <a:r>
              <a:rPr lang="en-US" dirty="0" smtClean="0"/>
              <a:t>The mechanism of friction can be explained with the help of mating humps in which direction of each reaction depends not only geometric profile but also extent of local deformation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914400"/>
            <a:ext cx="731520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Dry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Normal force is the sum of n- components of R and friction force is the sum of t- components of R</a:t>
            </a:r>
          </a:p>
          <a:p>
            <a:pPr algn="just"/>
            <a:r>
              <a:rPr lang="en-US" dirty="0" smtClean="0"/>
              <a:t>Sum of t- components of R are smaller when surfaces are at rest relative to each other</a:t>
            </a:r>
          </a:p>
          <a:p>
            <a:pPr algn="just"/>
            <a:r>
              <a:rPr lang="en-US" dirty="0" smtClean="0"/>
              <a:t>This shows that force P is generally less than required to start a block when irregularities are more in mesh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Dry friction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7640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Dry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graph shows that initially with increase in applied force P frictional force also increases till the time the block does not slip.</a:t>
            </a:r>
          </a:p>
          <a:p>
            <a:pPr algn="just"/>
            <a:r>
              <a:rPr lang="en-US" dirty="0" smtClean="0"/>
              <a:t>During this period block is in equilibrium.</a:t>
            </a:r>
          </a:p>
          <a:p>
            <a:pPr algn="just"/>
            <a:r>
              <a:rPr lang="en-US" dirty="0" smtClean="0"/>
              <a:t>Finally a value of P reaches when the block tends to slip</a:t>
            </a:r>
          </a:p>
          <a:p>
            <a:pPr algn="just"/>
            <a:r>
              <a:rPr lang="en-US" dirty="0" smtClean="0"/>
              <a:t>At the same time frictional force decreases slightly and abruptly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Dry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With the passage of time initially it remains constant and then decreases with increase in P value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region from origin up to the point of slippage or impending motion is called range of static friction</a:t>
            </a:r>
          </a:p>
          <a:p>
            <a:pPr algn="just"/>
            <a:r>
              <a:rPr lang="en-US" dirty="0" smtClean="0"/>
              <a:t>In this range the friction force value is determined by equilibrium equations</a:t>
            </a:r>
          </a:p>
          <a:p>
            <a:pPr algn="just"/>
            <a:r>
              <a:rPr lang="en-US" dirty="0" smtClean="0"/>
              <a:t>Value of friction force ranges from zero to maximum value</a:t>
            </a:r>
          </a:p>
          <a:p>
            <a:pPr algn="just"/>
            <a:r>
              <a:rPr lang="en-US" dirty="0" smtClean="0"/>
              <a:t>Maximum value of friction force is </a:t>
            </a:r>
            <a:r>
              <a:rPr lang="en-US" dirty="0" err="1" smtClean="0"/>
              <a:t>F</a:t>
            </a:r>
            <a:r>
              <a:rPr lang="en-US" sz="2000" dirty="0" err="1" smtClean="0"/>
              <a:t>max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Tangential forces generated b/w contacting surfaces is called friction forces.</a:t>
            </a:r>
          </a:p>
          <a:p>
            <a:pPr algn="just"/>
            <a:r>
              <a:rPr lang="en-US" dirty="0" smtClean="0"/>
              <a:t>It occurs due to interaction b/w all real surfaces.</a:t>
            </a:r>
          </a:p>
          <a:p>
            <a:pPr algn="just"/>
            <a:r>
              <a:rPr lang="en-US" dirty="0" smtClean="0"/>
              <a:t>When tendency of sliding b/w two surfaces exists, frictional forces develop b/w the surfaces to oppose such tendency.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F</a:t>
            </a:r>
            <a:r>
              <a:rPr lang="en-US" sz="2000" dirty="0" err="1" smtClean="0"/>
              <a:t>max</a:t>
            </a:r>
            <a:r>
              <a:rPr lang="en-US" dirty="0" smtClean="0"/>
              <a:t> is directly proportional to normal force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sz="2000" dirty="0" err="1" smtClean="0"/>
              <a:t>max</a:t>
            </a:r>
            <a:r>
              <a:rPr lang="en-US" dirty="0" smtClean="0"/>
              <a:t> = </a:t>
            </a:r>
            <a:r>
              <a:rPr lang="lt-LT" dirty="0" smtClean="0"/>
              <a:t>µ</a:t>
            </a:r>
            <a:r>
              <a:rPr lang="en-US" sz="2000" b="1" dirty="0" smtClean="0"/>
              <a:t>s</a:t>
            </a:r>
            <a:r>
              <a:rPr lang="en-US" dirty="0" smtClean="0"/>
              <a:t> N</a:t>
            </a:r>
          </a:p>
          <a:p>
            <a:pPr algn="just"/>
            <a:r>
              <a:rPr lang="lt-LT" dirty="0" smtClean="0"/>
              <a:t>µ</a:t>
            </a:r>
            <a:r>
              <a:rPr lang="en-US" sz="2000" b="1" dirty="0" smtClean="0"/>
              <a:t>s</a:t>
            </a:r>
            <a:r>
              <a:rPr lang="en-US" dirty="0" smtClean="0"/>
              <a:t> is proportionality constant is called coefficient of static friction</a:t>
            </a:r>
          </a:p>
          <a:p>
            <a:pPr algn="just"/>
            <a:r>
              <a:rPr lang="en-US" dirty="0" smtClean="0"/>
              <a:t>This equation describes only value of limiting or maximum friction force</a:t>
            </a:r>
          </a:p>
          <a:p>
            <a:pPr algn="just"/>
            <a:r>
              <a:rPr lang="en-US" dirty="0" smtClean="0"/>
              <a:t>Applicable only where the motion is impending by peak friction force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condition where motion is not impending the friction force will be</a:t>
            </a:r>
          </a:p>
          <a:p>
            <a:pPr algn="ctr">
              <a:buNone/>
            </a:pPr>
            <a:r>
              <a:rPr lang="en-US" dirty="0" err="1" smtClean="0"/>
              <a:t>Fmax</a:t>
            </a:r>
            <a:r>
              <a:rPr lang="en-US" dirty="0" smtClean="0"/>
              <a:t> &lt; </a:t>
            </a:r>
            <a:r>
              <a:rPr lang="lt-LT" dirty="0" smtClean="0"/>
              <a:t>µ</a:t>
            </a:r>
            <a:r>
              <a:rPr lang="en-US" sz="2000" b="1" dirty="0" smtClean="0"/>
              <a:t>s</a:t>
            </a:r>
            <a:r>
              <a:rPr lang="en-US" dirty="0" smtClean="0"/>
              <a:t> 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After slippage takes place, the motion is accompanied by kinematic friction</a:t>
            </a:r>
          </a:p>
          <a:p>
            <a:pPr algn="just"/>
            <a:r>
              <a:rPr lang="en-US" dirty="0" smtClean="0"/>
              <a:t>Kinematic friction force is less than maximum static friction force</a:t>
            </a:r>
          </a:p>
          <a:p>
            <a:pPr algn="just"/>
            <a:r>
              <a:rPr lang="en-US" dirty="0" smtClean="0"/>
              <a:t>Kinematic friction </a:t>
            </a:r>
            <a:r>
              <a:rPr lang="en-US" dirty="0" err="1" smtClean="0"/>
              <a:t>F</a:t>
            </a:r>
            <a:r>
              <a:rPr lang="en-US" sz="2000" dirty="0" err="1" smtClean="0"/>
              <a:t>k</a:t>
            </a:r>
            <a:r>
              <a:rPr lang="en-US" sz="2000" dirty="0" smtClean="0"/>
              <a:t> </a:t>
            </a:r>
            <a:r>
              <a:rPr lang="en-US" dirty="0" smtClean="0"/>
              <a:t>is also directly proportional to normal force</a:t>
            </a:r>
          </a:p>
          <a:p>
            <a:pPr>
              <a:buNone/>
            </a:pPr>
            <a:r>
              <a:rPr lang="en-US" dirty="0" smtClean="0"/>
              <a:t>                                 </a:t>
            </a:r>
            <a:r>
              <a:rPr lang="en-US" dirty="0" err="1" smtClean="0"/>
              <a:t>F</a:t>
            </a:r>
            <a:r>
              <a:rPr lang="en-US" sz="2000" dirty="0" err="1" smtClean="0"/>
              <a:t>k</a:t>
            </a:r>
            <a:r>
              <a:rPr lang="en-US" sz="2000" dirty="0" smtClean="0"/>
              <a:t> </a:t>
            </a:r>
            <a:r>
              <a:rPr lang="en-US" dirty="0" smtClean="0"/>
              <a:t>= </a:t>
            </a:r>
            <a:r>
              <a:rPr lang="lt-LT" dirty="0" smtClean="0"/>
              <a:t>µ</a:t>
            </a:r>
            <a:r>
              <a:rPr lang="en-US" sz="2000" b="1" dirty="0" smtClean="0"/>
              <a:t>k </a:t>
            </a:r>
            <a:r>
              <a:rPr lang="en-US" dirty="0" smtClean="0"/>
              <a:t>N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t-LT" dirty="0" smtClean="0"/>
              <a:t>µ</a:t>
            </a:r>
            <a:r>
              <a:rPr lang="en-US" sz="2000" b="1" dirty="0" smtClean="0"/>
              <a:t>k</a:t>
            </a:r>
            <a:r>
              <a:rPr lang="en-US" dirty="0" smtClean="0"/>
              <a:t> is coefficient of kinematic friction, which is generally less than </a:t>
            </a:r>
            <a:r>
              <a:rPr lang="lt-LT" dirty="0" smtClean="0"/>
              <a:t>µ</a:t>
            </a:r>
            <a:r>
              <a:rPr lang="en-US" sz="2000" b="1" dirty="0" smtClean="0"/>
              <a:t>s</a:t>
            </a:r>
            <a:r>
              <a:rPr lang="en-US" b="1" dirty="0" smtClean="0"/>
              <a:t> 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As velocity increases, kinematic friction decreases and at high velocities this decrease is significant.</a:t>
            </a:r>
          </a:p>
          <a:p>
            <a:pPr algn="just"/>
            <a:r>
              <a:rPr lang="lt-LT" dirty="0" smtClean="0"/>
              <a:t>µ</a:t>
            </a:r>
            <a:r>
              <a:rPr lang="en-US" sz="2000" b="1" dirty="0" smtClean="0"/>
              <a:t>k</a:t>
            </a:r>
            <a:r>
              <a:rPr lang="en-US" dirty="0" smtClean="0"/>
              <a:t> depends on condition of surface, relative velocity and is very uncertain in determination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direction of R is specified from direction of N and is given by</a:t>
            </a:r>
          </a:p>
          <a:p>
            <a:pPr algn="just">
              <a:buNone/>
            </a:pPr>
            <a:r>
              <a:rPr lang="en-US" dirty="0" smtClean="0"/>
              <a:t>                            tan </a:t>
            </a:r>
            <a:r>
              <a:rPr lang="el-GR" dirty="0" smtClean="0"/>
              <a:t>α</a:t>
            </a:r>
            <a:r>
              <a:rPr lang="en-US" dirty="0" smtClean="0"/>
              <a:t> = F/N</a:t>
            </a:r>
          </a:p>
          <a:p>
            <a:pPr algn="just"/>
            <a:r>
              <a:rPr lang="en-US" dirty="0" smtClean="0"/>
              <a:t>When friction force reaches to </a:t>
            </a:r>
            <a:r>
              <a:rPr lang="en-US" dirty="0" err="1" smtClean="0"/>
              <a:t>F</a:t>
            </a:r>
            <a:r>
              <a:rPr lang="en-US" sz="2000" dirty="0" err="1" smtClean="0"/>
              <a:t>max</a:t>
            </a:r>
            <a:r>
              <a:rPr lang="en-US" dirty="0" smtClean="0"/>
              <a:t>, the angle </a:t>
            </a:r>
            <a:r>
              <a:rPr lang="el-GR" dirty="0" smtClean="0"/>
              <a:t>α</a:t>
            </a:r>
            <a:r>
              <a:rPr lang="en-US" dirty="0" smtClean="0"/>
              <a:t> reaches to its value </a:t>
            </a:r>
            <a:r>
              <a:rPr lang="el-GR" dirty="0" smtClean="0"/>
              <a:t>φ</a:t>
            </a:r>
            <a:r>
              <a:rPr lang="en-US" dirty="0" smtClean="0"/>
              <a:t>s.</a:t>
            </a:r>
          </a:p>
          <a:p>
            <a:pPr algn="just">
              <a:buNone/>
            </a:pPr>
            <a:r>
              <a:rPr lang="en-US" dirty="0" smtClean="0"/>
              <a:t>                             tan </a:t>
            </a:r>
            <a:r>
              <a:rPr lang="el-GR" dirty="0" smtClean="0"/>
              <a:t>φ</a:t>
            </a:r>
            <a:r>
              <a:rPr lang="en-US" dirty="0" smtClean="0"/>
              <a:t>s = </a:t>
            </a:r>
            <a:r>
              <a:rPr lang="lt-LT" dirty="0" smtClean="0"/>
              <a:t>µ</a:t>
            </a:r>
            <a:r>
              <a:rPr lang="en-US" sz="2000" b="1" dirty="0" smtClean="0"/>
              <a:t>s</a:t>
            </a:r>
            <a:r>
              <a:rPr lang="en-US" b="1" dirty="0" smtClean="0"/>
              <a:t> </a:t>
            </a:r>
            <a:endParaRPr lang="en-US" dirty="0" smtClean="0"/>
          </a:p>
          <a:p>
            <a:pPr algn="just"/>
            <a:r>
              <a:rPr lang="en-US" dirty="0" smtClean="0"/>
              <a:t>When slippage occurs, angle </a:t>
            </a:r>
            <a:r>
              <a:rPr lang="el-GR" dirty="0" smtClean="0"/>
              <a:t>α</a:t>
            </a:r>
            <a:r>
              <a:rPr lang="en-US" dirty="0" smtClean="0"/>
              <a:t> has the value of </a:t>
            </a:r>
            <a:r>
              <a:rPr lang="el-GR" dirty="0" smtClean="0"/>
              <a:t>φ</a:t>
            </a:r>
            <a:r>
              <a:rPr lang="en-US" sz="2000" dirty="0" smtClean="0"/>
              <a:t>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tan </a:t>
            </a:r>
            <a:r>
              <a:rPr lang="el-GR" dirty="0" smtClean="0"/>
              <a:t>φ</a:t>
            </a:r>
            <a:r>
              <a:rPr lang="en-US" dirty="0" smtClean="0"/>
              <a:t>k = </a:t>
            </a:r>
            <a:r>
              <a:rPr lang="lt-LT" dirty="0" smtClean="0"/>
              <a:t>µ</a:t>
            </a:r>
            <a:r>
              <a:rPr lang="en-US" sz="2000" b="1" dirty="0" smtClean="0"/>
              <a:t>k</a:t>
            </a:r>
            <a:r>
              <a:rPr lang="en-US" b="1" dirty="0" smtClean="0"/>
              <a:t> </a:t>
            </a:r>
            <a:endParaRPr lang="en-US" dirty="0" smtClean="0"/>
          </a:p>
          <a:p>
            <a:pPr algn="just"/>
            <a:r>
              <a:rPr lang="en-US" dirty="0" smtClean="0"/>
              <a:t>Friction angle is specified by limiting direction of R b/w two contacting </a:t>
            </a:r>
            <a:r>
              <a:rPr lang="en-US" dirty="0" smtClean="0"/>
              <a:t>surfaces</a:t>
            </a: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it from book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Examples are</a:t>
            </a:r>
          </a:p>
          <a:p>
            <a:pPr algn="just"/>
            <a:r>
              <a:rPr lang="en-US" dirty="0" smtClean="0"/>
              <a:t>Fluid flow in pipes</a:t>
            </a:r>
          </a:p>
          <a:p>
            <a:pPr algn="just"/>
            <a:r>
              <a:rPr lang="en-US" dirty="0" smtClean="0"/>
              <a:t>Propulsion of missiles and aircraft through atmosphere</a:t>
            </a:r>
          </a:p>
          <a:p>
            <a:pPr algn="just"/>
            <a:r>
              <a:rPr lang="en-US" dirty="0" smtClean="0"/>
              <a:t>Vehicle brakes</a:t>
            </a:r>
          </a:p>
          <a:p>
            <a:pPr algn="just"/>
            <a:r>
              <a:rPr lang="en-US" dirty="0" smtClean="0"/>
              <a:t>Human motion etc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process in which friction is small enough to be neglected is called ideal process</a:t>
            </a:r>
          </a:p>
          <a:p>
            <a:pPr algn="just"/>
            <a:r>
              <a:rPr lang="en-US" dirty="0" smtClean="0"/>
              <a:t>A process in which friction is taken into consideration is called real process</a:t>
            </a:r>
          </a:p>
          <a:p>
            <a:pPr algn="just"/>
            <a:r>
              <a:rPr lang="en-US" dirty="0" smtClean="0"/>
              <a:t>In real cases friction occurs due to sliding b/w two contacting surfaces, results in loss of energy which is dissipated in the form of heat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Dry friction </a:t>
            </a:r>
          </a:p>
          <a:p>
            <a:r>
              <a:rPr lang="en-US" dirty="0" smtClean="0"/>
              <a:t>Fluid friction</a:t>
            </a:r>
          </a:p>
          <a:p>
            <a:r>
              <a:rPr lang="en-US" dirty="0" smtClean="0"/>
              <a:t>Internal friction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Dry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to solids tend to slide, dry friction develops</a:t>
            </a:r>
          </a:p>
          <a:p>
            <a:pPr algn="just"/>
            <a:r>
              <a:rPr lang="en-US" dirty="0" smtClean="0"/>
              <a:t>A friction force develops b/w two contacting surfaces when sliding takes place</a:t>
            </a:r>
          </a:p>
          <a:p>
            <a:pPr algn="just"/>
            <a:r>
              <a:rPr lang="en-US" dirty="0" smtClean="0"/>
              <a:t>The direction of friction always oppose the direction of motion or sliding</a:t>
            </a:r>
          </a:p>
          <a:p>
            <a:pPr algn="just"/>
            <a:r>
              <a:rPr lang="en-US" dirty="0" smtClean="0"/>
              <a:t>This type is also called Coulomb's friction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Dry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The principles of dry friction was developed by Coulomb in 1781 and from the work of Morin in 1831 to 1834.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adjacent layers of fluid or gas are moving with different velocities fluid friction develops</a:t>
            </a:r>
          </a:p>
          <a:p>
            <a:pPr algn="just"/>
            <a:r>
              <a:rPr lang="en-US" dirty="0" smtClean="0"/>
              <a:t>This motion causes frictional forces b/w fluid elements and these forces depend upon relative velocity b/w layers.</a:t>
            </a:r>
          </a:p>
          <a:p>
            <a:pPr algn="just"/>
            <a:r>
              <a:rPr lang="en-US" dirty="0" smtClean="0"/>
              <a:t>When no relative velocity, fluid friction will be zero.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depends upon velocity gradient and fluid viscosity</a:t>
            </a:r>
          </a:p>
          <a:p>
            <a:pPr algn="just"/>
            <a:r>
              <a:rPr lang="en-US" dirty="0" smtClean="0"/>
              <a:t>Viscosity is the measure of resistance to shearing action b/w fluid layers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877</Words>
  <Application>Microsoft Office PowerPoint</Application>
  <PresentationFormat>On-screen Show (4:3)</PresentationFormat>
  <Paragraphs>92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Friction</vt:lpstr>
      <vt:lpstr>Friction</vt:lpstr>
      <vt:lpstr>Friction</vt:lpstr>
      <vt:lpstr>Friction</vt:lpstr>
      <vt:lpstr>Types of Friction</vt:lpstr>
      <vt:lpstr>Dry Friction</vt:lpstr>
      <vt:lpstr>Dry Friction</vt:lpstr>
      <vt:lpstr>Fluid Friction</vt:lpstr>
      <vt:lpstr>Fluid Friction</vt:lpstr>
      <vt:lpstr>Internal Friction</vt:lpstr>
      <vt:lpstr>Mechanism of Dry friction</vt:lpstr>
      <vt:lpstr>Mechanism of Dry friction</vt:lpstr>
      <vt:lpstr>Mechanism of Dry friction</vt:lpstr>
      <vt:lpstr>Slide 14</vt:lpstr>
      <vt:lpstr>Mechanism of Dry friction</vt:lpstr>
      <vt:lpstr>Mechanism of Dry friction</vt:lpstr>
      <vt:lpstr>Mechanism of Dry friction</vt:lpstr>
      <vt:lpstr>Mechanism of Dry friction</vt:lpstr>
      <vt:lpstr>Static friction</vt:lpstr>
      <vt:lpstr>Static friction</vt:lpstr>
      <vt:lpstr>Static friction</vt:lpstr>
      <vt:lpstr>Kinematic friction</vt:lpstr>
      <vt:lpstr>Kinematic Friction</vt:lpstr>
      <vt:lpstr>Friction Angles</vt:lpstr>
      <vt:lpstr>Friction Angles</vt:lpstr>
      <vt:lpstr>Factors affecting friction</vt:lpstr>
      <vt:lpstr>The End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Friction</dc:title>
  <dc:creator>NASSIR ABBAS</dc:creator>
  <cp:lastModifiedBy>Engr. Nasir</cp:lastModifiedBy>
  <cp:revision>57</cp:revision>
  <dcterms:created xsi:type="dcterms:W3CDTF">2006-08-16T00:00:00Z</dcterms:created>
  <dcterms:modified xsi:type="dcterms:W3CDTF">2020-05-10T12:31:57Z</dcterms:modified>
</cp:coreProperties>
</file>