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embeddedFontLs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9" y="191465"/>
            <a:ext cx="6393941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565"/>
            <a:ext cx="8072119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575638"/>
            <a:ext cx="731583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3655">
              <a:lnSpc>
                <a:spcPct val="100000"/>
              </a:lnSpc>
              <a:spcBef>
                <a:spcPts val="100"/>
              </a:spcBef>
            </a:pPr>
            <a:r>
              <a:rPr sz="7200" spc="-15" dirty="0">
                <a:solidFill>
                  <a:srgbClr val="FF0000"/>
                </a:solidFill>
                <a:latin typeface="Calibri"/>
                <a:cs typeface="Calibri"/>
              </a:rPr>
              <a:t>PERCEPTION </a:t>
            </a:r>
            <a:r>
              <a:rPr sz="7200" spc="5" dirty="0">
                <a:solidFill>
                  <a:srgbClr val="FF0000"/>
                </a:solidFill>
                <a:latin typeface="Calibri"/>
                <a:cs typeface="Calibri"/>
              </a:rPr>
              <a:t>AND  </a:t>
            </a:r>
            <a:r>
              <a:rPr sz="7200" spc="-20" dirty="0">
                <a:solidFill>
                  <a:srgbClr val="FF0000"/>
                </a:solidFill>
                <a:latin typeface="Calibri"/>
                <a:cs typeface="Calibri"/>
              </a:rPr>
              <a:t>INDIVIDUAL  </a:t>
            </a:r>
            <a:r>
              <a:rPr sz="7200" spc="-15" dirty="0">
                <a:solidFill>
                  <a:srgbClr val="FF0000"/>
                </a:solidFill>
                <a:latin typeface="Calibri"/>
                <a:cs typeface="Calibri"/>
              </a:rPr>
              <a:t>DECISION</a:t>
            </a:r>
            <a:r>
              <a:rPr sz="72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200" spc="-5" dirty="0" smtClean="0">
                <a:solidFill>
                  <a:srgbClr val="FF0000"/>
                </a:solidFill>
                <a:latin typeface="Calibri"/>
                <a:cs typeface="Calibri"/>
              </a:rPr>
              <a:t>MAKING</a:t>
            </a:r>
            <a:endParaRPr sz="7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755890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COMMON 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SHORTCUTS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JUDGING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OTHERS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1. </a:t>
            </a:r>
            <a:r>
              <a:rPr sz="3200" spc="-5" dirty="0">
                <a:latin typeface="Calibri"/>
                <a:cs typeface="Calibri"/>
              </a:rPr>
              <a:t>Selective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perception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2. </a:t>
            </a:r>
            <a:r>
              <a:rPr sz="3200" spc="-5" dirty="0">
                <a:latin typeface="Calibri"/>
                <a:cs typeface="Calibri"/>
              </a:rPr>
              <a:t>Halo </a:t>
            </a:r>
            <a:r>
              <a:rPr sz="3200" spc="-40" dirty="0">
                <a:latin typeface="Calibri"/>
                <a:cs typeface="Calibri"/>
              </a:rPr>
              <a:t>Effect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spc="-20" dirty="0">
                <a:latin typeface="Calibri"/>
                <a:cs typeface="Calibri"/>
              </a:rPr>
              <a:t>Contrast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Effect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4.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Stereotyping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8008620" cy="43243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423545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  <a:tab pos="1179830" algn="l"/>
              </a:tabLst>
            </a:pPr>
            <a:r>
              <a:rPr sz="3000" spc="-5" dirty="0">
                <a:latin typeface="Calibri"/>
                <a:cs typeface="Calibri"/>
              </a:rPr>
              <a:t>Eg.3	</a:t>
            </a:r>
            <a:r>
              <a:rPr sz="3000" spc="-15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2007 </a:t>
            </a:r>
            <a:r>
              <a:rPr sz="3000" spc="-10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2009, the </a:t>
            </a:r>
            <a:r>
              <a:rPr sz="3000" spc="-20" dirty="0">
                <a:latin typeface="Calibri"/>
                <a:cs typeface="Calibri"/>
              </a:rPr>
              <a:t>U.S. </a:t>
            </a:r>
            <a:r>
              <a:rPr sz="3000" spc="-15" dirty="0">
                <a:latin typeface="Calibri"/>
                <a:cs typeface="Calibri"/>
              </a:rPr>
              <a:t>stock </a:t>
            </a:r>
            <a:r>
              <a:rPr sz="3000" spc="-20" dirty="0">
                <a:latin typeface="Calibri"/>
                <a:cs typeface="Calibri"/>
              </a:rPr>
              <a:t>market  </a:t>
            </a:r>
            <a:r>
              <a:rPr sz="3000" spc="-10" dirty="0">
                <a:latin typeface="Calibri"/>
                <a:cs typeface="Calibri"/>
              </a:rPr>
              <a:t>lost </a:t>
            </a:r>
            <a:r>
              <a:rPr sz="3000" spc="-15" dirty="0">
                <a:latin typeface="Calibri"/>
                <a:cs typeface="Calibri"/>
              </a:rPr>
              <a:t>roughly </a:t>
            </a:r>
            <a:r>
              <a:rPr sz="3000" spc="-5" dirty="0">
                <a:latin typeface="Calibri"/>
                <a:cs typeface="Calibri"/>
              </a:rPr>
              <a:t>half </a:t>
            </a:r>
            <a:r>
              <a:rPr sz="3000" dirty="0">
                <a:latin typeface="Calibri"/>
                <a:cs typeface="Calibri"/>
              </a:rPr>
              <a:t>its </a:t>
            </a:r>
            <a:r>
              <a:rPr sz="3000" spc="-10" dirty="0">
                <a:latin typeface="Calibri"/>
                <a:cs typeface="Calibri"/>
              </a:rPr>
              <a:t>value.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  <a:tab pos="4961890" algn="l"/>
              </a:tabLst>
            </a:pPr>
            <a:r>
              <a:rPr sz="3000" spc="-80" dirty="0">
                <a:latin typeface="Calibri"/>
                <a:cs typeface="Calibri"/>
              </a:rPr>
              <a:t>Yet </a:t>
            </a:r>
            <a:r>
              <a:rPr sz="3000" spc="-5" dirty="0">
                <a:latin typeface="Calibri"/>
                <a:cs typeface="Calibri"/>
              </a:rPr>
              <a:t>during </a:t>
            </a:r>
            <a:r>
              <a:rPr sz="3000" spc="-10" dirty="0">
                <a:latin typeface="Calibri"/>
                <a:cs typeface="Calibri"/>
              </a:rPr>
              <a:t>that </a:t>
            </a:r>
            <a:r>
              <a:rPr sz="3000" dirty="0">
                <a:latin typeface="Calibri"/>
                <a:cs typeface="Calibri"/>
              </a:rPr>
              <a:t>time, </a:t>
            </a:r>
            <a:r>
              <a:rPr sz="3000" spc="-5" dirty="0">
                <a:latin typeface="Calibri"/>
                <a:cs typeface="Calibri"/>
              </a:rPr>
              <a:t>sell </a:t>
            </a:r>
            <a:r>
              <a:rPr sz="3000" spc="-10" dirty="0">
                <a:latin typeface="Calibri"/>
                <a:cs typeface="Calibri"/>
              </a:rPr>
              <a:t>ratings(analysts give </a:t>
            </a:r>
            <a:r>
              <a:rPr sz="3000" spc="-5" dirty="0">
                <a:latin typeface="Calibri"/>
                <a:cs typeface="Calibri"/>
              </a:rPr>
              <a:t>one  of </a:t>
            </a:r>
            <a:r>
              <a:rPr sz="3000" dirty="0">
                <a:latin typeface="Calibri"/>
                <a:cs typeface="Calibri"/>
              </a:rPr>
              <a:t>3 </a:t>
            </a:r>
            <a:r>
              <a:rPr sz="3000" spc="-20" dirty="0">
                <a:latin typeface="Calibri"/>
                <a:cs typeface="Calibri"/>
              </a:rPr>
              <a:t>recommendations:Buy, </a:t>
            </a:r>
            <a:r>
              <a:rPr sz="3000" spc="-10" dirty="0">
                <a:latin typeface="Calibri"/>
                <a:cs typeface="Calibri"/>
              </a:rPr>
              <a:t>Sell, </a:t>
            </a:r>
            <a:r>
              <a:rPr sz="3000" spc="-5" dirty="0">
                <a:latin typeface="Calibri"/>
                <a:cs typeface="Calibri"/>
              </a:rPr>
              <a:t>Hold) </a:t>
            </a:r>
            <a:r>
              <a:rPr sz="3000" spc="-20" dirty="0">
                <a:latin typeface="Calibri"/>
                <a:cs typeface="Calibri"/>
              </a:rPr>
              <a:t>from  </a:t>
            </a:r>
            <a:r>
              <a:rPr sz="3000" spc="-10" dirty="0">
                <a:latin typeface="Calibri"/>
                <a:cs typeface="Calibri"/>
              </a:rPr>
              <a:t>analysts </a:t>
            </a:r>
            <a:r>
              <a:rPr sz="3000" spc="-5" dirty="0">
                <a:latin typeface="Calibri"/>
                <a:cs typeface="Calibri"/>
              </a:rPr>
              <a:t>actually </a:t>
            </a:r>
            <a:r>
              <a:rPr sz="3000" spc="-10" dirty="0">
                <a:latin typeface="Calibri"/>
                <a:cs typeface="Calibri"/>
              </a:rPr>
              <a:t>DECREASED	</a:t>
            </a:r>
            <a:r>
              <a:rPr sz="3000" spc="-30" dirty="0">
                <a:latin typeface="Calibri"/>
                <a:cs typeface="Calibri"/>
              </a:rPr>
              <a:t>slightly.</a:t>
            </a:r>
            <a:endParaRPr sz="3000">
              <a:latin typeface="Calibri"/>
              <a:cs typeface="Calibri"/>
            </a:endParaRPr>
          </a:p>
          <a:p>
            <a:pPr marL="355600" marR="264795" indent="-342900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Each </a:t>
            </a:r>
            <a:r>
              <a:rPr sz="3000" dirty="0">
                <a:latin typeface="Calibri"/>
                <a:cs typeface="Calibri"/>
              </a:rPr>
              <a:t>time the </a:t>
            </a:r>
            <a:r>
              <a:rPr sz="3000" spc="-20" dirty="0">
                <a:latin typeface="Calibri"/>
                <a:cs typeface="Calibri"/>
              </a:rPr>
              <a:t>market </a:t>
            </a:r>
            <a:r>
              <a:rPr sz="3000" spc="-15" dirty="0">
                <a:latin typeface="Calibri"/>
                <a:cs typeface="Calibri"/>
              </a:rPr>
              <a:t>went </a:t>
            </a:r>
            <a:r>
              <a:rPr sz="3000" spc="-5" dirty="0">
                <a:latin typeface="Calibri"/>
                <a:cs typeface="Calibri"/>
              </a:rPr>
              <a:t>down </a:t>
            </a:r>
            <a:r>
              <a:rPr sz="3000" spc="-15" dirty="0">
                <a:latin typeface="Calibri"/>
                <a:cs typeface="Calibri"/>
              </a:rPr>
              <a:t>was </a:t>
            </a:r>
            <a:r>
              <a:rPr sz="3000" spc="-10" dirty="0">
                <a:latin typeface="Calibri"/>
                <a:cs typeface="Calibri"/>
              </a:rPr>
              <a:t>seen </a:t>
            </a:r>
            <a:r>
              <a:rPr sz="3000" dirty="0">
                <a:latin typeface="Calibri"/>
                <a:cs typeface="Calibri"/>
              </a:rPr>
              <a:t>as a  </a:t>
            </a:r>
            <a:r>
              <a:rPr sz="3000" spc="-10" dirty="0">
                <a:latin typeface="Calibri"/>
                <a:cs typeface="Calibri"/>
              </a:rPr>
              <a:t>new </a:t>
            </a:r>
            <a:r>
              <a:rPr sz="3000" spc="-5" dirty="0">
                <a:latin typeface="Calibri"/>
                <a:cs typeface="Calibri"/>
              </a:rPr>
              <a:t>opportunity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buy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stock even </a:t>
            </a:r>
            <a:r>
              <a:rPr sz="3000" spc="-40" dirty="0">
                <a:latin typeface="Calibri"/>
                <a:cs typeface="Calibri"/>
              </a:rPr>
              <a:t>cheaper.  </a:t>
            </a:r>
            <a:r>
              <a:rPr sz="3000" spc="-15" dirty="0">
                <a:latin typeface="Calibri"/>
                <a:cs typeface="Calibri"/>
              </a:rPr>
              <a:t>By </a:t>
            </a:r>
            <a:r>
              <a:rPr sz="3000" dirty="0">
                <a:latin typeface="Calibri"/>
                <a:cs typeface="Calibri"/>
              </a:rPr>
              <a:t>looking </a:t>
            </a:r>
            <a:r>
              <a:rPr sz="3000" spc="-5" dirty="0">
                <a:latin typeface="Calibri"/>
                <a:cs typeface="Calibri"/>
              </a:rPr>
              <a:t>only </a:t>
            </a:r>
            <a:r>
              <a:rPr sz="3000" spc="-15" dirty="0">
                <a:latin typeface="Calibri"/>
                <a:cs typeface="Calibri"/>
              </a:rPr>
              <a:t>at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past </a:t>
            </a:r>
            <a:r>
              <a:rPr sz="3000" spc="-5" dirty="0">
                <a:latin typeface="Calibri"/>
                <a:cs typeface="Calibri"/>
              </a:rPr>
              <a:t>price, </a:t>
            </a:r>
            <a:r>
              <a:rPr sz="3000" spc="-10" dirty="0">
                <a:latin typeface="Calibri"/>
                <a:cs typeface="Calibri"/>
              </a:rPr>
              <a:t>analysts </a:t>
            </a:r>
            <a:r>
              <a:rPr sz="3000" spc="-20" dirty="0">
                <a:latin typeface="Calibri"/>
                <a:cs typeface="Calibri"/>
              </a:rPr>
              <a:t>were  </a:t>
            </a:r>
            <a:r>
              <a:rPr sz="3000" spc="-10" dirty="0">
                <a:latin typeface="Calibri"/>
                <a:cs typeface="Calibri"/>
              </a:rPr>
              <a:t>relying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5" dirty="0">
                <a:latin typeface="Calibri"/>
                <a:cs typeface="Calibri"/>
              </a:rPr>
              <a:t>false </a:t>
            </a:r>
            <a:r>
              <a:rPr sz="3000" spc="-25" dirty="0">
                <a:latin typeface="Calibri"/>
                <a:cs typeface="Calibri"/>
              </a:rPr>
              <a:t>reference </a:t>
            </a:r>
            <a:r>
              <a:rPr sz="3000" spc="-10" dirty="0">
                <a:latin typeface="Calibri"/>
                <a:cs typeface="Calibri"/>
              </a:rPr>
              <a:t>point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i="1" spc="-15" dirty="0">
                <a:latin typeface="Calibri"/>
                <a:cs typeface="Calibri"/>
              </a:rPr>
              <a:t>failing </a:t>
            </a:r>
            <a:r>
              <a:rPr sz="3000" i="1" spc="-20" dirty="0">
                <a:latin typeface="Calibri"/>
                <a:cs typeface="Calibri"/>
              </a:rPr>
              <a:t>to  </a:t>
            </a:r>
            <a:r>
              <a:rPr sz="3000" i="1" spc="-10" dirty="0">
                <a:latin typeface="Calibri"/>
                <a:cs typeface="Calibri"/>
              </a:rPr>
              <a:t>recognise </a:t>
            </a:r>
            <a:r>
              <a:rPr sz="3000" i="1" dirty="0">
                <a:latin typeface="Calibri"/>
                <a:cs typeface="Calibri"/>
              </a:rPr>
              <a:t>that what has </a:t>
            </a:r>
            <a:r>
              <a:rPr sz="3000" i="1" spc="-15" dirty="0">
                <a:latin typeface="Calibri"/>
                <a:cs typeface="Calibri"/>
              </a:rPr>
              <a:t>fallen can fall </a:t>
            </a:r>
            <a:r>
              <a:rPr sz="3000" i="1" spc="-5" dirty="0">
                <a:latin typeface="Calibri"/>
                <a:cs typeface="Calibri"/>
              </a:rPr>
              <a:t>further  </a:t>
            </a:r>
            <a:r>
              <a:rPr sz="3000" i="1" spc="-10" dirty="0">
                <a:latin typeface="Calibri"/>
                <a:cs typeface="Calibri"/>
              </a:rPr>
              <a:t>still.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7932420" cy="431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1.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SELECTIVE PERCEPTION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 tendency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selectively </a:t>
            </a:r>
            <a:r>
              <a:rPr sz="2200" spc="-15" dirty="0">
                <a:latin typeface="Calibri"/>
                <a:cs typeface="Calibri"/>
              </a:rPr>
              <a:t>interpret </a:t>
            </a:r>
            <a:r>
              <a:rPr sz="2200" spc="-1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alibri"/>
                <a:cs typeface="Calibri"/>
              </a:rPr>
              <a:t>one sees on the basis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80"/>
              </a:lnSpc>
            </a:pPr>
            <a:r>
              <a:rPr sz="2200" spc="-35" dirty="0">
                <a:latin typeface="Calibri"/>
                <a:cs typeface="Calibri"/>
              </a:rPr>
              <a:t>one’s </a:t>
            </a:r>
            <a:r>
              <a:rPr sz="2200" spc="-15" dirty="0">
                <a:latin typeface="Calibri"/>
                <a:cs typeface="Calibri"/>
              </a:rPr>
              <a:t>interests, </a:t>
            </a:r>
            <a:r>
              <a:rPr sz="2200" spc="-10" dirty="0">
                <a:latin typeface="Calibri"/>
                <a:cs typeface="Calibri"/>
              </a:rPr>
              <a:t>background, experience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attitudes.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Eg.1 </a:t>
            </a:r>
            <a:r>
              <a:rPr sz="2200" spc="-65" dirty="0">
                <a:latin typeface="Calibri"/>
                <a:cs typeface="Calibri"/>
              </a:rPr>
              <a:t>You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more likely to </a:t>
            </a:r>
            <a:r>
              <a:rPr sz="2200" spc="-10" dirty="0">
                <a:latin typeface="Calibri"/>
                <a:cs typeface="Calibri"/>
              </a:rPr>
              <a:t>notice </a:t>
            </a:r>
            <a:r>
              <a:rPr sz="2200" spc="-20" dirty="0">
                <a:latin typeface="Calibri"/>
                <a:cs typeface="Calibri"/>
              </a:rPr>
              <a:t>cars </a:t>
            </a:r>
            <a:r>
              <a:rPr sz="2200" spc="-25" dirty="0">
                <a:latin typeface="Calibri"/>
                <a:cs typeface="Calibri"/>
              </a:rPr>
              <a:t>like </a:t>
            </a:r>
            <a:r>
              <a:rPr sz="2200" spc="-10" dirty="0">
                <a:latin typeface="Calibri"/>
                <a:cs typeface="Calibri"/>
              </a:rPr>
              <a:t>your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own.</a:t>
            </a:r>
            <a:endParaRPr sz="2200">
              <a:latin typeface="Calibri"/>
              <a:cs typeface="Calibri"/>
            </a:endParaRPr>
          </a:p>
          <a:p>
            <a:pPr marL="355600" marR="4191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  <a:tab pos="1024255" algn="l"/>
              </a:tabLst>
            </a:pPr>
            <a:r>
              <a:rPr sz="2200" spc="-10" dirty="0">
                <a:latin typeface="Calibri"/>
                <a:cs typeface="Calibri"/>
              </a:rPr>
              <a:t>Eg.2	</a:t>
            </a:r>
            <a:r>
              <a:rPr sz="2200" spc="-5" dirty="0">
                <a:latin typeface="Calibri"/>
                <a:cs typeface="Calibri"/>
              </a:rPr>
              <a:t>23 </a:t>
            </a:r>
            <a:r>
              <a:rPr sz="2200" spc="-10" dirty="0">
                <a:latin typeface="Calibri"/>
                <a:cs typeface="Calibri"/>
              </a:rPr>
              <a:t>business </a:t>
            </a:r>
            <a:r>
              <a:rPr sz="2200" spc="-20" dirty="0">
                <a:latin typeface="Calibri"/>
                <a:cs typeface="Calibri"/>
              </a:rPr>
              <a:t>executives </a:t>
            </a:r>
            <a:r>
              <a:rPr sz="2200" spc="-5" dirty="0">
                <a:latin typeface="Calibri"/>
                <a:cs typeface="Calibri"/>
              </a:rPr>
              <a:t>(6 in sales, 5 in </a:t>
            </a:r>
            <a:r>
              <a:rPr sz="2200" spc="-10" dirty="0">
                <a:latin typeface="Calibri"/>
                <a:cs typeface="Calibri"/>
              </a:rPr>
              <a:t>production, </a:t>
            </a:r>
            <a:r>
              <a:rPr sz="2200" spc="-5" dirty="0">
                <a:latin typeface="Calibri"/>
                <a:cs typeface="Calibri"/>
              </a:rPr>
              <a:t>4 in  </a:t>
            </a:r>
            <a:r>
              <a:rPr sz="2200" spc="-10" dirty="0">
                <a:latin typeface="Calibri"/>
                <a:cs typeface="Calibri"/>
              </a:rPr>
              <a:t>accounting, </a:t>
            </a:r>
            <a:r>
              <a:rPr sz="2200" spc="-5" dirty="0">
                <a:latin typeface="Calibri"/>
                <a:cs typeface="Calibri"/>
              </a:rPr>
              <a:t>8 in miscellaneous functions)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read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comprehensive  case </a:t>
            </a:r>
            <a:r>
              <a:rPr sz="2200" spc="-5" dirty="0">
                <a:latin typeface="Calibri"/>
                <a:cs typeface="Calibri"/>
              </a:rPr>
              <a:t>describing the </a:t>
            </a:r>
            <a:r>
              <a:rPr sz="2200" spc="-10" dirty="0">
                <a:latin typeface="Calibri"/>
                <a:cs typeface="Calibri"/>
              </a:rPr>
              <a:t>organisation </a:t>
            </a:r>
            <a:r>
              <a:rPr sz="2200" spc="-5" dirty="0">
                <a:latin typeface="Calibri"/>
                <a:cs typeface="Calibri"/>
              </a:rPr>
              <a:t>and activities of a </a:t>
            </a:r>
            <a:r>
              <a:rPr sz="2200" spc="-15" dirty="0">
                <a:latin typeface="Calibri"/>
                <a:cs typeface="Calibri"/>
              </a:rPr>
              <a:t>steel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company.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Each </a:t>
            </a:r>
            <a:r>
              <a:rPr sz="2200" spc="-10" dirty="0">
                <a:latin typeface="Calibri"/>
                <a:cs typeface="Calibri"/>
              </a:rPr>
              <a:t>manager was </a:t>
            </a:r>
            <a:r>
              <a:rPr sz="2200" spc="-20" dirty="0">
                <a:latin typeface="Calibri"/>
                <a:cs typeface="Calibri"/>
              </a:rPr>
              <a:t>asked to </a:t>
            </a:r>
            <a:r>
              <a:rPr sz="2200" spc="-10" dirty="0">
                <a:latin typeface="Calibri"/>
                <a:cs typeface="Calibri"/>
              </a:rPr>
              <a:t>write </a:t>
            </a:r>
            <a:r>
              <a:rPr sz="2200" spc="-5" dirty="0">
                <a:latin typeface="Calibri"/>
                <a:cs typeface="Calibri"/>
              </a:rPr>
              <a:t>down the </a:t>
            </a:r>
            <a:r>
              <a:rPr sz="2200" spc="-10" dirty="0">
                <a:latin typeface="Calibri"/>
                <a:cs typeface="Calibri"/>
              </a:rPr>
              <a:t>most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problem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case.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83% of the sales </a:t>
            </a:r>
            <a:r>
              <a:rPr sz="2200" spc="-20" dirty="0">
                <a:latin typeface="Calibri"/>
                <a:cs typeface="Calibri"/>
              </a:rPr>
              <a:t>executives </a:t>
            </a:r>
            <a:r>
              <a:rPr sz="2200" spc="-25" dirty="0">
                <a:latin typeface="Calibri"/>
                <a:cs typeface="Calibri"/>
              </a:rPr>
              <a:t>rated </a:t>
            </a:r>
            <a:r>
              <a:rPr sz="2200" spc="-5" dirty="0">
                <a:latin typeface="Calibri"/>
                <a:cs typeface="Calibri"/>
              </a:rPr>
              <a:t>sales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Only </a:t>
            </a:r>
            <a:r>
              <a:rPr sz="2200" spc="-5" dirty="0">
                <a:latin typeface="Calibri"/>
                <a:cs typeface="Calibri"/>
              </a:rPr>
              <a:t>29% of </a:t>
            </a:r>
            <a:r>
              <a:rPr sz="2200" spc="-10" dirty="0">
                <a:latin typeface="Calibri"/>
                <a:cs typeface="Calibri"/>
              </a:rPr>
              <a:t>the others </a:t>
            </a:r>
            <a:r>
              <a:rPr sz="2200" spc="-5" dirty="0">
                <a:latin typeface="Calibri"/>
                <a:cs typeface="Calibri"/>
              </a:rPr>
              <a:t>did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so.</a:t>
            </a:r>
            <a:endParaRPr sz="2200">
              <a:latin typeface="Calibri"/>
              <a:cs typeface="Calibri"/>
            </a:endParaRPr>
          </a:p>
          <a:p>
            <a:pPr marL="355600" marR="13335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Conclusion : </a:t>
            </a:r>
            <a:r>
              <a:rPr sz="2200" b="1" i="1" spc="-10" dirty="0">
                <a:latin typeface="Calibri"/>
                <a:cs typeface="Calibri"/>
              </a:rPr>
              <a:t>Participants perceived </a:t>
            </a:r>
            <a:r>
              <a:rPr sz="2200" b="1" i="1" spc="-5" dirty="0">
                <a:latin typeface="Calibri"/>
                <a:cs typeface="Calibri"/>
              </a:rPr>
              <a:t>as </a:t>
            </a:r>
            <a:r>
              <a:rPr sz="2200" b="1" i="1" spc="-10" dirty="0">
                <a:latin typeface="Calibri"/>
                <a:cs typeface="Calibri"/>
              </a:rPr>
              <a:t>important </a:t>
            </a:r>
            <a:r>
              <a:rPr sz="2200" b="1" i="1" spc="-5" dirty="0">
                <a:latin typeface="Calibri"/>
                <a:cs typeface="Calibri"/>
              </a:rPr>
              <a:t>the aspects </a:t>
            </a:r>
            <a:r>
              <a:rPr sz="2200" b="1" i="1" dirty="0">
                <a:latin typeface="Calibri"/>
                <a:cs typeface="Calibri"/>
              </a:rPr>
              <a:t>of </a:t>
            </a:r>
            <a:r>
              <a:rPr sz="2200" b="1" i="1" spc="-5" dirty="0">
                <a:latin typeface="Calibri"/>
                <a:cs typeface="Calibri"/>
              </a:rPr>
              <a:t>a  situation specifically </a:t>
            </a:r>
            <a:r>
              <a:rPr sz="2200" b="1" i="1" spc="-10" dirty="0">
                <a:latin typeface="Calibri"/>
                <a:cs typeface="Calibri"/>
              </a:rPr>
              <a:t>related </a:t>
            </a:r>
            <a:r>
              <a:rPr sz="2200" b="1" i="1" spc="-20" dirty="0">
                <a:latin typeface="Calibri"/>
                <a:cs typeface="Calibri"/>
              </a:rPr>
              <a:t>to </a:t>
            </a:r>
            <a:r>
              <a:rPr sz="2200" b="1" i="1" spc="-10" dirty="0">
                <a:latin typeface="Calibri"/>
                <a:cs typeface="Calibri"/>
              </a:rPr>
              <a:t>their </a:t>
            </a:r>
            <a:r>
              <a:rPr sz="2200" b="1" i="1" spc="-5" dirty="0">
                <a:latin typeface="Calibri"/>
                <a:cs typeface="Calibri"/>
              </a:rPr>
              <a:t>own </a:t>
            </a:r>
            <a:r>
              <a:rPr sz="2200" b="1" i="1" spc="-10" dirty="0">
                <a:latin typeface="Calibri"/>
                <a:cs typeface="Calibri"/>
              </a:rPr>
              <a:t>unit’s </a:t>
            </a:r>
            <a:r>
              <a:rPr sz="2200" b="1" i="1" spc="-5" dirty="0">
                <a:latin typeface="Calibri"/>
                <a:cs typeface="Calibri"/>
              </a:rPr>
              <a:t>activities and  goals.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833995" cy="41414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2.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HALO </a:t>
            </a:r>
            <a:r>
              <a:rPr sz="30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sz="3000" spc="-35" dirty="0">
                <a:latin typeface="Calibri"/>
                <a:cs typeface="Calibri"/>
              </a:rPr>
              <a:t>: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tendency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30" dirty="0">
                <a:latin typeface="Calibri"/>
                <a:cs typeface="Calibri"/>
              </a:rPr>
              <a:t>draw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20" dirty="0">
                <a:latin typeface="Calibri"/>
                <a:cs typeface="Calibri"/>
              </a:rPr>
              <a:t>general  </a:t>
            </a:r>
            <a:r>
              <a:rPr sz="3000" spc="-10" dirty="0">
                <a:latin typeface="Calibri"/>
                <a:cs typeface="Calibri"/>
              </a:rPr>
              <a:t>impression </a:t>
            </a:r>
            <a:r>
              <a:rPr sz="3000" dirty="0">
                <a:latin typeface="Calibri"/>
                <a:cs typeface="Calibri"/>
              </a:rPr>
              <a:t>about an </a:t>
            </a:r>
            <a:r>
              <a:rPr sz="3000" spc="-10" dirty="0">
                <a:latin typeface="Calibri"/>
                <a:cs typeface="Calibri"/>
              </a:rPr>
              <a:t>individual </a:t>
            </a:r>
            <a:r>
              <a:rPr sz="3000" dirty="0">
                <a:latin typeface="Calibri"/>
                <a:cs typeface="Calibri"/>
              </a:rPr>
              <a:t>on the </a:t>
            </a:r>
            <a:r>
              <a:rPr sz="3000" spc="-5" dirty="0">
                <a:latin typeface="Calibri"/>
                <a:cs typeface="Calibri"/>
              </a:rPr>
              <a:t>basis of </a:t>
            </a:r>
            <a:r>
              <a:rPr sz="3000" dirty="0">
                <a:latin typeface="Calibri"/>
                <a:cs typeface="Calibri"/>
              </a:rPr>
              <a:t>a  </a:t>
            </a:r>
            <a:r>
              <a:rPr sz="3000" spc="-5" dirty="0">
                <a:latin typeface="Calibri"/>
                <a:cs typeface="Calibri"/>
              </a:rPr>
              <a:t>single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characteristic.</a:t>
            </a:r>
            <a:endParaRPr sz="3000">
              <a:latin typeface="Calibri"/>
              <a:cs typeface="Calibri"/>
            </a:endParaRPr>
          </a:p>
          <a:p>
            <a:pPr marL="355600" marR="43307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Eg.: </a:t>
            </a:r>
            <a:r>
              <a:rPr sz="3000" dirty="0">
                <a:latin typeface="Calibri"/>
                <a:cs typeface="Calibri"/>
              </a:rPr>
              <a:t>If </a:t>
            </a:r>
            <a:r>
              <a:rPr sz="3000" spc="-15" dirty="0">
                <a:latin typeface="Calibri"/>
                <a:cs typeface="Calibri"/>
              </a:rPr>
              <a:t>you are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critic of Manmohan Singh, </a:t>
            </a:r>
            <a:r>
              <a:rPr sz="3000" dirty="0">
                <a:latin typeface="Calibri"/>
                <a:cs typeface="Calibri"/>
              </a:rPr>
              <a:t>try  </a:t>
            </a:r>
            <a:r>
              <a:rPr sz="3000" spc="-10" dirty="0">
                <a:latin typeface="Calibri"/>
                <a:cs typeface="Calibri"/>
              </a:rPr>
              <a:t>listing </a:t>
            </a:r>
            <a:r>
              <a:rPr sz="3000" dirty="0">
                <a:latin typeface="Calibri"/>
                <a:cs typeface="Calibri"/>
              </a:rPr>
              <a:t>10 things </a:t>
            </a:r>
            <a:r>
              <a:rPr sz="3000" spc="-15" dirty="0">
                <a:latin typeface="Calibri"/>
                <a:cs typeface="Calibri"/>
              </a:rPr>
              <a:t>you </a:t>
            </a:r>
            <a:r>
              <a:rPr sz="3000" spc="-25" dirty="0">
                <a:latin typeface="Calibri"/>
                <a:cs typeface="Calibri"/>
              </a:rPr>
              <a:t>like </a:t>
            </a:r>
            <a:r>
              <a:rPr sz="3000" dirty="0">
                <a:latin typeface="Calibri"/>
                <a:cs typeface="Calibri"/>
              </a:rPr>
              <a:t>about </a:t>
            </a:r>
            <a:r>
              <a:rPr sz="3000" spc="-5" dirty="0">
                <a:latin typeface="Calibri"/>
                <a:cs typeface="Calibri"/>
              </a:rPr>
              <a:t>him.</a:t>
            </a:r>
            <a:endParaRPr sz="3000">
              <a:latin typeface="Calibri"/>
              <a:cs typeface="Calibri"/>
            </a:endParaRPr>
          </a:p>
          <a:p>
            <a:pPr marL="355600" marR="41084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If </a:t>
            </a:r>
            <a:r>
              <a:rPr sz="3000" spc="-15" dirty="0">
                <a:latin typeface="Calibri"/>
                <a:cs typeface="Calibri"/>
              </a:rPr>
              <a:t>you are </a:t>
            </a:r>
            <a:r>
              <a:rPr sz="3000" dirty="0">
                <a:latin typeface="Calibri"/>
                <a:cs typeface="Calibri"/>
              </a:rPr>
              <a:t>an </a:t>
            </a:r>
            <a:r>
              <a:rPr sz="3000" spc="-10" dirty="0">
                <a:latin typeface="Calibri"/>
                <a:cs typeface="Calibri"/>
              </a:rPr>
              <a:t>admirer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Manmohan </a:t>
            </a:r>
            <a:r>
              <a:rPr sz="3000" spc="-5" dirty="0">
                <a:latin typeface="Calibri"/>
                <a:cs typeface="Calibri"/>
              </a:rPr>
              <a:t>Singh, </a:t>
            </a:r>
            <a:r>
              <a:rPr sz="3000" dirty="0">
                <a:latin typeface="Calibri"/>
                <a:cs typeface="Calibri"/>
              </a:rPr>
              <a:t>try  </a:t>
            </a:r>
            <a:r>
              <a:rPr sz="3000" spc="-10" dirty="0">
                <a:latin typeface="Calibri"/>
                <a:cs typeface="Calibri"/>
              </a:rPr>
              <a:t>listing </a:t>
            </a:r>
            <a:r>
              <a:rPr sz="3000" dirty="0">
                <a:latin typeface="Calibri"/>
                <a:cs typeface="Calibri"/>
              </a:rPr>
              <a:t>10 things </a:t>
            </a:r>
            <a:r>
              <a:rPr sz="3000" spc="-15" dirty="0">
                <a:latin typeface="Calibri"/>
                <a:cs typeface="Calibri"/>
              </a:rPr>
              <a:t>you </a:t>
            </a:r>
            <a:r>
              <a:rPr sz="3000" spc="-5" dirty="0">
                <a:latin typeface="Calibri"/>
                <a:cs typeface="Calibri"/>
              </a:rPr>
              <a:t>do not </a:t>
            </a:r>
            <a:r>
              <a:rPr sz="3000" spc="-30" dirty="0">
                <a:latin typeface="Calibri"/>
                <a:cs typeface="Calibri"/>
              </a:rPr>
              <a:t>like </a:t>
            </a:r>
            <a:r>
              <a:rPr sz="3000" dirty="0">
                <a:latin typeface="Calibri"/>
                <a:cs typeface="Calibri"/>
              </a:rPr>
              <a:t>about </a:t>
            </a:r>
            <a:r>
              <a:rPr sz="3000" spc="-5" dirty="0">
                <a:latin typeface="Calibri"/>
                <a:cs typeface="Calibri"/>
              </a:rPr>
              <a:t>him.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Not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easy!</a:t>
            </a:r>
            <a:endParaRPr sz="3000">
              <a:latin typeface="Calibri"/>
              <a:cs typeface="Calibri"/>
            </a:endParaRPr>
          </a:p>
          <a:p>
            <a:pPr marL="355600" marR="162496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That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0" dirty="0">
                <a:latin typeface="Calibri"/>
                <a:cs typeface="Calibri"/>
              </a:rPr>
              <a:t>because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OUR GENERAL VIEWS  </a:t>
            </a:r>
            <a:r>
              <a:rPr sz="3000" b="1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CONTAMINATE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OUR 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SPECIFIC</a:t>
            </a:r>
            <a:r>
              <a:rPr sz="3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ONES.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9090"/>
            <a:ext cx="8065134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3.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CONTRAST </a:t>
            </a:r>
            <a:r>
              <a:rPr sz="30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sz="3000" spc="-35" dirty="0">
                <a:latin typeface="Calibri"/>
                <a:cs typeface="Calibri"/>
              </a:rPr>
              <a:t>: </a:t>
            </a:r>
            <a:r>
              <a:rPr sz="3000" spc="-20" dirty="0">
                <a:latin typeface="Calibri"/>
                <a:cs typeface="Calibri"/>
              </a:rPr>
              <a:t>Evaluation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35" dirty="0">
                <a:latin typeface="Calibri"/>
                <a:cs typeface="Calibri"/>
              </a:rPr>
              <a:t>person’s  </a:t>
            </a:r>
            <a:r>
              <a:rPr sz="3000" spc="-10" dirty="0">
                <a:latin typeface="Calibri"/>
                <a:cs typeface="Calibri"/>
              </a:rPr>
              <a:t>characteristics that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20" dirty="0">
                <a:latin typeface="Calibri"/>
                <a:cs typeface="Calibri"/>
              </a:rPr>
              <a:t>affected </a:t>
            </a:r>
            <a:r>
              <a:rPr sz="3000" spc="-10" dirty="0">
                <a:latin typeface="Calibri"/>
                <a:cs typeface="Calibri"/>
              </a:rPr>
              <a:t>by comparisons 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5" dirty="0">
                <a:latin typeface="Calibri"/>
                <a:cs typeface="Calibri"/>
              </a:rPr>
              <a:t>other </a:t>
            </a:r>
            <a:r>
              <a:rPr sz="3000" spc="-10" dirty="0">
                <a:latin typeface="Calibri"/>
                <a:cs typeface="Calibri"/>
              </a:rPr>
              <a:t>people recently </a:t>
            </a:r>
            <a:r>
              <a:rPr sz="3000" spc="-15" dirty="0">
                <a:latin typeface="Calibri"/>
                <a:cs typeface="Calibri"/>
              </a:rPr>
              <a:t>encountered </a:t>
            </a:r>
            <a:r>
              <a:rPr sz="3000" dirty="0">
                <a:latin typeface="Calibri"/>
                <a:cs typeface="Calibri"/>
              </a:rPr>
              <a:t>who </a:t>
            </a:r>
            <a:r>
              <a:rPr sz="3000" spc="-15" dirty="0">
                <a:latin typeface="Calibri"/>
                <a:cs typeface="Calibri"/>
              </a:rPr>
              <a:t>rank  </a:t>
            </a:r>
            <a:r>
              <a:rPr sz="3000" spc="-5" dirty="0">
                <a:latin typeface="Calibri"/>
                <a:cs typeface="Calibri"/>
              </a:rPr>
              <a:t>higher or </a:t>
            </a:r>
            <a:r>
              <a:rPr sz="3000" spc="-10" dirty="0">
                <a:latin typeface="Calibri"/>
                <a:cs typeface="Calibri"/>
              </a:rPr>
              <a:t>lower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same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characteristics.</a:t>
            </a:r>
            <a:endParaRPr sz="3000">
              <a:latin typeface="Calibri"/>
              <a:cs typeface="Calibri"/>
            </a:endParaRPr>
          </a:p>
          <a:p>
            <a:pPr marL="355600" marR="415925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Eg.In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series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Job </a:t>
            </a:r>
            <a:r>
              <a:rPr sz="3000" spc="-10" dirty="0">
                <a:latin typeface="Calibri"/>
                <a:cs typeface="Calibri"/>
              </a:rPr>
              <a:t>Interviews,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5" dirty="0">
                <a:latin typeface="Calibri"/>
                <a:cs typeface="Calibri"/>
              </a:rPr>
              <a:t>candidate </a:t>
            </a:r>
            <a:r>
              <a:rPr sz="3000" dirty="0">
                <a:latin typeface="Calibri"/>
                <a:cs typeface="Calibri"/>
              </a:rPr>
              <a:t>is  </a:t>
            </a:r>
            <a:r>
              <a:rPr sz="3000" spc="-25" dirty="0">
                <a:latin typeface="Calibri"/>
                <a:cs typeface="Calibri"/>
              </a:rPr>
              <a:t>likely </a:t>
            </a:r>
            <a:r>
              <a:rPr sz="3000" spc="-15" dirty="0">
                <a:latin typeface="Calibri"/>
                <a:cs typeface="Calibri"/>
              </a:rPr>
              <a:t>to receive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more </a:t>
            </a:r>
            <a:r>
              <a:rPr sz="3000" spc="-25" dirty="0">
                <a:latin typeface="Calibri"/>
                <a:cs typeface="Calibri"/>
              </a:rPr>
              <a:t>favourable </a:t>
            </a:r>
            <a:r>
              <a:rPr sz="3000" spc="-10" dirty="0">
                <a:latin typeface="Calibri"/>
                <a:cs typeface="Calibri"/>
              </a:rPr>
              <a:t>evaluation </a:t>
            </a:r>
            <a:r>
              <a:rPr sz="3000" dirty="0">
                <a:latin typeface="Calibri"/>
                <a:cs typeface="Calibri"/>
              </a:rPr>
              <a:t>if  </a:t>
            </a:r>
            <a:r>
              <a:rPr sz="3000" spc="-10" dirty="0">
                <a:latin typeface="Calibri"/>
                <a:cs typeface="Calibri"/>
              </a:rPr>
              <a:t>preceded by mediocre applicants </a:t>
            </a:r>
            <a:r>
              <a:rPr sz="3000" dirty="0">
                <a:latin typeface="Calibri"/>
                <a:cs typeface="Calibri"/>
              </a:rPr>
              <a:t>and a </a:t>
            </a:r>
            <a:r>
              <a:rPr sz="3000" spc="-10" dirty="0">
                <a:latin typeface="Calibri"/>
                <a:cs typeface="Calibri"/>
              </a:rPr>
              <a:t>less  </a:t>
            </a:r>
            <a:r>
              <a:rPr sz="3000" spc="-25" dirty="0">
                <a:latin typeface="Calibri"/>
                <a:cs typeface="Calibri"/>
              </a:rPr>
              <a:t>favourable </a:t>
            </a:r>
            <a:r>
              <a:rPr sz="3000" spc="-10" dirty="0">
                <a:latin typeface="Calibri"/>
                <a:cs typeface="Calibri"/>
              </a:rPr>
              <a:t>evaluation if preceded by </a:t>
            </a:r>
            <a:r>
              <a:rPr sz="3000" spc="-20" dirty="0">
                <a:latin typeface="Calibri"/>
                <a:cs typeface="Calibri"/>
              </a:rPr>
              <a:t>strong  </a:t>
            </a:r>
            <a:r>
              <a:rPr sz="3000" spc="-10" dirty="0">
                <a:latin typeface="Calibri"/>
                <a:cs typeface="Calibri"/>
              </a:rPr>
              <a:t>applicants.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8039100" cy="41827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54990" indent="-342900" algn="just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4. </a:t>
            </a:r>
            <a:r>
              <a:rPr sz="27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STEREOTYPING</a:t>
            </a:r>
            <a:r>
              <a:rPr sz="2700" spc="-15" dirty="0">
                <a:latin typeface="Calibri"/>
                <a:cs typeface="Calibri"/>
              </a:rPr>
              <a:t>: </a:t>
            </a:r>
            <a:r>
              <a:rPr sz="2700" dirty="0">
                <a:latin typeface="Calibri"/>
                <a:cs typeface="Calibri"/>
              </a:rPr>
              <a:t>Judging someone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basis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 </a:t>
            </a:r>
            <a:r>
              <a:rPr sz="2700" spc="-40" dirty="0">
                <a:latin typeface="Calibri"/>
                <a:cs typeface="Calibri"/>
              </a:rPr>
              <a:t>one’s </a:t>
            </a:r>
            <a:r>
              <a:rPr sz="2700" spc="-10" dirty="0">
                <a:latin typeface="Calibri"/>
                <a:cs typeface="Calibri"/>
              </a:rPr>
              <a:t>perception </a:t>
            </a:r>
            <a:r>
              <a:rPr sz="2700" spc="-5" dirty="0">
                <a:latin typeface="Calibri"/>
                <a:cs typeface="Calibri"/>
              </a:rPr>
              <a:t>of the </a:t>
            </a:r>
            <a:r>
              <a:rPr sz="2700" spc="-15" dirty="0">
                <a:latin typeface="Calibri"/>
                <a:cs typeface="Calibri"/>
              </a:rPr>
              <a:t>group to </a:t>
            </a:r>
            <a:r>
              <a:rPr sz="2700" dirty="0">
                <a:latin typeface="Calibri"/>
                <a:cs typeface="Calibri"/>
              </a:rPr>
              <a:t>which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15" dirty="0">
                <a:latin typeface="Calibri"/>
                <a:cs typeface="Calibri"/>
              </a:rPr>
              <a:t>person  </a:t>
            </a:r>
            <a:r>
              <a:rPr sz="2700" spc="-5" dirty="0">
                <a:latin typeface="Calibri"/>
                <a:cs typeface="Calibri"/>
              </a:rPr>
              <a:t>belongs </a:t>
            </a:r>
            <a:r>
              <a:rPr sz="2700" dirty="0">
                <a:latin typeface="Calibri"/>
                <a:cs typeface="Calibri"/>
              </a:rPr>
              <a:t>– </a:t>
            </a:r>
            <a:r>
              <a:rPr sz="2700" spc="-40" dirty="0">
                <a:latin typeface="Calibri"/>
                <a:cs typeface="Calibri"/>
              </a:rPr>
              <a:t>gender, </a:t>
            </a:r>
            <a:r>
              <a:rPr sz="2700" spc="-15" dirty="0">
                <a:latin typeface="Calibri"/>
                <a:cs typeface="Calibri"/>
              </a:rPr>
              <a:t>race, </a:t>
            </a:r>
            <a:r>
              <a:rPr sz="2700" spc="-10" dirty="0">
                <a:latin typeface="Calibri"/>
                <a:cs typeface="Calibri"/>
              </a:rPr>
              <a:t>religion, </a:t>
            </a:r>
            <a:r>
              <a:rPr sz="2700" spc="-25" dirty="0">
                <a:latin typeface="Calibri"/>
                <a:cs typeface="Calibri"/>
              </a:rPr>
              <a:t>ethnicity,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weight.</a:t>
            </a:r>
            <a:endParaRPr sz="2700">
              <a:latin typeface="Calibri"/>
              <a:cs typeface="Calibri"/>
            </a:endParaRPr>
          </a:p>
          <a:p>
            <a:pPr marL="354965" marR="1635125" indent="-354965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Eg: </a:t>
            </a:r>
            <a:r>
              <a:rPr sz="2700" spc="-25" dirty="0">
                <a:latin typeface="Calibri"/>
                <a:cs typeface="Calibri"/>
              </a:rPr>
              <a:t>Women </a:t>
            </a:r>
            <a:r>
              <a:rPr sz="2700" spc="-10" dirty="0">
                <a:latin typeface="Calibri"/>
                <a:cs typeface="Calibri"/>
              </a:rPr>
              <a:t>won’t </a:t>
            </a:r>
            <a:r>
              <a:rPr sz="2700" spc="-15" dirty="0">
                <a:latin typeface="Calibri"/>
                <a:cs typeface="Calibri"/>
              </a:rPr>
              <a:t>relocate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promotion.  </a:t>
            </a:r>
            <a:r>
              <a:rPr sz="2700" dirty="0">
                <a:latin typeface="Calibri"/>
                <a:cs typeface="Calibri"/>
              </a:rPr>
              <a:t>Men </a:t>
            </a:r>
            <a:r>
              <a:rPr sz="2700" spc="-10" dirty="0">
                <a:latin typeface="Calibri"/>
                <a:cs typeface="Calibri"/>
              </a:rPr>
              <a:t>aren’t </a:t>
            </a:r>
            <a:r>
              <a:rPr sz="2700" spc="-20" dirty="0">
                <a:latin typeface="Calibri"/>
                <a:cs typeface="Calibri"/>
              </a:rPr>
              <a:t>interested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childcare.  </a:t>
            </a:r>
            <a:r>
              <a:rPr sz="2700" spc="-5" dirty="0">
                <a:latin typeface="Calibri"/>
                <a:cs typeface="Calibri"/>
              </a:rPr>
              <a:t>Older </a:t>
            </a:r>
            <a:r>
              <a:rPr sz="2700" spc="-30" dirty="0">
                <a:latin typeface="Calibri"/>
                <a:cs typeface="Calibri"/>
              </a:rPr>
              <a:t>workers </a:t>
            </a:r>
            <a:r>
              <a:rPr sz="2700" spc="-5" dirty="0">
                <a:latin typeface="Calibri"/>
                <a:cs typeface="Calibri"/>
              </a:rPr>
              <a:t>can’t </a:t>
            </a:r>
            <a:r>
              <a:rPr sz="2700" dirty="0">
                <a:latin typeface="Calibri"/>
                <a:cs typeface="Calibri"/>
              </a:rPr>
              <a:t>learn </a:t>
            </a:r>
            <a:r>
              <a:rPr sz="2700" spc="-10" dirty="0">
                <a:latin typeface="Calibri"/>
                <a:cs typeface="Calibri"/>
              </a:rPr>
              <a:t>new </a:t>
            </a:r>
            <a:r>
              <a:rPr sz="2700" spc="-5" dirty="0">
                <a:latin typeface="Calibri"/>
                <a:cs typeface="Calibri"/>
              </a:rPr>
              <a:t>skills.  </a:t>
            </a:r>
            <a:r>
              <a:rPr sz="2700" spc="-10" dirty="0">
                <a:latin typeface="Calibri"/>
                <a:cs typeface="Calibri"/>
              </a:rPr>
              <a:t>Overweight </a:t>
            </a:r>
            <a:r>
              <a:rPr sz="2700" spc="-5" dirty="0">
                <a:latin typeface="Calibri"/>
                <a:cs typeface="Calibri"/>
              </a:rPr>
              <a:t>people </a:t>
            </a:r>
            <a:r>
              <a:rPr sz="2700" dirty="0">
                <a:latin typeface="Calibri"/>
                <a:cs typeface="Calibri"/>
              </a:rPr>
              <a:t>lack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discipline.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45"/>
              </a:spcBef>
            </a:pPr>
            <a:r>
              <a:rPr sz="2700" spc="-10" dirty="0">
                <a:latin typeface="Calibri"/>
                <a:cs typeface="Calibri"/>
              </a:rPr>
              <a:t>MANAGERS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30" dirty="0">
                <a:latin typeface="Calibri"/>
                <a:cs typeface="Calibri"/>
              </a:rPr>
              <a:t>ADMINISTRATORS </a:t>
            </a:r>
            <a:r>
              <a:rPr sz="2700" spc="-10" dirty="0">
                <a:latin typeface="Calibri"/>
                <a:cs typeface="Calibri"/>
              </a:rPr>
              <a:t>must </a:t>
            </a:r>
            <a:r>
              <a:rPr sz="2700" spc="-25" dirty="0">
                <a:latin typeface="Calibri"/>
                <a:cs typeface="Calibri"/>
              </a:rPr>
              <a:t>make </a:t>
            </a:r>
            <a:r>
              <a:rPr sz="2700" spc="-15" dirty="0">
                <a:latin typeface="Calibri"/>
                <a:cs typeface="Calibri"/>
              </a:rPr>
              <a:t>sure </a:t>
            </a:r>
            <a:r>
              <a:rPr sz="2700" spc="-5" dirty="0">
                <a:latin typeface="Calibri"/>
                <a:cs typeface="Calibri"/>
              </a:rPr>
              <a:t>they 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" dirty="0">
                <a:latin typeface="Calibri"/>
                <a:cs typeface="Calibri"/>
              </a:rPr>
              <a:t>not </a:t>
            </a:r>
            <a:r>
              <a:rPr sz="2700" spc="-10" dirty="0">
                <a:latin typeface="Calibri"/>
                <a:cs typeface="Calibri"/>
              </a:rPr>
              <a:t>unfairly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spc="-10" dirty="0">
                <a:latin typeface="Calibri"/>
                <a:cs typeface="Calibri"/>
              </a:rPr>
              <a:t>inaccurately </a:t>
            </a:r>
            <a:r>
              <a:rPr sz="2700" dirty="0">
                <a:latin typeface="Calibri"/>
                <a:cs typeface="Calibri"/>
              </a:rPr>
              <a:t>applying a </a:t>
            </a:r>
            <a:r>
              <a:rPr sz="2700" spc="-15" dirty="0">
                <a:latin typeface="Calibri"/>
                <a:cs typeface="Calibri"/>
              </a:rPr>
              <a:t>stereotype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 </a:t>
            </a:r>
            <a:r>
              <a:rPr sz="2700" spc="-5" dirty="0">
                <a:latin typeface="Calibri"/>
                <a:cs typeface="Calibri"/>
              </a:rPr>
              <a:t>their </a:t>
            </a:r>
            <a:r>
              <a:rPr sz="2700" spc="-10" dirty="0">
                <a:latin typeface="Calibri"/>
                <a:cs typeface="Calibri"/>
              </a:rPr>
              <a:t>evaluations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decisions.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7602220" cy="4416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8415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SPECIFIC </a:t>
            </a:r>
            <a:r>
              <a:rPr sz="3200" spc="-25" dirty="0">
                <a:latin typeface="Calibri"/>
                <a:cs typeface="Calibri"/>
              </a:rPr>
              <a:t>APPLICATIONS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SHORT </a:t>
            </a:r>
            <a:r>
              <a:rPr sz="3200" spc="-5" dirty="0">
                <a:latin typeface="Calibri"/>
                <a:cs typeface="Calibri"/>
              </a:rPr>
              <a:t>CUTS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25" dirty="0">
                <a:latin typeface="Calibri"/>
                <a:cs typeface="Calibri"/>
              </a:rPr>
              <a:t>ORGANISATIONS: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1.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Employment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interview: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Early impressions become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entrenched.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First </a:t>
            </a:r>
            <a:r>
              <a:rPr sz="3200" spc="-5" dirty="0">
                <a:latin typeface="Calibri"/>
                <a:cs typeface="Calibri"/>
              </a:rPr>
              <a:t>impressions can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formed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1/10 </a:t>
            </a:r>
            <a:r>
              <a:rPr sz="3200" dirty="0">
                <a:latin typeface="Calibri"/>
                <a:cs typeface="Calibri"/>
              </a:rPr>
              <a:t>of a  </a:t>
            </a:r>
            <a:r>
              <a:rPr sz="3200" spc="-10" dirty="0">
                <a:latin typeface="Calibri"/>
                <a:cs typeface="Calibri"/>
              </a:rPr>
              <a:t>second. </a:t>
            </a:r>
            <a:r>
              <a:rPr sz="3200" spc="-25" dirty="0">
                <a:latin typeface="Calibri"/>
                <a:cs typeface="Calibri"/>
              </a:rPr>
              <a:t>First </a:t>
            </a:r>
            <a:r>
              <a:rPr sz="3200" spc="-10" dirty="0">
                <a:latin typeface="Calibri"/>
                <a:cs typeface="Calibri"/>
              </a:rPr>
              <a:t>impressions </a:t>
            </a:r>
            <a:r>
              <a:rPr sz="3200" spc="-15" dirty="0">
                <a:latin typeface="Calibri"/>
                <a:cs typeface="Calibri"/>
              </a:rPr>
              <a:t>get </a:t>
            </a:r>
            <a:r>
              <a:rPr sz="3200" spc="-5" dirty="0">
                <a:latin typeface="Calibri"/>
                <a:cs typeface="Calibri"/>
              </a:rPr>
              <a:t>much </a:t>
            </a:r>
            <a:r>
              <a:rPr sz="3200" spc="-10" dirty="0">
                <a:latin typeface="Calibri"/>
                <a:cs typeface="Calibri"/>
              </a:rPr>
              <a:t>more  </a:t>
            </a:r>
            <a:r>
              <a:rPr sz="3200" spc="-15" dirty="0">
                <a:latin typeface="Calibri"/>
                <a:cs typeface="Calibri"/>
              </a:rPr>
              <a:t>weightage </a:t>
            </a:r>
            <a:r>
              <a:rPr sz="3200" dirty="0">
                <a:latin typeface="Calibri"/>
                <a:cs typeface="Calibri"/>
              </a:rPr>
              <a:t>than </a:t>
            </a:r>
            <a:r>
              <a:rPr sz="3200" spc="-10" dirty="0">
                <a:latin typeface="Calibri"/>
                <a:cs typeface="Calibri"/>
              </a:rPr>
              <a:t>impressions </a:t>
            </a:r>
            <a:r>
              <a:rPr sz="3200" spc="-15" dirty="0">
                <a:latin typeface="Calibri"/>
                <a:cs typeface="Calibri"/>
              </a:rPr>
              <a:t>formed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later.</a:t>
            </a:r>
            <a:endParaRPr sz="3200">
              <a:latin typeface="Calibri"/>
              <a:cs typeface="Calibri"/>
            </a:endParaRPr>
          </a:p>
          <a:p>
            <a:pPr marL="355600" marR="134620" indent="-342900">
              <a:lnSpc>
                <a:spcPts val="346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Very </a:t>
            </a:r>
            <a:r>
              <a:rPr sz="3200" spc="-15" dirty="0">
                <a:latin typeface="Calibri"/>
                <a:cs typeface="Calibri"/>
              </a:rPr>
              <a:t>little </a:t>
            </a:r>
            <a:r>
              <a:rPr sz="3200" spc="-5" dirty="0">
                <a:latin typeface="Calibri"/>
                <a:cs typeface="Calibri"/>
              </a:rPr>
              <a:t>change in </a:t>
            </a:r>
            <a:r>
              <a:rPr sz="3200" spc="-15" dirty="0">
                <a:latin typeface="Calibri"/>
                <a:cs typeface="Calibri"/>
              </a:rPr>
              <a:t>interviewer’s </a:t>
            </a:r>
            <a:r>
              <a:rPr sz="3200" spc="-5" dirty="0">
                <a:latin typeface="Calibri"/>
                <a:cs typeface="Calibri"/>
              </a:rPr>
              <a:t>decisions  </a:t>
            </a:r>
            <a:r>
              <a:rPr sz="3200" spc="-15" dirty="0">
                <a:latin typeface="Calibri"/>
                <a:cs typeface="Calibri"/>
              </a:rPr>
              <a:t>after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first </a:t>
            </a:r>
            <a:r>
              <a:rPr sz="3200" dirty="0">
                <a:latin typeface="Calibri"/>
                <a:cs typeface="Calibri"/>
              </a:rPr>
              <a:t>4 -5 </a:t>
            </a:r>
            <a:r>
              <a:rPr sz="3200" spc="-10" dirty="0">
                <a:latin typeface="Calibri"/>
                <a:cs typeface="Calibri"/>
              </a:rPr>
              <a:t>minutes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interview.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836534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2.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Performance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expectations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Self fulfilling </a:t>
            </a:r>
            <a:r>
              <a:rPr sz="3200" spc="-10" dirty="0">
                <a:latin typeface="Calibri"/>
                <a:cs typeface="Calibri"/>
              </a:rPr>
              <a:t>prophecy </a:t>
            </a:r>
            <a:r>
              <a:rPr sz="3200" dirty="0">
                <a:latin typeface="Calibri"/>
                <a:cs typeface="Calibri"/>
              </a:rPr>
              <a:t>: A </a:t>
            </a:r>
            <a:r>
              <a:rPr sz="3200" spc="-10" dirty="0">
                <a:latin typeface="Calibri"/>
                <a:cs typeface="Calibri"/>
              </a:rPr>
              <a:t>situation </a:t>
            </a:r>
            <a:r>
              <a:rPr sz="3200" dirty="0">
                <a:latin typeface="Calibri"/>
                <a:cs typeface="Calibri"/>
              </a:rPr>
              <a:t>in which  an </a:t>
            </a:r>
            <a:r>
              <a:rPr sz="3200" spc="-5" dirty="0">
                <a:latin typeface="Calibri"/>
                <a:cs typeface="Calibri"/>
              </a:rPr>
              <a:t>individual </a:t>
            </a:r>
            <a:r>
              <a:rPr sz="3200" spc="-15" dirty="0">
                <a:latin typeface="Calibri"/>
                <a:cs typeface="Calibri"/>
              </a:rPr>
              <a:t>behaves </a:t>
            </a:r>
            <a:r>
              <a:rPr sz="3200" spc="-10" dirty="0">
                <a:latin typeface="Calibri"/>
                <a:cs typeface="Calibri"/>
              </a:rPr>
              <a:t>in </a:t>
            </a:r>
            <a:r>
              <a:rPr sz="3200" spc="-30" dirty="0">
                <a:latin typeface="Calibri"/>
                <a:cs typeface="Calibri"/>
              </a:rPr>
              <a:t>ways </a:t>
            </a:r>
            <a:r>
              <a:rPr sz="3200" spc="-15" dirty="0">
                <a:latin typeface="Calibri"/>
                <a:cs typeface="Calibri"/>
              </a:rPr>
              <a:t>consistent </a:t>
            </a:r>
            <a:r>
              <a:rPr sz="3200" dirty="0">
                <a:latin typeface="Calibri"/>
                <a:cs typeface="Calibri"/>
              </a:rPr>
              <a:t>with  the </a:t>
            </a:r>
            <a:r>
              <a:rPr sz="3200" spc="-15" dirty="0">
                <a:latin typeface="Calibri"/>
                <a:cs typeface="Calibri"/>
              </a:rPr>
              <a:t>inaccurate </a:t>
            </a:r>
            <a:r>
              <a:rPr sz="3200" spc="-10" dirty="0">
                <a:latin typeface="Calibri"/>
                <a:cs typeface="Calibri"/>
              </a:rPr>
              <a:t>perceptions </a:t>
            </a:r>
            <a:r>
              <a:rPr sz="3200" dirty="0">
                <a:latin typeface="Calibri"/>
                <a:cs typeface="Calibri"/>
              </a:rPr>
              <a:t>about </a:t>
            </a:r>
            <a:r>
              <a:rPr sz="3200" spc="-5" dirty="0">
                <a:latin typeface="Calibri"/>
                <a:cs typeface="Calibri"/>
              </a:rPr>
              <a:t>him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10" dirty="0">
                <a:latin typeface="Calibri"/>
                <a:cs typeface="Calibri"/>
              </a:rPr>
              <a:t>second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individual.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Eg: </a:t>
            </a:r>
            <a:r>
              <a:rPr sz="3200" spc="-10" dirty="0">
                <a:latin typeface="Calibri"/>
                <a:cs typeface="Calibri"/>
              </a:rPr>
              <a:t>Students, soldiers,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employees.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499350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Performance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evaluation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Appraisals 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objective </a:t>
            </a:r>
            <a:r>
              <a:rPr sz="3200" dirty="0">
                <a:latin typeface="Calibri"/>
                <a:cs typeface="Calibri"/>
              </a:rPr>
              <a:t>( eg.sales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).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Subjective appraisals 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problematic  </a:t>
            </a:r>
            <a:r>
              <a:rPr sz="3200" spc="-5" dirty="0">
                <a:latin typeface="Calibri"/>
                <a:cs typeface="Calibri"/>
              </a:rPr>
              <a:t>because </a:t>
            </a:r>
            <a:r>
              <a:rPr sz="3200" dirty="0">
                <a:latin typeface="Calibri"/>
                <a:cs typeface="Calibri"/>
              </a:rPr>
              <a:t>all the </a:t>
            </a:r>
            <a:r>
              <a:rPr sz="3200" spc="-10" dirty="0">
                <a:latin typeface="Calibri"/>
                <a:cs typeface="Calibri"/>
              </a:rPr>
              <a:t>perceptual </a:t>
            </a:r>
            <a:r>
              <a:rPr sz="3200" spc="-20" dirty="0">
                <a:latin typeface="Calibri"/>
                <a:cs typeface="Calibri"/>
              </a:rPr>
              <a:t>errors </a:t>
            </a:r>
            <a:r>
              <a:rPr sz="3200" spc="-10" dirty="0">
                <a:latin typeface="Calibri"/>
                <a:cs typeface="Calibri"/>
              </a:rPr>
              <a:t>creep </a:t>
            </a:r>
            <a:r>
              <a:rPr sz="3200" dirty="0">
                <a:latin typeface="Calibri"/>
                <a:cs typeface="Calibri"/>
              </a:rPr>
              <a:t>in –  </a:t>
            </a:r>
            <a:r>
              <a:rPr sz="3200" spc="-10" dirty="0">
                <a:latin typeface="Calibri"/>
                <a:cs typeface="Calibri"/>
              </a:rPr>
              <a:t>selective perception, </a:t>
            </a:r>
            <a:r>
              <a:rPr sz="3200" spc="-25" dirty="0">
                <a:latin typeface="Calibri"/>
                <a:cs typeface="Calibri"/>
              </a:rPr>
              <a:t>contrast effects, </a:t>
            </a:r>
            <a:r>
              <a:rPr sz="3200" spc="-5" dirty="0">
                <a:latin typeface="Calibri"/>
                <a:cs typeface="Calibri"/>
              </a:rPr>
              <a:t>halo  </a:t>
            </a:r>
            <a:r>
              <a:rPr sz="3200" spc="-20" dirty="0">
                <a:latin typeface="Calibri"/>
                <a:cs typeface="Calibri"/>
              </a:rPr>
              <a:t>effects,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so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956550" cy="4521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889000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The </a:t>
            </a:r>
            <a:r>
              <a:rPr sz="2500" spc="-5" dirty="0">
                <a:latin typeface="Calibri"/>
                <a:cs typeface="Calibri"/>
              </a:rPr>
              <a:t>link </a:t>
            </a:r>
            <a:r>
              <a:rPr sz="2500" spc="-10" dirty="0">
                <a:latin typeface="Calibri"/>
                <a:cs typeface="Calibri"/>
              </a:rPr>
              <a:t>between </a:t>
            </a:r>
            <a:r>
              <a:rPr sz="2500" spc="-15" dirty="0">
                <a:latin typeface="Calibri"/>
                <a:cs typeface="Calibri"/>
              </a:rPr>
              <a:t>Perception </a:t>
            </a:r>
            <a:r>
              <a:rPr sz="2500" spc="-5" dirty="0">
                <a:latin typeface="Calibri"/>
                <a:cs typeface="Calibri"/>
              </a:rPr>
              <a:t>and Individual </a:t>
            </a:r>
            <a:r>
              <a:rPr sz="2500" spc="-10" dirty="0">
                <a:latin typeface="Calibri"/>
                <a:cs typeface="Calibri"/>
              </a:rPr>
              <a:t>decision  </a:t>
            </a:r>
            <a:r>
              <a:rPr sz="2500" spc="-5" dirty="0">
                <a:latin typeface="Calibri"/>
                <a:cs typeface="Calibri"/>
              </a:rPr>
              <a:t>making: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Decision </a:t>
            </a:r>
            <a:r>
              <a:rPr sz="2500" spc="-5" dirty="0">
                <a:latin typeface="Calibri"/>
                <a:cs typeface="Calibri"/>
              </a:rPr>
              <a:t>making </a:t>
            </a:r>
            <a:r>
              <a:rPr sz="2500" spc="-15" dirty="0">
                <a:latin typeface="Calibri"/>
                <a:cs typeface="Calibri"/>
              </a:rPr>
              <a:t>occurs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5" dirty="0">
                <a:latin typeface="Calibri"/>
                <a:cs typeface="Calibri"/>
              </a:rPr>
              <a:t>a reaction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problem.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u="heavy" spc="-6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But, one </a:t>
            </a:r>
            <a:r>
              <a:rPr sz="25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person’s </a:t>
            </a:r>
            <a:r>
              <a:rPr sz="25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problem is another </a:t>
            </a:r>
            <a:r>
              <a:rPr sz="25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person’s </a:t>
            </a:r>
            <a:r>
              <a:rPr sz="25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satisfactory  </a:t>
            </a:r>
            <a:r>
              <a:rPr sz="25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state </a:t>
            </a:r>
            <a:r>
              <a:rPr sz="25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5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affairs.</a:t>
            </a:r>
            <a:endParaRPr sz="2500">
              <a:latin typeface="Calibri"/>
              <a:cs typeface="Calibri"/>
            </a:endParaRPr>
          </a:p>
          <a:p>
            <a:pPr marL="355600" marR="485775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So, </a:t>
            </a:r>
            <a:r>
              <a:rPr sz="2500" spc="-10" dirty="0">
                <a:latin typeface="Calibri"/>
                <a:cs typeface="Calibri"/>
              </a:rPr>
              <a:t>awareness that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problem </a:t>
            </a:r>
            <a:r>
              <a:rPr sz="2500" spc="-15" dirty="0">
                <a:latin typeface="Calibri"/>
                <a:cs typeface="Calibri"/>
              </a:rPr>
              <a:t>exists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that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decision  might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might </a:t>
            </a:r>
            <a:r>
              <a:rPr sz="2500" spc="-5" dirty="0">
                <a:latin typeface="Calibri"/>
                <a:cs typeface="Calibri"/>
              </a:rPr>
              <a:t>not be needed is a </a:t>
            </a:r>
            <a:r>
              <a:rPr sz="2500" spc="-10" dirty="0">
                <a:latin typeface="Calibri"/>
                <a:cs typeface="Calibri"/>
              </a:rPr>
              <a:t>perceptual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issue.</a:t>
            </a:r>
            <a:endParaRPr sz="2500">
              <a:latin typeface="Calibri"/>
              <a:cs typeface="Calibri"/>
            </a:endParaRPr>
          </a:p>
          <a:p>
            <a:pPr marL="355600" marR="1037590" indent="-342900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Every </a:t>
            </a:r>
            <a:r>
              <a:rPr sz="2500" spc="-10" dirty="0">
                <a:latin typeface="Calibri"/>
                <a:cs typeface="Calibri"/>
              </a:rPr>
              <a:t>decision requires interpreting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evaluation  information.</a:t>
            </a:r>
            <a:endParaRPr sz="2500">
              <a:latin typeface="Calibri"/>
              <a:cs typeface="Calibri"/>
            </a:endParaRPr>
          </a:p>
          <a:p>
            <a:pPr marL="355600" marR="188595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Which </a:t>
            </a:r>
            <a:r>
              <a:rPr sz="2500" spc="-20" dirty="0">
                <a:latin typeface="Calibri"/>
                <a:cs typeface="Calibri"/>
              </a:rPr>
              <a:t>data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10" dirty="0">
                <a:latin typeface="Calibri"/>
                <a:cs typeface="Calibri"/>
              </a:rPr>
              <a:t>important, </a:t>
            </a:r>
            <a:r>
              <a:rPr sz="2500" spc="-5" dirty="0">
                <a:latin typeface="Calibri"/>
                <a:cs typeface="Calibri"/>
              </a:rPr>
              <a:t>which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10" dirty="0">
                <a:latin typeface="Calibri"/>
                <a:cs typeface="Calibri"/>
              </a:rPr>
              <a:t>not </a:t>
            </a:r>
            <a:r>
              <a:rPr sz="2500" spc="-5" dirty="0">
                <a:latin typeface="Calibri"/>
                <a:cs typeface="Calibri"/>
              </a:rPr>
              <a:t>– </a:t>
            </a:r>
            <a:r>
              <a:rPr sz="2500" spc="-15" dirty="0">
                <a:latin typeface="Calibri"/>
                <a:cs typeface="Calibri"/>
              </a:rPr>
              <a:t>again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20" dirty="0">
                <a:latin typeface="Calibri"/>
                <a:cs typeface="Calibri"/>
              </a:rPr>
              <a:t>matter 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perception.</a:t>
            </a:r>
            <a:endParaRPr sz="2500">
              <a:latin typeface="Calibri"/>
              <a:cs typeface="Calibri"/>
            </a:endParaRPr>
          </a:p>
          <a:p>
            <a:pPr marL="355600" marR="45593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Perceptual </a:t>
            </a:r>
            <a:r>
              <a:rPr sz="2500" spc="-10" dirty="0">
                <a:latin typeface="Calibri"/>
                <a:cs typeface="Calibri"/>
              </a:rPr>
              <a:t>distortions can </a:t>
            </a:r>
            <a:r>
              <a:rPr sz="2500" spc="-5" dirty="0">
                <a:latin typeface="Calibri"/>
                <a:cs typeface="Calibri"/>
              </a:rPr>
              <a:t>bias </a:t>
            </a:r>
            <a:r>
              <a:rPr sz="2500" spc="-10" dirty="0">
                <a:latin typeface="Calibri"/>
                <a:cs typeface="Calibri"/>
              </a:rPr>
              <a:t>analysis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conclusions  throughout </a:t>
            </a:r>
            <a:r>
              <a:rPr sz="2500" spc="-5" dirty="0">
                <a:latin typeface="Calibri"/>
                <a:cs typeface="Calibri"/>
              </a:rPr>
              <a:t>the decision making </a:t>
            </a:r>
            <a:r>
              <a:rPr sz="2500" spc="-10" dirty="0">
                <a:latin typeface="Calibri"/>
                <a:cs typeface="Calibri"/>
              </a:rPr>
              <a:t>process.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837805" cy="45072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PERCEPTION </a:t>
            </a:r>
            <a:r>
              <a:rPr sz="3000" dirty="0">
                <a:latin typeface="Calibri"/>
                <a:cs typeface="Calibri"/>
              </a:rPr>
              <a:t>: A </a:t>
            </a:r>
            <a:r>
              <a:rPr sz="3000" spc="-15" dirty="0">
                <a:latin typeface="Calibri"/>
                <a:cs typeface="Calibri"/>
              </a:rPr>
              <a:t>process </a:t>
            </a:r>
            <a:r>
              <a:rPr sz="3000" spc="-10" dirty="0">
                <a:latin typeface="Calibri"/>
                <a:cs typeface="Calibri"/>
              </a:rPr>
              <a:t>by </a:t>
            </a:r>
            <a:r>
              <a:rPr sz="3000" dirty="0">
                <a:latin typeface="Calibri"/>
                <a:cs typeface="Calibri"/>
              </a:rPr>
              <a:t>which </a:t>
            </a:r>
            <a:r>
              <a:rPr sz="3000" spc="-5" dirty="0">
                <a:latin typeface="Calibri"/>
                <a:cs typeface="Calibri"/>
              </a:rPr>
              <a:t>individuals  </a:t>
            </a:r>
            <a:r>
              <a:rPr sz="3000" spc="-15" dirty="0">
                <a:latin typeface="Calibri"/>
                <a:cs typeface="Calibri"/>
              </a:rPr>
              <a:t>organise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interpret </a:t>
            </a:r>
            <a:r>
              <a:rPr sz="3000" spc="-5" dirty="0">
                <a:latin typeface="Calibri"/>
                <a:cs typeface="Calibri"/>
              </a:rPr>
              <a:t>their sensory </a:t>
            </a:r>
            <a:r>
              <a:rPr sz="3000" spc="-10" dirty="0">
                <a:latin typeface="Calibri"/>
                <a:cs typeface="Calibri"/>
              </a:rPr>
              <a:t>impressions 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15" dirty="0">
                <a:latin typeface="Calibri"/>
                <a:cs typeface="Calibri"/>
              </a:rPr>
              <a:t>order </a:t>
            </a:r>
            <a:r>
              <a:rPr sz="3000" spc="-10" dirty="0">
                <a:latin typeface="Calibri"/>
                <a:cs typeface="Calibri"/>
              </a:rPr>
              <a:t>to give </a:t>
            </a:r>
            <a:r>
              <a:rPr sz="3000" spc="-5" dirty="0">
                <a:latin typeface="Calibri"/>
                <a:cs typeface="Calibri"/>
              </a:rPr>
              <a:t>meaning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their </a:t>
            </a:r>
            <a:r>
              <a:rPr sz="3000" spc="-20" dirty="0">
                <a:latin typeface="Calibri"/>
                <a:cs typeface="Calibri"/>
              </a:rPr>
              <a:t>environment.</a:t>
            </a:r>
            <a:endParaRPr sz="3000">
              <a:latin typeface="Calibri"/>
              <a:cs typeface="Calibri"/>
            </a:endParaRPr>
          </a:p>
          <a:p>
            <a:pPr marL="355600" marR="14414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What </a:t>
            </a:r>
            <a:r>
              <a:rPr sz="3000" spc="-15" dirty="0">
                <a:latin typeface="Calibri"/>
                <a:cs typeface="Calibri"/>
              </a:rPr>
              <a:t>we perceive </a:t>
            </a:r>
            <a:r>
              <a:rPr sz="3000" spc="-10" dirty="0">
                <a:latin typeface="Calibri"/>
                <a:cs typeface="Calibri"/>
              </a:rPr>
              <a:t>can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15" dirty="0">
                <a:latin typeface="Calibri"/>
                <a:cs typeface="Calibri"/>
              </a:rPr>
              <a:t>substantially </a:t>
            </a:r>
            <a:r>
              <a:rPr sz="3000" spc="-25" dirty="0">
                <a:latin typeface="Calibri"/>
                <a:cs typeface="Calibri"/>
              </a:rPr>
              <a:t>different 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spc="-10" dirty="0">
                <a:latin typeface="Calibri"/>
                <a:cs typeface="Calibri"/>
              </a:rPr>
              <a:t>objective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reality.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0" dirty="0">
                <a:latin typeface="Calibri"/>
                <a:cs typeface="Calibri"/>
              </a:rPr>
              <a:t>Why </a:t>
            </a:r>
            <a:r>
              <a:rPr sz="3000" b="1" dirty="0">
                <a:latin typeface="Calibri"/>
                <a:cs typeface="Calibri"/>
              </a:rPr>
              <a:t>is it </a:t>
            </a:r>
            <a:r>
              <a:rPr sz="3000" b="1" spc="-10" dirty="0">
                <a:latin typeface="Calibri"/>
                <a:cs typeface="Calibri"/>
              </a:rPr>
              <a:t>important </a:t>
            </a:r>
            <a:r>
              <a:rPr sz="3000" b="1" dirty="0">
                <a:latin typeface="Calibri"/>
                <a:cs typeface="Calibri"/>
              </a:rPr>
              <a:t>in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O.B.?</a:t>
            </a:r>
            <a:endParaRPr sz="3000">
              <a:latin typeface="Calibri"/>
              <a:cs typeface="Calibri"/>
            </a:endParaRPr>
          </a:p>
          <a:p>
            <a:pPr marL="355600" marR="41592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latin typeface="Calibri"/>
                <a:cs typeface="Calibri"/>
              </a:rPr>
              <a:t>Because </a:t>
            </a:r>
            <a:r>
              <a:rPr sz="3000" b="1" i="1" spc="-20" dirty="0">
                <a:latin typeface="Calibri"/>
                <a:cs typeface="Calibri"/>
              </a:rPr>
              <a:t>people’s </a:t>
            </a:r>
            <a:r>
              <a:rPr sz="3000" b="1" i="1" dirty="0">
                <a:latin typeface="Calibri"/>
                <a:cs typeface="Calibri"/>
              </a:rPr>
              <a:t>behaviour is based </a:t>
            </a:r>
            <a:r>
              <a:rPr sz="3000" b="1" i="1" spc="-5" dirty="0">
                <a:latin typeface="Calibri"/>
                <a:cs typeface="Calibri"/>
              </a:rPr>
              <a:t>on </a:t>
            </a:r>
            <a:r>
              <a:rPr sz="3000" b="1" i="1" dirty="0">
                <a:latin typeface="Calibri"/>
                <a:cs typeface="Calibri"/>
              </a:rPr>
              <a:t>their  </a:t>
            </a:r>
            <a:r>
              <a:rPr sz="3000" b="1" i="1" spc="-5" dirty="0">
                <a:latin typeface="Calibri"/>
                <a:cs typeface="Calibri"/>
              </a:rPr>
              <a:t>perception of what reality </a:t>
            </a:r>
            <a:r>
              <a:rPr sz="3000" b="1" i="1" dirty="0">
                <a:latin typeface="Calibri"/>
                <a:cs typeface="Calibri"/>
              </a:rPr>
              <a:t>is, </a:t>
            </a:r>
            <a:r>
              <a:rPr sz="3000" b="1" i="1" spc="-5" dirty="0">
                <a:latin typeface="Calibri"/>
                <a:cs typeface="Calibri"/>
              </a:rPr>
              <a:t>not on reality  </a:t>
            </a:r>
            <a:r>
              <a:rPr sz="3000" b="1" i="1" spc="-20" dirty="0">
                <a:latin typeface="Calibri"/>
                <a:cs typeface="Calibri"/>
              </a:rPr>
              <a:t>itself.</a:t>
            </a:r>
            <a:endParaRPr sz="3000">
              <a:latin typeface="Calibri"/>
              <a:cs typeface="Calibri"/>
            </a:endParaRPr>
          </a:p>
          <a:p>
            <a:pPr marL="355600" marR="188595" indent="-342900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latin typeface="Calibri"/>
                <a:cs typeface="Calibri"/>
              </a:rPr>
              <a:t>The world </a:t>
            </a:r>
            <a:r>
              <a:rPr sz="3000" b="1" i="1" dirty="0">
                <a:latin typeface="Calibri"/>
                <a:cs typeface="Calibri"/>
              </a:rPr>
              <a:t>as </a:t>
            </a:r>
            <a:r>
              <a:rPr sz="3000" b="1" i="1" spc="-5" dirty="0">
                <a:latin typeface="Calibri"/>
                <a:cs typeface="Calibri"/>
              </a:rPr>
              <a:t>it </a:t>
            </a:r>
            <a:r>
              <a:rPr sz="3000" b="1" i="1" spc="-10" dirty="0">
                <a:latin typeface="Calibri"/>
                <a:cs typeface="Calibri"/>
              </a:rPr>
              <a:t>is </a:t>
            </a:r>
            <a:r>
              <a:rPr sz="3000" b="1" i="1" spc="-5" dirty="0">
                <a:latin typeface="Calibri"/>
                <a:cs typeface="Calibri"/>
              </a:rPr>
              <a:t>perceived </a:t>
            </a:r>
            <a:r>
              <a:rPr sz="3000" b="1" i="1" dirty="0">
                <a:latin typeface="Calibri"/>
                <a:cs typeface="Calibri"/>
              </a:rPr>
              <a:t>is the </a:t>
            </a:r>
            <a:r>
              <a:rPr sz="3000" b="1" i="1" spc="-10" dirty="0">
                <a:latin typeface="Calibri"/>
                <a:cs typeface="Calibri"/>
              </a:rPr>
              <a:t>world </a:t>
            </a:r>
            <a:r>
              <a:rPr sz="3000" b="1" i="1" dirty="0">
                <a:latin typeface="Calibri"/>
                <a:cs typeface="Calibri"/>
              </a:rPr>
              <a:t>that </a:t>
            </a:r>
            <a:r>
              <a:rPr sz="3000" b="1" i="1" spc="-5" dirty="0">
                <a:latin typeface="Calibri"/>
                <a:cs typeface="Calibri"/>
              </a:rPr>
              <a:t>is  </a:t>
            </a:r>
            <a:r>
              <a:rPr sz="3000" b="1" i="1" dirty="0">
                <a:latin typeface="Calibri"/>
                <a:cs typeface="Calibri"/>
              </a:rPr>
              <a:t>behaviourally</a:t>
            </a:r>
            <a:r>
              <a:rPr sz="3000" b="1" i="1" spc="5" dirty="0">
                <a:latin typeface="Calibri"/>
                <a:cs typeface="Calibri"/>
              </a:rPr>
              <a:t> </a:t>
            </a:r>
            <a:r>
              <a:rPr sz="3000" b="1" i="1" spc="-10" dirty="0">
                <a:latin typeface="Calibri"/>
                <a:cs typeface="Calibri"/>
              </a:rPr>
              <a:t>important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5731510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Decision making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oganisations: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1.Rational</a:t>
            </a:r>
            <a:r>
              <a:rPr sz="3200" dirty="0">
                <a:latin typeface="Calibri"/>
                <a:cs typeface="Calibri"/>
              </a:rPr>
              <a:t> model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2. Bounded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rationality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3.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Intuition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845"/>
            <a:ext cx="8060055" cy="44164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133985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Rational </a:t>
            </a:r>
            <a:r>
              <a:rPr sz="2000" b="1" dirty="0">
                <a:latin typeface="Calibri"/>
                <a:cs typeface="Calibri"/>
              </a:rPr>
              <a:t>: </a:t>
            </a:r>
            <a:r>
              <a:rPr sz="2000" b="1" spc="-10" dirty="0">
                <a:latin typeface="Calibri"/>
                <a:cs typeface="Calibri"/>
              </a:rPr>
              <a:t>Characterised </a:t>
            </a:r>
            <a:r>
              <a:rPr sz="2000" b="1" spc="-5" dirty="0">
                <a:latin typeface="Calibri"/>
                <a:cs typeface="Calibri"/>
              </a:rPr>
              <a:t>by making </a:t>
            </a:r>
            <a:r>
              <a:rPr sz="2000" b="1" spc="-10" dirty="0">
                <a:latin typeface="Calibri"/>
                <a:cs typeface="Calibri"/>
              </a:rPr>
              <a:t>consistent, value </a:t>
            </a:r>
            <a:r>
              <a:rPr sz="2000" b="1" spc="-5" dirty="0">
                <a:latin typeface="Calibri"/>
                <a:cs typeface="Calibri"/>
              </a:rPr>
              <a:t>maximising </a:t>
            </a:r>
            <a:r>
              <a:rPr sz="2000" b="1" dirty="0">
                <a:latin typeface="Calibri"/>
                <a:cs typeface="Calibri"/>
              </a:rPr>
              <a:t>choices  </a:t>
            </a:r>
            <a:r>
              <a:rPr sz="2000" b="1" spc="-5" dirty="0">
                <a:latin typeface="Calibri"/>
                <a:cs typeface="Calibri"/>
              </a:rPr>
              <a:t>within specified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constraints.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Calibri"/>
                <a:cs typeface="Calibri"/>
              </a:rPr>
              <a:t>1.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RATIONAL</a:t>
            </a: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Steps: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1.Define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Problem.</a:t>
            </a:r>
            <a:endParaRPr sz="2000">
              <a:latin typeface="Calibri"/>
              <a:cs typeface="Calibri"/>
            </a:endParaRPr>
          </a:p>
          <a:p>
            <a:pPr marL="355600" marR="901065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2.Identify the decision </a:t>
            </a:r>
            <a:r>
              <a:rPr sz="2000" b="1" spc="-10" dirty="0">
                <a:latin typeface="Calibri"/>
                <a:cs typeface="Calibri"/>
              </a:rPr>
              <a:t>criteria </a:t>
            </a:r>
            <a:r>
              <a:rPr sz="2000" b="1" dirty="0">
                <a:latin typeface="Calibri"/>
                <a:cs typeface="Calibri"/>
              </a:rPr>
              <a:t>– i.e </a:t>
            </a:r>
            <a:r>
              <a:rPr sz="2000" b="1" spc="-5" dirty="0">
                <a:latin typeface="Calibri"/>
                <a:cs typeface="Calibri"/>
              </a:rPr>
              <a:t>all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relevant </a:t>
            </a:r>
            <a:r>
              <a:rPr sz="2000" b="1" spc="-5" dirty="0">
                <a:latin typeface="Calibri"/>
                <a:cs typeface="Calibri"/>
              </a:rPr>
              <a:t>information </a:t>
            </a:r>
            <a:r>
              <a:rPr sz="2000" b="1" dirty="0">
                <a:latin typeface="Calibri"/>
                <a:cs typeface="Calibri"/>
              </a:rPr>
              <a:t>–  difficult.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3. </a:t>
            </a:r>
            <a:r>
              <a:rPr sz="2000" b="1" spc="-10" dirty="0">
                <a:latin typeface="Calibri"/>
                <a:cs typeface="Calibri"/>
              </a:rPr>
              <a:t>Allocate weights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criteria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10" dirty="0">
                <a:latin typeface="Calibri"/>
                <a:cs typeface="Calibri"/>
              </a:rPr>
              <a:t>Again,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difficult.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4. </a:t>
            </a:r>
            <a:r>
              <a:rPr sz="2000" b="1" spc="-10" dirty="0">
                <a:latin typeface="Calibri"/>
                <a:cs typeface="Calibri"/>
              </a:rPr>
              <a:t>Develop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alternatives.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5. </a:t>
            </a:r>
            <a:r>
              <a:rPr sz="2000" b="1" spc="-20" dirty="0">
                <a:latin typeface="Calibri"/>
                <a:cs typeface="Calibri"/>
              </a:rPr>
              <a:t>Evaluate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alternatives.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6. Select the </a:t>
            </a:r>
            <a:r>
              <a:rPr sz="2000" b="1" spc="-5" dirty="0">
                <a:latin typeface="Calibri"/>
                <a:cs typeface="Calibri"/>
              </a:rPr>
              <a:t>best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alternative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Most </a:t>
            </a:r>
            <a:r>
              <a:rPr sz="2000" b="1" dirty="0">
                <a:latin typeface="Calibri"/>
                <a:cs typeface="Calibri"/>
              </a:rPr>
              <a:t>decisions in the </a:t>
            </a:r>
            <a:r>
              <a:rPr sz="2000" b="1" spc="-10" dirty="0">
                <a:latin typeface="Calibri"/>
                <a:cs typeface="Calibri"/>
              </a:rPr>
              <a:t>real </a:t>
            </a:r>
            <a:r>
              <a:rPr sz="2000" b="1" spc="-5" dirty="0">
                <a:latin typeface="Calibri"/>
                <a:cs typeface="Calibri"/>
              </a:rPr>
              <a:t>world </a:t>
            </a:r>
            <a:r>
              <a:rPr sz="2000" b="1" dirty="0">
                <a:latin typeface="Calibri"/>
                <a:cs typeface="Calibri"/>
              </a:rPr>
              <a:t>don’t </a:t>
            </a:r>
            <a:r>
              <a:rPr sz="2000" b="1" spc="-5" dirty="0">
                <a:latin typeface="Calibri"/>
                <a:cs typeface="Calibri"/>
              </a:rPr>
              <a:t>follow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rational</a:t>
            </a:r>
            <a:r>
              <a:rPr sz="2000" b="1" spc="-1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model.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People are </a:t>
            </a:r>
            <a:r>
              <a:rPr sz="2000" b="1" spc="-15" dirty="0">
                <a:latin typeface="Calibri"/>
                <a:cs typeface="Calibri"/>
              </a:rPr>
              <a:t>content </a:t>
            </a:r>
            <a:r>
              <a:rPr sz="2000" b="1" spc="-5" dirty="0">
                <a:latin typeface="Calibri"/>
                <a:cs typeface="Calibri"/>
              </a:rPr>
              <a:t>with </a:t>
            </a:r>
            <a:r>
              <a:rPr sz="2000" b="1" dirty="0">
                <a:latin typeface="Calibri"/>
                <a:cs typeface="Calibri"/>
              </a:rPr>
              <a:t>an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acceptable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reasonable solution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rather </a:t>
            </a:r>
            <a:r>
              <a:rPr sz="2000" b="1" dirty="0">
                <a:latin typeface="Calibri"/>
                <a:cs typeface="Calibri"/>
              </a:rPr>
              <a:t>than  an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optimal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879715" cy="43884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18923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2.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BOUNDED </a:t>
            </a:r>
            <a:r>
              <a:rPr sz="27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RATIONALITY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 A </a:t>
            </a:r>
            <a:r>
              <a:rPr sz="2700" spc="-15" dirty="0">
                <a:latin typeface="Calibri"/>
                <a:cs typeface="Calibri"/>
              </a:rPr>
              <a:t>process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making  </a:t>
            </a:r>
            <a:r>
              <a:rPr sz="2700" spc="-5" dirty="0">
                <a:latin typeface="Calibri"/>
                <a:cs typeface="Calibri"/>
              </a:rPr>
              <a:t>decisions </a:t>
            </a:r>
            <a:r>
              <a:rPr sz="2700" spc="-10" dirty="0">
                <a:latin typeface="Calibri"/>
                <a:cs typeface="Calibri"/>
              </a:rPr>
              <a:t>by constructing </a:t>
            </a:r>
            <a:r>
              <a:rPr sz="2700" spc="-5" dirty="0">
                <a:latin typeface="Calibri"/>
                <a:cs typeface="Calibri"/>
              </a:rPr>
              <a:t>simplified </a:t>
            </a:r>
            <a:r>
              <a:rPr sz="2700" dirty="0">
                <a:latin typeface="Calibri"/>
                <a:cs typeface="Calibri"/>
              </a:rPr>
              <a:t>models </a:t>
            </a:r>
            <a:r>
              <a:rPr sz="2700" spc="-15" dirty="0">
                <a:latin typeface="Calibri"/>
                <a:cs typeface="Calibri"/>
              </a:rPr>
              <a:t>that  </a:t>
            </a:r>
            <a:r>
              <a:rPr sz="2700" spc="-20" dirty="0">
                <a:latin typeface="Calibri"/>
                <a:cs typeface="Calibri"/>
              </a:rPr>
              <a:t>extract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essential </a:t>
            </a:r>
            <a:r>
              <a:rPr sz="2700" spc="-20" dirty="0">
                <a:latin typeface="Calibri"/>
                <a:cs typeface="Calibri"/>
              </a:rPr>
              <a:t>features </a:t>
            </a:r>
            <a:r>
              <a:rPr sz="2700" spc="-15" dirty="0">
                <a:latin typeface="Calibri"/>
                <a:cs typeface="Calibri"/>
              </a:rPr>
              <a:t>from problems </a:t>
            </a:r>
            <a:r>
              <a:rPr sz="2700" dirty="0">
                <a:latin typeface="Calibri"/>
                <a:cs typeface="Calibri"/>
              </a:rPr>
              <a:t>without  </a:t>
            </a:r>
            <a:r>
              <a:rPr sz="2700" spc="-10" dirty="0">
                <a:latin typeface="Calibri"/>
                <a:cs typeface="Calibri"/>
              </a:rPr>
              <a:t>capturing </a:t>
            </a:r>
            <a:r>
              <a:rPr sz="2700" dirty="0">
                <a:latin typeface="Calibri"/>
                <a:cs typeface="Calibri"/>
              </a:rPr>
              <a:t>all their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complexity.</a:t>
            </a:r>
            <a:endParaRPr sz="2700">
              <a:latin typeface="Calibri"/>
              <a:cs typeface="Calibri"/>
            </a:endParaRPr>
          </a:p>
          <a:p>
            <a:pPr marL="355600" marR="66992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information processing </a:t>
            </a:r>
            <a:r>
              <a:rPr sz="2700" spc="-5" dirty="0">
                <a:latin typeface="Calibri"/>
                <a:cs typeface="Calibri"/>
              </a:rPr>
              <a:t>capacity of humans</a:t>
            </a:r>
            <a:r>
              <a:rPr sz="2700" spc="-1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  </a:t>
            </a:r>
            <a:r>
              <a:rPr sz="2700" spc="-5" dirty="0">
                <a:latin typeface="Calibri"/>
                <a:cs typeface="Calibri"/>
              </a:rPr>
              <a:t>limited.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So </a:t>
            </a:r>
            <a:r>
              <a:rPr sz="2700" spc="-10" dirty="0">
                <a:latin typeface="Calibri"/>
                <a:cs typeface="Calibri"/>
              </a:rPr>
              <a:t>most </a:t>
            </a:r>
            <a:r>
              <a:rPr sz="2700" spc="-5" dirty="0">
                <a:latin typeface="Calibri"/>
                <a:cs typeface="Calibri"/>
              </a:rPr>
              <a:t>people </a:t>
            </a:r>
            <a:r>
              <a:rPr sz="2700" spc="-10" dirty="0">
                <a:latin typeface="Calibri"/>
                <a:cs typeface="Calibri"/>
              </a:rPr>
              <a:t>reduce </a:t>
            </a:r>
            <a:r>
              <a:rPr sz="2700" spc="-15" dirty="0">
                <a:latin typeface="Calibri"/>
                <a:cs typeface="Calibri"/>
              </a:rPr>
              <a:t>complex problems to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level </a:t>
            </a:r>
            <a:r>
              <a:rPr sz="2700" spc="-15" dirty="0">
                <a:latin typeface="Calibri"/>
                <a:cs typeface="Calibri"/>
              </a:rPr>
              <a:t>at  </a:t>
            </a:r>
            <a:r>
              <a:rPr sz="2700" dirty="0">
                <a:latin typeface="Calibri"/>
                <a:cs typeface="Calibri"/>
              </a:rPr>
              <a:t>which </a:t>
            </a:r>
            <a:r>
              <a:rPr sz="2700" spc="-5" dirty="0">
                <a:latin typeface="Calibri"/>
                <a:cs typeface="Calibri"/>
              </a:rPr>
              <a:t>they </a:t>
            </a:r>
            <a:r>
              <a:rPr sz="2700" spc="-10" dirty="0">
                <a:latin typeface="Calibri"/>
                <a:cs typeface="Calibri"/>
              </a:rPr>
              <a:t>can readily </a:t>
            </a:r>
            <a:r>
              <a:rPr sz="2700" spc="-20" dirty="0">
                <a:latin typeface="Calibri"/>
                <a:cs typeface="Calibri"/>
              </a:rPr>
              <a:t>understand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it.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ts val="29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People </a:t>
            </a:r>
            <a:r>
              <a:rPr sz="2700" b="1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SATISFICE</a:t>
            </a:r>
            <a:r>
              <a:rPr sz="2700" i="1" spc="-30" dirty="0">
                <a:latin typeface="Calibri"/>
                <a:cs typeface="Calibri"/>
              </a:rPr>
              <a:t>, </a:t>
            </a:r>
            <a:r>
              <a:rPr sz="2700" dirty="0">
                <a:latin typeface="Calibri"/>
                <a:cs typeface="Calibri"/>
              </a:rPr>
              <a:t>I.E. </a:t>
            </a:r>
            <a:r>
              <a:rPr sz="2700" spc="-10" dirty="0">
                <a:latin typeface="Calibri"/>
                <a:cs typeface="Calibri"/>
              </a:rPr>
              <a:t>they </a:t>
            </a:r>
            <a:r>
              <a:rPr sz="2700" spc="-5" dirty="0">
                <a:latin typeface="Calibri"/>
                <a:cs typeface="Calibri"/>
              </a:rPr>
              <a:t>seek solutions </a:t>
            </a:r>
            <a:r>
              <a:rPr sz="2700" spc="-10" dirty="0">
                <a:latin typeface="Calibri"/>
                <a:cs typeface="Calibri"/>
              </a:rPr>
              <a:t>that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satisfactory </a:t>
            </a:r>
            <a:r>
              <a:rPr sz="27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7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sufficient.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ts val="291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Eg.</a:t>
            </a:r>
            <a:r>
              <a:rPr sz="2700" b="1" i="1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How </a:t>
            </a:r>
            <a:r>
              <a:rPr sz="2700" spc="-5" dirty="0">
                <a:latin typeface="Calibri"/>
                <a:cs typeface="Calibri"/>
              </a:rPr>
              <a:t>did </a:t>
            </a:r>
            <a:r>
              <a:rPr sz="2700" spc="-15" dirty="0">
                <a:latin typeface="Calibri"/>
                <a:cs typeface="Calibri"/>
              </a:rPr>
              <a:t>you </a:t>
            </a:r>
            <a:r>
              <a:rPr sz="2700" dirty="0">
                <a:latin typeface="Calibri"/>
                <a:cs typeface="Calibri"/>
              </a:rPr>
              <a:t>choose </a:t>
            </a:r>
            <a:r>
              <a:rPr sz="2700" spc="-10" dirty="0">
                <a:latin typeface="Calibri"/>
                <a:cs typeface="Calibri"/>
              </a:rPr>
              <a:t>K.M.C. </a:t>
            </a:r>
            <a:r>
              <a:rPr sz="2700" dirty="0">
                <a:latin typeface="Calibri"/>
                <a:cs typeface="Calibri"/>
              </a:rPr>
              <a:t>manipal </a:t>
            </a:r>
            <a:r>
              <a:rPr sz="2700" spc="-25" dirty="0">
                <a:latin typeface="Calibri"/>
                <a:cs typeface="Calibri"/>
              </a:rPr>
              <a:t>for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your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dirty="0">
                <a:latin typeface="Calibri"/>
                <a:cs typeface="Calibri"/>
              </a:rPr>
              <a:t>M.H.A.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program?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7647"/>
            <a:ext cx="8056880" cy="45072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30" dirty="0">
                <a:latin typeface="Calibri"/>
                <a:cs typeface="Calibri"/>
              </a:rPr>
              <a:t>SATISFICING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Once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5" dirty="0">
                <a:latin typeface="Calibri"/>
                <a:cs typeface="Calibri"/>
              </a:rPr>
              <a:t>problem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0" dirty="0">
                <a:latin typeface="Calibri"/>
                <a:cs typeface="Calibri"/>
              </a:rPr>
              <a:t>identified, </a:t>
            </a:r>
            <a:r>
              <a:rPr sz="3000" spc="-15" dirty="0">
                <a:latin typeface="Calibri"/>
                <a:cs typeface="Calibri"/>
              </a:rPr>
              <a:t>we </a:t>
            </a:r>
            <a:r>
              <a:rPr sz="3000" spc="-10" dirty="0">
                <a:latin typeface="Calibri"/>
                <a:cs typeface="Calibri"/>
              </a:rPr>
              <a:t>identify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limited  </a:t>
            </a:r>
            <a:r>
              <a:rPr sz="3000" spc="-15" dirty="0">
                <a:latin typeface="Calibri"/>
                <a:cs typeface="Calibri"/>
              </a:rPr>
              <a:t>list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most visible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relevant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choices.</a:t>
            </a:r>
            <a:endParaRPr sz="3000">
              <a:latin typeface="Calibri"/>
              <a:cs typeface="Calibri"/>
            </a:endParaRPr>
          </a:p>
          <a:p>
            <a:pPr marL="355600" marR="60769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Next, we review </a:t>
            </a:r>
            <a:r>
              <a:rPr sz="3000" spc="-5" dirty="0">
                <a:latin typeface="Calibri"/>
                <a:cs typeface="Calibri"/>
              </a:rPr>
              <a:t>only </a:t>
            </a:r>
            <a:r>
              <a:rPr sz="3000" dirty="0">
                <a:latin typeface="Calibri"/>
                <a:cs typeface="Calibri"/>
              </a:rPr>
              <a:t>those </a:t>
            </a:r>
            <a:r>
              <a:rPr sz="3000" spc="-10" dirty="0">
                <a:latin typeface="Calibri"/>
                <a:cs typeface="Calibri"/>
              </a:rPr>
              <a:t>alternatives that  </a:t>
            </a:r>
            <a:r>
              <a:rPr sz="3000" spc="-25" dirty="0">
                <a:latin typeface="Calibri"/>
                <a:cs typeface="Calibri"/>
              </a:rPr>
              <a:t>differ </a:t>
            </a:r>
            <a:r>
              <a:rPr sz="3000" spc="-10" dirty="0">
                <a:latin typeface="Calibri"/>
                <a:cs typeface="Calibri"/>
              </a:rPr>
              <a:t>very little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ideal that </a:t>
            </a:r>
            <a:r>
              <a:rPr sz="3000" spc="-15" dirty="0">
                <a:latin typeface="Calibri"/>
                <a:cs typeface="Calibri"/>
              </a:rPr>
              <a:t>we </a:t>
            </a:r>
            <a:r>
              <a:rPr sz="3000" spc="-25" dirty="0">
                <a:latin typeface="Calibri"/>
                <a:cs typeface="Calibri"/>
              </a:rPr>
              <a:t>have </a:t>
            </a:r>
            <a:r>
              <a:rPr sz="3000" dirty="0">
                <a:latin typeface="Calibri"/>
                <a:cs typeface="Calibri"/>
              </a:rPr>
              <a:t>in  </a:t>
            </a:r>
            <a:r>
              <a:rPr sz="3000" spc="-5" dirty="0">
                <a:latin typeface="Calibri"/>
                <a:cs typeface="Calibri"/>
              </a:rPr>
              <a:t>mind.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60" dirty="0">
                <a:latin typeface="Calibri"/>
                <a:cs typeface="Calibri"/>
              </a:rPr>
              <a:t>We </a:t>
            </a:r>
            <a:r>
              <a:rPr sz="3000" spc="-20" dirty="0">
                <a:latin typeface="Calibri"/>
                <a:cs typeface="Calibri"/>
              </a:rPr>
              <a:t>stop </a:t>
            </a: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spc="-10" dirty="0">
                <a:latin typeface="Calibri"/>
                <a:cs typeface="Calibri"/>
              </a:rPr>
              <a:t>we </a:t>
            </a:r>
            <a:r>
              <a:rPr sz="3000" spc="-15" dirty="0">
                <a:latin typeface="Calibri"/>
                <a:cs typeface="Calibri"/>
              </a:rPr>
              <a:t>get </a:t>
            </a:r>
            <a:r>
              <a:rPr sz="3000" dirty="0">
                <a:latin typeface="Calibri"/>
                <a:cs typeface="Calibri"/>
              </a:rPr>
              <a:t>an </a:t>
            </a:r>
            <a:r>
              <a:rPr sz="3000" spc="-15" dirty="0">
                <a:latin typeface="Calibri"/>
                <a:cs typeface="Calibri"/>
              </a:rPr>
              <a:t>alternative </a:t>
            </a:r>
            <a:r>
              <a:rPr sz="3000" spc="-10" dirty="0">
                <a:latin typeface="Calibri"/>
                <a:cs typeface="Calibri"/>
              </a:rPr>
              <a:t>that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endParaRPr sz="3000">
              <a:latin typeface="Calibri"/>
              <a:cs typeface="Calibri"/>
            </a:endParaRPr>
          </a:p>
          <a:p>
            <a:pPr marL="355600" marR="581025">
              <a:lnSpc>
                <a:spcPct val="100000"/>
              </a:lnSpc>
            </a:pPr>
            <a:r>
              <a:rPr sz="3000" spc="-10" dirty="0">
                <a:latin typeface="Calibri"/>
                <a:cs typeface="Calibri"/>
              </a:rPr>
              <a:t>“GOOD </a:t>
            </a:r>
            <a:r>
              <a:rPr sz="3000" spc="-40" dirty="0">
                <a:latin typeface="Calibri"/>
                <a:cs typeface="Calibri"/>
              </a:rPr>
              <a:t>ENOUGH”. </a:t>
            </a:r>
            <a:r>
              <a:rPr sz="3000" spc="-5" dirty="0">
                <a:latin typeface="Calibri"/>
                <a:cs typeface="Calibri"/>
              </a:rPr>
              <a:t>Our </a:t>
            </a:r>
            <a:r>
              <a:rPr sz="3000" spc="-15" dirty="0">
                <a:latin typeface="Calibri"/>
                <a:cs typeface="Calibri"/>
              </a:rPr>
              <a:t>search </a:t>
            </a:r>
            <a:r>
              <a:rPr sz="3000" spc="-5" dirty="0">
                <a:latin typeface="Calibri"/>
                <a:cs typeface="Calibri"/>
              </a:rPr>
              <a:t>ends </a:t>
            </a:r>
            <a:r>
              <a:rPr sz="3000" spc="-15" dirty="0">
                <a:latin typeface="Calibri"/>
                <a:cs typeface="Calibri"/>
              </a:rPr>
              <a:t>at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5" dirty="0">
                <a:latin typeface="Calibri"/>
                <a:cs typeface="Calibri"/>
              </a:rPr>
              <a:t>first  </a:t>
            </a:r>
            <a:r>
              <a:rPr sz="3000" spc="-5" dirty="0">
                <a:latin typeface="Calibri"/>
                <a:cs typeface="Calibri"/>
              </a:rPr>
              <a:t>acceptable one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15" dirty="0">
                <a:latin typeface="Calibri"/>
                <a:cs typeface="Calibri"/>
              </a:rPr>
              <a:t>rather </a:t>
            </a:r>
            <a:r>
              <a:rPr sz="3000" dirty="0">
                <a:latin typeface="Calibri"/>
                <a:cs typeface="Calibri"/>
              </a:rPr>
              <a:t>than an </a:t>
            </a:r>
            <a:r>
              <a:rPr sz="3000" spc="-5" dirty="0">
                <a:latin typeface="Calibri"/>
                <a:cs typeface="Calibri"/>
              </a:rPr>
              <a:t>optimal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one.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775575" cy="43884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85725" indent="-342900" algn="just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3.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INTUITION</a:t>
            </a:r>
            <a:r>
              <a:rPr sz="2700" dirty="0">
                <a:latin typeface="Calibri"/>
                <a:cs typeface="Calibri"/>
              </a:rPr>
              <a:t>: An </a:t>
            </a:r>
            <a:r>
              <a:rPr sz="2700" spc="-10" dirty="0">
                <a:latin typeface="Calibri"/>
                <a:cs typeface="Calibri"/>
              </a:rPr>
              <a:t>unconscious </a:t>
            </a:r>
            <a:r>
              <a:rPr sz="2700" spc="-15" dirty="0">
                <a:latin typeface="Calibri"/>
                <a:cs typeface="Calibri"/>
              </a:rPr>
              <a:t>process </a:t>
            </a:r>
            <a:r>
              <a:rPr sz="2700" spc="-20" dirty="0">
                <a:latin typeface="Calibri"/>
                <a:cs typeface="Calibri"/>
              </a:rPr>
              <a:t>created </a:t>
            </a:r>
            <a:r>
              <a:rPr sz="2700" spc="-5" dirty="0">
                <a:latin typeface="Calibri"/>
                <a:cs typeface="Calibri"/>
              </a:rPr>
              <a:t>out of  </a:t>
            </a:r>
            <a:r>
              <a:rPr sz="2700" spc="-10" dirty="0">
                <a:latin typeface="Calibri"/>
                <a:cs typeface="Calibri"/>
              </a:rPr>
              <a:t>distilled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experience.</a:t>
            </a:r>
            <a:endParaRPr sz="2700">
              <a:latin typeface="Calibri"/>
              <a:cs typeface="Calibri"/>
            </a:endParaRPr>
          </a:p>
          <a:p>
            <a:pPr marL="355600" marR="52705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Perhaps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least </a:t>
            </a:r>
            <a:r>
              <a:rPr sz="2700" spc="-15" dirty="0">
                <a:latin typeface="Calibri"/>
                <a:cs typeface="Calibri"/>
              </a:rPr>
              <a:t>rational </a:t>
            </a:r>
            <a:r>
              <a:rPr sz="2700" spc="-30" dirty="0">
                <a:latin typeface="Calibri"/>
                <a:cs typeface="Calibri"/>
              </a:rPr>
              <a:t>way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25" dirty="0">
                <a:latin typeface="Calibri"/>
                <a:cs typeface="Calibri"/>
              </a:rPr>
              <a:t>make </a:t>
            </a:r>
            <a:r>
              <a:rPr sz="2700" spc="-5" dirty="0">
                <a:latin typeface="Calibri"/>
                <a:cs typeface="Calibri"/>
              </a:rPr>
              <a:t>decisions, but  not necessarily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wrong.</a:t>
            </a:r>
            <a:endParaRPr sz="2700">
              <a:latin typeface="Calibri"/>
              <a:cs typeface="Calibri"/>
            </a:endParaRPr>
          </a:p>
          <a:p>
            <a:pPr marL="355600" marR="361950" indent="-342900" algn="just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is a </a:t>
            </a:r>
            <a:r>
              <a:rPr sz="2700" spc="-5" dirty="0">
                <a:latin typeface="Calibri"/>
                <a:cs typeface="Calibri"/>
              </a:rPr>
              <a:t>highly </a:t>
            </a:r>
            <a:r>
              <a:rPr sz="2700" spc="-15" dirty="0">
                <a:latin typeface="Calibri"/>
                <a:cs typeface="Calibri"/>
              </a:rPr>
              <a:t>complex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highly developed </a:t>
            </a:r>
            <a:r>
              <a:rPr sz="2700" spc="-20" dirty="0">
                <a:latin typeface="Calibri"/>
                <a:cs typeface="Calibri"/>
              </a:rPr>
              <a:t>form </a:t>
            </a:r>
            <a:r>
              <a:rPr sz="2700" dirty="0">
                <a:latin typeface="Calibri"/>
                <a:cs typeface="Calibri"/>
              </a:rPr>
              <a:t>of  </a:t>
            </a:r>
            <a:r>
              <a:rPr sz="2700" spc="-5" dirty="0">
                <a:latin typeface="Calibri"/>
                <a:cs typeface="Calibri"/>
              </a:rPr>
              <a:t>reasoning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based on </a:t>
            </a:r>
            <a:r>
              <a:rPr sz="2700" spc="-20" dirty="0">
                <a:latin typeface="Calibri"/>
                <a:cs typeface="Calibri"/>
              </a:rPr>
              <a:t>years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experience </a:t>
            </a:r>
            <a:r>
              <a:rPr sz="2700" dirty="0">
                <a:latin typeface="Calibri"/>
                <a:cs typeface="Calibri"/>
              </a:rPr>
              <a:t>and  </a:t>
            </a:r>
            <a:r>
              <a:rPr sz="2700" spc="-5" dirty="0">
                <a:latin typeface="Calibri"/>
                <a:cs typeface="Calibri"/>
              </a:rPr>
              <a:t>learning.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Experts now </a:t>
            </a:r>
            <a:r>
              <a:rPr sz="2700" spc="-15" dirty="0">
                <a:latin typeface="Calibri"/>
                <a:cs typeface="Calibri"/>
              </a:rPr>
              <a:t>recognise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15" dirty="0">
                <a:latin typeface="Calibri"/>
                <a:cs typeface="Calibri"/>
              </a:rPr>
              <a:t>rational </a:t>
            </a:r>
            <a:r>
              <a:rPr sz="2700" spc="-5" dirty="0">
                <a:latin typeface="Calibri"/>
                <a:cs typeface="Calibri"/>
              </a:rPr>
              <a:t>analysis has been  </a:t>
            </a:r>
            <a:r>
              <a:rPr sz="2700" spc="-15" dirty="0">
                <a:latin typeface="Calibri"/>
                <a:cs typeface="Calibri"/>
              </a:rPr>
              <a:t>overemphasized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0" dirty="0">
                <a:latin typeface="Calibri"/>
                <a:cs typeface="Calibri"/>
              </a:rPr>
              <a:t>that relying </a:t>
            </a:r>
            <a:r>
              <a:rPr sz="2700" dirty="0">
                <a:latin typeface="Calibri"/>
                <a:cs typeface="Calibri"/>
              </a:rPr>
              <a:t>on </a:t>
            </a:r>
            <a:r>
              <a:rPr sz="2700" spc="-5" dirty="0">
                <a:latin typeface="Calibri"/>
                <a:cs typeface="Calibri"/>
              </a:rPr>
              <a:t>intuition </a:t>
            </a:r>
            <a:r>
              <a:rPr sz="2700" spc="-10" dirty="0">
                <a:latin typeface="Calibri"/>
                <a:cs typeface="Calibri"/>
              </a:rPr>
              <a:t>can  </a:t>
            </a:r>
            <a:r>
              <a:rPr sz="2700" spc="-15" dirty="0">
                <a:latin typeface="Calibri"/>
                <a:cs typeface="Calibri"/>
              </a:rPr>
              <a:t>improve </a:t>
            </a:r>
            <a:r>
              <a:rPr sz="2700" spc="-5" dirty="0">
                <a:latin typeface="Calibri"/>
                <a:cs typeface="Calibri"/>
              </a:rPr>
              <a:t>decision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making.</a:t>
            </a:r>
            <a:endParaRPr sz="2700">
              <a:latin typeface="Calibri"/>
              <a:cs typeface="Calibri"/>
            </a:endParaRPr>
          </a:p>
          <a:p>
            <a:pPr marL="355600" marR="29781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</a:t>
            </a:r>
            <a:r>
              <a:rPr sz="2700" spc="-5" dirty="0">
                <a:latin typeface="Calibri"/>
                <a:cs typeface="Calibri"/>
              </a:rPr>
              <a:t>should be </a:t>
            </a:r>
            <a:r>
              <a:rPr sz="2700" spc="-10" dirty="0">
                <a:latin typeface="Calibri"/>
                <a:cs typeface="Calibri"/>
              </a:rPr>
              <a:t>supplemented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5" dirty="0">
                <a:latin typeface="Calibri"/>
                <a:cs typeface="Calibri"/>
              </a:rPr>
              <a:t>evidence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1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good  judgement.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56412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Common </a:t>
            </a:r>
            <a:r>
              <a:rPr sz="3000" dirty="0">
                <a:latin typeface="Calibri"/>
                <a:cs typeface="Calibri"/>
              </a:rPr>
              <a:t>Biases and </a:t>
            </a:r>
            <a:r>
              <a:rPr sz="3000" spc="-20" dirty="0">
                <a:latin typeface="Calibri"/>
                <a:cs typeface="Calibri"/>
              </a:rPr>
              <a:t>errors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decision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making: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1. </a:t>
            </a:r>
            <a:r>
              <a:rPr sz="3000" spc="-15" dirty="0">
                <a:latin typeface="Calibri"/>
                <a:cs typeface="Calibri"/>
              </a:rPr>
              <a:t>Overconfidence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Bias.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2. </a:t>
            </a:r>
            <a:r>
              <a:rPr sz="3000" spc="-5" dirty="0">
                <a:latin typeface="Calibri"/>
                <a:cs typeface="Calibri"/>
              </a:rPr>
              <a:t>Anchoring</a:t>
            </a:r>
            <a:r>
              <a:rPr sz="3000" dirty="0">
                <a:latin typeface="Calibri"/>
                <a:cs typeface="Calibri"/>
              </a:rPr>
              <a:t> Bias.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3. </a:t>
            </a:r>
            <a:r>
              <a:rPr sz="3000" spc="-10" dirty="0">
                <a:latin typeface="Calibri"/>
                <a:cs typeface="Calibri"/>
              </a:rPr>
              <a:t>Confirmation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Bias.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4. </a:t>
            </a:r>
            <a:r>
              <a:rPr sz="3000" spc="-15" dirty="0">
                <a:latin typeface="Calibri"/>
                <a:cs typeface="Calibri"/>
              </a:rPr>
              <a:t>Availability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Bias.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5. </a:t>
            </a:r>
            <a:r>
              <a:rPr sz="3000" spc="-10" dirty="0">
                <a:latin typeface="Calibri"/>
                <a:cs typeface="Calibri"/>
              </a:rPr>
              <a:t>Escalation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commitment.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6. Randomness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65" dirty="0">
                <a:latin typeface="Calibri"/>
                <a:cs typeface="Calibri"/>
              </a:rPr>
              <a:t>error.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7. Risk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aversion.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8. </a:t>
            </a:r>
            <a:r>
              <a:rPr sz="3000" spc="-10" dirty="0">
                <a:latin typeface="Calibri"/>
                <a:cs typeface="Calibri"/>
              </a:rPr>
              <a:t>Hindsight</a:t>
            </a:r>
            <a:r>
              <a:rPr sz="3000" spc="-5" dirty="0">
                <a:latin typeface="Calibri"/>
                <a:cs typeface="Calibri"/>
              </a:rPr>
              <a:t> Bias.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7647"/>
            <a:ext cx="8018145" cy="45072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1. 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Overconfidence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Most common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most </a:t>
            </a:r>
            <a:r>
              <a:rPr sz="3000" spc="-20" dirty="0">
                <a:latin typeface="Calibri"/>
                <a:cs typeface="Calibri"/>
              </a:rPr>
              <a:t>catastrophic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Bias.</a:t>
            </a:r>
            <a:endParaRPr sz="3000">
              <a:latin typeface="Calibri"/>
              <a:cs typeface="Calibri"/>
            </a:endParaRPr>
          </a:p>
          <a:p>
            <a:pPr marL="355600" marR="27559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“Fools </a:t>
            </a:r>
            <a:r>
              <a:rPr sz="3000" dirty="0">
                <a:latin typeface="Calibri"/>
                <a:cs typeface="Calibri"/>
              </a:rPr>
              <a:t>rush in </a:t>
            </a:r>
            <a:r>
              <a:rPr sz="3000" spc="-10" dirty="0">
                <a:latin typeface="Calibri"/>
                <a:cs typeface="Calibri"/>
              </a:rPr>
              <a:t>where Angels </a:t>
            </a:r>
            <a:r>
              <a:rPr sz="3000" spc="-20" dirty="0">
                <a:latin typeface="Calibri"/>
                <a:cs typeface="Calibri"/>
              </a:rPr>
              <a:t>fear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0" dirty="0">
                <a:latin typeface="Calibri"/>
                <a:cs typeface="Calibri"/>
              </a:rPr>
              <a:t>tread”.  </a:t>
            </a:r>
            <a:r>
              <a:rPr sz="3000" spc="-5" dirty="0">
                <a:latin typeface="Calibri"/>
                <a:cs typeface="Calibri"/>
              </a:rPr>
              <a:t>Individuals </a:t>
            </a:r>
            <a:r>
              <a:rPr sz="3000" dirty="0">
                <a:latin typeface="Calibri"/>
                <a:cs typeface="Calibri"/>
              </a:rPr>
              <a:t>whose </a:t>
            </a:r>
            <a:r>
              <a:rPr sz="3000" spc="-10" dirty="0">
                <a:latin typeface="Calibri"/>
                <a:cs typeface="Calibri"/>
              </a:rPr>
              <a:t>intellectual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interpersonal  </a:t>
            </a:r>
            <a:r>
              <a:rPr sz="3000" spc="-5" dirty="0">
                <a:latin typeface="Calibri"/>
                <a:cs typeface="Calibri"/>
              </a:rPr>
              <a:t>abilities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25" dirty="0">
                <a:latin typeface="Calibri"/>
                <a:cs typeface="Calibri"/>
              </a:rPr>
              <a:t>weakest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10" dirty="0">
                <a:latin typeface="Calibri"/>
                <a:cs typeface="Calibri"/>
              </a:rPr>
              <a:t>most </a:t>
            </a:r>
            <a:r>
              <a:rPr sz="3000" spc="-25" dirty="0">
                <a:latin typeface="Calibri"/>
                <a:cs typeface="Calibri"/>
              </a:rPr>
              <a:t>likely </a:t>
            </a:r>
            <a:r>
              <a:rPr sz="3000" spc="-15" dirty="0">
                <a:latin typeface="Calibri"/>
                <a:cs typeface="Calibri"/>
              </a:rPr>
              <a:t>to  overestimate </a:t>
            </a:r>
            <a:r>
              <a:rPr sz="3000" spc="-5" dirty="0">
                <a:latin typeface="Calibri"/>
                <a:cs typeface="Calibri"/>
              </a:rPr>
              <a:t>their </a:t>
            </a:r>
            <a:r>
              <a:rPr sz="3000" spc="-15" dirty="0">
                <a:latin typeface="Calibri"/>
                <a:cs typeface="Calibri"/>
              </a:rPr>
              <a:t>performance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ability.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As </a:t>
            </a:r>
            <a:r>
              <a:rPr sz="3000" spc="-10" dirty="0">
                <a:latin typeface="Calibri"/>
                <a:cs typeface="Calibri"/>
              </a:rPr>
              <a:t>managers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employees </a:t>
            </a:r>
            <a:r>
              <a:rPr sz="3000" spc="-5" dirty="0">
                <a:latin typeface="Calibri"/>
                <a:cs typeface="Calibri"/>
              </a:rPr>
              <a:t>learn </a:t>
            </a:r>
            <a:r>
              <a:rPr sz="3000" spc="-10" dirty="0">
                <a:latin typeface="Calibri"/>
                <a:cs typeface="Calibri"/>
              </a:rPr>
              <a:t>more </a:t>
            </a:r>
            <a:r>
              <a:rPr sz="3000" dirty="0">
                <a:latin typeface="Calibri"/>
                <a:cs typeface="Calibri"/>
              </a:rPr>
              <a:t>about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  </a:t>
            </a:r>
            <a:r>
              <a:rPr sz="3000" spc="-5" dirty="0">
                <a:latin typeface="Calibri"/>
                <a:cs typeface="Calibri"/>
              </a:rPr>
              <a:t>issue, </a:t>
            </a:r>
            <a:r>
              <a:rPr sz="3000" spc="-10" dirty="0">
                <a:latin typeface="Calibri"/>
                <a:cs typeface="Calibri"/>
              </a:rPr>
              <a:t>they </a:t>
            </a:r>
            <a:r>
              <a:rPr sz="3000" spc="-15" dirty="0">
                <a:latin typeface="Calibri"/>
                <a:cs typeface="Calibri"/>
              </a:rPr>
              <a:t>tend to </a:t>
            </a:r>
            <a:r>
              <a:rPr sz="3000" spc="-10" dirty="0">
                <a:latin typeface="Calibri"/>
                <a:cs typeface="Calibri"/>
              </a:rPr>
              <a:t>become </a:t>
            </a:r>
            <a:r>
              <a:rPr sz="3000" spc="-5" dirty="0">
                <a:latin typeface="Calibri"/>
                <a:cs typeface="Calibri"/>
              </a:rPr>
              <a:t>less </a:t>
            </a:r>
            <a:r>
              <a:rPr sz="3000" spc="-20" dirty="0">
                <a:latin typeface="Calibri"/>
                <a:cs typeface="Calibri"/>
              </a:rPr>
              <a:t>likely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be  </a:t>
            </a:r>
            <a:r>
              <a:rPr sz="3000" spc="-20" dirty="0">
                <a:latin typeface="Calibri"/>
                <a:cs typeface="Calibri"/>
              </a:rPr>
              <a:t>overconfident </a:t>
            </a:r>
            <a:r>
              <a:rPr sz="3000" dirty="0">
                <a:latin typeface="Calibri"/>
                <a:cs typeface="Calibri"/>
              </a:rPr>
              <a:t>about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it.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827645" cy="43694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207010" indent="-342900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2. </a:t>
            </a:r>
            <a:r>
              <a:rPr sz="25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Anchoring Bias</a:t>
            </a:r>
            <a:r>
              <a:rPr sz="2500" spc="-5" dirty="0">
                <a:latin typeface="Calibri"/>
                <a:cs typeface="Calibri"/>
              </a:rPr>
              <a:t> : A tendency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20" dirty="0">
                <a:latin typeface="Calibri"/>
                <a:cs typeface="Calibri"/>
              </a:rPr>
              <a:t>fixate </a:t>
            </a:r>
            <a:r>
              <a:rPr sz="2500" spc="-5" dirty="0">
                <a:latin typeface="Calibri"/>
                <a:cs typeface="Calibri"/>
              </a:rPr>
              <a:t>on initial  </a:t>
            </a:r>
            <a:r>
              <a:rPr sz="2500" spc="-10" dirty="0">
                <a:latin typeface="Calibri"/>
                <a:cs typeface="Calibri"/>
              </a:rPr>
              <a:t>information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20" dirty="0">
                <a:latin typeface="Calibri"/>
                <a:cs typeface="Calibri"/>
              </a:rPr>
              <a:t>fail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adequately adjust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15" dirty="0">
                <a:latin typeface="Calibri"/>
                <a:cs typeface="Calibri"/>
              </a:rPr>
              <a:t>subsequent  information.</a:t>
            </a:r>
            <a:endParaRPr sz="2500">
              <a:latin typeface="Calibri"/>
              <a:cs typeface="Calibri"/>
            </a:endParaRPr>
          </a:p>
          <a:p>
            <a:pPr marL="355600" marR="1397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Our </a:t>
            </a:r>
            <a:r>
              <a:rPr sz="2500" spc="-5" dirty="0">
                <a:latin typeface="Calibri"/>
                <a:cs typeface="Calibri"/>
              </a:rPr>
              <a:t>mind </a:t>
            </a:r>
            <a:r>
              <a:rPr sz="2500" spc="-10" dirty="0">
                <a:latin typeface="Calibri"/>
                <a:cs typeface="Calibri"/>
              </a:rPr>
              <a:t>gives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disproportionate amount </a:t>
            </a:r>
            <a:r>
              <a:rPr sz="2500" spc="-5" dirty="0">
                <a:latin typeface="Calibri"/>
                <a:cs typeface="Calibri"/>
              </a:rPr>
              <a:t>of emphasis </a:t>
            </a:r>
            <a:r>
              <a:rPr sz="2500" spc="-10" dirty="0">
                <a:latin typeface="Calibri"/>
                <a:cs typeface="Calibri"/>
              </a:rPr>
              <a:t>to 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first </a:t>
            </a:r>
            <a:r>
              <a:rPr sz="2500" spc="-10" dirty="0">
                <a:latin typeface="Calibri"/>
                <a:cs typeface="Calibri"/>
              </a:rPr>
              <a:t>information </a:t>
            </a:r>
            <a:r>
              <a:rPr sz="2500" spc="-5" dirty="0">
                <a:latin typeface="Calibri"/>
                <a:cs typeface="Calibri"/>
              </a:rPr>
              <a:t>it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receives.</a:t>
            </a:r>
            <a:endParaRPr sz="2500">
              <a:latin typeface="Calibri"/>
              <a:cs typeface="Calibri"/>
            </a:endParaRPr>
          </a:p>
          <a:p>
            <a:pPr marL="355600" marR="15367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Eg: </a:t>
            </a:r>
            <a:r>
              <a:rPr sz="2500" spc="-5" dirty="0">
                <a:latin typeface="Calibri"/>
                <a:cs typeface="Calibri"/>
              </a:rPr>
              <a:t>Sinha and Sameer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10" dirty="0">
                <a:latin typeface="Calibri"/>
                <a:cs typeface="Calibri"/>
              </a:rPr>
              <a:t>hospital </a:t>
            </a:r>
            <a:r>
              <a:rPr sz="2500" spc="-15" dirty="0">
                <a:latin typeface="Calibri"/>
                <a:cs typeface="Calibri"/>
              </a:rPr>
              <a:t>administrators </a:t>
            </a:r>
            <a:r>
              <a:rPr sz="2500" spc="-5" dirty="0">
                <a:latin typeface="Calibri"/>
                <a:cs typeface="Calibri"/>
              </a:rPr>
              <a:t>looking 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a job </a:t>
            </a:r>
            <a:r>
              <a:rPr sz="2500" spc="-10" dirty="0">
                <a:latin typeface="Calibri"/>
                <a:cs typeface="Calibri"/>
              </a:rPr>
              <a:t>change after </a:t>
            </a:r>
            <a:r>
              <a:rPr sz="2500" spc="-5" dirty="0">
                <a:latin typeface="Calibri"/>
                <a:cs typeface="Calibri"/>
              </a:rPr>
              <a:t>5 </a:t>
            </a:r>
            <a:r>
              <a:rPr sz="2500" spc="-20" dirty="0">
                <a:latin typeface="Calibri"/>
                <a:cs typeface="Calibri"/>
              </a:rPr>
              <a:t>years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experience. </a:t>
            </a:r>
            <a:r>
              <a:rPr sz="2500" spc="-5" dirty="0">
                <a:latin typeface="Calibri"/>
                <a:cs typeface="Calibri"/>
              </a:rPr>
              <a:t>Sinha </a:t>
            </a:r>
            <a:r>
              <a:rPr sz="2500" spc="-10" dirty="0">
                <a:latin typeface="Calibri"/>
                <a:cs typeface="Calibri"/>
              </a:rPr>
              <a:t>was  </a:t>
            </a:r>
            <a:r>
              <a:rPr sz="2500" spc="-5" dirty="0">
                <a:latin typeface="Calibri"/>
                <a:cs typeface="Calibri"/>
              </a:rPr>
              <a:t>earning </a:t>
            </a:r>
            <a:r>
              <a:rPr sz="2500" spc="-10" dirty="0">
                <a:latin typeface="Calibri"/>
                <a:cs typeface="Calibri"/>
              </a:rPr>
              <a:t>80,000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month </a:t>
            </a:r>
            <a:r>
              <a:rPr sz="2500" spc="-5" dirty="0">
                <a:latin typeface="Calibri"/>
                <a:cs typeface="Calibri"/>
              </a:rPr>
              <a:t>and Sameer 1,20,000 a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month.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Both </a:t>
            </a:r>
            <a:r>
              <a:rPr sz="2500" spc="-15" dirty="0">
                <a:latin typeface="Calibri"/>
                <a:cs typeface="Calibri"/>
              </a:rPr>
              <a:t>get </a:t>
            </a:r>
            <a:r>
              <a:rPr sz="2500" spc="-5" dirty="0">
                <a:latin typeface="Calibri"/>
                <a:cs typeface="Calibri"/>
              </a:rPr>
              <a:t>an </a:t>
            </a:r>
            <a:r>
              <a:rPr sz="2500" spc="-25" dirty="0">
                <a:latin typeface="Calibri"/>
                <a:cs typeface="Calibri"/>
              </a:rPr>
              <a:t>offer for </a:t>
            </a:r>
            <a:r>
              <a:rPr sz="2500" spc="-5" dirty="0">
                <a:latin typeface="Calibri"/>
                <a:cs typeface="Calibri"/>
              </a:rPr>
              <a:t>1,50,000 </a:t>
            </a:r>
            <a:r>
              <a:rPr sz="2500" spc="-15" dirty="0">
                <a:latin typeface="Calibri"/>
                <a:cs typeface="Calibri"/>
              </a:rPr>
              <a:t>from FORTIS </a:t>
            </a:r>
            <a:r>
              <a:rPr sz="2500" spc="-10" dirty="0">
                <a:latin typeface="Calibri"/>
                <a:cs typeface="Calibri"/>
              </a:rPr>
              <a:t>hospitals. </a:t>
            </a:r>
            <a:r>
              <a:rPr sz="2500" spc="-5" dirty="0">
                <a:latin typeface="Calibri"/>
                <a:cs typeface="Calibri"/>
              </a:rPr>
              <a:t>Who  is </a:t>
            </a:r>
            <a:r>
              <a:rPr sz="2500" spc="-10" dirty="0">
                <a:latin typeface="Calibri"/>
                <a:cs typeface="Calibri"/>
              </a:rPr>
              <a:t>more </a:t>
            </a:r>
            <a:r>
              <a:rPr sz="2500" spc="-15" dirty="0">
                <a:latin typeface="Calibri"/>
                <a:cs typeface="Calibri"/>
              </a:rPr>
              <a:t>likely to </a:t>
            </a:r>
            <a:r>
              <a:rPr sz="2500" spc="-5" dirty="0">
                <a:latin typeface="Calibri"/>
                <a:cs typeface="Calibri"/>
              </a:rPr>
              <a:t>accept the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offer?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ts val="27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Used </a:t>
            </a:r>
            <a:r>
              <a:rPr sz="2500" spc="-10" dirty="0">
                <a:latin typeface="Calibri"/>
                <a:cs typeface="Calibri"/>
              </a:rPr>
              <a:t>extensively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</a:t>
            </a:r>
            <a:endParaRPr sz="2500">
              <a:latin typeface="Calibri"/>
              <a:cs typeface="Calibri"/>
            </a:endParaRPr>
          </a:p>
          <a:p>
            <a:pPr marL="355600" marR="678180">
              <a:lnSpc>
                <a:spcPct val="80000"/>
              </a:lnSpc>
              <a:spcBef>
                <a:spcPts val="300"/>
              </a:spcBef>
            </a:pPr>
            <a:r>
              <a:rPr sz="2500" spc="-10" dirty="0">
                <a:latin typeface="Calibri"/>
                <a:cs typeface="Calibri"/>
              </a:rPr>
              <a:t>management, bargaining, </a:t>
            </a:r>
            <a:r>
              <a:rPr sz="2500" spc="-5" dirty="0">
                <a:latin typeface="Calibri"/>
                <a:cs typeface="Calibri"/>
              </a:rPr>
              <a:t>sales, advertising, </a:t>
            </a:r>
            <a:r>
              <a:rPr sz="2500" spc="-60" dirty="0">
                <a:latin typeface="Calibri"/>
                <a:cs typeface="Calibri"/>
              </a:rPr>
              <a:t>law, </a:t>
            </a:r>
            <a:r>
              <a:rPr sz="2500" spc="-10" dirty="0">
                <a:latin typeface="Calibri"/>
                <a:cs typeface="Calibri"/>
              </a:rPr>
              <a:t>real  </a:t>
            </a:r>
            <a:r>
              <a:rPr sz="2500" spc="-20" dirty="0">
                <a:latin typeface="Calibri"/>
                <a:cs typeface="Calibri"/>
              </a:rPr>
              <a:t>estate.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67016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Confirmation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The tendency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seek  out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20" dirty="0">
                <a:latin typeface="Calibri"/>
                <a:cs typeface="Calibri"/>
              </a:rPr>
              <a:t>re </a:t>
            </a:r>
            <a:r>
              <a:rPr sz="3200" spc="-15" dirty="0">
                <a:latin typeface="Calibri"/>
                <a:cs typeface="Calibri"/>
              </a:rPr>
              <a:t>affirms past </a:t>
            </a:r>
            <a:r>
              <a:rPr sz="3200" dirty="0">
                <a:latin typeface="Calibri"/>
                <a:cs typeface="Calibri"/>
              </a:rPr>
              <a:t>choices  and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discount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contradicts  past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judgements.</a:t>
            </a:r>
            <a:endParaRPr sz="3200">
              <a:latin typeface="Calibri"/>
              <a:cs typeface="Calibri"/>
            </a:endParaRPr>
          </a:p>
          <a:p>
            <a:pPr marL="355600" marR="336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60" dirty="0">
                <a:latin typeface="Calibri"/>
                <a:cs typeface="Calibri"/>
              </a:rPr>
              <a:t>We </a:t>
            </a:r>
            <a:r>
              <a:rPr sz="3200" spc="-10" dirty="0">
                <a:latin typeface="Calibri"/>
                <a:cs typeface="Calibri"/>
              </a:rPr>
              <a:t>tend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accept </a:t>
            </a:r>
            <a:r>
              <a:rPr sz="3200" spc="-10" dirty="0">
                <a:latin typeface="Calibri"/>
                <a:cs typeface="Calibri"/>
              </a:rPr>
              <a:t>at </a:t>
            </a:r>
            <a:r>
              <a:rPr sz="3200" spc="-15" dirty="0">
                <a:latin typeface="Calibri"/>
                <a:cs typeface="Calibri"/>
              </a:rPr>
              <a:t>face </a:t>
            </a:r>
            <a:r>
              <a:rPr sz="3200" spc="-10" dirty="0">
                <a:latin typeface="Calibri"/>
                <a:cs typeface="Calibri"/>
              </a:rPr>
              <a:t>value </a:t>
            </a:r>
            <a:r>
              <a:rPr sz="3200" spc="-15" dirty="0">
                <a:latin typeface="Calibri"/>
                <a:cs typeface="Calibri"/>
              </a:rPr>
              <a:t>information  </a:t>
            </a:r>
            <a:r>
              <a:rPr sz="3200" spc="-10" dirty="0">
                <a:latin typeface="Calibri"/>
                <a:cs typeface="Calibri"/>
              </a:rPr>
              <a:t>that confirms </a:t>
            </a:r>
            <a:r>
              <a:rPr sz="3200" dirty="0">
                <a:latin typeface="Calibri"/>
                <a:cs typeface="Calibri"/>
              </a:rPr>
              <a:t>our </a:t>
            </a:r>
            <a:r>
              <a:rPr sz="3200" spc="-10" dirty="0">
                <a:latin typeface="Calibri"/>
                <a:cs typeface="Calibri"/>
              </a:rPr>
              <a:t>preconceived views, </a:t>
            </a:r>
            <a:r>
              <a:rPr sz="3200" spc="-5" dirty="0">
                <a:latin typeface="Calibri"/>
                <a:cs typeface="Calibri"/>
              </a:rPr>
              <a:t>while  </a:t>
            </a:r>
            <a:r>
              <a:rPr sz="3200" spc="-15" dirty="0">
                <a:latin typeface="Calibri"/>
                <a:cs typeface="Calibri"/>
              </a:rPr>
              <a:t>we are </a:t>
            </a:r>
            <a:r>
              <a:rPr sz="3200" spc="-5" dirty="0">
                <a:latin typeface="Calibri"/>
                <a:cs typeface="Calibri"/>
              </a:rPr>
              <a:t>critical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skeptical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information 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challenges these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views.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829550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4.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Availability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</a:t>
            </a:r>
            <a:r>
              <a:rPr sz="3200" dirty="0">
                <a:latin typeface="Calibri"/>
                <a:cs typeface="Calibri"/>
              </a:rPr>
              <a:t> : </a:t>
            </a:r>
            <a:r>
              <a:rPr sz="3200" spc="-5" dirty="0">
                <a:latin typeface="Calibri"/>
                <a:cs typeface="Calibri"/>
              </a:rPr>
              <a:t>The tendency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people 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base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spc="-5" dirty="0">
                <a:latin typeface="Calibri"/>
                <a:cs typeface="Calibri"/>
              </a:rPr>
              <a:t>judgements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20" dirty="0">
                <a:latin typeface="Calibri"/>
                <a:cs typeface="Calibri"/>
              </a:rPr>
              <a:t>information </a:t>
            </a:r>
            <a:r>
              <a:rPr sz="3200" spc="-10" dirty="0">
                <a:latin typeface="Calibri"/>
                <a:cs typeface="Calibri"/>
              </a:rPr>
              <a:t>that 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readily </a:t>
            </a:r>
            <a:r>
              <a:rPr sz="3200" spc="-15" dirty="0">
                <a:latin typeface="Calibri"/>
                <a:cs typeface="Calibri"/>
              </a:rPr>
              <a:t>available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them.</a:t>
            </a:r>
            <a:endParaRPr sz="3200">
              <a:latin typeface="Calibri"/>
              <a:cs typeface="Calibri"/>
            </a:endParaRPr>
          </a:p>
          <a:p>
            <a:pPr marL="355600" marR="58419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Eg. : </a:t>
            </a:r>
            <a:r>
              <a:rPr sz="3200" spc="-10" dirty="0">
                <a:latin typeface="Calibri"/>
                <a:cs typeface="Calibri"/>
              </a:rPr>
              <a:t>Managers </a:t>
            </a:r>
            <a:r>
              <a:rPr sz="3200" spc="-5" dirty="0">
                <a:latin typeface="Calibri"/>
                <a:cs typeface="Calibri"/>
              </a:rPr>
              <a:t>doing </a:t>
            </a:r>
            <a:r>
              <a:rPr sz="3200" spc="-10" dirty="0">
                <a:latin typeface="Calibri"/>
                <a:cs typeface="Calibri"/>
              </a:rPr>
              <a:t>performance appraisals  give more weight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recent </a:t>
            </a:r>
            <a:r>
              <a:rPr sz="3200" spc="-5" dirty="0">
                <a:latin typeface="Calibri"/>
                <a:cs typeface="Calibri"/>
              </a:rPr>
              <a:t>employee  </a:t>
            </a:r>
            <a:r>
              <a:rPr sz="3200" spc="-15" dirty="0">
                <a:latin typeface="Calibri"/>
                <a:cs typeface="Calibri"/>
              </a:rPr>
              <a:t>behaviours </a:t>
            </a:r>
            <a:r>
              <a:rPr sz="3200" dirty="0">
                <a:latin typeface="Calibri"/>
                <a:cs typeface="Calibri"/>
              </a:rPr>
              <a:t>than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behaviours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6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9  </a:t>
            </a:r>
            <a:r>
              <a:rPr sz="3200" spc="-5" dirty="0">
                <a:latin typeface="Calibri"/>
                <a:cs typeface="Calibri"/>
              </a:rPr>
              <a:t>months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earlier.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Air </a:t>
            </a:r>
            <a:r>
              <a:rPr sz="3200" spc="-25" dirty="0">
                <a:latin typeface="Calibri"/>
                <a:cs typeface="Calibri"/>
              </a:rPr>
              <a:t>travel </a:t>
            </a:r>
            <a:r>
              <a:rPr sz="3200" spc="-5" dirty="0">
                <a:latin typeface="Calibri"/>
                <a:cs typeface="Calibri"/>
              </a:rPr>
              <a:t>vs Car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driving.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7610"/>
            <a:ext cx="8046720" cy="4370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libri"/>
                <a:cs typeface="Calibri"/>
              </a:rPr>
              <a:t>Factors </a:t>
            </a:r>
            <a:r>
              <a:rPr sz="3000" spc="-10" dirty="0">
                <a:latin typeface="Calibri"/>
                <a:cs typeface="Calibri"/>
              </a:rPr>
              <a:t>that influence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perception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1.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the</a:t>
            </a:r>
            <a:r>
              <a:rPr sz="30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Perceiver.</a:t>
            </a:r>
            <a:endParaRPr sz="3000">
              <a:latin typeface="Calibri"/>
              <a:cs typeface="Calibri"/>
            </a:endParaRPr>
          </a:p>
          <a:p>
            <a:pPr marL="355600" marR="5461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Attitudes, </a:t>
            </a:r>
            <a:r>
              <a:rPr sz="3000" spc="-5" dirty="0">
                <a:latin typeface="Calibri"/>
                <a:cs typeface="Calibri"/>
              </a:rPr>
              <a:t>Motives, </a:t>
            </a:r>
            <a:r>
              <a:rPr sz="3000" spc="-15" dirty="0">
                <a:latin typeface="Calibri"/>
                <a:cs typeface="Calibri"/>
              </a:rPr>
              <a:t>Interests, </a:t>
            </a:r>
            <a:r>
              <a:rPr sz="3000" spc="-5" dirty="0">
                <a:latin typeface="Calibri"/>
                <a:cs typeface="Calibri"/>
              </a:rPr>
              <a:t>Experience,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Expecta  </a:t>
            </a:r>
            <a:r>
              <a:rPr sz="3000" dirty="0">
                <a:latin typeface="Calibri"/>
                <a:cs typeface="Calibri"/>
              </a:rPr>
              <a:t>tions.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2. </a:t>
            </a:r>
            <a:r>
              <a:rPr sz="3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the</a:t>
            </a:r>
            <a:r>
              <a:rPr sz="3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situation.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Time, </a:t>
            </a:r>
            <a:r>
              <a:rPr sz="3000" spc="-40" dirty="0">
                <a:latin typeface="Calibri"/>
                <a:cs typeface="Calibri"/>
              </a:rPr>
              <a:t>Work </a:t>
            </a:r>
            <a:r>
              <a:rPr sz="3000" spc="-5" dirty="0">
                <a:latin typeface="Calibri"/>
                <a:cs typeface="Calibri"/>
              </a:rPr>
              <a:t>setting, Social </a:t>
            </a:r>
            <a:r>
              <a:rPr sz="3000" spc="-15" dirty="0">
                <a:latin typeface="Calibri"/>
                <a:cs typeface="Calibri"/>
              </a:rPr>
              <a:t>setting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3. </a:t>
            </a:r>
            <a:r>
              <a:rPr sz="3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the</a:t>
            </a:r>
            <a:r>
              <a:rPr sz="3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target.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35" dirty="0">
                <a:latin typeface="Calibri"/>
                <a:cs typeface="Calibri"/>
              </a:rPr>
              <a:t>Novelty, </a:t>
            </a:r>
            <a:r>
              <a:rPr sz="3000" dirty="0">
                <a:latin typeface="Calibri"/>
                <a:cs typeface="Calibri"/>
              </a:rPr>
              <a:t>Motion, </a:t>
            </a:r>
            <a:r>
              <a:rPr sz="3000" spc="-5" dirty="0">
                <a:latin typeface="Calibri"/>
                <a:cs typeface="Calibri"/>
              </a:rPr>
              <a:t>Sounds, </a:t>
            </a:r>
            <a:r>
              <a:rPr sz="3000" spc="-15" dirty="0">
                <a:latin typeface="Calibri"/>
                <a:cs typeface="Calibri"/>
              </a:rPr>
              <a:t>Size, </a:t>
            </a:r>
            <a:r>
              <a:rPr sz="3000" spc="-10" dirty="0">
                <a:latin typeface="Calibri"/>
                <a:cs typeface="Calibri"/>
              </a:rPr>
              <a:t>Backgrounds, </a:t>
            </a:r>
            <a:r>
              <a:rPr sz="3000" spc="-25" dirty="0">
                <a:latin typeface="Calibri"/>
                <a:cs typeface="Calibri"/>
              </a:rPr>
              <a:t>Proxi  </a:t>
            </a:r>
            <a:r>
              <a:rPr sz="3000" spc="-45" dirty="0">
                <a:latin typeface="Calibri"/>
                <a:cs typeface="Calibri"/>
              </a:rPr>
              <a:t>mity,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Similarity.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9090"/>
            <a:ext cx="793242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563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5.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Escalation of 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commitment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 An </a:t>
            </a:r>
            <a:r>
              <a:rPr sz="3000" spc="-5" dirty="0">
                <a:latin typeface="Calibri"/>
                <a:cs typeface="Calibri"/>
              </a:rPr>
              <a:t>increased  </a:t>
            </a:r>
            <a:r>
              <a:rPr sz="3000" spc="-10" dirty="0">
                <a:latin typeface="Calibri"/>
                <a:cs typeface="Calibri"/>
              </a:rPr>
              <a:t>commitment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previous </a:t>
            </a:r>
            <a:r>
              <a:rPr sz="3000" spc="-5" dirty="0">
                <a:latin typeface="Calibri"/>
                <a:cs typeface="Calibri"/>
              </a:rPr>
              <a:t>decision </a:t>
            </a:r>
            <a:r>
              <a:rPr sz="3000" spc="-10" dirty="0">
                <a:latin typeface="Calibri"/>
                <a:cs typeface="Calibri"/>
              </a:rPr>
              <a:t>inspite </a:t>
            </a:r>
            <a:r>
              <a:rPr sz="3000" spc="-5" dirty="0">
                <a:latin typeface="Calibri"/>
                <a:cs typeface="Calibri"/>
              </a:rPr>
              <a:t>of  </a:t>
            </a:r>
            <a:r>
              <a:rPr sz="3000" spc="-20" dirty="0">
                <a:latin typeface="Calibri"/>
                <a:cs typeface="Calibri"/>
              </a:rPr>
              <a:t>negative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information.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Eg. : </a:t>
            </a:r>
            <a:r>
              <a:rPr sz="3000" spc="-10" dirty="0">
                <a:latin typeface="Calibri"/>
                <a:cs typeface="Calibri"/>
              </a:rPr>
              <a:t>Throwing good money </a:t>
            </a:r>
            <a:r>
              <a:rPr sz="3000" spc="-15" dirty="0">
                <a:latin typeface="Calibri"/>
                <a:cs typeface="Calibri"/>
              </a:rPr>
              <a:t>after </a:t>
            </a:r>
            <a:r>
              <a:rPr sz="3000" spc="-5" dirty="0">
                <a:latin typeface="Calibri"/>
                <a:cs typeface="Calibri"/>
              </a:rPr>
              <a:t>bad </a:t>
            </a:r>
            <a:r>
              <a:rPr sz="3000" dirty="0">
                <a:latin typeface="Calibri"/>
                <a:cs typeface="Calibri"/>
              </a:rPr>
              <a:t>in the </a:t>
            </a:r>
            <a:r>
              <a:rPr sz="3000" spc="-15" dirty="0">
                <a:latin typeface="Calibri"/>
                <a:cs typeface="Calibri"/>
              </a:rPr>
              <a:t>stock  </a:t>
            </a:r>
            <a:r>
              <a:rPr sz="3000" spc="-20" dirty="0">
                <a:latin typeface="Calibri"/>
                <a:cs typeface="Calibri"/>
              </a:rPr>
              <a:t>market</a:t>
            </a:r>
            <a:endParaRPr sz="3000">
              <a:latin typeface="Calibri"/>
              <a:cs typeface="Calibri"/>
            </a:endParaRPr>
          </a:p>
          <a:p>
            <a:pPr marL="355600" marR="5461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Happens </a:t>
            </a:r>
            <a:r>
              <a:rPr sz="3000" dirty="0">
                <a:latin typeface="Calibri"/>
                <a:cs typeface="Calibri"/>
              </a:rPr>
              <a:t>when </a:t>
            </a:r>
            <a:r>
              <a:rPr sz="3000" spc="-5" dirty="0">
                <a:latin typeface="Calibri"/>
                <a:cs typeface="Calibri"/>
              </a:rPr>
              <a:t>individuals see themselves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 </a:t>
            </a:r>
            <a:r>
              <a:rPr sz="3000" spc="-5" dirty="0">
                <a:latin typeface="Calibri"/>
                <a:cs typeface="Calibri"/>
              </a:rPr>
              <a:t>cause of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failure.</a:t>
            </a:r>
            <a:endParaRPr sz="3000">
              <a:latin typeface="Calibri"/>
              <a:cs typeface="Calibri"/>
            </a:endParaRPr>
          </a:p>
          <a:p>
            <a:pPr marL="355600" marR="15049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People </a:t>
            </a:r>
            <a:r>
              <a:rPr sz="3000" dirty="0">
                <a:latin typeface="Calibri"/>
                <a:cs typeface="Calibri"/>
              </a:rPr>
              <a:t>who </a:t>
            </a:r>
            <a:r>
              <a:rPr sz="3000" spc="-20" dirty="0">
                <a:latin typeface="Calibri"/>
                <a:cs typeface="Calibri"/>
              </a:rPr>
              <a:t>have invested </a:t>
            </a:r>
            <a:r>
              <a:rPr sz="3000" spc="-10" dirty="0">
                <a:latin typeface="Calibri"/>
                <a:cs typeface="Calibri"/>
              </a:rPr>
              <a:t>more </a:t>
            </a:r>
            <a:r>
              <a:rPr sz="3000" dirty="0">
                <a:latin typeface="Calibri"/>
                <a:cs typeface="Calibri"/>
              </a:rPr>
              <a:t>time </a:t>
            </a:r>
            <a:r>
              <a:rPr sz="3000" spc="-5" dirty="0">
                <a:latin typeface="Calibri"/>
                <a:cs typeface="Calibri"/>
              </a:rPr>
              <a:t>on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making  the </a:t>
            </a:r>
            <a:r>
              <a:rPr sz="3000" spc="-10" dirty="0">
                <a:latin typeface="Calibri"/>
                <a:cs typeface="Calibri"/>
              </a:rPr>
              <a:t>commitment more </a:t>
            </a:r>
            <a:r>
              <a:rPr sz="3000" spc="-25" dirty="0">
                <a:latin typeface="Calibri"/>
                <a:cs typeface="Calibri"/>
              </a:rPr>
              <a:t>likely </a:t>
            </a:r>
            <a:r>
              <a:rPr sz="3000" spc="-10" dirty="0">
                <a:latin typeface="Calibri"/>
                <a:cs typeface="Calibri"/>
              </a:rPr>
              <a:t>to</a:t>
            </a:r>
            <a:r>
              <a:rPr sz="3000" spc="-15" dirty="0">
                <a:latin typeface="Calibri"/>
                <a:cs typeface="Calibri"/>
              </a:rPr>
              <a:t> escalate.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23859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6.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Randomness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Error</a:t>
            </a:r>
            <a:r>
              <a:rPr sz="3200" spc="-15" dirty="0"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The tendency of  individuals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believe that they </a:t>
            </a:r>
            <a:r>
              <a:rPr sz="3200" spc="-5" dirty="0">
                <a:latin typeface="Calibri"/>
                <a:cs typeface="Calibri"/>
              </a:rPr>
              <a:t>can </a:t>
            </a:r>
            <a:r>
              <a:rPr sz="3200" spc="-10" dirty="0">
                <a:latin typeface="Calibri"/>
                <a:cs typeface="Calibri"/>
              </a:rPr>
              <a:t>predict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outcome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random events.</a:t>
            </a:r>
            <a:endParaRPr sz="3200">
              <a:latin typeface="Calibri"/>
              <a:cs typeface="Calibri"/>
            </a:endParaRPr>
          </a:p>
          <a:p>
            <a:pPr marL="355600" marR="546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Decision making </a:t>
            </a:r>
            <a:r>
              <a:rPr sz="3200" spc="-30" dirty="0">
                <a:latin typeface="Calibri"/>
                <a:cs typeface="Calibri"/>
              </a:rPr>
              <a:t>suffers </a:t>
            </a: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dirty="0">
                <a:latin typeface="Calibri"/>
                <a:cs typeface="Calibri"/>
              </a:rPr>
              <a:t>try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create  </a:t>
            </a:r>
            <a:r>
              <a:rPr sz="3200" dirty="0">
                <a:latin typeface="Calibri"/>
                <a:cs typeface="Calibri"/>
              </a:rPr>
              <a:t>meaning in </a:t>
            </a:r>
            <a:r>
              <a:rPr sz="3200" spc="-10" dirty="0">
                <a:latin typeface="Calibri"/>
                <a:cs typeface="Calibri"/>
              </a:rPr>
              <a:t>random events.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Eg.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Superstitions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7972425" cy="43884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5875" indent="-342900" algn="just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7.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Risk </a:t>
            </a:r>
            <a:r>
              <a:rPr sz="27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aversion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 </a:t>
            </a:r>
            <a:r>
              <a:rPr sz="2700" spc="-5" dirty="0">
                <a:latin typeface="Calibri"/>
                <a:cs typeface="Calibri"/>
              </a:rPr>
              <a:t>The tendency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25" dirty="0">
                <a:latin typeface="Calibri"/>
                <a:cs typeface="Calibri"/>
              </a:rPr>
              <a:t>prefer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5" dirty="0">
                <a:latin typeface="Calibri"/>
                <a:cs typeface="Calibri"/>
              </a:rPr>
              <a:t>sure gain </a:t>
            </a:r>
            <a:r>
              <a:rPr sz="2700" dirty="0">
                <a:latin typeface="Calibri"/>
                <a:cs typeface="Calibri"/>
              </a:rPr>
              <a:t>of  a </a:t>
            </a:r>
            <a:r>
              <a:rPr sz="2700" spc="-15" dirty="0">
                <a:latin typeface="Calibri"/>
                <a:cs typeface="Calibri"/>
              </a:rPr>
              <a:t>moderate </a:t>
            </a:r>
            <a:r>
              <a:rPr sz="2700" spc="-5" dirty="0">
                <a:latin typeface="Calibri"/>
                <a:cs typeface="Calibri"/>
              </a:rPr>
              <a:t>amount </a:t>
            </a:r>
            <a:r>
              <a:rPr sz="2700" spc="-10" dirty="0">
                <a:latin typeface="Calibri"/>
                <a:cs typeface="Calibri"/>
              </a:rPr>
              <a:t>over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riskier </a:t>
            </a:r>
            <a:r>
              <a:rPr sz="2700" spc="-15" dirty="0">
                <a:latin typeface="Calibri"/>
                <a:cs typeface="Calibri"/>
              </a:rPr>
              <a:t>outcome, </a:t>
            </a:r>
            <a:r>
              <a:rPr sz="2700" spc="-10" dirty="0">
                <a:latin typeface="Calibri"/>
                <a:cs typeface="Calibri"/>
              </a:rPr>
              <a:t>even </a:t>
            </a:r>
            <a:r>
              <a:rPr sz="2700" dirty="0">
                <a:latin typeface="Calibri"/>
                <a:cs typeface="Calibri"/>
              </a:rPr>
              <a:t>if the  riskier </a:t>
            </a:r>
            <a:r>
              <a:rPr sz="2700" spc="-15" dirty="0">
                <a:latin typeface="Calibri"/>
                <a:cs typeface="Calibri"/>
              </a:rPr>
              <a:t>outcome </a:t>
            </a:r>
            <a:r>
              <a:rPr sz="2700" spc="-5" dirty="0">
                <a:latin typeface="Calibri"/>
                <a:cs typeface="Calibri"/>
              </a:rPr>
              <a:t>might </a:t>
            </a:r>
            <a:r>
              <a:rPr sz="2700" spc="-20" dirty="0">
                <a:latin typeface="Calibri"/>
                <a:cs typeface="Calibri"/>
              </a:rPr>
              <a:t>have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higher </a:t>
            </a:r>
            <a:r>
              <a:rPr sz="2700" spc="-15" dirty="0">
                <a:latin typeface="Calibri"/>
                <a:cs typeface="Calibri"/>
              </a:rPr>
              <a:t>expected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payoff.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Eg. </a:t>
            </a:r>
            <a:r>
              <a:rPr sz="2700" spc="-20" dirty="0">
                <a:latin typeface="Calibri"/>
                <a:cs typeface="Calibri"/>
              </a:rPr>
              <a:t>Sure </a:t>
            </a:r>
            <a:r>
              <a:rPr sz="2700" spc="-15" dirty="0">
                <a:latin typeface="Calibri"/>
                <a:cs typeface="Calibri"/>
              </a:rPr>
              <a:t>rs.50 </a:t>
            </a:r>
            <a:r>
              <a:rPr sz="2700" dirty="0">
                <a:latin typeface="Calibri"/>
                <a:cs typeface="Calibri"/>
              </a:rPr>
              <a:t>vs. </a:t>
            </a:r>
            <a:r>
              <a:rPr sz="2700" spc="-5" dirty="0">
                <a:latin typeface="Calibri"/>
                <a:cs typeface="Calibri"/>
              </a:rPr>
              <a:t>flip of </a:t>
            </a:r>
            <a:r>
              <a:rPr sz="2700" spc="-10" dirty="0">
                <a:latin typeface="Calibri"/>
                <a:cs typeface="Calibri"/>
              </a:rPr>
              <a:t>coin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spc="-15" dirty="0">
                <a:latin typeface="Calibri"/>
                <a:cs typeface="Calibri"/>
              </a:rPr>
              <a:t>rs.100. </a:t>
            </a:r>
            <a:r>
              <a:rPr sz="2700" spc="-10" dirty="0">
                <a:latin typeface="Calibri"/>
                <a:cs typeface="Calibri"/>
              </a:rPr>
              <a:t>Mathematically  </a:t>
            </a:r>
            <a:r>
              <a:rPr sz="2700" spc="-5" dirty="0">
                <a:latin typeface="Calibri"/>
                <a:cs typeface="Calibri"/>
              </a:rPr>
              <a:t>both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same but </a:t>
            </a:r>
            <a:r>
              <a:rPr sz="2700" dirty="0">
                <a:latin typeface="Calibri"/>
                <a:cs typeface="Calibri"/>
              </a:rPr>
              <a:t>which </a:t>
            </a:r>
            <a:r>
              <a:rPr sz="2700" spc="-5" dirty="0">
                <a:latin typeface="Calibri"/>
                <a:cs typeface="Calibri"/>
              </a:rPr>
              <a:t>one </a:t>
            </a:r>
            <a:r>
              <a:rPr sz="2700" spc="-10" dirty="0">
                <a:latin typeface="Calibri"/>
                <a:cs typeface="Calibri"/>
              </a:rPr>
              <a:t>would </a:t>
            </a:r>
            <a:r>
              <a:rPr sz="2700" spc="-5" dirty="0">
                <a:latin typeface="Calibri"/>
                <a:cs typeface="Calibri"/>
              </a:rPr>
              <a:t>people  </a:t>
            </a:r>
            <a:r>
              <a:rPr sz="2700" dirty="0">
                <a:latin typeface="Calibri"/>
                <a:cs typeface="Calibri"/>
              </a:rPr>
              <a:t>choose?</a:t>
            </a:r>
            <a:endParaRPr sz="2700">
              <a:latin typeface="Calibri"/>
              <a:cs typeface="Calibri"/>
            </a:endParaRPr>
          </a:p>
          <a:p>
            <a:pPr marL="355600" marR="42545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Risk </a:t>
            </a:r>
            <a:r>
              <a:rPr sz="2700" spc="-25" dirty="0">
                <a:latin typeface="Calibri"/>
                <a:cs typeface="Calibri"/>
              </a:rPr>
              <a:t>averse </a:t>
            </a:r>
            <a:r>
              <a:rPr sz="2700" spc="-5" dirty="0">
                <a:latin typeface="Calibri"/>
                <a:cs typeface="Calibri"/>
              </a:rPr>
              <a:t>employees </a:t>
            </a:r>
            <a:r>
              <a:rPr sz="2700" dirty="0">
                <a:latin typeface="Calibri"/>
                <a:cs typeface="Calibri"/>
              </a:rPr>
              <a:t>will </a:t>
            </a:r>
            <a:r>
              <a:rPr sz="2700" spc="-10" dirty="0">
                <a:latin typeface="Calibri"/>
                <a:cs typeface="Calibri"/>
              </a:rPr>
              <a:t>stick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established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way  </a:t>
            </a:r>
            <a:r>
              <a:rPr sz="2700" spc="-5" dirty="0">
                <a:latin typeface="Calibri"/>
                <a:cs typeface="Calibri"/>
              </a:rPr>
              <a:t>of doing</a:t>
            </a:r>
            <a:r>
              <a:rPr sz="2700" spc="-10" dirty="0">
                <a:latin typeface="Calibri"/>
                <a:cs typeface="Calibri"/>
              </a:rPr>
              <a:t> things.</a:t>
            </a:r>
            <a:endParaRPr sz="2700">
              <a:latin typeface="Calibri"/>
              <a:cs typeface="Calibri"/>
            </a:endParaRPr>
          </a:p>
          <a:p>
            <a:pPr marL="355600" marR="494030" indent="-342900" algn="just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Sticking </a:t>
            </a:r>
            <a:r>
              <a:rPr sz="2700" dirty="0">
                <a:latin typeface="Calibri"/>
                <a:cs typeface="Calibri"/>
              </a:rPr>
              <a:t>with a </a:t>
            </a:r>
            <a:r>
              <a:rPr sz="2700" spc="-25" dirty="0">
                <a:latin typeface="Calibri"/>
                <a:cs typeface="Calibri"/>
              </a:rPr>
              <a:t>strategy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5" dirty="0">
                <a:latin typeface="Calibri"/>
                <a:cs typeface="Calibri"/>
              </a:rPr>
              <a:t>has </a:t>
            </a:r>
            <a:r>
              <a:rPr sz="2700" spc="-25" dirty="0">
                <a:latin typeface="Calibri"/>
                <a:cs typeface="Calibri"/>
              </a:rPr>
              <a:t>worked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15" dirty="0">
                <a:latin typeface="Calibri"/>
                <a:cs typeface="Calibri"/>
              </a:rPr>
              <a:t>past  </a:t>
            </a:r>
            <a:r>
              <a:rPr sz="2700" spc="-5" dirty="0">
                <a:latin typeface="Calibri"/>
                <a:cs typeface="Calibri"/>
              </a:rPr>
              <a:t>does </a:t>
            </a:r>
            <a:r>
              <a:rPr sz="2700" dirty="0">
                <a:latin typeface="Calibri"/>
                <a:cs typeface="Calibri"/>
              </a:rPr>
              <a:t>minimise risk </a:t>
            </a:r>
            <a:r>
              <a:rPr sz="2700" spc="-5" dirty="0">
                <a:latin typeface="Calibri"/>
                <a:cs typeface="Calibri"/>
              </a:rPr>
              <a:t>but </a:t>
            </a:r>
            <a:r>
              <a:rPr sz="2700" dirty="0">
                <a:latin typeface="Calibri"/>
                <a:cs typeface="Calibri"/>
              </a:rPr>
              <a:t>in the long run it will lead</a:t>
            </a:r>
            <a:r>
              <a:rPr sz="2700" spc="-14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  </a:t>
            </a:r>
            <a:r>
              <a:rPr sz="2700" spc="-10" dirty="0">
                <a:latin typeface="Calibri"/>
                <a:cs typeface="Calibri"/>
              </a:rPr>
              <a:t>stagnation.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7771765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4495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8.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Hindsight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30" dirty="0">
                <a:latin typeface="Calibri"/>
                <a:cs typeface="Calibri"/>
              </a:rPr>
              <a:t>tendency,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believe  </a:t>
            </a:r>
            <a:r>
              <a:rPr sz="3200" spc="-40" dirty="0">
                <a:latin typeface="Calibri"/>
                <a:cs typeface="Calibri"/>
              </a:rPr>
              <a:t>falsely, </a:t>
            </a:r>
            <a:r>
              <a:rPr sz="3200" spc="-15" dirty="0">
                <a:latin typeface="Calibri"/>
                <a:cs typeface="Calibri"/>
              </a:rPr>
              <a:t>after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5" dirty="0">
                <a:latin typeface="Calibri"/>
                <a:cs typeface="Calibri"/>
              </a:rPr>
              <a:t>outcome </a:t>
            </a:r>
            <a:r>
              <a:rPr sz="3200" dirty="0">
                <a:latin typeface="Calibri"/>
                <a:cs typeface="Calibri"/>
              </a:rPr>
              <a:t>of an </a:t>
            </a:r>
            <a:r>
              <a:rPr sz="3200" spc="-15" dirty="0">
                <a:latin typeface="Calibri"/>
                <a:cs typeface="Calibri"/>
              </a:rPr>
              <a:t>event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5" dirty="0">
                <a:latin typeface="Calibri"/>
                <a:cs typeface="Calibri"/>
              </a:rPr>
              <a:t>actually </a:t>
            </a:r>
            <a:r>
              <a:rPr sz="3200" dirty="0">
                <a:latin typeface="Calibri"/>
                <a:cs typeface="Calibri"/>
              </a:rPr>
              <a:t>known,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spc="-10" dirty="0">
                <a:latin typeface="Calibri"/>
                <a:cs typeface="Calibri"/>
              </a:rPr>
              <a:t>would </a:t>
            </a:r>
            <a:r>
              <a:rPr sz="3200" spc="-25" dirty="0">
                <a:latin typeface="Calibri"/>
                <a:cs typeface="Calibri"/>
              </a:rPr>
              <a:t>have  </a:t>
            </a:r>
            <a:r>
              <a:rPr sz="3200" spc="-15" dirty="0">
                <a:latin typeface="Calibri"/>
                <a:cs typeface="Calibri"/>
              </a:rPr>
              <a:t>accurately </a:t>
            </a:r>
            <a:r>
              <a:rPr sz="3200" spc="-10" dirty="0">
                <a:latin typeface="Calibri"/>
                <a:cs typeface="Calibri"/>
              </a:rPr>
              <a:t>predicted </a:t>
            </a:r>
            <a:r>
              <a:rPr sz="3200" spc="-5" dirty="0">
                <a:latin typeface="Calibri"/>
                <a:cs typeface="Calibri"/>
              </a:rPr>
              <a:t>that</a:t>
            </a:r>
            <a:r>
              <a:rPr sz="3200" spc="-10" dirty="0">
                <a:latin typeface="Calibri"/>
                <a:cs typeface="Calibri"/>
              </a:rPr>
              <a:t> outcome.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Reduces </a:t>
            </a:r>
            <a:r>
              <a:rPr sz="3200" spc="-5" dirty="0">
                <a:latin typeface="Calibri"/>
                <a:cs typeface="Calibri"/>
              </a:rPr>
              <a:t>our ability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learn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past.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Makes </a:t>
            </a:r>
            <a:r>
              <a:rPr sz="3200" spc="-5" dirty="0">
                <a:latin typeface="Calibri"/>
                <a:cs typeface="Calibri"/>
              </a:rPr>
              <a:t>us think </a:t>
            </a:r>
            <a:r>
              <a:rPr sz="3200" spc="-15" dirty="0">
                <a:latin typeface="Calibri"/>
                <a:cs typeface="Calibri"/>
              </a:rPr>
              <a:t>we are </a:t>
            </a:r>
            <a:r>
              <a:rPr sz="3200" spc="-20" dirty="0">
                <a:latin typeface="Calibri"/>
                <a:cs typeface="Calibri"/>
              </a:rPr>
              <a:t>better </a:t>
            </a:r>
            <a:r>
              <a:rPr sz="3200" spc="-15" dirty="0">
                <a:latin typeface="Calibri"/>
                <a:cs typeface="Calibri"/>
              </a:rPr>
              <a:t>predictors </a:t>
            </a:r>
            <a:r>
              <a:rPr sz="3200" dirty="0">
                <a:latin typeface="Calibri"/>
                <a:cs typeface="Calibri"/>
              </a:rPr>
              <a:t>than  </a:t>
            </a:r>
            <a:r>
              <a:rPr sz="3200" spc="-15" dirty="0">
                <a:latin typeface="Calibri"/>
                <a:cs typeface="Calibri"/>
              </a:rPr>
              <a:t>we </a:t>
            </a:r>
            <a:r>
              <a:rPr sz="3200" spc="-10" dirty="0">
                <a:latin typeface="Calibri"/>
                <a:cs typeface="Calibri"/>
              </a:rPr>
              <a:t>are, can </a:t>
            </a:r>
            <a:r>
              <a:rPr sz="3200" spc="-30" dirty="0">
                <a:latin typeface="Calibri"/>
                <a:cs typeface="Calibri"/>
              </a:rPr>
              <a:t>make </a:t>
            </a:r>
            <a:r>
              <a:rPr sz="3200" spc="-5" dirty="0">
                <a:latin typeface="Calibri"/>
                <a:cs typeface="Calibri"/>
              </a:rPr>
              <a:t>us </a:t>
            </a:r>
            <a:r>
              <a:rPr sz="3200" spc="-10" dirty="0">
                <a:latin typeface="Calibri"/>
                <a:cs typeface="Calibri"/>
              </a:rPr>
              <a:t>falsely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confident.</a:t>
            </a:r>
            <a:endParaRPr sz="3200">
              <a:latin typeface="Calibri"/>
              <a:cs typeface="Calibri"/>
            </a:endParaRPr>
          </a:p>
          <a:p>
            <a:pPr marL="355600" marR="243840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If </a:t>
            </a:r>
            <a:r>
              <a:rPr sz="3200" spc="-10" dirty="0">
                <a:latin typeface="Calibri"/>
                <a:cs typeface="Calibri"/>
              </a:rPr>
              <a:t>your </a:t>
            </a:r>
            <a:r>
              <a:rPr sz="3200" dirty="0">
                <a:latin typeface="Calibri"/>
                <a:cs typeface="Calibri"/>
              </a:rPr>
              <a:t>actual </a:t>
            </a:r>
            <a:r>
              <a:rPr sz="3200" spc="-10" dirty="0">
                <a:latin typeface="Calibri"/>
                <a:cs typeface="Calibri"/>
              </a:rPr>
              <a:t>predictive accracy </a:t>
            </a:r>
            <a:r>
              <a:rPr sz="3200" dirty="0">
                <a:latin typeface="Calibri"/>
                <a:cs typeface="Calibri"/>
              </a:rPr>
              <a:t>is 40% </a:t>
            </a:r>
            <a:r>
              <a:rPr sz="3200" spc="-5" dirty="0">
                <a:latin typeface="Calibri"/>
                <a:cs typeface="Calibri"/>
              </a:rPr>
              <a:t>but  </a:t>
            </a:r>
            <a:r>
              <a:rPr sz="3200" spc="-15" dirty="0">
                <a:latin typeface="Calibri"/>
                <a:cs typeface="Calibri"/>
              </a:rPr>
              <a:t>you </a:t>
            </a:r>
            <a:r>
              <a:rPr sz="3200" spc="-5" dirty="0">
                <a:latin typeface="Calibri"/>
                <a:cs typeface="Calibri"/>
              </a:rPr>
              <a:t>think </a:t>
            </a:r>
            <a:r>
              <a:rPr sz="3200" dirty="0">
                <a:latin typeface="Calibri"/>
                <a:cs typeface="Calibri"/>
              </a:rPr>
              <a:t>it is 90%, </a:t>
            </a:r>
            <a:r>
              <a:rPr sz="3200" spc="-10" dirty="0">
                <a:latin typeface="Calibri"/>
                <a:cs typeface="Calibri"/>
              </a:rPr>
              <a:t>you might </a:t>
            </a:r>
            <a:r>
              <a:rPr sz="3200" spc="-5" dirty="0">
                <a:latin typeface="Calibri"/>
                <a:cs typeface="Calibri"/>
              </a:rPr>
              <a:t>be 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trouble.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5635625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Influences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decision making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Individual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differences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1.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Personality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2.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Gender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spc="-15" dirty="0">
                <a:latin typeface="Calibri"/>
                <a:cs typeface="Calibri"/>
              </a:rPr>
              <a:t>Mental</a:t>
            </a:r>
            <a:r>
              <a:rPr sz="3200" spc="-5" dirty="0">
                <a:latin typeface="Calibri"/>
                <a:cs typeface="Calibri"/>
              </a:rPr>
              <a:t> ability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864475" cy="31476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1.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Personality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Eg: </a:t>
            </a:r>
            <a:r>
              <a:rPr sz="3200" spc="-10" dirty="0">
                <a:latin typeface="Calibri"/>
                <a:cs typeface="Calibri"/>
              </a:rPr>
              <a:t>People </a:t>
            </a:r>
            <a:r>
              <a:rPr sz="3200" spc="-5" dirty="0">
                <a:latin typeface="Calibri"/>
                <a:cs typeface="Calibri"/>
              </a:rPr>
              <a:t>with high self </a:t>
            </a:r>
            <a:r>
              <a:rPr sz="3200" spc="-15" dirty="0">
                <a:latin typeface="Calibri"/>
                <a:cs typeface="Calibri"/>
              </a:rPr>
              <a:t>esteem are strongly  motivated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maintain </a:t>
            </a:r>
            <a:r>
              <a:rPr sz="3200" spc="-5" dirty="0">
                <a:latin typeface="Calibri"/>
                <a:cs typeface="Calibri"/>
              </a:rPr>
              <a:t>it, so </a:t>
            </a:r>
            <a:r>
              <a:rPr sz="3200" spc="-10" dirty="0">
                <a:latin typeface="Calibri"/>
                <a:cs typeface="Calibri"/>
              </a:rPr>
              <a:t>they </a:t>
            </a: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self  </a:t>
            </a:r>
            <a:r>
              <a:rPr sz="3200" dirty="0">
                <a:latin typeface="Calibri"/>
                <a:cs typeface="Calibri"/>
              </a:rPr>
              <a:t>serving </a:t>
            </a:r>
            <a:r>
              <a:rPr sz="3200" spc="-5" dirty="0">
                <a:latin typeface="Calibri"/>
                <a:cs typeface="Calibri"/>
              </a:rPr>
              <a:t>bias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preserve </a:t>
            </a:r>
            <a:r>
              <a:rPr sz="3200" spc="-5" dirty="0">
                <a:latin typeface="Calibri"/>
                <a:cs typeface="Calibri"/>
              </a:rPr>
              <a:t>it. </a:t>
            </a:r>
            <a:r>
              <a:rPr sz="3200" spc="-10" dirty="0">
                <a:latin typeface="Calibri"/>
                <a:cs typeface="Calibri"/>
              </a:rPr>
              <a:t>They </a:t>
            </a:r>
            <a:r>
              <a:rPr sz="3200" spc="-5" dirty="0">
                <a:latin typeface="Calibri"/>
                <a:cs typeface="Calibri"/>
              </a:rPr>
              <a:t>blame </a:t>
            </a:r>
            <a:r>
              <a:rPr sz="3200" spc="-15" dirty="0">
                <a:latin typeface="Calibri"/>
                <a:cs typeface="Calibri"/>
              </a:rPr>
              <a:t>others 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spc="-15" dirty="0">
                <a:latin typeface="Calibri"/>
                <a:cs typeface="Calibri"/>
              </a:rPr>
              <a:t>failures </a:t>
            </a:r>
            <a:r>
              <a:rPr sz="3200" spc="-5" dirty="0">
                <a:latin typeface="Calibri"/>
                <a:cs typeface="Calibri"/>
              </a:rPr>
              <a:t>while </a:t>
            </a:r>
            <a:r>
              <a:rPr sz="3200" spc="-10" dirty="0">
                <a:latin typeface="Calibri"/>
                <a:cs typeface="Calibri"/>
              </a:rPr>
              <a:t>taking credit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spc="-5" dirty="0">
                <a:latin typeface="Calibri"/>
                <a:cs typeface="Calibri"/>
              </a:rPr>
              <a:t>successes.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599"/>
            <a:ext cx="7924800" cy="44646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2.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Gender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447675" indent="-342900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Rumination </a:t>
            </a:r>
            <a:r>
              <a:rPr sz="3200" spc="-35" dirty="0">
                <a:latin typeface="Calibri"/>
                <a:cs typeface="Calibri"/>
              </a:rPr>
              <a:t>refers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reflecting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spc="-10" dirty="0">
                <a:latin typeface="Calibri"/>
                <a:cs typeface="Calibri"/>
              </a:rPr>
              <a:t>length.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10" dirty="0">
                <a:latin typeface="Calibri"/>
                <a:cs typeface="Calibri"/>
              </a:rPr>
              <a:t>terms </a:t>
            </a:r>
            <a:r>
              <a:rPr sz="3200" spc="-5" dirty="0">
                <a:latin typeface="Calibri"/>
                <a:cs typeface="Calibri"/>
              </a:rPr>
              <a:t>of decision </a:t>
            </a:r>
            <a:r>
              <a:rPr sz="3200" spc="5" dirty="0">
                <a:latin typeface="Calibri"/>
                <a:cs typeface="Calibri"/>
              </a:rPr>
              <a:t>making, </a:t>
            </a:r>
            <a:r>
              <a:rPr sz="3200" dirty="0">
                <a:latin typeface="Calibri"/>
                <a:cs typeface="Calibri"/>
              </a:rPr>
              <a:t>it means  </a:t>
            </a:r>
            <a:r>
              <a:rPr sz="3200" spc="-10" dirty="0">
                <a:latin typeface="Calibri"/>
                <a:cs typeface="Calibri"/>
              </a:rPr>
              <a:t>overthinking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Who </a:t>
            </a:r>
            <a:r>
              <a:rPr sz="3200" spc="-10" dirty="0">
                <a:latin typeface="Calibri"/>
                <a:cs typeface="Calibri"/>
              </a:rPr>
              <a:t>ruminates more? </a:t>
            </a:r>
            <a:r>
              <a:rPr sz="3200" dirty="0">
                <a:latin typeface="Calibri"/>
                <a:cs typeface="Calibri"/>
              </a:rPr>
              <a:t>Men 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Women?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Pros: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15" dirty="0">
                <a:latin typeface="Calibri"/>
                <a:cs typeface="Calibri"/>
              </a:rPr>
              <a:t>careful consideration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problems.</a:t>
            </a:r>
            <a:endParaRPr sz="3200">
              <a:latin typeface="Calibri"/>
              <a:cs typeface="Calibri"/>
            </a:endParaRPr>
          </a:p>
          <a:p>
            <a:pPr marL="355600" marR="1664970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Cons: Can </a:t>
            </a:r>
            <a:r>
              <a:rPr sz="3200" spc="-30" dirty="0">
                <a:latin typeface="Calibri"/>
                <a:cs typeface="Calibri"/>
              </a:rPr>
              <a:t>make </a:t>
            </a:r>
            <a:r>
              <a:rPr sz="3200" spc="-10" dirty="0">
                <a:latin typeface="Calibri"/>
                <a:cs typeface="Calibri"/>
              </a:rPr>
              <a:t>problems harder 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spc="-10" dirty="0">
                <a:latin typeface="Calibri"/>
                <a:cs typeface="Calibri"/>
              </a:rPr>
              <a:t>solve, </a:t>
            </a:r>
            <a:r>
              <a:rPr sz="3200" spc="-5" dirty="0">
                <a:latin typeface="Calibri"/>
                <a:cs typeface="Calibri"/>
              </a:rPr>
              <a:t>increase </a:t>
            </a:r>
            <a:r>
              <a:rPr sz="3200" spc="-15" dirty="0">
                <a:latin typeface="Calibri"/>
                <a:cs typeface="Calibri"/>
              </a:rPr>
              <a:t>regret </a:t>
            </a:r>
            <a:r>
              <a:rPr sz="3200" spc="-10" dirty="0">
                <a:latin typeface="Calibri"/>
                <a:cs typeface="Calibri"/>
              </a:rPr>
              <a:t>over </a:t>
            </a:r>
            <a:r>
              <a:rPr sz="3200" spc="-15" dirty="0">
                <a:latin typeface="Calibri"/>
                <a:cs typeface="Calibri"/>
              </a:rPr>
              <a:t>past  </a:t>
            </a:r>
            <a:r>
              <a:rPr sz="3200" spc="-5" dirty="0">
                <a:latin typeface="Calibri"/>
                <a:cs typeface="Calibri"/>
              </a:rPr>
              <a:t>decisions, </a:t>
            </a:r>
            <a:r>
              <a:rPr sz="3200" spc="-10" dirty="0">
                <a:latin typeface="Calibri"/>
                <a:cs typeface="Calibri"/>
              </a:rPr>
              <a:t>increase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depression.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313295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Mental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ability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Smart people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20" dirty="0">
                <a:latin typeface="Calibri"/>
                <a:cs typeface="Calibri"/>
              </a:rPr>
              <a:t>better </a:t>
            </a:r>
            <a:r>
              <a:rPr sz="3200" spc="-15" dirty="0">
                <a:latin typeface="Calibri"/>
                <a:cs typeface="Calibri"/>
              </a:rPr>
              <a:t>at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work.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Once warned about decision making  </a:t>
            </a:r>
            <a:r>
              <a:rPr sz="3200" spc="-20" dirty="0">
                <a:latin typeface="Calibri"/>
                <a:cs typeface="Calibri"/>
              </a:rPr>
              <a:t>errors,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15" dirty="0">
                <a:latin typeface="Calibri"/>
                <a:cs typeface="Calibri"/>
              </a:rPr>
              <a:t>intelligent </a:t>
            </a:r>
            <a:r>
              <a:rPr sz="3200" spc="-5" dirty="0">
                <a:latin typeface="Calibri"/>
                <a:cs typeface="Calibri"/>
              </a:rPr>
              <a:t>people learn </a:t>
            </a:r>
            <a:r>
              <a:rPr sz="3200" spc="-10" dirty="0">
                <a:latin typeface="Calibri"/>
                <a:cs typeface="Calibri"/>
              </a:rPr>
              <a:t>more  </a:t>
            </a:r>
            <a:r>
              <a:rPr sz="3200" spc="-5" dirty="0">
                <a:latin typeface="Calibri"/>
                <a:cs typeface="Calibri"/>
              </a:rPr>
              <a:t>quickly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avoid</a:t>
            </a:r>
            <a:r>
              <a:rPr sz="3200" dirty="0">
                <a:latin typeface="Calibri"/>
                <a:cs typeface="Calibri"/>
              </a:rPr>
              <a:t> them.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8043545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Organisational constraints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decision</a:t>
            </a:r>
            <a:r>
              <a:rPr sz="3200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making: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1. </a:t>
            </a:r>
            <a:r>
              <a:rPr sz="3200" spc="-15" dirty="0">
                <a:latin typeface="Calibri"/>
                <a:cs typeface="Calibri"/>
              </a:rPr>
              <a:t>Performance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evaluation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2. </a:t>
            </a:r>
            <a:r>
              <a:rPr sz="3200" spc="-30" dirty="0">
                <a:latin typeface="Calibri"/>
                <a:cs typeface="Calibri"/>
              </a:rPr>
              <a:t>Reward </a:t>
            </a:r>
            <a:r>
              <a:rPr sz="3200" spc="-25" dirty="0">
                <a:latin typeface="Calibri"/>
                <a:cs typeface="Calibri"/>
              </a:rPr>
              <a:t>systems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spc="-10" dirty="0">
                <a:latin typeface="Calibri"/>
                <a:cs typeface="Calibri"/>
              </a:rPr>
              <a:t>Formal regulations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4. </a:t>
            </a:r>
            <a:r>
              <a:rPr sz="3200" spc="-25" dirty="0">
                <a:latin typeface="Calibri"/>
                <a:cs typeface="Calibri"/>
              </a:rPr>
              <a:t>System </a:t>
            </a:r>
            <a:r>
              <a:rPr sz="3200" spc="-5" dirty="0">
                <a:latin typeface="Calibri"/>
                <a:cs typeface="Calibri"/>
              </a:rPr>
              <a:t>imposed time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constraints.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5. </a:t>
            </a:r>
            <a:r>
              <a:rPr sz="3200" spc="-15" dirty="0">
                <a:latin typeface="Calibri"/>
                <a:cs typeface="Calibri"/>
              </a:rPr>
              <a:t>Historical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precedents.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741920" cy="36353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1.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Performance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evaluation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Eg.: </a:t>
            </a:r>
            <a:r>
              <a:rPr sz="3200" dirty="0">
                <a:latin typeface="Calibri"/>
                <a:cs typeface="Calibri"/>
              </a:rPr>
              <a:t>If a </a:t>
            </a:r>
            <a:r>
              <a:rPr sz="3200" spc="-10" dirty="0">
                <a:latin typeface="Calibri"/>
                <a:cs typeface="Calibri"/>
              </a:rPr>
              <a:t>hospital </a:t>
            </a:r>
            <a:r>
              <a:rPr sz="3200" spc="-20" dirty="0">
                <a:latin typeface="Calibri"/>
                <a:cs typeface="Calibri"/>
              </a:rPr>
              <a:t>administrator </a:t>
            </a:r>
            <a:r>
              <a:rPr sz="3200" spc="-10" dirty="0">
                <a:latin typeface="Calibri"/>
                <a:cs typeface="Calibri"/>
              </a:rPr>
              <a:t>believes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20" dirty="0">
                <a:latin typeface="Calibri"/>
                <a:cs typeface="Calibri"/>
              </a:rPr>
              <a:t>wards </a:t>
            </a:r>
            <a:r>
              <a:rPr sz="3200" spc="-5" dirty="0">
                <a:latin typeface="Calibri"/>
                <a:cs typeface="Calibri"/>
              </a:rPr>
              <a:t>under his responsibility </a:t>
            </a:r>
            <a:r>
              <a:rPr sz="3200" spc="-15" dirty="0">
                <a:latin typeface="Calibri"/>
                <a:cs typeface="Calibri"/>
              </a:rPr>
              <a:t>are operating  best </a:t>
            </a:r>
            <a:r>
              <a:rPr sz="3200" spc="-5" dirty="0">
                <a:latin typeface="Calibri"/>
                <a:cs typeface="Calibri"/>
              </a:rPr>
              <a:t>when he </a:t>
            </a:r>
            <a:r>
              <a:rPr sz="3200" spc="-15" dirty="0">
                <a:latin typeface="Calibri"/>
                <a:cs typeface="Calibri"/>
              </a:rPr>
              <a:t>hears </a:t>
            </a:r>
            <a:r>
              <a:rPr sz="3200" spc="-5" dirty="0">
                <a:latin typeface="Calibri"/>
                <a:cs typeface="Calibri"/>
              </a:rPr>
              <a:t>nothing </a:t>
            </a:r>
            <a:r>
              <a:rPr sz="3200" spc="-15" dirty="0">
                <a:latin typeface="Calibri"/>
                <a:cs typeface="Calibri"/>
              </a:rPr>
              <a:t>negative, we  </a:t>
            </a:r>
            <a:r>
              <a:rPr sz="3200" spc="-5" dirty="0">
                <a:latin typeface="Calibri"/>
                <a:cs typeface="Calibri"/>
              </a:rPr>
              <a:t>should not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5" dirty="0">
                <a:latin typeface="Calibri"/>
                <a:cs typeface="Calibri"/>
              </a:rPr>
              <a:t>surprised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find his </a:t>
            </a:r>
            <a:r>
              <a:rPr sz="3200" spc="-20" dirty="0">
                <a:latin typeface="Calibri"/>
                <a:cs typeface="Calibri"/>
              </a:rPr>
              <a:t>ward </a:t>
            </a:r>
            <a:r>
              <a:rPr sz="3200" spc="-30" dirty="0">
                <a:latin typeface="Calibri"/>
                <a:cs typeface="Calibri"/>
              </a:rPr>
              <a:t>staff  </a:t>
            </a:r>
            <a:r>
              <a:rPr sz="3200" spc="-5" dirty="0">
                <a:latin typeface="Calibri"/>
                <a:cs typeface="Calibri"/>
              </a:rPr>
              <a:t>doing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spc="-15" dirty="0">
                <a:latin typeface="Calibri"/>
                <a:cs typeface="Calibri"/>
              </a:rPr>
              <a:t>best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ensure that </a:t>
            </a:r>
            <a:r>
              <a:rPr sz="3200" spc="-20" dirty="0">
                <a:latin typeface="Calibri"/>
                <a:cs typeface="Calibri"/>
              </a:rPr>
              <a:t>negative 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5" dirty="0">
                <a:latin typeface="Calibri"/>
                <a:cs typeface="Calibri"/>
              </a:rPr>
              <a:t>does not reach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7996555" cy="451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20" dirty="0">
                <a:latin typeface="Calibri"/>
                <a:cs typeface="Calibri"/>
              </a:rPr>
              <a:t>Factors </a:t>
            </a:r>
            <a:r>
              <a:rPr sz="2200" b="1" spc="-15" dirty="0">
                <a:latin typeface="Calibri"/>
                <a:cs typeface="Calibri"/>
              </a:rPr>
              <a:t>that </a:t>
            </a:r>
            <a:r>
              <a:rPr sz="2200" b="1" spc="-10" dirty="0">
                <a:latin typeface="Calibri"/>
                <a:cs typeface="Calibri"/>
              </a:rPr>
              <a:t>influence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perception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1.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the</a:t>
            </a:r>
            <a:r>
              <a:rPr sz="22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Perceiver.</a:t>
            </a:r>
            <a:endParaRPr sz="2200">
              <a:latin typeface="Calibri"/>
              <a:cs typeface="Calibri"/>
            </a:endParaRPr>
          </a:p>
          <a:p>
            <a:pPr marL="355600" marR="10858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Eg. If </a:t>
            </a:r>
            <a:r>
              <a:rPr sz="2200" b="1" spc="-10" dirty="0">
                <a:latin typeface="Calibri"/>
                <a:cs typeface="Calibri"/>
              </a:rPr>
              <a:t>you </a:t>
            </a:r>
            <a:r>
              <a:rPr sz="2200" b="1" spc="-15" dirty="0">
                <a:latin typeface="Calibri"/>
                <a:cs typeface="Calibri"/>
              </a:rPr>
              <a:t>expect </a:t>
            </a:r>
            <a:r>
              <a:rPr sz="2200" b="1" spc="-10" dirty="0">
                <a:latin typeface="Calibri"/>
                <a:cs typeface="Calibri"/>
              </a:rPr>
              <a:t>Police officers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be </a:t>
            </a:r>
            <a:r>
              <a:rPr sz="2200" b="1" spc="-15" dirty="0">
                <a:latin typeface="Calibri"/>
                <a:cs typeface="Calibri"/>
              </a:rPr>
              <a:t>authoritative, </a:t>
            </a:r>
            <a:r>
              <a:rPr sz="2200" b="1" spc="-10" dirty="0">
                <a:latin typeface="Calibri"/>
                <a:cs typeface="Calibri"/>
              </a:rPr>
              <a:t>young </a:t>
            </a:r>
            <a:r>
              <a:rPr sz="2200" b="1" spc="-5" dirty="0">
                <a:latin typeface="Calibri"/>
                <a:cs typeface="Calibri"/>
              </a:rPr>
              <a:t>people 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be </a:t>
            </a:r>
            <a:r>
              <a:rPr sz="2200" b="1" spc="-35" dirty="0">
                <a:latin typeface="Calibri"/>
                <a:cs typeface="Calibri"/>
              </a:rPr>
              <a:t>lazy, </a:t>
            </a:r>
            <a:r>
              <a:rPr sz="2200" b="1" spc="-5" dirty="0">
                <a:latin typeface="Calibri"/>
                <a:cs typeface="Calibri"/>
              </a:rPr>
              <a:t>or </a:t>
            </a:r>
            <a:r>
              <a:rPr sz="2200" b="1" spc="-10" dirty="0">
                <a:latin typeface="Calibri"/>
                <a:cs typeface="Calibri"/>
              </a:rPr>
              <a:t>politicians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be unscrupulous, </a:t>
            </a:r>
            <a:r>
              <a:rPr sz="2200" b="1" spc="-15" dirty="0">
                <a:latin typeface="Calibri"/>
                <a:cs typeface="Calibri"/>
              </a:rPr>
              <a:t>you </a:t>
            </a:r>
            <a:r>
              <a:rPr sz="2200" b="1" spc="-20" dirty="0">
                <a:latin typeface="Calibri"/>
                <a:cs typeface="Calibri"/>
              </a:rPr>
              <a:t>may </a:t>
            </a:r>
            <a:r>
              <a:rPr sz="2200" b="1" spc="-15" dirty="0">
                <a:latin typeface="Calibri"/>
                <a:cs typeface="Calibri"/>
              </a:rPr>
              <a:t>perceive  </a:t>
            </a:r>
            <a:r>
              <a:rPr sz="2200" b="1" spc="-10" dirty="0">
                <a:latin typeface="Calibri"/>
                <a:cs typeface="Calibri"/>
              </a:rPr>
              <a:t>them </a:t>
            </a:r>
            <a:r>
              <a:rPr sz="2200" b="1" spc="-5" dirty="0">
                <a:latin typeface="Calibri"/>
                <a:cs typeface="Calibri"/>
              </a:rPr>
              <a:t>as such, </a:t>
            </a:r>
            <a:r>
              <a:rPr sz="2200" b="1" spc="-15" dirty="0">
                <a:latin typeface="Calibri"/>
                <a:cs typeface="Calibri"/>
              </a:rPr>
              <a:t>regardless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5" dirty="0">
                <a:latin typeface="Calibri"/>
                <a:cs typeface="Calibri"/>
              </a:rPr>
              <a:t>what they </a:t>
            </a:r>
            <a:r>
              <a:rPr sz="2200" b="1" spc="-20" dirty="0">
                <a:latin typeface="Calibri"/>
                <a:cs typeface="Calibri"/>
              </a:rPr>
              <a:t>may </a:t>
            </a:r>
            <a:r>
              <a:rPr sz="2200" b="1" spc="-5" dirty="0">
                <a:latin typeface="Calibri"/>
                <a:cs typeface="Calibri"/>
              </a:rPr>
              <a:t>actually</a:t>
            </a:r>
            <a:r>
              <a:rPr sz="2200" b="1" spc="1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be.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2.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2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situation.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Eg. </a:t>
            </a:r>
            <a:r>
              <a:rPr sz="2200" b="1" spc="-40" dirty="0">
                <a:latin typeface="Calibri"/>
                <a:cs typeface="Calibri"/>
              </a:rPr>
              <a:t>At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nightclub on </a:t>
            </a:r>
            <a:r>
              <a:rPr sz="2200" b="1" spc="-20" dirty="0">
                <a:latin typeface="Calibri"/>
                <a:cs typeface="Calibri"/>
              </a:rPr>
              <a:t>Saturday </a:t>
            </a:r>
            <a:r>
              <a:rPr sz="2200" b="1" spc="-10" dirty="0">
                <a:latin typeface="Calibri"/>
                <a:cs typeface="Calibri"/>
              </a:rPr>
              <a:t>night, </a:t>
            </a:r>
            <a:r>
              <a:rPr sz="2200" b="1" spc="-15" dirty="0">
                <a:latin typeface="Calibri"/>
                <a:cs typeface="Calibri"/>
              </a:rPr>
              <a:t>you </a:t>
            </a:r>
            <a:r>
              <a:rPr sz="2200" b="1" spc="-10" dirty="0">
                <a:latin typeface="Calibri"/>
                <a:cs typeface="Calibri"/>
              </a:rPr>
              <a:t>might not </a:t>
            </a:r>
            <a:r>
              <a:rPr sz="2200" b="1" spc="-5" dirty="0">
                <a:latin typeface="Calibri"/>
                <a:cs typeface="Calibri"/>
              </a:rPr>
              <a:t>notice a </a:t>
            </a:r>
            <a:r>
              <a:rPr sz="2200" b="1" spc="-10" dirty="0">
                <a:latin typeface="Calibri"/>
                <a:cs typeface="Calibri"/>
              </a:rPr>
              <a:t>young  </a:t>
            </a:r>
            <a:r>
              <a:rPr sz="2200" b="1" spc="-5" dirty="0">
                <a:latin typeface="Calibri"/>
                <a:cs typeface="Calibri"/>
              </a:rPr>
              <a:t>man </a:t>
            </a:r>
            <a:r>
              <a:rPr sz="2200" b="1" spc="-20" dirty="0">
                <a:latin typeface="Calibri"/>
                <a:cs typeface="Calibri"/>
              </a:rPr>
              <a:t>“dressed to </a:t>
            </a: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spc="-35" dirty="0">
                <a:latin typeface="Calibri"/>
                <a:cs typeface="Calibri"/>
              </a:rPr>
              <a:t>nines”. </a:t>
            </a:r>
            <a:r>
              <a:rPr sz="2200" b="1" spc="-70" dirty="0">
                <a:latin typeface="Calibri"/>
                <a:cs typeface="Calibri"/>
              </a:rPr>
              <a:t>Yet </a:t>
            </a:r>
            <a:r>
              <a:rPr sz="2200" b="1" spc="-15" dirty="0">
                <a:latin typeface="Calibri"/>
                <a:cs typeface="Calibri"/>
              </a:rPr>
              <a:t>that </a:t>
            </a:r>
            <a:r>
              <a:rPr sz="2200" b="1" spc="-5" dirty="0">
                <a:latin typeface="Calibri"/>
                <a:cs typeface="Calibri"/>
              </a:rPr>
              <a:t>same </a:t>
            </a:r>
            <a:r>
              <a:rPr sz="2200" b="1" spc="-10" dirty="0">
                <a:latin typeface="Calibri"/>
                <a:cs typeface="Calibri"/>
              </a:rPr>
              <a:t>person dressed </a:t>
            </a:r>
            <a:r>
              <a:rPr sz="2200" b="1" spc="-5" dirty="0">
                <a:latin typeface="Calibri"/>
                <a:cs typeface="Calibri"/>
              </a:rPr>
              <a:t>in the  same manner in the </a:t>
            </a:r>
            <a:r>
              <a:rPr sz="2200" b="1" spc="-15" dirty="0">
                <a:latin typeface="Calibri"/>
                <a:cs typeface="Calibri"/>
              </a:rPr>
              <a:t>afternoon O.B. </a:t>
            </a:r>
            <a:r>
              <a:rPr sz="2200" b="1" spc="-10" dirty="0">
                <a:latin typeface="Calibri"/>
                <a:cs typeface="Calibri"/>
              </a:rPr>
              <a:t>class </a:t>
            </a:r>
            <a:r>
              <a:rPr sz="2200" b="1" spc="-15" dirty="0">
                <a:latin typeface="Calibri"/>
                <a:cs typeface="Calibri"/>
              </a:rPr>
              <a:t>would </a:t>
            </a:r>
            <a:r>
              <a:rPr sz="2200" b="1" spc="-20" dirty="0">
                <a:latin typeface="Calibri"/>
                <a:cs typeface="Calibri"/>
              </a:rPr>
              <a:t>warrant </a:t>
            </a:r>
            <a:r>
              <a:rPr sz="2200" b="1" spc="-5" dirty="0">
                <a:latin typeface="Calibri"/>
                <a:cs typeface="Calibri"/>
              </a:rPr>
              <a:t>a lot of  </a:t>
            </a:r>
            <a:r>
              <a:rPr sz="2200" b="1" spc="-20" dirty="0">
                <a:latin typeface="Calibri"/>
                <a:cs typeface="Calibri"/>
              </a:rPr>
              <a:t>attention.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3.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2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target.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Eg. </a:t>
            </a:r>
            <a:r>
              <a:rPr sz="2200" b="1" spc="-50" dirty="0">
                <a:latin typeface="Calibri"/>
                <a:cs typeface="Calibri"/>
              </a:rPr>
              <a:t>We </a:t>
            </a:r>
            <a:r>
              <a:rPr sz="2200" b="1" spc="-20" dirty="0">
                <a:latin typeface="Calibri"/>
                <a:cs typeface="Calibri"/>
              </a:rPr>
              <a:t>have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5" dirty="0">
                <a:latin typeface="Calibri"/>
                <a:cs typeface="Calibri"/>
              </a:rPr>
              <a:t>tendency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group </a:t>
            </a:r>
            <a:r>
              <a:rPr sz="2200" b="1" spc="-5" dirty="0">
                <a:latin typeface="Calibri"/>
                <a:cs typeface="Calibri"/>
              </a:rPr>
              <a:t>close or similar things</a:t>
            </a:r>
            <a:r>
              <a:rPr sz="2200" b="1" spc="245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together.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115"/>
              </a:lnSpc>
            </a:pPr>
            <a:r>
              <a:rPr sz="2200" b="1" spc="-45" dirty="0">
                <a:latin typeface="Calibri"/>
                <a:cs typeface="Calibri"/>
              </a:rPr>
              <a:t>We </a:t>
            </a:r>
            <a:r>
              <a:rPr sz="2200" b="1" spc="-10" dirty="0">
                <a:latin typeface="Calibri"/>
                <a:cs typeface="Calibri"/>
              </a:rPr>
              <a:t>often </a:t>
            </a:r>
            <a:r>
              <a:rPr sz="2200" b="1" spc="-15" dirty="0">
                <a:latin typeface="Calibri"/>
                <a:cs typeface="Calibri"/>
              </a:rPr>
              <a:t>perceive women, </a:t>
            </a:r>
            <a:r>
              <a:rPr sz="2200" b="1" spc="-5" dirty="0">
                <a:latin typeface="Calibri"/>
                <a:cs typeface="Calibri"/>
              </a:rPr>
              <a:t>men, </a:t>
            </a:r>
            <a:r>
              <a:rPr sz="2200" b="1" spc="-10" dirty="0">
                <a:latin typeface="Calibri"/>
                <a:cs typeface="Calibri"/>
              </a:rPr>
              <a:t>whites,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african</a:t>
            </a:r>
            <a:endParaRPr sz="2200">
              <a:latin typeface="Calibri"/>
              <a:cs typeface="Calibri"/>
            </a:endParaRPr>
          </a:p>
          <a:p>
            <a:pPr marL="355600" marR="626745">
              <a:lnSpc>
                <a:spcPts val="2110"/>
              </a:lnSpc>
              <a:spcBef>
                <a:spcPts val="245"/>
              </a:spcBef>
            </a:pPr>
            <a:r>
              <a:rPr sz="2200" b="1" spc="-5" dirty="0">
                <a:latin typeface="Calibri"/>
                <a:cs typeface="Calibri"/>
              </a:rPr>
              <a:t>americans, asians, or </a:t>
            </a:r>
            <a:r>
              <a:rPr sz="2200" b="1" spc="-10" dirty="0">
                <a:latin typeface="Calibri"/>
                <a:cs typeface="Calibri"/>
              </a:rPr>
              <a:t>members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20" dirty="0">
                <a:latin typeface="Calibri"/>
                <a:cs typeface="Calibri"/>
              </a:rPr>
              <a:t>any </a:t>
            </a:r>
            <a:r>
              <a:rPr sz="2200" b="1" spc="-5" dirty="0">
                <a:latin typeface="Calibri"/>
                <a:cs typeface="Calibri"/>
              </a:rPr>
              <a:t>other </a:t>
            </a:r>
            <a:r>
              <a:rPr sz="2200" b="1" spc="-10" dirty="0">
                <a:latin typeface="Calibri"/>
                <a:cs typeface="Calibri"/>
              </a:rPr>
              <a:t>group </a:t>
            </a:r>
            <a:r>
              <a:rPr sz="2200" b="1" spc="-5" dirty="0">
                <a:latin typeface="Calibri"/>
                <a:cs typeface="Calibri"/>
              </a:rPr>
              <a:t>as </a:t>
            </a:r>
            <a:r>
              <a:rPr sz="2200" b="1" spc="-15" dirty="0">
                <a:latin typeface="Calibri"/>
                <a:cs typeface="Calibri"/>
              </a:rPr>
              <a:t>alike </a:t>
            </a:r>
            <a:r>
              <a:rPr sz="2200" b="1" spc="-5" dirty="0">
                <a:latin typeface="Calibri"/>
                <a:cs typeface="Calibri"/>
              </a:rPr>
              <a:t>in  </a:t>
            </a:r>
            <a:r>
              <a:rPr sz="2200" b="1" spc="-35" dirty="0">
                <a:latin typeface="Calibri"/>
                <a:cs typeface="Calibri"/>
              </a:rPr>
              <a:t>other, </a:t>
            </a:r>
            <a:r>
              <a:rPr sz="2200" b="1" spc="-15" dirty="0">
                <a:latin typeface="Calibri"/>
                <a:cs typeface="Calibri"/>
              </a:rPr>
              <a:t>unrelated </a:t>
            </a:r>
            <a:r>
              <a:rPr sz="2200" b="1" spc="-25" dirty="0">
                <a:latin typeface="Calibri"/>
                <a:cs typeface="Calibri"/>
              </a:rPr>
              <a:t>ways </a:t>
            </a:r>
            <a:r>
              <a:rPr sz="2200" b="1" spc="-5" dirty="0">
                <a:latin typeface="Calibri"/>
                <a:cs typeface="Calibri"/>
              </a:rPr>
              <a:t>as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well.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746365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2. </a:t>
            </a:r>
            <a:r>
              <a:rPr sz="32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Reward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Eg.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1930s </a:t>
            </a:r>
            <a:r>
              <a:rPr sz="3200" spc="-10" dirty="0">
                <a:latin typeface="Calibri"/>
                <a:cs typeface="Calibri"/>
              </a:rPr>
              <a:t>through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1980s, </a:t>
            </a:r>
            <a:r>
              <a:rPr sz="3200" spc="-10" dirty="0">
                <a:latin typeface="Calibri"/>
                <a:cs typeface="Calibri"/>
              </a:rPr>
              <a:t>General </a:t>
            </a:r>
            <a:r>
              <a:rPr sz="3200" spc="-20" dirty="0">
                <a:latin typeface="Calibri"/>
                <a:cs typeface="Calibri"/>
              </a:rPr>
              <a:t>Motors </a:t>
            </a:r>
            <a:r>
              <a:rPr sz="3200" spc="-15" dirty="0">
                <a:latin typeface="Calibri"/>
                <a:cs typeface="Calibri"/>
              </a:rPr>
              <a:t>consistently </a:t>
            </a:r>
            <a:r>
              <a:rPr sz="3200" spc="-35" dirty="0">
                <a:latin typeface="Calibri"/>
                <a:cs typeface="Calibri"/>
              </a:rPr>
              <a:t>gave  </a:t>
            </a:r>
            <a:r>
              <a:rPr sz="3200" spc="-10" dirty="0">
                <a:latin typeface="Calibri"/>
                <a:cs typeface="Calibri"/>
              </a:rPr>
              <a:t>promotions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bonuses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managers </a:t>
            </a:r>
            <a:r>
              <a:rPr sz="3200" dirty="0">
                <a:latin typeface="Calibri"/>
                <a:cs typeface="Calibri"/>
              </a:rPr>
              <a:t>who  </a:t>
            </a:r>
            <a:r>
              <a:rPr sz="3200" spc="-30" dirty="0">
                <a:latin typeface="Calibri"/>
                <a:cs typeface="Calibri"/>
              </a:rPr>
              <a:t>kept </a:t>
            </a:r>
            <a:r>
              <a:rPr sz="3200" dirty="0">
                <a:latin typeface="Calibri"/>
                <a:cs typeface="Calibri"/>
              </a:rPr>
              <a:t>a low </a:t>
            </a:r>
            <a:r>
              <a:rPr sz="3200" spc="-15" dirty="0">
                <a:latin typeface="Calibri"/>
                <a:cs typeface="Calibri"/>
              </a:rPr>
              <a:t>profile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avoided </a:t>
            </a:r>
            <a:r>
              <a:rPr sz="3200" spc="-45" dirty="0">
                <a:latin typeface="Calibri"/>
                <a:cs typeface="Calibri"/>
              </a:rPr>
              <a:t>controversy. 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became very </a:t>
            </a:r>
            <a:r>
              <a:rPr sz="3200" spc="-5" dirty="0">
                <a:latin typeface="Calibri"/>
                <a:cs typeface="Calibri"/>
              </a:rPr>
              <a:t>adept </a:t>
            </a:r>
            <a:r>
              <a:rPr sz="3200" spc="-10" dirty="0">
                <a:latin typeface="Calibri"/>
                <a:cs typeface="Calibri"/>
              </a:rPr>
              <a:t>at </a:t>
            </a:r>
            <a:r>
              <a:rPr sz="3200" spc="-5" dirty="0">
                <a:latin typeface="Calibri"/>
                <a:cs typeface="Calibri"/>
              </a:rPr>
              <a:t>dodging </a:t>
            </a:r>
            <a:r>
              <a:rPr sz="3200" spc="-15" dirty="0">
                <a:latin typeface="Calibri"/>
                <a:cs typeface="Calibri"/>
              </a:rPr>
              <a:t>tough  </a:t>
            </a:r>
            <a:r>
              <a:rPr sz="3200" spc="-5" dirty="0">
                <a:latin typeface="Calibri"/>
                <a:cs typeface="Calibri"/>
              </a:rPr>
              <a:t>issues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passing </a:t>
            </a:r>
            <a:r>
              <a:rPr sz="3200" spc="-20" dirty="0">
                <a:latin typeface="Calibri"/>
                <a:cs typeface="Calibri"/>
              </a:rPr>
              <a:t>controversial </a:t>
            </a:r>
            <a:r>
              <a:rPr sz="3200" spc="-5" dirty="0">
                <a:latin typeface="Calibri"/>
                <a:cs typeface="Calibri"/>
              </a:rPr>
              <a:t>decisions on 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committees.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422084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Formal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regulations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Limits decision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choices.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358380" cy="21717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4.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imposed time</a:t>
            </a:r>
            <a:r>
              <a:rPr sz="32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constraints.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Deadlines </a:t>
            </a:r>
            <a:r>
              <a:rPr sz="3200" spc="-30" dirty="0">
                <a:latin typeface="Calibri"/>
                <a:cs typeface="Calibri"/>
              </a:rPr>
              <a:t>make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10" dirty="0">
                <a:latin typeface="Calibri"/>
                <a:cs typeface="Calibri"/>
              </a:rPr>
              <a:t>difficult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0" dirty="0">
                <a:latin typeface="Calibri"/>
                <a:cs typeface="Calibri"/>
              </a:rPr>
              <a:t>managers 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spc="-15" dirty="0">
                <a:latin typeface="Calibri"/>
                <a:cs typeface="Calibri"/>
              </a:rPr>
              <a:t>gather </a:t>
            </a:r>
            <a:r>
              <a:rPr sz="3200" dirty="0">
                <a:latin typeface="Calibri"/>
                <a:cs typeface="Calibri"/>
              </a:rPr>
              <a:t>all the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10" dirty="0">
                <a:latin typeface="Calibri"/>
                <a:cs typeface="Calibri"/>
              </a:rPr>
              <a:t>they </a:t>
            </a:r>
            <a:r>
              <a:rPr sz="3200" spc="-5" dirty="0">
                <a:latin typeface="Calibri"/>
                <a:cs typeface="Calibri"/>
              </a:rPr>
              <a:t>might </a:t>
            </a:r>
            <a:r>
              <a:rPr sz="3200" spc="-30" dirty="0">
                <a:latin typeface="Calibri"/>
                <a:cs typeface="Calibri"/>
              </a:rPr>
              <a:t>like  </a:t>
            </a:r>
            <a:r>
              <a:rPr sz="3200" spc="-25" dirty="0">
                <a:latin typeface="Calibri"/>
                <a:cs typeface="Calibri"/>
              </a:rPr>
              <a:t>before </a:t>
            </a:r>
            <a:r>
              <a:rPr sz="3200" spc="-5" dirty="0">
                <a:latin typeface="Calibri"/>
                <a:cs typeface="Calibri"/>
              </a:rPr>
              <a:t>making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final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choice.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909559" cy="16840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5.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Historical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precedents.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Eg.: The </a:t>
            </a:r>
            <a:r>
              <a:rPr sz="3200" spc="-15" dirty="0">
                <a:latin typeface="Calibri"/>
                <a:cs typeface="Calibri"/>
              </a:rPr>
              <a:t>largest </a:t>
            </a:r>
            <a:r>
              <a:rPr sz="3200" spc="-10" dirty="0">
                <a:latin typeface="Calibri"/>
                <a:cs typeface="Calibri"/>
              </a:rPr>
              <a:t>determinant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size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any  </a:t>
            </a:r>
            <a:r>
              <a:rPr sz="3200" spc="-10" dirty="0">
                <a:latin typeface="Calibri"/>
                <a:cs typeface="Calibri"/>
              </a:rPr>
              <a:t>given </a:t>
            </a:r>
            <a:r>
              <a:rPr sz="3200" spc="-15" dirty="0">
                <a:latin typeface="Calibri"/>
                <a:cs typeface="Calibri"/>
              </a:rPr>
              <a:t>year’s </a:t>
            </a:r>
            <a:r>
              <a:rPr sz="3200" spc="-10" dirty="0">
                <a:latin typeface="Calibri"/>
                <a:cs typeface="Calibri"/>
              </a:rPr>
              <a:t>budget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last </a:t>
            </a:r>
            <a:r>
              <a:rPr sz="3200" spc="-15" dirty="0">
                <a:latin typeface="Calibri"/>
                <a:cs typeface="Calibri"/>
              </a:rPr>
              <a:t>year’s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budget.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981950" cy="422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ETHICS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7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DECISION</a:t>
            </a:r>
            <a:r>
              <a:rPr sz="27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MAKING.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3 </a:t>
            </a:r>
            <a:r>
              <a:rPr sz="2700" spc="-10" dirty="0">
                <a:latin typeface="Calibri"/>
                <a:cs typeface="Calibri"/>
              </a:rPr>
              <a:t>Ethical </a:t>
            </a:r>
            <a:r>
              <a:rPr sz="2700" spc="-5" dirty="0">
                <a:latin typeface="Calibri"/>
                <a:cs typeface="Calibri"/>
              </a:rPr>
              <a:t>decision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criteria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1.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Utilitarianism: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25" dirty="0">
                <a:latin typeface="Calibri"/>
                <a:cs typeface="Calibri"/>
              </a:rPr>
              <a:t>system </a:t>
            </a:r>
            <a:r>
              <a:rPr sz="2700" dirty="0">
                <a:latin typeface="Calibri"/>
                <a:cs typeface="Calibri"/>
              </a:rPr>
              <a:t>in which </a:t>
            </a:r>
            <a:r>
              <a:rPr sz="2700" spc="-5" dirty="0">
                <a:latin typeface="Calibri"/>
                <a:cs typeface="Calibri"/>
              </a:rPr>
              <a:t>decisions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dirty="0">
                <a:latin typeface="Calibri"/>
                <a:cs typeface="Calibri"/>
              </a:rPr>
              <a:t>made  </a:t>
            </a:r>
            <a:r>
              <a:rPr sz="2700" spc="-15" dirty="0">
                <a:latin typeface="Calibri"/>
                <a:cs typeface="Calibri"/>
              </a:rPr>
              <a:t>to provide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greatest </a:t>
            </a:r>
            <a:r>
              <a:rPr sz="2700" spc="-10" dirty="0">
                <a:latin typeface="Calibri"/>
                <a:cs typeface="Calibri"/>
              </a:rPr>
              <a:t>good </a:t>
            </a:r>
            <a:r>
              <a:rPr sz="2700" spc="-20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greatest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number.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2. </a:t>
            </a:r>
            <a:r>
              <a:rPr sz="27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Fundamental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liberties and</a:t>
            </a:r>
            <a:r>
              <a:rPr sz="27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privileges: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Eg: </a:t>
            </a:r>
            <a:r>
              <a:rPr sz="2700" spc="-10" dirty="0">
                <a:latin typeface="Calibri"/>
                <a:cs typeface="Calibri"/>
              </a:rPr>
              <a:t>Protection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whistleblowers.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3.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Justice: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Equitable </a:t>
            </a:r>
            <a:r>
              <a:rPr sz="2700" spc="-10" dirty="0">
                <a:latin typeface="Calibri"/>
                <a:cs typeface="Calibri"/>
              </a:rPr>
              <a:t>distribution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benefits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costs.</a:t>
            </a:r>
            <a:endParaRPr sz="2700">
              <a:latin typeface="Calibri"/>
              <a:cs typeface="Calibri"/>
            </a:endParaRPr>
          </a:p>
          <a:p>
            <a:pPr marL="355600" marR="94488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Eg: </a:t>
            </a:r>
            <a:r>
              <a:rPr sz="2700" spc="-20" dirty="0">
                <a:latin typeface="Calibri"/>
                <a:cs typeface="Calibri"/>
              </a:rPr>
              <a:t>Paying </a:t>
            </a:r>
            <a:r>
              <a:rPr sz="2700" spc="-5" dirty="0">
                <a:latin typeface="Calibri"/>
                <a:cs typeface="Calibri"/>
              </a:rPr>
              <a:t>people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same </a:t>
            </a:r>
            <a:r>
              <a:rPr sz="2700" spc="-15" dirty="0">
                <a:latin typeface="Calibri"/>
                <a:cs typeface="Calibri"/>
              </a:rPr>
              <a:t>wage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given job  </a:t>
            </a:r>
            <a:r>
              <a:rPr sz="2700" spc="-20" dirty="0">
                <a:latin typeface="Calibri"/>
                <a:cs typeface="Calibri"/>
              </a:rPr>
              <a:t>regardless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performance </a:t>
            </a:r>
            <a:r>
              <a:rPr sz="2700" spc="-15" dirty="0">
                <a:latin typeface="Calibri"/>
                <a:cs typeface="Calibri"/>
              </a:rPr>
              <a:t>differences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using  seniority </a:t>
            </a:r>
            <a:r>
              <a:rPr sz="2700" dirty="0">
                <a:latin typeface="Calibri"/>
                <a:cs typeface="Calibri"/>
              </a:rPr>
              <a:t>as the </a:t>
            </a:r>
            <a:r>
              <a:rPr sz="2700" spc="-5" dirty="0">
                <a:latin typeface="Calibri"/>
                <a:cs typeface="Calibri"/>
              </a:rPr>
              <a:t>primary </a:t>
            </a:r>
            <a:r>
              <a:rPr sz="2700" spc="-10" dirty="0">
                <a:latin typeface="Calibri"/>
                <a:cs typeface="Calibri"/>
              </a:rPr>
              <a:t>determination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20" dirty="0">
                <a:latin typeface="Calibri"/>
                <a:cs typeface="Calibri"/>
              </a:rPr>
              <a:t>layoff  </a:t>
            </a:r>
            <a:r>
              <a:rPr sz="2700" spc="-5" dirty="0">
                <a:latin typeface="Calibri"/>
                <a:cs typeface="Calibri"/>
              </a:rPr>
              <a:t>decisions.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8644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HOMEWORK: </a:t>
            </a:r>
            <a:r>
              <a:rPr sz="3200" spc="-5" dirty="0">
                <a:latin typeface="Calibri"/>
                <a:cs typeface="Calibri"/>
              </a:rPr>
              <a:t>DEFINE </a:t>
            </a:r>
            <a:r>
              <a:rPr sz="3200" spc="-35" dirty="0">
                <a:latin typeface="Calibri"/>
                <a:cs typeface="Calibri"/>
              </a:rPr>
              <a:t>CREATIVITY </a:t>
            </a:r>
            <a:r>
              <a:rPr sz="3200" spc="-5" dirty="0">
                <a:latin typeface="Calibri"/>
                <a:cs typeface="Calibri"/>
              </a:rPr>
              <a:t>AND  DISCUSS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THREE </a:t>
            </a:r>
            <a:r>
              <a:rPr sz="3200" dirty="0">
                <a:latin typeface="Calibri"/>
                <a:cs typeface="Calibri"/>
              </a:rPr>
              <a:t>MODEL </a:t>
            </a:r>
            <a:r>
              <a:rPr sz="3200" spc="-10" dirty="0">
                <a:latin typeface="Calibri"/>
                <a:cs typeface="Calibri"/>
              </a:rPr>
              <a:t>COMPONENT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35" dirty="0">
                <a:latin typeface="Calibri"/>
                <a:cs typeface="Calibri"/>
              </a:rPr>
              <a:t>CREATIVITY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0635"/>
            <a:ext cx="7219315" cy="16840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References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ORGANISATIONAL </a:t>
            </a:r>
            <a:r>
              <a:rPr sz="3200" spc="-20" dirty="0">
                <a:latin typeface="Calibri"/>
                <a:cs typeface="Calibri"/>
              </a:rPr>
              <a:t>BEHAVIOUR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STEPHEN  ROBBINS </a:t>
            </a:r>
            <a:r>
              <a:rPr sz="3200" dirty="0">
                <a:latin typeface="Calibri"/>
                <a:cs typeface="Calibri"/>
              </a:rPr>
              <a:t>– 14TH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EDITION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1105" marR="5080" indent="-120396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PERCEPTION </a:t>
            </a:r>
            <a:r>
              <a:rPr b="1" spc="-5" dirty="0">
                <a:latin typeface="Calibri"/>
                <a:cs typeface="Calibri"/>
              </a:rPr>
              <a:t>AND </a:t>
            </a:r>
            <a:r>
              <a:rPr b="1" spc="-15" dirty="0">
                <a:latin typeface="Calibri"/>
                <a:cs typeface="Calibri"/>
              </a:rPr>
              <a:t>INDIVIDUAL  DECISION </a:t>
            </a:r>
            <a:r>
              <a:rPr b="1" spc="-10" dirty="0">
                <a:latin typeface="Calibri"/>
                <a:cs typeface="Calibri"/>
              </a:rPr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8044815" cy="39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PERSON PERCEPTION </a:t>
            </a:r>
            <a:r>
              <a:rPr sz="2200" b="1" spc="-5" dirty="0">
                <a:latin typeface="Calibri"/>
                <a:cs typeface="Calibri"/>
              </a:rPr>
              <a:t>– </a:t>
            </a:r>
            <a:r>
              <a:rPr sz="2200" b="1" spc="-10" dirty="0">
                <a:latin typeface="Calibri"/>
                <a:cs typeface="Calibri"/>
              </a:rPr>
              <a:t>MAKING JUDGEMENTS </a:t>
            </a:r>
            <a:r>
              <a:rPr sz="2200" b="1" spc="-5" dirty="0">
                <a:latin typeface="Calibri"/>
                <a:cs typeface="Calibri"/>
              </a:rPr>
              <a:t>ABOUT</a:t>
            </a:r>
            <a:r>
              <a:rPr sz="2200" b="1" spc="14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OTHERS.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People </a:t>
            </a:r>
            <a:r>
              <a:rPr sz="2200" b="1" spc="-20" dirty="0">
                <a:latin typeface="Calibri"/>
                <a:cs typeface="Calibri"/>
              </a:rPr>
              <a:t>have </a:t>
            </a:r>
            <a:r>
              <a:rPr sz="2200" b="1" spc="-10" dirty="0">
                <a:latin typeface="Calibri"/>
                <a:cs typeface="Calibri"/>
              </a:rPr>
              <a:t>beliefs, motives </a:t>
            </a:r>
            <a:r>
              <a:rPr sz="2200" b="1" spc="-5" dirty="0">
                <a:latin typeface="Calibri"/>
                <a:cs typeface="Calibri"/>
              </a:rPr>
              <a:t>or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intentions.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When </a:t>
            </a:r>
            <a:r>
              <a:rPr sz="2200" b="1" spc="-15" dirty="0">
                <a:latin typeface="Calibri"/>
                <a:cs typeface="Calibri"/>
              </a:rPr>
              <a:t>we </a:t>
            </a:r>
            <a:r>
              <a:rPr sz="2200" b="1" spc="-5" dirty="0">
                <a:latin typeface="Calibri"/>
                <a:cs typeface="Calibri"/>
              </a:rPr>
              <a:t>observe people, </a:t>
            </a:r>
            <a:r>
              <a:rPr sz="2200" b="1" spc="-15" dirty="0">
                <a:latin typeface="Calibri"/>
                <a:cs typeface="Calibri"/>
              </a:rPr>
              <a:t>we </a:t>
            </a:r>
            <a:r>
              <a:rPr sz="2200" b="1" spc="-20" dirty="0">
                <a:latin typeface="Calibri"/>
                <a:cs typeface="Calibri"/>
              </a:rPr>
              <a:t>attempt to </a:t>
            </a:r>
            <a:r>
              <a:rPr sz="2200" b="1" spc="-15" dirty="0">
                <a:latin typeface="Calibri"/>
                <a:cs typeface="Calibri"/>
              </a:rPr>
              <a:t>explain </a:t>
            </a:r>
            <a:r>
              <a:rPr sz="2200" b="1" spc="-20" dirty="0">
                <a:latin typeface="Calibri"/>
                <a:cs typeface="Calibri"/>
              </a:rPr>
              <a:t>why </a:t>
            </a:r>
            <a:r>
              <a:rPr sz="2200" b="1" spc="-15" dirty="0">
                <a:latin typeface="Calibri"/>
                <a:cs typeface="Calibri"/>
              </a:rPr>
              <a:t>they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behave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10" dirty="0">
                <a:latin typeface="Calibri"/>
                <a:cs typeface="Calibri"/>
              </a:rPr>
              <a:t>certain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ways.</a:t>
            </a:r>
            <a:endParaRPr sz="2200">
              <a:latin typeface="Calibri"/>
              <a:cs typeface="Calibri"/>
            </a:endParaRPr>
          </a:p>
          <a:p>
            <a:pPr marL="355600" marR="60198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ATTRIBUTION THEORY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 An </a:t>
            </a:r>
            <a:r>
              <a:rPr sz="2200" b="1" spc="-20" dirty="0">
                <a:latin typeface="Calibri"/>
                <a:cs typeface="Calibri"/>
              </a:rPr>
              <a:t>attempt to </a:t>
            </a:r>
            <a:r>
              <a:rPr sz="2200" b="1" spc="-10" dirty="0">
                <a:latin typeface="Calibri"/>
                <a:cs typeface="Calibri"/>
              </a:rPr>
              <a:t>determine whether </a:t>
            </a:r>
            <a:r>
              <a:rPr sz="2200" b="1" spc="-5" dirty="0">
                <a:latin typeface="Calibri"/>
                <a:cs typeface="Calibri"/>
              </a:rPr>
              <a:t>an  </a:t>
            </a:r>
            <a:r>
              <a:rPr sz="2200" b="1" spc="-15" dirty="0">
                <a:latin typeface="Calibri"/>
                <a:cs typeface="Calibri"/>
              </a:rPr>
              <a:t>individual’s behaviour </a:t>
            </a:r>
            <a:r>
              <a:rPr sz="2200" b="1" spc="-5" dirty="0">
                <a:latin typeface="Calibri"/>
                <a:cs typeface="Calibri"/>
              </a:rPr>
              <a:t>is </a:t>
            </a:r>
            <a:r>
              <a:rPr sz="2200" b="1" spc="-15" dirty="0">
                <a:latin typeface="Calibri"/>
                <a:cs typeface="Calibri"/>
              </a:rPr>
              <a:t>internally </a:t>
            </a:r>
            <a:r>
              <a:rPr sz="2200" b="1" spc="-5" dirty="0">
                <a:latin typeface="Calibri"/>
                <a:cs typeface="Calibri"/>
              </a:rPr>
              <a:t>or </a:t>
            </a:r>
            <a:r>
              <a:rPr sz="2200" b="1" spc="-15" dirty="0">
                <a:latin typeface="Calibri"/>
                <a:cs typeface="Calibri"/>
              </a:rPr>
              <a:t>externally</a:t>
            </a:r>
            <a:r>
              <a:rPr sz="2200" b="1" spc="1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caused.</a:t>
            </a:r>
            <a:endParaRPr sz="2200">
              <a:latin typeface="Calibri"/>
              <a:cs typeface="Calibri"/>
            </a:endParaRPr>
          </a:p>
          <a:p>
            <a:pPr marL="355600" marR="2730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Internally </a:t>
            </a:r>
            <a:r>
              <a:rPr sz="2200" b="1" spc="-10" dirty="0">
                <a:latin typeface="Calibri"/>
                <a:cs typeface="Calibri"/>
              </a:rPr>
              <a:t>caused </a:t>
            </a:r>
            <a:r>
              <a:rPr sz="2200" b="1" spc="-15" dirty="0">
                <a:latin typeface="Calibri"/>
                <a:cs typeface="Calibri"/>
              </a:rPr>
              <a:t>behaviours are </a:t>
            </a:r>
            <a:r>
              <a:rPr sz="2200" b="1" spc="-5" dirty="0">
                <a:latin typeface="Calibri"/>
                <a:cs typeface="Calibri"/>
              </a:rPr>
              <a:t>those </a:t>
            </a:r>
            <a:r>
              <a:rPr sz="2200" b="1" spc="-15" dirty="0">
                <a:latin typeface="Calibri"/>
                <a:cs typeface="Calibri"/>
              </a:rPr>
              <a:t>we </a:t>
            </a:r>
            <a:r>
              <a:rPr sz="2200" b="1" spc="-10" dirty="0">
                <a:latin typeface="Calibri"/>
                <a:cs typeface="Calibri"/>
              </a:rPr>
              <a:t>believe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be under </a:t>
            </a:r>
            <a:r>
              <a:rPr sz="2200" b="1" spc="-10" dirty="0">
                <a:latin typeface="Calibri"/>
                <a:cs typeface="Calibri"/>
              </a:rPr>
              <a:t>the  personal </a:t>
            </a:r>
            <a:r>
              <a:rPr sz="2200" b="1" spc="-15" dirty="0">
                <a:latin typeface="Calibri"/>
                <a:cs typeface="Calibri"/>
              </a:rPr>
              <a:t>control </a:t>
            </a:r>
            <a:r>
              <a:rPr sz="2200" b="1" spc="-10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the individual. </a:t>
            </a:r>
            <a:r>
              <a:rPr sz="2200" b="1" spc="-10" dirty="0">
                <a:latin typeface="Calibri"/>
                <a:cs typeface="Calibri"/>
              </a:rPr>
              <a:t>Externally </a:t>
            </a:r>
            <a:r>
              <a:rPr sz="2200" b="1" spc="-5" dirty="0">
                <a:latin typeface="Calibri"/>
                <a:cs typeface="Calibri"/>
              </a:rPr>
              <a:t>caused </a:t>
            </a:r>
            <a:r>
              <a:rPr sz="2200" b="1" spc="-15" dirty="0">
                <a:latin typeface="Calibri"/>
                <a:cs typeface="Calibri"/>
              </a:rPr>
              <a:t>behaviour </a:t>
            </a:r>
            <a:r>
              <a:rPr sz="2200" b="1" spc="-5" dirty="0">
                <a:latin typeface="Calibri"/>
                <a:cs typeface="Calibri"/>
              </a:rPr>
              <a:t>is  </a:t>
            </a:r>
            <a:r>
              <a:rPr sz="2200" b="1" spc="-15" dirty="0">
                <a:latin typeface="Calibri"/>
                <a:cs typeface="Calibri"/>
              </a:rPr>
              <a:t>what we </a:t>
            </a:r>
            <a:r>
              <a:rPr sz="2200" b="1" spc="-5" dirty="0">
                <a:latin typeface="Calibri"/>
                <a:cs typeface="Calibri"/>
              </a:rPr>
              <a:t>imagine the </a:t>
            </a:r>
            <a:r>
              <a:rPr sz="2200" b="1" spc="-10" dirty="0">
                <a:latin typeface="Calibri"/>
                <a:cs typeface="Calibri"/>
              </a:rPr>
              <a:t>situation </a:t>
            </a:r>
            <a:r>
              <a:rPr sz="2200" b="1" spc="-20" dirty="0">
                <a:latin typeface="Calibri"/>
                <a:cs typeface="Calibri"/>
              </a:rPr>
              <a:t>forced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individual </a:t>
            </a:r>
            <a:r>
              <a:rPr sz="2200" b="1" spc="-20" dirty="0">
                <a:latin typeface="Calibri"/>
                <a:cs typeface="Calibri"/>
              </a:rPr>
              <a:t>to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do.</a:t>
            </a:r>
            <a:endParaRPr sz="2200">
              <a:latin typeface="Calibri"/>
              <a:cs typeface="Calibri"/>
            </a:endParaRPr>
          </a:p>
          <a:p>
            <a:pPr marL="355600" marR="431165" indent="-342900">
              <a:lnSpc>
                <a:spcPct val="9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Eg.An </a:t>
            </a:r>
            <a:r>
              <a:rPr sz="2200" b="1" spc="-15" dirty="0">
                <a:latin typeface="Calibri"/>
                <a:cs typeface="Calibri"/>
              </a:rPr>
              <a:t>employee </a:t>
            </a:r>
            <a:r>
              <a:rPr sz="2200" b="1" spc="-10" dirty="0">
                <a:latin typeface="Calibri"/>
                <a:cs typeface="Calibri"/>
              </a:rPr>
              <a:t>arrives </a:t>
            </a:r>
            <a:r>
              <a:rPr sz="2200" b="1" spc="-15" dirty="0">
                <a:latin typeface="Calibri"/>
                <a:cs typeface="Calibri"/>
              </a:rPr>
              <a:t>late. </a:t>
            </a:r>
            <a:r>
              <a:rPr sz="2200" b="1" spc="-65" dirty="0">
                <a:latin typeface="Calibri"/>
                <a:cs typeface="Calibri"/>
              </a:rPr>
              <a:t>You </a:t>
            </a:r>
            <a:r>
              <a:rPr sz="2200" b="1" spc="-15" dirty="0">
                <a:latin typeface="Calibri"/>
                <a:cs typeface="Calibri"/>
              </a:rPr>
              <a:t>attribute that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partying </a:t>
            </a:r>
            <a:r>
              <a:rPr sz="2200" b="1" spc="-20" dirty="0">
                <a:latin typeface="Calibri"/>
                <a:cs typeface="Calibri"/>
              </a:rPr>
              <a:t>late  into </a:t>
            </a:r>
            <a:r>
              <a:rPr sz="2200" b="1" spc="-10" dirty="0">
                <a:latin typeface="Calibri"/>
                <a:cs typeface="Calibri"/>
              </a:rPr>
              <a:t>the night </a:t>
            </a:r>
            <a:r>
              <a:rPr sz="2200" b="1" spc="-5" dirty="0">
                <a:latin typeface="Calibri"/>
                <a:cs typeface="Calibri"/>
              </a:rPr>
              <a:t>and </a:t>
            </a:r>
            <a:r>
              <a:rPr sz="2200" b="1" spc="-10" dirty="0">
                <a:latin typeface="Calibri"/>
                <a:cs typeface="Calibri"/>
              </a:rPr>
              <a:t>then waking </a:t>
            </a:r>
            <a:r>
              <a:rPr sz="2200" b="1" spc="-5" dirty="0">
                <a:latin typeface="Calibri"/>
                <a:cs typeface="Calibri"/>
              </a:rPr>
              <a:t>up </a:t>
            </a:r>
            <a:r>
              <a:rPr sz="2200" b="1" spc="-20" dirty="0">
                <a:latin typeface="Calibri"/>
                <a:cs typeface="Calibri"/>
              </a:rPr>
              <a:t>late </a:t>
            </a:r>
            <a:r>
              <a:rPr sz="2200" b="1" spc="-5" dirty="0">
                <a:latin typeface="Calibri"/>
                <a:cs typeface="Calibri"/>
              </a:rPr>
              <a:t>– </a:t>
            </a:r>
            <a:r>
              <a:rPr sz="2200" b="1" spc="-15" dirty="0">
                <a:latin typeface="Calibri"/>
                <a:cs typeface="Calibri"/>
              </a:rPr>
              <a:t>Internal </a:t>
            </a:r>
            <a:r>
              <a:rPr sz="2200" b="1" spc="-10" dirty="0">
                <a:latin typeface="Calibri"/>
                <a:cs typeface="Calibri"/>
              </a:rPr>
              <a:t>attribution  </a:t>
            </a:r>
            <a:r>
              <a:rPr sz="2200" b="1" spc="-65" dirty="0">
                <a:latin typeface="Calibri"/>
                <a:cs typeface="Calibri"/>
              </a:rPr>
              <a:t>You </a:t>
            </a:r>
            <a:r>
              <a:rPr sz="2200" b="1" spc="-15" dirty="0">
                <a:latin typeface="Calibri"/>
                <a:cs typeface="Calibri"/>
              </a:rPr>
              <a:t>attribute </a:t>
            </a:r>
            <a:r>
              <a:rPr sz="2200" b="1" spc="-5" dirty="0">
                <a:latin typeface="Calibri"/>
                <a:cs typeface="Calibri"/>
              </a:rPr>
              <a:t>it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5" dirty="0">
                <a:latin typeface="Calibri"/>
                <a:cs typeface="Calibri"/>
              </a:rPr>
              <a:t>traffic </a:t>
            </a:r>
            <a:r>
              <a:rPr sz="2200" b="1" spc="-10" dirty="0">
                <a:latin typeface="Calibri"/>
                <a:cs typeface="Calibri"/>
              </a:rPr>
              <a:t>jam </a:t>
            </a:r>
            <a:r>
              <a:rPr sz="2200" b="1" spc="-5" dirty="0">
                <a:latin typeface="Calibri"/>
                <a:cs typeface="Calibri"/>
              </a:rPr>
              <a:t>on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30" dirty="0">
                <a:latin typeface="Calibri"/>
                <a:cs typeface="Calibri"/>
              </a:rPr>
              <a:t>way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work </a:t>
            </a:r>
            <a:r>
              <a:rPr sz="2200" b="1" spc="-5" dirty="0">
                <a:latin typeface="Calibri"/>
                <a:cs typeface="Calibri"/>
              </a:rPr>
              <a:t>–</a:t>
            </a:r>
            <a:r>
              <a:rPr sz="2200" b="1" spc="38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external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115"/>
              </a:lnSpc>
            </a:pPr>
            <a:r>
              <a:rPr sz="2200" b="1" spc="-15" dirty="0">
                <a:latin typeface="Calibri"/>
                <a:cs typeface="Calibri"/>
              </a:rPr>
              <a:t>attribution.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1105" marR="5080" indent="-120396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PERCEPTION </a:t>
            </a:r>
            <a:r>
              <a:rPr b="1" spc="-5" dirty="0">
                <a:latin typeface="Calibri"/>
                <a:cs typeface="Calibri"/>
              </a:rPr>
              <a:t>AND </a:t>
            </a:r>
            <a:r>
              <a:rPr b="1" spc="-15" dirty="0">
                <a:latin typeface="Calibri"/>
                <a:cs typeface="Calibri"/>
              </a:rPr>
              <a:t>INDIVIDUAL  DECISION </a:t>
            </a:r>
            <a:r>
              <a:rPr b="1" spc="-10" dirty="0">
                <a:latin typeface="Calibri"/>
                <a:cs typeface="Calibri"/>
              </a:rPr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9465"/>
            <a:ext cx="8013700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Depends </a:t>
            </a:r>
            <a:r>
              <a:rPr sz="1800" b="1" dirty="0">
                <a:latin typeface="Calibri"/>
                <a:cs typeface="Calibri"/>
              </a:rPr>
              <a:t>on 3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factors: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1.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Distinctiveness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refers </a:t>
            </a:r>
            <a:r>
              <a:rPr sz="1800" b="1" spc="-5" dirty="0">
                <a:latin typeface="Calibri"/>
                <a:cs typeface="Calibri"/>
              </a:rPr>
              <a:t>to whether </a:t>
            </a:r>
            <a:r>
              <a:rPr sz="1800" b="1" dirty="0">
                <a:latin typeface="Calibri"/>
                <a:cs typeface="Calibri"/>
              </a:rPr>
              <a:t>an individual </a:t>
            </a:r>
            <a:r>
              <a:rPr sz="1800" b="1" spc="-10" dirty="0">
                <a:latin typeface="Calibri"/>
                <a:cs typeface="Calibri"/>
              </a:rPr>
              <a:t>displays different behaviours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spc="-10" dirty="0">
                <a:latin typeface="Calibri"/>
                <a:cs typeface="Calibri"/>
              </a:rPr>
              <a:t>different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situations.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Different </a:t>
            </a:r>
            <a:r>
              <a:rPr sz="1800" b="1" spc="-5" dirty="0">
                <a:latin typeface="Calibri"/>
                <a:cs typeface="Calibri"/>
              </a:rPr>
              <a:t>levels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performance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10" dirty="0">
                <a:latin typeface="Calibri"/>
                <a:cs typeface="Calibri"/>
              </a:rPr>
              <a:t>different related tasks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sz="1800" b="1" spc="-5" dirty="0">
                <a:latin typeface="Calibri"/>
                <a:cs typeface="Calibri"/>
              </a:rPr>
              <a:t>High </a:t>
            </a:r>
            <a:r>
              <a:rPr sz="1800" b="1" spc="-10" dirty="0">
                <a:latin typeface="Calibri"/>
                <a:cs typeface="Calibri"/>
              </a:rPr>
              <a:t>distinctiveness </a:t>
            </a:r>
            <a:r>
              <a:rPr sz="1800" b="1" dirty="0">
                <a:latin typeface="Calibri"/>
                <a:cs typeface="Calibri"/>
              </a:rPr>
              <a:t>–  </a:t>
            </a:r>
            <a:r>
              <a:rPr sz="1800" b="1" spc="-5" dirty="0">
                <a:latin typeface="Calibri"/>
                <a:cs typeface="Calibri"/>
              </a:rPr>
              <a:t>External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attribution</a:t>
            </a:r>
            <a:endParaRPr sz="1800">
              <a:latin typeface="Calibri"/>
              <a:cs typeface="Calibri"/>
            </a:endParaRPr>
          </a:p>
          <a:p>
            <a:pPr marL="355600" marR="413384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Same </a:t>
            </a:r>
            <a:r>
              <a:rPr sz="1800" b="1" spc="-5" dirty="0">
                <a:latin typeface="Calibri"/>
                <a:cs typeface="Calibri"/>
              </a:rPr>
              <a:t>levels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performance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10" dirty="0">
                <a:latin typeface="Calibri"/>
                <a:cs typeface="Calibri"/>
              </a:rPr>
              <a:t>different related tasks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Low </a:t>
            </a:r>
            <a:r>
              <a:rPr sz="1800" b="1" spc="-10" dirty="0">
                <a:latin typeface="Calibri"/>
                <a:cs typeface="Calibri"/>
              </a:rPr>
              <a:t>distinctiveness </a:t>
            </a:r>
            <a:r>
              <a:rPr sz="1800" b="1" dirty="0">
                <a:latin typeface="Calibri"/>
                <a:cs typeface="Calibri"/>
              </a:rPr>
              <a:t>–  </a:t>
            </a:r>
            <a:r>
              <a:rPr sz="1800" b="1" spc="-10" dirty="0">
                <a:latin typeface="Calibri"/>
                <a:cs typeface="Calibri"/>
              </a:rPr>
              <a:t>Internal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attribution</a:t>
            </a:r>
            <a:endParaRPr sz="1800">
              <a:latin typeface="Calibri"/>
              <a:cs typeface="Calibri"/>
            </a:endParaRPr>
          </a:p>
          <a:p>
            <a:pPr marL="355600" marR="358140" indent="-30480">
              <a:lnSpc>
                <a:spcPct val="80000"/>
              </a:lnSpc>
              <a:spcBef>
                <a:spcPts val="434"/>
              </a:spcBef>
            </a:pPr>
            <a:r>
              <a:rPr sz="1800" b="1" dirty="0">
                <a:latin typeface="Calibri"/>
                <a:cs typeface="Calibri"/>
              </a:rPr>
              <a:t>2.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Consensus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If </a:t>
            </a:r>
            <a:r>
              <a:rPr sz="1800" b="1" spc="-5" dirty="0">
                <a:latin typeface="Calibri"/>
                <a:cs typeface="Calibri"/>
              </a:rPr>
              <a:t>everyone who faces </a:t>
            </a:r>
            <a:r>
              <a:rPr sz="1800" b="1" dirty="0">
                <a:latin typeface="Calibri"/>
                <a:cs typeface="Calibri"/>
              </a:rPr>
              <a:t>a similar </a:t>
            </a:r>
            <a:r>
              <a:rPr sz="1800" b="1" spc="-5" dirty="0">
                <a:latin typeface="Calibri"/>
                <a:cs typeface="Calibri"/>
              </a:rPr>
              <a:t>situation responds </a:t>
            </a:r>
            <a:r>
              <a:rPr sz="1800" b="1" dirty="0">
                <a:latin typeface="Calibri"/>
                <a:cs typeface="Calibri"/>
              </a:rPr>
              <a:t>in the</a:t>
            </a:r>
            <a:r>
              <a:rPr sz="1800" b="1" spc="-2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same  </a:t>
            </a:r>
            <a:r>
              <a:rPr sz="1800" b="1" spc="-45" dirty="0">
                <a:latin typeface="Calibri"/>
                <a:cs typeface="Calibri"/>
              </a:rPr>
              <a:t>way, </a:t>
            </a:r>
            <a:r>
              <a:rPr sz="1800" b="1" spc="-5" dirty="0">
                <a:latin typeface="Calibri"/>
                <a:cs typeface="Calibri"/>
              </a:rPr>
              <a:t>we can </a:t>
            </a:r>
            <a:r>
              <a:rPr sz="1800" b="1" spc="-15" dirty="0">
                <a:latin typeface="Calibri"/>
                <a:cs typeface="Calibri"/>
              </a:rPr>
              <a:t>say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behaviour </a:t>
            </a:r>
            <a:r>
              <a:rPr sz="1800" b="1" dirty="0">
                <a:latin typeface="Calibri"/>
                <a:cs typeface="Calibri"/>
              </a:rPr>
              <a:t>shows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consensus.</a:t>
            </a:r>
            <a:endParaRPr sz="1800">
              <a:latin typeface="Calibri"/>
              <a:cs typeface="Calibri"/>
            </a:endParaRPr>
          </a:p>
          <a:p>
            <a:pPr marL="355600" marR="698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If </a:t>
            </a:r>
            <a:r>
              <a:rPr sz="1800" b="1" spc="-5" dirty="0">
                <a:latin typeface="Calibri"/>
                <a:cs typeface="Calibri"/>
              </a:rPr>
              <a:t>consensus </a:t>
            </a:r>
            <a:r>
              <a:rPr sz="1800" b="1" dirty="0">
                <a:latin typeface="Calibri"/>
                <a:cs typeface="Calibri"/>
              </a:rPr>
              <a:t>is high, then </a:t>
            </a:r>
            <a:r>
              <a:rPr sz="1800" b="1" spc="-5" dirty="0">
                <a:latin typeface="Calibri"/>
                <a:cs typeface="Calibri"/>
              </a:rPr>
              <a:t>we </a:t>
            </a:r>
            <a:r>
              <a:rPr sz="1800" b="1" spc="-10" dirty="0">
                <a:latin typeface="Calibri"/>
                <a:cs typeface="Calibri"/>
              </a:rPr>
              <a:t>give </a:t>
            </a:r>
            <a:r>
              <a:rPr sz="1800" b="1" dirty="0">
                <a:latin typeface="Calibri"/>
                <a:cs typeface="Calibri"/>
              </a:rPr>
              <a:t>an </a:t>
            </a:r>
            <a:r>
              <a:rPr sz="1800" b="1" spc="-5" dirty="0">
                <a:latin typeface="Calibri"/>
                <a:cs typeface="Calibri"/>
              </a:rPr>
              <a:t>External attribution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act which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was 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congruent with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consensus.</a:t>
            </a:r>
            <a:r>
              <a:rPr sz="1800" b="1" spc="-5" dirty="0">
                <a:latin typeface="Calibri"/>
                <a:cs typeface="Calibri"/>
              </a:rPr>
              <a:t> Eg. </a:t>
            </a:r>
            <a:r>
              <a:rPr sz="1800" b="1" dirty="0">
                <a:latin typeface="Calibri"/>
                <a:cs typeface="Calibri"/>
              </a:rPr>
              <a:t>If </a:t>
            </a:r>
            <a:r>
              <a:rPr sz="1800" b="1" spc="-5" dirty="0">
                <a:latin typeface="Calibri"/>
                <a:cs typeface="Calibri"/>
              </a:rPr>
              <a:t>everyone who took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new </a:t>
            </a:r>
            <a:r>
              <a:rPr sz="1800" b="1" spc="-10" dirty="0">
                <a:latin typeface="Calibri"/>
                <a:cs typeface="Calibri"/>
              </a:rPr>
              <a:t>route to</a:t>
            </a:r>
            <a:r>
              <a:rPr sz="1800" b="1" spc="-2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work  </a:t>
            </a:r>
            <a:r>
              <a:rPr sz="1800" b="1" spc="-10" dirty="0">
                <a:latin typeface="Calibri"/>
                <a:cs typeface="Calibri"/>
              </a:rPr>
              <a:t>was late </a:t>
            </a:r>
            <a:r>
              <a:rPr sz="1800" b="1" dirty="0">
                <a:latin typeface="Calibri"/>
                <a:cs typeface="Calibri"/>
              </a:rPr>
              <a:t>on a particular </a:t>
            </a:r>
            <a:r>
              <a:rPr sz="1800" b="1" spc="-40" dirty="0">
                <a:latin typeface="Calibri"/>
                <a:cs typeface="Calibri"/>
              </a:rPr>
              <a:t>day, </a:t>
            </a:r>
            <a:r>
              <a:rPr sz="1800" b="1" spc="-5" dirty="0">
                <a:latin typeface="Calibri"/>
                <a:cs typeface="Calibri"/>
              </a:rPr>
              <a:t>consensus </a:t>
            </a:r>
            <a:r>
              <a:rPr sz="1800" b="1" dirty="0">
                <a:latin typeface="Calibri"/>
                <a:cs typeface="Calibri"/>
              </a:rPr>
              <a:t>is high; </a:t>
            </a:r>
            <a:r>
              <a:rPr sz="1800" b="1" spc="-10" dirty="0">
                <a:latin typeface="Calibri"/>
                <a:cs typeface="Calibri"/>
              </a:rPr>
              <a:t>therefore </a:t>
            </a:r>
            <a:r>
              <a:rPr sz="1800" b="1" spc="-5" dirty="0">
                <a:latin typeface="Calibri"/>
                <a:cs typeface="Calibri"/>
              </a:rPr>
              <a:t>we </a:t>
            </a:r>
            <a:r>
              <a:rPr sz="1800" b="1" spc="-10" dirty="0">
                <a:latin typeface="Calibri"/>
                <a:cs typeface="Calibri"/>
              </a:rPr>
              <a:t>give </a:t>
            </a:r>
            <a:r>
              <a:rPr sz="1800" b="1" dirty="0">
                <a:latin typeface="Calibri"/>
                <a:cs typeface="Calibri"/>
              </a:rPr>
              <a:t>an </a:t>
            </a:r>
            <a:r>
              <a:rPr sz="1800" b="1" spc="-10" dirty="0">
                <a:latin typeface="Calibri"/>
                <a:cs typeface="Calibri"/>
              </a:rPr>
              <a:t>external  </a:t>
            </a:r>
            <a:r>
              <a:rPr sz="1800" b="1" spc="-5" dirty="0">
                <a:latin typeface="Calibri"/>
                <a:cs typeface="Calibri"/>
              </a:rPr>
              <a:t>attribution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the act., </a:t>
            </a:r>
            <a:r>
              <a:rPr sz="1800" b="1" spc="-5" dirty="0">
                <a:latin typeface="Calibri"/>
                <a:cs typeface="Calibri"/>
              </a:rPr>
              <a:t>whereas </a:t>
            </a:r>
            <a:r>
              <a:rPr sz="1800" b="1" dirty="0">
                <a:latin typeface="Calibri"/>
                <a:cs typeface="Calibri"/>
              </a:rPr>
              <a:t>if only 1 </a:t>
            </a:r>
            <a:r>
              <a:rPr sz="1800" b="1" spc="-5" dirty="0">
                <a:latin typeface="Calibri"/>
                <a:cs typeface="Calibri"/>
              </a:rPr>
              <a:t>person </a:t>
            </a:r>
            <a:r>
              <a:rPr sz="1800" b="1" spc="-10" dirty="0">
                <a:latin typeface="Calibri"/>
                <a:cs typeface="Calibri"/>
              </a:rPr>
              <a:t>was late, </a:t>
            </a:r>
            <a:r>
              <a:rPr sz="1800" b="1" dirty="0">
                <a:latin typeface="Calibri"/>
                <a:cs typeface="Calibri"/>
              </a:rPr>
              <a:t>then </a:t>
            </a:r>
            <a:r>
              <a:rPr sz="1800" b="1" spc="-5" dirty="0">
                <a:latin typeface="Calibri"/>
                <a:cs typeface="Calibri"/>
              </a:rPr>
              <a:t>we would </a:t>
            </a:r>
            <a:r>
              <a:rPr sz="1800" b="1" dirty="0">
                <a:latin typeface="Calibri"/>
                <a:cs typeface="Calibri"/>
              </a:rPr>
              <a:t>look </a:t>
            </a:r>
            <a:r>
              <a:rPr sz="1800" b="1" spc="-10" dirty="0">
                <a:latin typeface="Calibri"/>
                <a:cs typeface="Calibri"/>
              </a:rPr>
              <a:t>to  give </a:t>
            </a:r>
            <a:r>
              <a:rPr sz="1800" b="1" dirty="0">
                <a:latin typeface="Calibri"/>
                <a:cs typeface="Calibri"/>
              </a:rPr>
              <a:t>an </a:t>
            </a:r>
            <a:r>
              <a:rPr sz="1800" b="1" spc="-10" dirty="0">
                <a:latin typeface="Calibri"/>
                <a:cs typeface="Calibri"/>
              </a:rPr>
              <a:t>internal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attribution.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3.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Consistency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more consistent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20" dirty="0">
                <a:latin typeface="Calibri"/>
                <a:cs typeface="Calibri"/>
              </a:rPr>
              <a:t>behaviour,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more </a:t>
            </a:r>
            <a:r>
              <a:rPr sz="1800" b="1" spc="-5" dirty="0">
                <a:latin typeface="Calibri"/>
                <a:cs typeface="Calibri"/>
              </a:rPr>
              <a:t>we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spc="-5" dirty="0">
                <a:latin typeface="Calibri"/>
                <a:cs typeface="Calibri"/>
              </a:rPr>
              <a:t>inclined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spc="-10" dirty="0">
                <a:latin typeface="Calibri"/>
                <a:cs typeface="Calibri"/>
              </a:rPr>
              <a:t>attribute </a:t>
            </a:r>
            <a:r>
              <a:rPr sz="1800" b="1" dirty="0">
                <a:latin typeface="Calibri"/>
                <a:cs typeface="Calibri"/>
              </a:rPr>
              <a:t>it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internal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causes.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Eg: Coming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work </a:t>
            </a:r>
            <a:r>
              <a:rPr sz="1800" b="1" spc="-10" dirty="0">
                <a:latin typeface="Calibri"/>
                <a:cs typeface="Calibri"/>
              </a:rPr>
              <a:t>late </a:t>
            </a:r>
            <a:r>
              <a:rPr sz="1800" b="1" dirty="0">
                <a:latin typeface="Calibri"/>
                <a:cs typeface="Calibri"/>
              </a:rPr>
              <a:t>once in a while - </a:t>
            </a:r>
            <a:r>
              <a:rPr sz="1800" b="1" spc="-5" dirty="0">
                <a:latin typeface="Calibri"/>
                <a:cs typeface="Calibri"/>
              </a:rPr>
              <a:t>External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attribution</a:t>
            </a:r>
            <a:endParaRPr sz="1800">
              <a:latin typeface="Calibri"/>
              <a:cs typeface="Calibri"/>
            </a:endParaRPr>
          </a:p>
          <a:p>
            <a:pPr marL="668020" indent="-655955">
              <a:lnSpc>
                <a:spcPct val="100000"/>
              </a:lnSpc>
              <a:buFont typeface="Arial"/>
              <a:buChar char="•"/>
              <a:tabLst>
                <a:tab pos="668020" algn="l"/>
                <a:tab pos="668655" algn="l"/>
              </a:tabLst>
            </a:pPr>
            <a:r>
              <a:rPr sz="1800" b="1" spc="-5" dirty="0">
                <a:latin typeface="Calibri"/>
                <a:cs typeface="Calibri"/>
              </a:rPr>
              <a:t>Coming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work </a:t>
            </a:r>
            <a:r>
              <a:rPr sz="1800" b="1" spc="-10" dirty="0">
                <a:latin typeface="Calibri"/>
                <a:cs typeface="Calibri"/>
              </a:rPr>
              <a:t>late </a:t>
            </a:r>
            <a:r>
              <a:rPr sz="1800" b="1" dirty="0">
                <a:latin typeface="Calibri"/>
                <a:cs typeface="Calibri"/>
              </a:rPr>
              <a:t>3 times a </a:t>
            </a:r>
            <a:r>
              <a:rPr sz="1800" b="1" spc="-5" dirty="0">
                <a:latin typeface="Calibri"/>
                <a:cs typeface="Calibri"/>
              </a:rPr>
              <a:t>week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10" dirty="0">
                <a:latin typeface="Calibri"/>
                <a:cs typeface="Calibri"/>
              </a:rPr>
              <a:t>Internal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attribution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8036559" cy="4415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887094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Comprehensive ex.:Mithilesh </a:t>
            </a:r>
            <a:r>
              <a:rPr sz="3000" dirty="0">
                <a:latin typeface="Calibri"/>
                <a:cs typeface="Calibri"/>
              </a:rPr>
              <a:t>Jha </a:t>
            </a:r>
            <a:r>
              <a:rPr sz="3000" spc="-15" dirty="0">
                <a:latin typeface="Calibri"/>
                <a:cs typeface="Calibri"/>
              </a:rPr>
              <a:t>generally  performs at </a:t>
            </a:r>
            <a:r>
              <a:rPr sz="3000" spc="-5" dirty="0">
                <a:latin typeface="Calibri"/>
                <a:cs typeface="Calibri"/>
              </a:rPr>
              <a:t>about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same </a:t>
            </a:r>
            <a:r>
              <a:rPr sz="3000" spc="-15" dirty="0">
                <a:latin typeface="Calibri"/>
                <a:cs typeface="Calibri"/>
              </a:rPr>
              <a:t>level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spc="-20" dirty="0">
                <a:latin typeface="Calibri"/>
                <a:cs typeface="Calibri"/>
              </a:rPr>
              <a:t>several  related </a:t>
            </a:r>
            <a:r>
              <a:rPr sz="3000" spc="-10" dirty="0">
                <a:latin typeface="Calibri"/>
                <a:cs typeface="Calibri"/>
              </a:rPr>
              <a:t>tasks(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low</a:t>
            </a:r>
            <a:r>
              <a:rPr sz="3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distinctiveness</a:t>
            </a:r>
            <a:r>
              <a:rPr sz="3000" spc="-10" dirty="0">
                <a:latin typeface="Calibri"/>
                <a:cs typeface="Calibri"/>
              </a:rPr>
              <a:t>),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Other </a:t>
            </a:r>
            <a:r>
              <a:rPr sz="3000" spc="-10" dirty="0">
                <a:latin typeface="Calibri"/>
                <a:cs typeface="Calibri"/>
              </a:rPr>
              <a:t>employees </a:t>
            </a:r>
            <a:r>
              <a:rPr sz="3000" spc="-15" dirty="0">
                <a:latin typeface="Calibri"/>
                <a:cs typeface="Calibri"/>
              </a:rPr>
              <a:t>frequently perform </a:t>
            </a:r>
            <a:r>
              <a:rPr sz="3000" spc="-20" dirty="0">
                <a:latin typeface="Calibri"/>
                <a:cs typeface="Calibri"/>
              </a:rPr>
              <a:t>differently </a:t>
            </a:r>
            <a:r>
              <a:rPr sz="3000" dirty="0">
                <a:latin typeface="Calibri"/>
                <a:cs typeface="Calibri"/>
              </a:rPr>
              <a:t>–  </a:t>
            </a:r>
            <a:r>
              <a:rPr sz="3000" spc="-20" dirty="0">
                <a:latin typeface="Calibri"/>
                <a:cs typeface="Calibri"/>
              </a:rPr>
              <a:t>better </a:t>
            </a:r>
            <a:r>
              <a:rPr sz="3000" spc="-5" dirty="0">
                <a:latin typeface="Calibri"/>
                <a:cs typeface="Calibri"/>
              </a:rPr>
              <a:t>or </a:t>
            </a:r>
            <a:r>
              <a:rPr sz="3000" spc="-10" dirty="0">
                <a:latin typeface="Calibri"/>
                <a:cs typeface="Calibri"/>
              </a:rPr>
              <a:t>worse-than </a:t>
            </a:r>
            <a:r>
              <a:rPr sz="3000" dirty="0">
                <a:latin typeface="Calibri"/>
                <a:cs typeface="Calibri"/>
              </a:rPr>
              <a:t>Jha ji </a:t>
            </a:r>
            <a:r>
              <a:rPr sz="3000" spc="-5" dirty="0">
                <a:latin typeface="Calibri"/>
                <a:cs typeface="Calibri"/>
              </a:rPr>
              <a:t>does on his </a:t>
            </a:r>
            <a:r>
              <a:rPr sz="3000" spc="-15" dirty="0">
                <a:latin typeface="Calibri"/>
                <a:cs typeface="Calibri"/>
              </a:rPr>
              <a:t>current  </a:t>
            </a:r>
            <a:r>
              <a:rPr sz="3000" spc="-10" dirty="0">
                <a:latin typeface="Calibri"/>
                <a:cs typeface="Calibri"/>
              </a:rPr>
              <a:t>task(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low</a:t>
            </a:r>
            <a:r>
              <a:rPr sz="3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consensus</a:t>
            </a:r>
            <a:r>
              <a:rPr sz="3000" spc="-10" dirty="0">
                <a:latin typeface="Calibri"/>
                <a:cs typeface="Calibri"/>
              </a:rPr>
              <a:t>),</a:t>
            </a:r>
            <a:endParaRPr sz="3000">
              <a:latin typeface="Calibri"/>
              <a:cs typeface="Calibri"/>
            </a:endParaRPr>
          </a:p>
          <a:p>
            <a:pPr marL="355600" marR="53340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and Jha </a:t>
            </a:r>
            <a:r>
              <a:rPr sz="3000" spc="-45" dirty="0">
                <a:latin typeface="Calibri"/>
                <a:cs typeface="Calibri"/>
              </a:rPr>
              <a:t>ji’s </a:t>
            </a:r>
            <a:r>
              <a:rPr sz="3000" spc="-15" dirty="0">
                <a:latin typeface="Calibri"/>
                <a:cs typeface="Calibri"/>
              </a:rPr>
              <a:t>performance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dirty="0">
                <a:latin typeface="Calibri"/>
                <a:cs typeface="Calibri"/>
              </a:rPr>
              <a:t>this </a:t>
            </a:r>
            <a:r>
              <a:rPr sz="3000" spc="-15" dirty="0">
                <a:latin typeface="Calibri"/>
                <a:cs typeface="Calibri"/>
              </a:rPr>
              <a:t>current </a:t>
            </a:r>
            <a:r>
              <a:rPr sz="3000" spc="-10" dirty="0">
                <a:latin typeface="Calibri"/>
                <a:cs typeface="Calibri"/>
              </a:rPr>
              <a:t>task </a:t>
            </a:r>
            <a:r>
              <a:rPr sz="3000" dirty="0">
                <a:latin typeface="Calibri"/>
                <a:cs typeface="Calibri"/>
              </a:rPr>
              <a:t>is  </a:t>
            </a:r>
            <a:r>
              <a:rPr sz="3000" spc="-20" dirty="0">
                <a:latin typeface="Calibri"/>
                <a:cs typeface="Calibri"/>
              </a:rPr>
              <a:t>consistent </a:t>
            </a:r>
            <a:r>
              <a:rPr sz="3000" spc="-10" dirty="0">
                <a:latin typeface="Calibri"/>
                <a:cs typeface="Calibri"/>
              </a:rPr>
              <a:t>over </a:t>
            </a:r>
            <a:r>
              <a:rPr sz="3000" spc="-5" dirty="0">
                <a:latin typeface="Calibri"/>
                <a:cs typeface="Calibri"/>
              </a:rPr>
              <a:t>time(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 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consistency</a:t>
            </a:r>
            <a:r>
              <a:rPr sz="3000" spc="-15" dirty="0">
                <a:latin typeface="Calibri"/>
                <a:cs typeface="Calibri"/>
              </a:rPr>
              <a:t>),</a:t>
            </a:r>
            <a:endParaRPr sz="3000">
              <a:latin typeface="Calibri"/>
              <a:cs typeface="Calibri"/>
            </a:endParaRPr>
          </a:p>
          <a:p>
            <a:pPr marL="355600" marR="309245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then </a:t>
            </a:r>
            <a:r>
              <a:rPr sz="3000" spc="-20" dirty="0">
                <a:latin typeface="Calibri"/>
                <a:cs typeface="Calibri"/>
              </a:rPr>
              <a:t>anyone </a:t>
            </a:r>
            <a:r>
              <a:rPr sz="3000" spc="-5" dirty="0">
                <a:latin typeface="Calibri"/>
                <a:cs typeface="Calibri"/>
              </a:rPr>
              <a:t>judging </a:t>
            </a:r>
            <a:r>
              <a:rPr sz="3000" dirty="0">
                <a:latin typeface="Calibri"/>
                <a:cs typeface="Calibri"/>
              </a:rPr>
              <a:t>Jha </a:t>
            </a:r>
            <a:r>
              <a:rPr sz="3000" spc="-45" dirty="0">
                <a:latin typeface="Calibri"/>
                <a:cs typeface="Calibri"/>
              </a:rPr>
              <a:t>ji’s </a:t>
            </a:r>
            <a:r>
              <a:rPr sz="3000" spc="-10" dirty="0">
                <a:latin typeface="Calibri"/>
                <a:cs typeface="Calibri"/>
              </a:rPr>
              <a:t>work </a:t>
            </a:r>
            <a:r>
              <a:rPr sz="3000" spc="-5" dirty="0">
                <a:latin typeface="Calibri"/>
                <a:cs typeface="Calibri"/>
              </a:rPr>
              <a:t>will </a:t>
            </a:r>
            <a:r>
              <a:rPr sz="3000" spc="-25" dirty="0">
                <a:latin typeface="Calibri"/>
                <a:cs typeface="Calibri"/>
              </a:rPr>
              <a:t>likely </a:t>
            </a:r>
            <a:r>
              <a:rPr sz="3000" spc="-5" dirty="0">
                <a:latin typeface="Calibri"/>
                <a:cs typeface="Calibri"/>
              </a:rPr>
              <a:t>hold  </a:t>
            </a:r>
            <a:r>
              <a:rPr sz="3000" spc="-10" dirty="0">
                <a:latin typeface="Calibri"/>
                <a:cs typeface="Calibri"/>
              </a:rPr>
              <a:t>him </a:t>
            </a:r>
            <a:r>
              <a:rPr sz="3000" spc="-5" dirty="0">
                <a:latin typeface="Calibri"/>
                <a:cs typeface="Calibri"/>
              </a:rPr>
              <a:t>primarily </a:t>
            </a:r>
            <a:r>
              <a:rPr sz="3000" spc="-10" dirty="0">
                <a:latin typeface="Calibri"/>
                <a:cs typeface="Calibri"/>
              </a:rPr>
              <a:t>responsible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5" dirty="0">
                <a:latin typeface="Calibri"/>
                <a:cs typeface="Calibri"/>
              </a:rPr>
              <a:t>his  </a:t>
            </a:r>
            <a:r>
              <a:rPr sz="3000" spc="-10" dirty="0">
                <a:latin typeface="Calibri"/>
                <a:cs typeface="Calibri"/>
              </a:rPr>
              <a:t>performance(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INTERNAL</a:t>
            </a:r>
            <a:r>
              <a:rPr sz="3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ATTRIBUTION</a:t>
            </a:r>
            <a:r>
              <a:rPr sz="3000" spc="-20" dirty="0">
                <a:latin typeface="Calibri"/>
                <a:cs typeface="Calibri"/>
              </a:rPr>
              <a:t>).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7907655" cy="41236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Fundamental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attribution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error: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tendency 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underestimate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influence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external  </a:t>
            </a:r>
            <a:r>
              <a:rPr sz="3200" spc="-25" dirty="0">
                <a:latin typeface="Calibri"/>
                <a:cs typeface="Calibri"/>
              </a:rPr>
              <a:t>factors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overestimate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influence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10" dirty="0">
                <a:latin typeface="Calibri"/>
                <a:cs typeface="Calibri"/>
              </a:rPr>
              <a:t>internal </a:t>
            </a:r>
            <a:r>
              <a:rPr sz="3200" spc="-25" dirty="0">
                <a:latin typeface="Calibri"/>
                <a:cs typeface="Calibri"/>
              </a:rPr>
              <a:t>factors </a:t>
            </a:r>
            <a:r>
              <a:rPr sz="3200" dirty="0">
                <a:latin typeface="Calibri"/>
                <a:cs typeface="Calibri"/>
              </a:rPr>
              <a:t>when making </a:t>
            </a:r>
            <a:r>
              <a:rPr sz="3200" spc="-10" dirty="0">
                <a:latin typeface="Calibri"/>
                <a:cs typeface="Calibri"/>
              </a:rPr>
              <a:t>judgements  </a:t>
            </a:r>
            <a:r>
              <a:rPr sz="3200" dirty="0">
                <a:latin typeface="Calibri"/>
                <a:cs typeface="Calibri"/>
              </a:rPr>
              <a:t>about the </a:t>
            </a:r>
            <a:r>
              <a:rPr sz="3200" spc="-10" dirty="0">
                <a:latin typeface="Calibri"/>
                <a:cs typeface="Calibri"/>
              </a:rPr>
              <a:t>behaviour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others.</a:t>
            </a:r>
            <a:endParaRPr sz="3200">
              <a:latin typeface="Calibri"/>
              <a:cs typeface="Calibri"/>
            </a:endParaRPr>
          </a:p>
          <a:p>
            <a:pPr marL="355600" marR="24765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Eg. A </a:t>
            </a:r>
            <a:r>
              <a:rPr sz="3200" spc="-5" dirty="0">
                <a:latin typeface="Calibri"/>
                <a:cs typeface="Calibri"/>
              </a:rPr>
              <a:t>sales manager is </a:t>
            </a:r>
            <a:r>
              <a:rPr sz="3200" spc="-15" dirty="0">
                <a:latin typeface="Calibri"/>
                <a:cs typeface="Calibri"/>
              </a:rPr>
              <a:t>prone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attribute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poor </a:t>
            </a:r>
            <a:r>
              <a:rPr sz="3200" spc="-10" dirty="0">
                <a:latin typeface="Calibri"/>
                <a:cs typeface="Calibri"/>
              </a:rPr>
              <a:t>performance </a:t>
            </a:r>
            <a:r>
              <a:rPr sz="3200" spc="-5" dirty="0">
                <a:latin typeface="Calibri"/>
                <a:cs typeface="Calibri"/>
              </a:rPr>
              <a:t>of her sales </a:t>
            </a:r>
            <a:r>
              <a:rPr sz="3200" spc="-10" dirty="0">
                <a:latin typeface="Calibri"/>
                <a:cs typeface="Calibri"/>
              </a:rPr>
              <a:t>agents 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laziness </a:t>
            </a:r>
            <a:r>
              <a:rPr sz="3200" spc="-15" dirty="0">
                <a:latin typeface="Calibri"/>
                <a:cs typeface="Calibri"/>
              </a:rPr>
              <a:t>rather </a:t>
            </a:r>
            <a:r>
              <a:rPr sz="3200" dirty="0">
                <a:latin typeface="Calibri"/>
                <a:cs typeface="Calibri"/>
              </a:rPr>
              <a:t>than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innovative </a:t>
            </a:r>
            <a:r>
              <a:rPr sz="3200" spc="-10" dirty="0">
                <a:latin typeface="Calibri"/>
                <a:cs typeface="Calibri"/>
              </a:rPr>
              <a:t>product  </a:t>
            </a:r>
            <a:r>
              <a:rPr sz="3200" spc="-5" dirty="0">
                <a:latin typeface="Calibri"/>
                <a:cs typeface="Calibri"/>
              </a:rPr>
              <a:t>line </a:t>
            </a:r>
            <a:r>
              <a:rPr sz="3200" spc="-15" dirty="0">
                <a:latin typeface="Calibri"/>
                <a:cs typeface="Calibri"/>
              </a:rPr>
              <a:t>introduced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competitor.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4920" marR="5080" indent="-11753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PERCEPTION </a:t>
            </a:r>
            <a:r>
              <a:rPr spc="-5" dirty="0"/>
              <a:t>AND </a:t>
            </a:r>
            <a:r>
              <a:rPr spc="-10" dirty="0"/>
              <a:t>INDIVIDUAL  DECISION</a:t>
            </a:r>
            <a:r>
              <a:rPr spc="-15" dirty="0"/>
              <a:t> </a:t>
            </a:r>
            <a:r>
              <a:rPr spc="-5" dirty="0"/>
              <a:t>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8030845" cy="44615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Self serving 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 </a:t>
            </a:r>
            <a:r>
              <a:rPr sz="3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tendency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5" dirty="0">
                <a:latin typeface="Calibri"/>
                <a:cs typeface="Calibri"/>
              </a:rPr>
              <a:t>individuals </a:t>
            </a:r>
            <a:r>
              <a:rPr sz="3000" spc="-10" dirty="0">
                <a:latin typeface="Calibri"/>
                <a:cs typeface="Calibri"/>
              </a:rPr>
              <a:t>to  </a:t>
            </a:r>
            <a:r>
              <a:rPr sz="3000" spc="-15" dirty="0">
                <a:latin typeface="Calibri"/>
                <a:cs typeface="Calibri"/>
              </a:rPr>
              <a:t>attribute </a:t>
            </a:r>
            <a:r>
              <a:rPr sz="3000" spc="-5" dirty="0">
                <a:latin typeface="Calibri"/>
                <a:cs typeface="Calibri"/>
              </a:rPr>
              <a:t>their </a:t>
            </a:r>
            <a:r>
              <a:rPr sz="3000" spc="-10" dirty="0">
                <a:latin typeface="Calibri"/>
                <a:cs typeface="Calibri"/>
              </a:rPr>
              <a:t>own </a:t>
            </a:r>
            <a:r>
              <a:rPr sz="3000" spc="-5" dirty="0">
                <a:latin typeface="Calibri"/>
                <a:cs typeface="Calibri"/>
              </a:rPr>
              <a:t>successes </a:t>
            </a:r>
            <a:r>
              <a:rPr sz="3000" spc="-15" dirty="0">
                <a:latin typeface="Calibri"/>
                <a:cs typeface="Calibri"/>
              </a:rPr>
              <a:t>to internal </a:t>
            </a:r>
            <a:r>
              <a:rPr sz="3000" spc="-25" dirty="0">
                <a:latin typeface="Calibri"/>
                <a:cs typeface="Calibri"/>
              </a:rPr>
              <a:t>factors 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put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blame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15" dirty="0">
                <a:latin typeface="Calibri"/>
                <a:cs typeface="Calibri"/>
              </a:rPr>
              <a:t>failures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spc="-15" dirty="0">
                <a:latin typeface="Calibri"/>
                <a:cs typeface="Calibri"/>
              </a:rPr>
              <a:t>external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factors.</a:t>
            </a:r>
            <a:endParaRPr sz="3000">
              <a:latin typeface="Calibri"/>
              <a:cs typeface="Calibri"/>
            </a:endParaRPr>
          </a:p>
          <a:p>
            <a:pPr marL="355600" marR="229870" indent="-342900" algn="just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Eg.: </a:t>
            </a:r>
            <a:r>
              <a:rPr sz="3000" spc="-15" dirty="0">
                <a:latin typeface="Calibri"/>
                <a:cs typeface="Calibri"/>
              </a:rPr>
              <a:t>Researchers </a:t>
            </a:r>
            <a:r>
              <a:rPr sz="3000" spc="-20" dirty="0">
                <a:latin typeface="Calibri"/>
                <a:cs typeface="Calibri"/>
              </a:rPr>
              <a:t>asked </a:t>
            </a:r>
            <a:r>
              <a:rPr sz="3000" spc="-5" dirty="0">
                <a:latin typeface="Calibri"/>
                <a:cs typeface="Calibri"/>
              </a:rPr>
              <a:t>one </a:t>
            </a:r>
            <a:r>
              <a:rPr sz="3000" spc="-15" dirty="0">
                <a:latin typeface="Calibri"/>
                <a:cs typeface="Calibri"/>
              </a:rPr>
              <a:t>group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people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5" dirty="0">
                <a:latin typeface="Calibri"/>
                <a:cs typeface="Calibri"/>
              </a:rPr>
              <a:t>“If  someone </a:t>
            </a:r>
            <a:r>
              <a:rPr sz="3000" spc="-10" dirty="0">
                <a:latin typeface="Calibri"/>
                <a:cs typeface="Calibri"/>
              </a:rPr>
              <a:t>sues </a:t>
            </a:r>
            <a:r>
              <a:rPr sz="3000" spc="-20" dirty="0">
                <a:latin typeface="Calibri"/>
                <a:cs typeface="Calibri"/>
              </a:rPr>
              <a:t>you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you </a:t>
            </a:r>
            <a:r>
              <a:rPr sz="3000" dirty="0">
                <a:latin typeface="Calibri"/>
                <a:cs typeface="Calibri"/>
              </a:rPr>
              <a:t>win the </a:t>
            </a:r>
            <a:r>
              <a:rPr sz="3000" spc="-5" dirty="0">
                <a:latin typeface="Calibri"/>
                <a:cs typeface="Calibri"/>
              </a:rPr>
              <a:t>case, should  he </a:t>
            </a:r>
            <a:r>
              <a:rPr sz="3000" spc="-25" dirty="0">
                <a:latin typeface="Calibri"/>
                <a:cs typeface="Calibri"/>
              </a:rPr>
              <a:t>pay </a:t>
            </a:r>
            <a:r>
              <a:rPr sz="3000" spc="-15" dirty="0">
                <a:latin typeface="Calibri"/>
                <a:cs typeface="Calibri"/>
              </a:rPr>
              <a:t>your legal </a:t>
            </a:r>
            <a:r>
              <a:rPr sz="3000" spc="-5" dirty="0">
                <a:latin typeface="Calibri"/>
                <a:cs typeface="Calibri"/>
              </a:rPr>
              <a:t>costs?” </a:t>
            </a:r>
            <a:r>
              <a:rPr sz="3000" dirty="0">
                <a:latin typeface="Calibri"/>
                <a:cs typeface="Calibri"/>
              </a:rPr>
              <a:t>85% </a:t>
            </a:r>
            <a:r>
              <a:rPr sz="3000" spc="-10" dirty="0">
                <a:latin typeface="Calibri"/>
                <a:cs typeface="Calibri"/>
              </a:rPr>
              <a:t>responded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Yes.</a:t>
            </a:r>
            <a:endParaRPr sz="3000">
              <a:latin typeface="Calibri"/>
              <a:cs typeface="Calibri"/>
            </a:endParaRPr>
          </a:p>
          <a:p>
            <a:pPr marL="355600" marR="306705" algn="just">
              <a:lnSpc>
                <a:spcPts val="3240"/>
              </a:lnSpc>
              <a:spcBef>
                <a:spcPts val="45"/>
              </a:spcBef>
            </a:pPr>
            <a:r>
              <a:rPr sz="3000" dirty="0">
                <a:latin typeface="Calibri"/>
                <a:cs typeface="Calibri"/>
              </a:rPr>
              <a:t>Another </a:t>
            </a:r>
            <a:r>
              <a:rPr sz="3000" spc="-15" dirty="0">
                <a:latin typeface="Calibri"/>
                <a:cs typeface="Calibri"/>
              </a:rPr>
              <a:t>group </a:t>
            </a:r>
            <a:r>
              <a:rPr sz="3000" spc="-10" dirty="0">
                <a:latin typeface="Calibri"/>
                <a:cs typeface="Calibri"/>
              </a:rPr>
              <a:t>was </a:t>
            </a:r>
            <a:r>
              <a:rPr sz="3000" spc="-20" dirty="0">
                <a:latin typeface="Calibri"/>
                <a:cs typeface="Calibri"/>
              </a:rPr>
              <a:t>asked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5" dirty="0">
                <a:latin typeface="Calibri"/>
                <a:cs typeface="Calibri"/>
              </a:rPr>
              <a:t>“If </a:t>
            </a:r>
            <a:r>
              <a:rPr sz="3000" spc="-15" dirty="0">
                <a:latin typeface="Calibri"/>
                <a:cs typeface="Calibri"/>
              </a:rPr>
              <a:t>you </a:t>
            </a:r>
            <a:r>
              <a:rPr sz="3000" dirty="0">
                <a:latin typeface="Calibri"/>
                <a:cs typeface="Calibri"/>
              </a:rPr>
              <a:t>sue </a:t>
            </a:r>
            <a:r>
              <a:rPr sz="3000" spc="-5" dirty="0">
                <a:latin typeface="Calibri"/>
                <a:cs typeface="Calibri"/>
              </a:rPr>
              <a:t>someone 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lose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case, </a:t>
            </a:r>
            <a:r>
              <a:rPr sz="3000" spc="-5" dirty="0">
                <a:latin typeface="Calibri"/>
                <a:cs typeface="Calibri"/>
              </a:rPr>
              <a:t>should </a:t>
            </a:r>
            <a:r>
              <a:rPr sz="3000" spc="-15" dirty="0">
                <a:latin typeface="Calibri"/>
                <a:cs typeface="Calibri"/>
              </a:rPr>
              <a:t>you </a:t>
            </a:r>
            <a:r>
              <a:rPr sz="3000" spc="-25" dirty="0">
                <a:latin typeface="Calibri"/>
                <a:cs typeface="Calibri"/>
              </a:rPr>
              <a:t>pay </a:t>
            </a:r>
            <a:r>
              <a:rPr sz="3000" spc="-5" dirty="0">
                <a:latin typeface="Calibri"/>
                <a:cs typeface="Calibri"/>
              </a:rPr>
              <a:t>his costs?”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Only </a:t>
            </a:r>
            <a:r>
              <a:rPr sz="3000" dirty="0">
                <a:latin typeface="Calibri"/>
                <a:cs typeface="Calibri"/>
              </a:rPr>
              <a:t>44% </a:t>
            </a:r>
            <a:r>
              <a:rPr sz="3000" spc="-10" dirty="0">
                <a:latin typeface="Calibri"/>
                <a:cs typeface="Calibri"/>
              </a:rPr>
              <a:t>answered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Yes.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2864</Words>
  <Application>Microsoft Office PowerPoint</Application>
  <PresentationFormat>On-screen Show (4:3)</PresentationFormat>
  <Paragraphs>256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PowerPoint Presentation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PERCEPTION AND INDIVIDUAL  DECISION MAKING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 NADEEM</cp:lastModifiedBy>
  <cp:revision>1</cp:revision>
  <dcterms:created xsi:type="dcterms:W3CDTF">2020-04-16T01:40:26Z</dcterms:created>
  <dcterms:modified xsi:type="dcterms:W3CDTF">2020-05-02T20:10:57Z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2020-04-16T00:00:00Z</vt:filetime>
  </property>
</Properties>
</file>