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80" r:id="rId7"/>
    <p:sldId id="281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319" r:id="rId25"/>
    <p:sldId id="320" r:id="rId26"/>
    <p:sldId id="321" r:id="rId27"/>
    <p:sldId id="322" r:id="rId28"/>
    <p:sldId id="571" r:id="rId2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78993" y="271017"/>
            <a:ext cx="8586012" cy="1122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5940" y="1524621"/>
            <a:ext cx="3300729" cy="4251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79750" y="466166"/>
            <a:ext cx="2984499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7340" y="2992472"/>
            <a:ext cx="7162165" cy="3537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0600" y="4343400"/>
            <a:ext cx="7467600" cy="1641475"/>
          </a:xfrm>
          <a:prstGeom prst="rect">
            <a:avLst/>
          </a:prstGeom>
          <a:ln w="12700">
            <a:solidFill>
              <a:srgbClr val="C0000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60"/>
              </a:spcBef>
            </a:pPr>
            <a:r>
              <a:rPr sz="3200" b="1" dirty="0">
                <a:latin typeface="Times New Roman"/>
                <a:cs typeface="Times New Roman"/>
              </a:rPr>
              <a:t>Civil</a:t>
            </a:r>
            <a:r>
              <a:rPr sz="3200" b="1" spc="-4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Engineering</a:t>
            </a:r>
            <a:r>
              <a:rPr sz="3200" b="1" spc="-5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Department</a:t>
            </a:r>
            <a:endParaRPr sz="3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680"/>
              </a:spcBef>
            </a:pPr>
            <a:r>
              <a:rPr sz="2800" spc="-5" dirty="0">
                <a:latin typeface="Times New Roman"/>
                <a:cs typeface="Times New Roman"/>
              </a:rPr>
              <a:t>College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of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Engineering and Technology(CET)</a:t>
            </a:r>
            <a:endParaRPr sz="2800">
              <a:latin typeface="Times New Roman"/>
              <a:cs typeface="Times New Roman"/>
            </a:endParaRPr>
          </a:p>
          <a:p>
            <a:pPr marL="99695" algn="ctr">
              <a:lnSpc>
                <a:spcPct val="100000"/>
              </a:lnSpc>
              <a:spcBef>
                <a:spcPts val="765"/>
              </a:spcBef>
            </a:pPr>
            <a:r>
              <a:rPr lang="en-US" sz="3200" smtClean="0">
                <a:latin typeface="Times New Roman"/>
                <a:cs typeface="Times New Roman"/>
              </a:rPr>
              <a:t>UOS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5592" y="2002358"/>
            <a:ext cx="6591300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3200" u="heavy" spc="-5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Microsoft Sans Serif"/>
                <a:cs typeface="Microsoft Sans Serif"/>
              </a:rPr>
              <a:t>Lecture-1</a:t>
            </a:r>
            <a:r>
              <a:rPr lang="en-US" sz="32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Microsoft Sans Serif"/>
                <a:cs typeface="Microsoft Sans Serif"/>
              </a:rPr>
              <a:t>3</a:t>
            </a:r>
            <a:endParaRPr sz="3200">
              <a:latin typeface="Microsoft Sans Serif"/>
              <a:cs typeface="Microsoft Sans Serif"/>
            </a:endParaRPr>
          </a:p>
          <a:p>
            <a:pPr algn="ctr">
              <a:lnSpc>
                <a:spcPct val="100000"/>
              </a:lnSpc>
            </a:pPr>
            <a:r>
              <a:rPr sz="3200" u="heavy" spc="-5">
                <a:solidFill>
                  <a:srgbClr val="2C2C89"/>
                </a:solidFill>
                <a:uFill>
                  <a:solidFill>
                    <a:srgbClr val="2C2C89"/>
                  </a:solidFill>
                </a:uFill>
                <a:latin typeface="Microsoft Sans Serif"/>
                <a:cs typeface="Microsoft Sans Serif"/>
              </a:rPr>
              <a:t>Highway</a:t>
            </a:r>
            <a:r>
              <a:rPr sz="3200" u="heavy" spc="5">
                <a:solidFill>
                  <a:srgbClr val="2C2C89"/>
                </a:solidFill>
                <a:uFill>
                  <a:solidFill>
                    <a:srgbClr val="2C2C89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lang="en-US" sz="3200" u="heavy" spc="-5" dirty="0" smtClean="0">
                <a:solidFill>
                  <a:srgbClr val="2C2C89"/>
                </a:solidFill>
                <a:uFill>
                  <a:solidFill>
                    <a:srgbClr val="2C2C89"/>
                  </a:solidFill>
                </a:uFill>
                <a:latin typeface="Microsoft Sans Serif"/>
                <a:cs typeface="Microsoft Sans Serif"/>
              </a:rPr>
              <a:t>Surveying</a:t>
            </a:r>
            <a:endParaRPr sz="3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5900" y="2959100"/>
            <a:ext cx="4888230" cy="3683000"/>
            <a:chOff x="215900" y="2959100"/>
            <a:chExt cx="4888230" cy="3683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8600" y="2971800"/>
              <a:ext cx="4862449" cy="36576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222250" y="2965450"/>
              <a:ext cx="4875530" cy="3670300"/>
            </a:xfrm>
            <a:custGeom>
              <a:avLst/>
              <a:gdLst/>
              <a:ahLst/>
              <a:cxnLst/>
              <a:rect l="l" t="t" r="r" b="b"/>
              <a:pathLst>
                <a:path w="4875530" h="3670300">
                  <a:moveTo>
                    <a:pt x="0" y="3670300"/>
                  </a:moveTo>
                  <a:lnTo>
                    <a:pt x="4875276" y="3670300"/>
                  </a:lnTo>
                  <a:lnTo>
                    <a:pt x="4875276" y="0"/>
                  </a:lnTo>
                  <a:lnTo>
                    <a:pt x="0" y="0"/>
                  </a:lnTo>
                  <a:lnTo>
                    <a:pt x="0" y="3670300"/>
                  </a:lnTo>
                  <a:close/>
                </a:path>
              </a:pathLst>
            </a:custGeom>
            <a:ln w="127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5168900" y="215900"/>
            <a:ext cx="3759200" cy="2616200"/>
            <a:chOff x="5168900" y="215900"/>
            <a:chExt cx="3759200" cy="261620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81600" y="228600"/>
              <a:ext cx="3733800" cy="259080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5175250" y="222250"/>
              <a:ext cx="3746500" cy="2603500"/>
            </a:xfrm>
            <a:custGeom>
              <a:avLst/>
              <a:gdLst/>
              <a:ahLst/>
              <a:cxnLst/>
              <a:rect l="l" t="t" r="r" b="b"/>
              <a:pathLst>
                <a:path w="3746500" h="2603500">
                  <a:moveTo>
                    <a:pt x="0" y="2603500"/>
                  </a:moveTo>
                  <a:lnTo>
                    <a:pt x="3746500" y="2603500"/>
                  </a:lnTo>
                  <a:lnTo>
                    <a:pt x="3746500" y="0"/>
                  </a:lnTo>
                  <a:lnTo>
                    <a:pt x="0" y="0"/>
                  </a:lnTo>
                  <a:lnTo>
                    <a:pt x="0" y="26035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  <a:prstDash val="lgDash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215900" y="292100"/>
            <a:ext cx="4902200" cy="2540000"/>
            <a:chOff x="215900" y="292100"/>
            <a:chExt cx="4902200" cy="2540000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8600" y="304800"/>
              <a:ext cx="4876800" cy="2514600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222250" y="298450"/>
              <a:ext cx="4889500" cy="2527300"/>
            </a:xfrm>
            <a:custGeom>
              <a:avLst/>
              <a:gdLst/>
              <a:ahLst/>
              <a:cxnLst/>
              <a:rect l="l" t="t" r="r" b="b"/>
              <a:pathLst>
                <a:path w="4889500" h="2527300">
                  <a:moveTo>
                    <a:pt x="0" y="2527300"/>
                  </a:moveTo>
                  <a:lnTo>
                    <a:pt x="4889500" y="2527300"/>
                  </a:lnTo>
                  <a:lnTo>
                    <a:pt x="4889500" y="0"/>
                  </a:lnTo>
                  <a:lnTo>
                    <a:pt x="0" y="0"/>
                  </a:lnTo>
                  <a:lnTo>
                    <a:pt x="0" y="2527300"/>
                  </a:lnTo>
                  <a:close/>
                </a:path>
              </a:pathLst>
            </a:custGeom>
            <a:ln w="127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257800" y="3124200"/>
            <a:ext cx="3886199" cy="35052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947673"/>
            <a:ext cx="8531225" cy="57461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Short</a:t>
            </a:r>
            <a:endParaRPr sz="28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Easy</a:t>
            </a:r>
            <a:endParaRPr sz="28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Safe</a:t>
            </a:r>
            <a:endParaRPr sz="28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Economical</a:t>
            </a:r>
            <a:endParaRPr sz="28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450">
              <a:latin typeface="Microsoft Sans Serif"/>
              <a:cs typeface="Microsoft Sans Serif"/>
            </a:endParaRPr>
          </a:p>
          <a:p>
            <a:pPr marL="355600" marR="5715" indent="-342900" algn="just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24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Microsoft Sans Serif"/>
                <a:cs typeface="Microsoft Sans Serif"/>
              </a:rPr>
              <a:t>Short-</a:t>
            </a:r>
            <a:r>
              <a:rPr sz="24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desirable</a:t>
            </a:r>
            <a:r>
              <a:rPr sz="2400" dirty="0">
                <a:latin typeface="Microsoft Sans Serif"/>
                <a:cs typeface="Microsoft Sans Serif"/>
              </a:rPr>
              <a:t> to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have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</a:t>
            </a:r>
            <a:r>
              <a:rPr sz="2400" dirty="0">
                <a:latin typeface="Microsoft Sans Serif"/>
                <a:cs typeface="Microsoft Sans Serif"/>
              </a:rPr>
              <a:t> short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alignment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between</a:t>
            </a:r>
            <a:r>
              <a:rPr sz="2400" dirty="0">
                <a:latin typeface="Microsoft Sans Serif"/>
                <a:cs typeface="Microsoft Sans Serif"/>
              </a:rPr>
              <a:t> two 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terminal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stations.</a:t>
            </a:r>
            <a:endParaRPr sz="2400">
              <a:latin typeface="Microsoft Sans Serif"/>
              <a:cs typeface="Microsoft Sans Serif"/>
            </a:endParaRPr>
          </a:p>
          <a:p>
            <a:pPr marL="355600" marR="8255" indent="-342900" algn="just">
              <a:lnSpc>
                <a:spcPct val="100000"/>
              </a:lnSpc>
              <a:spcBef>
                <a:spcPts val="580"/>
              </a:spcBef>
              <a:buChar char="•"/>
              <a:tabLst>
                <a:tab pos="355600" algn="l"/>
              </a:tabLst>
            </a:pPr>
            <a:r>
              <a:rPr sz="24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Microsoft Sans Serif"/>
                <a:cs typeface="Microsoft Sans Serif"/>
              </a:rPr>
              <a:t>Easy</a:t>
            </a:r>
            <a:r>
              <a:rPr sz="2400" u="heavy" spc="-5" dirty="0">
                <a:uFill>
                  <a:solidFill>
                    <a:srgbClr val="FF0000"/>
                  </a:solidFill>
                </a:uFill>
                <a:latin typeface="Microsoft Sans Serif"/>
                <a:cs typeface="Microsoft Sans Serif"/>
              </a:rPr>
              <a:t>- </a:t>
            </a:r>
            <a:r>
              <a:rPr sz="2400" spc="-5" dirty="0">
                <a:latin typeface="Microsoft Sans Serif"/>
                <a:cs typeface="Microsoft Sans Serif"/>
              </a:rPr>
              <a:t>easy </a:t>
            </a:r>
            <a:r>
              <a:rPr sz="2400" dirty="0">
                <a:latin typeface="Microsoft Sans Serif"/>
                <a:cs typeface="Microsoft Sans Serif"/>
              </a:rPr>
              <a:t>to </a:t>
            </a:r>
            <a:r>
              <a:rPr sz="2400" spc="-5" dirty="0">
                <a:latin typeface="Microsoft Sans Serif"/>
                <a:cs typeface="Microsoft Sans Serif"/>
              </a:rPr>
              <a:t>construct and maintain </a:t>
            </a:r>
            <a:r>
              <a:rPr sz="2400" dirty="0">
                <a:latin typeface="Microsoft Sans Serif"/>
                <a:cs typeface="Microsoft Sans Serif"/>
              </a:rPr>
              <a:t>the </a:t>
            </a:r>
            <a:r>
              <a:rPr sz="2400" spc="-5" dirty="0">
                <a:latin typeface="Microsoft Sans Serif"/>
                <a:cs typeface="Microsoft Sans Serif"/>
              </a:rPr>
              <a:t>road </a:t>
            </a:r>
            <a:r>
              <a:rPr sz="2400" spc="-10" dirty="0">
                <a:latin typeface="Microsoft Sans Serif"/>
                <a:cs typeface="Microsoft Sans Serif"/>
              </a:rPr>
              <a:t>with </a:t>
            </a:r>
            <a:r>
              <a:rPr sz="2400" spc="-5" dirty="0">
                <a:latin typeface="Microsoft Sans Serif"/>
                <a:cs typeface="Microsoft Sans Serif"/>
              </a:rPr>
              <a:t>minimum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problem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also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easy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for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operation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of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vehicle.</a:t>
            </a:r>
            <a:endParaRPr sz="2400">
              <a:latin typeface="Microsoft Sans Serif"/>
              <a:cs typeface="Microsoft Sans Serif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75"/>
              </a:spcBef>
              <a:buChar char="•"/>
              <a:tabLst>
                <a:tab pos="355600" algn="l"/>
              </a:tabLst>
            </a:pPr>
            <a:r>
              <a:rPr sz="24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Microsoft Sans Serif"/>
                <a:cs typeface="Microsoft Sans Serif"/>
              </a:rPr>
              <a:t>Safe</a:t>
            </a:r>
            <a:r>
              <a:rPr sz="2400" spc="-5" dirty="0">
                <a:latin typeface="Microsoft Sans Serif"/>
                <a:cs typeface="Microsoft Sans Serif"/>
              </a:rPr>
              <a:t>-</a:t>
            </a:r>
            <a:r>
              <a:rPr sz="2400" dirty="0">
                <a:latin typeface="Microsoft Sans Serif"/>
                <a:cs typeface="Microsoft Sans Serif"/>
              </a:rPr>
              <a:t> safe </a:t>
            </a:r>
            <a:r>
              <a:rPr sz="2400" spc="-5" dirty="0">
                <a:latin typeface="Microsoft Sans Serif"/>
                <a:cs typeface="Microsoft Sans Serif"/>
              </a:rPr>
              <a:t>enough</a:t>
            </a:r>
            <a:r>
              <a:rPr sz="2400" dirty="0">
                <a:latin typeface="Microsoft Sans Serif"/>
                <a:cs typeface="Microsoft Sans Serif"/>
              </a:rPr>
              <a:t> for </a:t>
            </a:r>
            <a:r>
              <a:rPr sz="2400" spc="-5" dirty="0">
                <a:latin typeface="Microsoft Sans Serif"/>
                <a:cs typeface="Microsoft Sans Serif"/>
              </a:rPr>
              <a:t>construction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and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maintenance</a:t>
            </a:r>
            <a:r>
              <a:rPr sz="2400" spc="6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from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 </a:t>
            </a:r>
            <a:r>
              <a:rPr sz="2400" spc="-5" dirty="0">
                <a:latin typeface="Microsoft Sans Serif"/>
                <a:cs typeface="Microsoft Sans Serif"/>
              </a:rPr>
              <a:t>view point of </a:t>
            </a:r>
            <a:r>
              <a:rPr sz="2400" spc="-10" dirty="0">
                <a:latin typeface="Microsoft Sans Serif"/>
                <a:cs typeface="Microsoft Sans Serif"/>
              </a:rPr>
              <a:t>stability </a:t>
            </a:r>
            <a:r>
              <a:rPr sz="2400" spc="-5" dirty="0">
                <a:latin typeface="Microsoft Sans Serif"/>
                <a:cs typeface="Microsoft Sans Serif"/>
              </a:rPr>
              <a:t>of natural </a:t>
            </a:r>
            <a:r>
              <a:rPr sz="2400" spc="-15" dirty="0">
                <a:latin typeface="Microsoft Sans Serif"/>
                <a:cs typeface="Microsoft Sans Serif"/>
              </a:rPr>
              <a:t>hill </a:t>
            </a:r>
            <a:r>
              <a:rPr sz="2400" dirty="0">
                <a:latin typeface="Microsoft Sans Serif"/>
                <a:cs typeface="Microsoft Sans Serif"/>
              </a:rPr>
              <a:t>slope, </a:t>
            </a:r>
            <a:r>
              <a:rPr sz="2400" spc="-5" dirty="0">
                <a:latin typeface="Microsoft Sans Serif"/>
                <a:cs typeface="Microsoft Sans Serif"/>
              </a:rPr>
              <a:t>embankment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and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cut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slope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also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safe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for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traffic operation.</a:t>
            </a:r>
            <a:endParaRPr sz="2400">
              <a:latin typeface="Microsoft Sans Serif"/>
              <a:cs typeface="Microsoft Sans Serif"/>
            </a:endParaRPr>
          </a:p>
          <a:p>
            <a:pPr marL="355600" marR="8255" indent="-342900" algn="just">
              <a:lnSpc>
                <a:spcPct val="100000"/>
              </a:lnSpc>
              <a:spcBef>
                <a:spcPts val="575"/>
              </a:spcBef>
              <a:buChar char="•"/>
              <a:tabLst>
                <a:tab pos="355600" algn="l"/>
              </a:tabLst>
            </a:pPr>
            <a:r>
              <a:rPr sz="24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Microsoft Sans Serif"/>
                <a:cs typeface="Microsoft Sans Serif"/>
              </a:rPr>
              <a:t>Economical</a:t>
            </a:r>
            <a:r>
              <a:rPr sz="2400" u="heavy" spc="-5" dirty="0">
                <a:uFill>
                  <a:solidFill>
                    <a:srgbClr val="FF0000"/>
                  </a:solidFill>
                </a:uFill>
                <a:latin typeface="Microsoft Sans Serif"/>
                <a:cs typeface="Microsoft Sans Serif"/>
              </a:rPr>
              <a:t>-</a:t>
            </a:r>
            <a:r>
              <a:rPr sz="2400" u="heavy" dirty="0">
                <a:uFill>
                  <a:solidFill>
                    <a:srgbClr val="FF000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total</a:t>
            </a:r>
            <a:r>
              <a:rPr sz="2400" dirty="0">
                <a:latin typeface="Microsoft Sans Serif"/>
                <a:cs typeface="Microsoft Sans Serif"/>
              </a:rPr>
              <a:t> cost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including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initial</a:t>
            </a:r>
            <a:r>
              <a:rPr sz="2400" spc="-5" dirty="0">
                <a:latin typeface="Microsoft Sans Serif"/>
                <a:cs typeface="Microsoft Sans Serif"/>
              </a:rPr>
              <a:t> cost,</a:t>
            </a:r>
            <a:r>
              <a:rPr sz="2400" spc="6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maintenance </a:t>
            </a:r>
            <a:r>
              <a:rPr sz="2400" dirty="0">
                <a:latin typeface="Microsoft Sans Serif"/>
                <a:cs typeface="Microsoft Sans Serif"/>
              </a:rPr>
              <a:t> cost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and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vehicle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operation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cost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should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minimum.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540" y="241807"/>
            <a:ext cx="688149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Requrements</a:t>
            </a:r>
            <a:r>
              <a:rPr sz="3200" b="1" u="heavy" spc="-6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2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of</a:t>
            </a:r>
            <a:r>
              <a:rPr sz="3200" b="1" u="heavy" spc="-3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2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highway</a:t>
            </a:r>
            <a:r>
              <a:rPr sz="3200" b="1" u="heavy" spc="-5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2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alignment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45514" y="157988"/>
            <a:ext cx="657923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17700" algn="l"/>
              </a:tabLst>
            </a:pPr>
            <a:r>
              <a:rPr sz="36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Factors	</a:t>
            </a:r>
            <a:r>
              <a:rPr sz="36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controlling alignment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790701"/>
            <a:ext cx="4839335" cy="441515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424180" indent="-411480">
              <a:lnSpc>
                <a:spcPct val="100000"/>
              </a:lnSpc>
              <a:spcBef>
                <a:spcPts val="675"/>
              </a:spcBef>
              <a:buSzPct val="83333"/>
              <a:buFont typeface="Wingdings"/>
              <a:buChar char=""/>
              <a:tabLst>
                <a:tab pos="423545" algn="l"/>
                <a:tab pos="424180" algn="l"/>
                <a:tab pos="1983739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Obligatory	</a:t>
            </a:r>
            <a:r>
              <a:rPr sz="2400" spc="-10" dirty="0">
                <a:latin typeface="Microsoft Sans Serif"/>
                <a:cs typeface="Microsoft Sans Serif"/>
              </a:rPr>
              <a:t>points</a:t>
            </a:r>
            <a:endParaRPr sz="2400">
              <a:latin typeface="Microsoft Sans Serif"/>
              <a:cs typeface="Microsoft Sans Serif"/>
            </a:endParaRPr>
          </a:p>
          <a:p>
            <a:pPr marL="437515" indent="-425450">
              <a:lnSpc>
                <a:spcPct val="100000"/>
              </a:lnSpc>
              <a:spcBef>
                <a:spcPts val="575"/>
              </a:spcBef>
              <a:buFont typeface="Wingdings"/>
              <a:buChar char=""/>
              <a:tabLst>
                <a:tab pos="437515" algn="l"/>
                <a:tab pos="43815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Traffic</a:t>
            </a:r>
            <a:endParaRPr sz="2400">
              <a:latin typeface="Microsoft Sans Serif"/>
              <a:cs typeface="Microsoft Sans Serif"/>
            </a:endParaRPr>
          </a:p>
          <a:p>
            <a:pPr marL="437515" indent="-425450">
              <a:lnSpc>
                <a:spcPct val="100000"/>
              </a:lnSpc>
              <a:spcBef>
                <a:spcPts val="575"/>
              </a:spcBef>
              <a:buFont typeface="Wingdings"/>
              <a:buChar char=""/>
              <a:tabLst>
                <a:tab pos="437515" algn="l"/>
                <a:tab pos="43815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Geometric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design</a:t>
            </a:r>
            <a:endParaRPr sz="2400">
              <a:latin typeface="Microsoft Sans Serif"/>
              <a:cs typeface="Microsoft Sans Serif"/>
            </a:endParaRPr>
          </a:p>
          <a:p>
            <a:pPr marL="437515" indent="-425450">
              <a:lnSpc>
                <a:spcPct val="100000"/>
              </a:lnSpc>
              <a:spcBef>
                <a:spcPts val="580"/>
              </a:spcBef>
              <a:buFont typeface="Wingdings"/>
              <a:buChar char=""/>
              <a:tabLst>
                <a:tab pos="437515" algn="l"/>
                <a:tab pos="43815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Economics</a:t>
            </a:r>
            <a:endParaRPr sz="2400">
              <a:latin typeface="Microsoft Sans Serif"/>
              <a:cs typeface="Microsoft Sans Serif"/>
            </a:endParaRPr>
          </a:p>
          <a:p>
            <a:pPr marL="12700" marR="1089660">
              <a:lnSpc>
                <a:spcPct val="120000"/>
              </a:lnSpc>
              <a:buFont typeface="Wingdings"/>
              <a:buChar char=""/>
              <a:tabLst>
                <a:tab pos="437515" algn="l"/>
                <a:tab pos="438150" algn="l"/>
                <a:tab pos="2197735" algn="l"/>
              </a:tabLst>
            </a:pPr>
            <a:r>
              <a:rPr sz="2400" dirty="0">
                <a:latin typeface="Microsoft Sans Serif"/>
                <a:cs typeface="Microsoft Sans Serif"/>
              </a:rPr>
              <a:t>Other </a:t>
            </a:r>
            <a:r>
              <a:rPr sz="2400" spc="-5" dirty="0">
                <a:latin typeface="Microsoft Sans Serif"/>
                <a:cs typeface="Microsoft Sans Serif"/>
              </a:rPr>
              <a:t>considerations </a:t>
            </a:r>
            <a:r>
              <a:rPr sz="240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2400" u="heavy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Additional</a:t>
            </a:r>
            <a:r>
              <a:rPr sz="2400" u="heavy" spc="6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24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care	</a:t>
            </a:r>
            <a:r>
              <a:rPr sz="2400" u="heavy" spc="-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in</a:t>
            </a:r>
            <a:r>
              <a:rPr sz="2400" u="heavy" spc="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2400" u="heavy" spc="-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hill</a:t>
            </a:r>
            <a:r>
              <a:rPr sz="2400" u="heavy" spc="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24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roads</a:t>
            </a:r>
            <a:endParaRPr sz="24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Stability</a:t>
            </a:r>
            <a:endParaRPr sz="24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Drainage</a:t>
            </a:r>
            <a:endParaRPr sz="24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Geometric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standards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hill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roads</a:t>
            </a:r>
            <a:endParaRPr sz="24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Resisting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length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95147"/>
            <a:ext cx="804925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17064" algn="l"/>
              </a:tabLst>
            </a:pPr>
            <a:r>
              <a:rPr sz="36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Factors	controlling alignment</a:t>
            </a:r>
            <a:r>
              <a:rPr sz="3600" b="1" spc="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C00000"/>
                </a:solidFill>
                <a:latin typeface="Arial"/>
                <a:cs typeface="Arial"/>
              </a:rPr>
              <a:t>cont...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140" y="869950"/>
            <a:ext cx="8640445" cy="526923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Obligatory</a:t>
            </a:r>
            <a:r>
              <a:rPr sz="2400" u="heavy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24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points</a:t>
            </a:r>
            <a:endParaRPr sz="2400">
              <a:latin typeface="Microsoft Sans Serif"/>
              <a:cs typeface="Microsoft Sans Serif"/>
            </a:endParaRPr>
          </a:p>
          <a:p>
            <a:pPr marL="756285" indent="-287020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756285" algn="l"/>
                <a:tab pos="756920" algn="l"/>
                <a:tab pos="231394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Obligatory	points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through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which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alignment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is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to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pass</a:t>
            </a:r>
            <a:endParaRPr sz="2400">
              <a:latin typeface="Microsoft Sans Serif"/>
              <a:cs typeface="Microsoft Sans Serif"/>
            </a:endParaRPr>
          </a:p>
          <a:p>
            <a:pPr marL="927100">
              <a:lnSpc>
                <a:spcPct val="100000"/>
              </a:lnSpc>
              <a:spcBef>
                <a:spcPts val="484"/>
              </a:spcBef>
              <a:tabLst>
                <a:tab pos="3577590" algn="l"/>
              </a:tabLst>
            </a:pPr>
            <a:r>
              <a:rPr sz="2000" spc="-5" dirty="0">
                <a:latin typeface="Microsoft Sans Serif"/>
                <a:cs typeface="Microsoft Sans Serif"/>
              </a:rPr>
              <a:t>Examples:-bridge site,	intermediate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town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,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Mountain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pass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210" dirty="0">
                <a:latin typeface="Microsoft Sans Serif"/>
                <a:cs typeface="Microsoft Sans Serif"/>
              </a:rPr>
              <a:t>etc…</a:t>
            </a:r>
            <a:endParaRPr sz="2000">
              <a:latin typeface="Microsoft Sans Serif"/>
              <a:cs typeface="Microsoft Sans Serif"/>
            </a:endParaRPr>
          </a:p>
          <a:p>
            <a:pPr marL="838835" indent="-369570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838835" algn="l"/>
                <a:tab pos="839469" algn="l"/>
                <a:tab pos="3296285" algn="l"/>
                <a:tab pos="4498975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Obligatory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points	</a:t>
            </a:r>
            <a:r>
              <a:rPr sz="2400" dirty="0">
                <a:latin typeface="Microsoft Sans Serif"/>
                <a:cs typeface="Microsoft Sans Serif"/>
              </a:rPr>
              <a:t>through	</a:t>
            </a:r>
            <a:r>
              <a:rPr sz="2400" spc="-10" dirty="0">
                <a:latin typeface="Microsoft Sans Serif"/>
                <a:cs typeface="Microsoft Sans Serif"/>
              </a:rPr>
              <a:t>which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alignment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should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not</a:t>
            </a:r>
            <a:endParaRPr sz="2400">
              <a:latin typeface="Microsoft Sans Serif"/>
              <a:cs typeface="Microsoft Sans Serif"/>
            </a:endParaRPr>
          </a:p>
          <a:p>
            <a:pPr marL="756285">
              <a:lnSpc>
                <a:spcPct val="100000"/>
              </a:lnSpc>
            </a:pPr>
            <a:r>
              <a:rPr sz="2400" spc="-5" dirty="0">
                <a:latin typeface="Microsoft Sans Serif"/>
                <a:cs typeface="Microsoft Sans Serif"/>
              </a:rPr>
              <a:t>pass.</a:t>
            </a:r>
            <a:endParaRPr sz="2400">
              <a:latin typeface="Microsoft Sans Serif"/>
              <a:cs typeface="Microsoft Sans Serif"/>
            </a:endParaRPr>
          </a:p>
          <a:p>
            <a:pPr marL="927100">
              <a:lnSpc>
                <a:spcPct val="100000"/>
              </a:lnSpc>
              <a:spcBef>
                <a:spcPts val="484"/>
              </a:spcBef>
              <a:tabLst>
                <a:tab pos="7780020" algn="l"/>
              </a:tabLst>
            </a:pPr>
            <a:r>
              <a:rPr sz="2000" spc="-5" dirty="0">
                <a:latin typeface="Microsoft Sans Serif"/>
                <a:cs typeface="Microsoft Sans Serif"/>
              </a:rPr>
              <a:t>Examples:-religious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places,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costly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structure,</a:t>
            </a:r>
            <a:r>
              <a:rPr sz="2000" spc="-35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unsuitable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5" dirty="0">
                <a:latin typeface="Microsoft Sans Serif"/>
                <a:cs typeface="Microsoft Sans Serif"/>
              </a:rPr>
              <a:t>land	</a:t>
            </a:r>
            <a:r>
              <a:rPr sz="2000" spc="215" dirty="0">
                <a:latin typeface="Microsoft Sans Serif"/>
                <a:cs typeface="Microsoft Sans Serif"/>
              </a:rPr>
              <a:t>etc…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29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28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Traffic</a:t>
            </a:r>
            <a:endParaRPr sz="2800">
              <a:latin typeface="Microsoft Sans Serif"/>
              <a:cs typeface="Microsoft Sans Serif"/>
            </a:endParaRPr>
          </a:p>
          <a:p>
            <a:pPr marL="355600" marR="630555" indent="-342900">
              <a:lnSpc>
                <a:spcPct val="100000"/>
              </a:lnSpc>
              <a:spcBef>
                <a:spcPts val="59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origin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and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destination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survey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should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carried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out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area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and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desire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lines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drawn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showing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trend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 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traffic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flow.</a:t>
            </a:r>
            <a:endParaRPr sz="2400">
              <a:latin typeface="Microsoft Sans Serif"/>
              <a:cs typeface="Microsoft Sans Serif"/>
            </a:endParaRPr>
          </a:p>
          <a:p>
            <a:pPr marL="355600" marR="5080" indent="-342900">
              <a:lnSpc>
                <a:spcPct val="10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New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road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to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be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aligned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should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keep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view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desired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lines,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traffic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flow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patterns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and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future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trends.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340" y="249428"/>
            <a:ext cx="36080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Geometric</a:t>
            </a:r>
            <a:r>
              <a:rPr sz="3600" u="heavy" spc="-3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36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design</a:t>
            </a:r>
            <a:endParaRPr sz="36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140" y="1156461"/>
            <a:ext cx="8371205" cy="5220335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355600" marR="249554" indent="-342900">
              <a:lnSpc>
                <a:spcPts val="2300"/>
              </a:lnSpc>
              <a:spcBef>
                <a:spcPts val="66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Design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factors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such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as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gradient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,radius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curve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and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sight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distance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also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govern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final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alignment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highway.</a:t>
            </a:r>
            <a:endParaRPr sz="2400">
              <a:latin typeface="Microsoft Sans Serif"/>
              <a:cs typeface="Microsoft Sans Serif"/>
            </a:endParaRPr>
          </a:p>
          <a:p>
            <a:pPr marL="355600" marR="160655" indent="-342900">
              <a:lnSpc>
                <a:spcPts val="231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Gradient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should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flat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and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less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than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the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ruling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gradient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or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design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gradient.</a:t>
            </a:r>
            <a:endParaRPr sz="2400">
              <a:latin typeface="Microsoft Sans Serif"/>
              <a:cs typeface="Microsoft Sans Serif"/>
            </a:endParaRPr>
          </a:p>
          <a:p>
            <a:pPr marL="355600" marR="447675" indent="-342900">
              <a:lnSpc>
                <a:spcPts val="23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Avoid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sudden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changes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sight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distance,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especially</a:t>
            </a:r>
            <a:r>
              <a:rPr sz="2400" spc="8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near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crossings</a:t>
            </a:r>
            <a:endParaRPr sz="24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2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Avoid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sharp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horizontal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curves</a:t>
            </a:r>
            <a:endParaRPr sz="24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Avoid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road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intersections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near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bend</a:t>
            </a:r>
            <a:endParaRPr sz="2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24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Economy</a:t>
            </a:r>
            <a:endParaRPr sz="2400">
              <a:latin typeface="Microsoft Sans Serif"/>
              <a:cs typeface="Microsoft Sans Serif"/>
            </a:endParaRPr>
          </a:p>
          <a:p>
            <a:pPr marL="355600" marR="5080" indent="-342900">
              <a:lnSpc>
                <a:spcPts val="2300"/>
              </a:lnSpc>
              <a:spcBef>
                <a:spcPts val="56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Alignment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finalised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based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on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total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cost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including</a:t>
            </a:r>
            <a:r>
              <a:rPr sz="2400" spc="7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initial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cost,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maintenance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cost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and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vehicle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operation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cost.</a:t>
            </a:r>
            <a:endParaRPr sz="2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2400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Other</a:t>
            </a:r>
            <a:r>
              <a:rPr sz="2400" u="heavy" spc="-3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24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consideration</a:t>
            </a:r>
            <a:endParaRPr sz="24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Drainage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consideration,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political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consideration</a:t>
            </a:r>
            <a:endParaRPr sz="24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Surface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water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level,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high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flood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level</a:t>
            </a:r>
            <a:endParaRPr sz="24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Environmental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consideration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72541"/>
            <a:ext cx="511937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Topographical</a:t>
            </a:r>
            <a:r>
              <a:rPr sz="3200" u="heavy" spc="-4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32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control </a:t>
            </a:r>
            <a:r>
              <a:rPr sz="3200" u="heavy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points</a:t>
            </a:r>
            <a:endParaRPr sz="32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40" y="903478"/>
            <a:ext cx="8192770" cy="536384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761365" indent="-342900">
              <a:lnSpc>
                <a:spcPts val="2590"/>
              </a:lnSpc>
              <a:spcBef>
                <a:spcPts val="42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The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alignment,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where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possible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should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avoid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passing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through</a:t>
            </a:r>
            <a:endParaRPr sz="2400">
              <a:latin typeface="Microsoft Sans Serif"/>
              <a:cs typeface="Microsoft Sans Serif"/>
            </a:endParaRPr>
          </a:p>
          <a:p>
            <a:pPr marL="756285" lvl="1" indent="-287020">
              <a:lnSpc>
                <a:spcPct val="100000"/>
              </a:lnSpc>
              <a:spcBef>
                <a:spcPts val="225"/>
              </a:spcBef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200" spc="-5" dirty="0">
                <a:latin typeface="Microsoft Sans Serif"/>
                <a:cs typeface="Microsoft Sans Serif"/>
              </a:rPr>
              <a:t>Marshy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and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low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lying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land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with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poor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drainage</a:t>
            </a:r>
            <a:endParaRPr sz="2200">
              <a:latin typeface="Microsoft Sans Serif"/>
              <a:cs typeface="Microsoft Sans Serif"/>
            </a:endParaRPr>
          </a:p>
          <a:p>
            <a:pPr marL="756285" lvl="1" indent="-287020">
              <a:lnSpc>
                <a:spcPct val="100000"/>
              </a:lnSpc>
              <a:spcBef>
                <a:spcPts val="265"/>
              </a:spcBef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200" spc="-5" dirty="0">
                <a:latin typeface="Microsoft Sans Serif"/>
                <a:cs typeface="Microsoft Sans Serif"/>
              </a:rPr>
              <a:t>Flood prone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areas</a:t>
            </a:r>
            <a:endParaRPr sz="2200">
              <a:latin typeface="Microsoft Sans Serif"/>
              <a:cs typeface="Microsoft Sans Serif"/>
            </a:endParaRPr>
          </a:p>
          <a:p>
            <a:pPr marL="756285" lvl="1" indent="-287020">
              <a:lnSpc>
                <a:spcPct val="100000"/>
              </a:lnSpc>
              <a:spcBef>
                <a:spcPts val="265"/>
              </a:spcBef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200" spc="-5" dirty="0">
                <a:latin typeface="Microsoft Sans Serif"/>
                <a:cs typeface="Microsoft Sans Serif"/>
              </a:rPr>
              <a:t>Unstable </a:t>
            </a:r>
            <a:r>
              <a:rPr sz="2200" spc="-10" dirty="0">
                <a:latin typeface="Microsoft Sans Serif"/>
                <a:cs typeface="Microsoft Sans Serif"/>
              </a:rPr>
              <a:t>hilly</a:t>
            </a:r>
            <a:r>
              <a:rPr sz="2200" spc="5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features</a:t>
            </a:r>
            <a:endParaRPr sz="2200">
              <a:latin typeface="Microsoft Sans Serif"/>
              <a:cs typeface="Microsoft Sans Serif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har char=""/>
            </a:pPr>
            <a:endParaRPr sz="35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28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Materials</a:t>
            </a:r>
            <a:r>
              <a:rPr sz="2800" u="heavy" spc="3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2800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and</a:t>
            </a:r>
            <a:r>
              <a:rPr sz="2800" u="heavy" spc="3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28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constructional</a:t>
            </a:r>
            <a:r>
              <a:rPr sz="2800" u="heavy" spc="3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28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features</a:t>
            </a:r>
            <a:endParaRPr sz="2800">
              <a:latin typeface="Microsoft Sans Serif"/>
              <a:cs typeface="Microsoft Sans Serif"/>
            </a:endParaRPr>
          </a:p>
          <a:p>
            <a:pPr marL="756285" lvl="1" indent="-287020">
              <a:lnSpc>
                <a:spcPct val="100000"/>
              </a:lnSpc>
              <a:spcBef>
                <a:spcPts val="305"/>
              </a:spcBef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Deep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cutting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should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be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avoided</a:t>
            </a:r>
            <a:endParaRPr sz="2400">
              <a:latin typeface="Microsoft Sans Serif"/>
              <a:cs typeface="Microsoft Sans Serif"/>
            </a:endParaRPr>
          </a:p>
          <a:p>
            <a:pPr marL="756285" marR="294640" lvl="1" indent="-287020">
              <a:lnSpc>
                <a:spcPts val="2590"/>
              </a:lnSpc>
              <a:spcBef>
                <a:spcPts val="615"/>
              </a:spcBef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Earth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work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is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to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be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balanced;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quantities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for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filling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and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excavation</a:t>
            </a:r>
            <a:endParaRPr sz="2400">
              <a:latin typeface="Microsoft Sans Serif"/>
              <a:cs typeface="Microsoft Sans Serif"/>
            </a:endParaRPr>
          </a:p>
          <a:p>
            <a:pPr marL="756285" marR="5080" lvl="1" indent="-287020">
              <a:lnSpc>
                <a:spcPts val="2590"/>
              </a:lnSpc>
              <a:spcBef>
                <a:spcPts val="580"/>
              </a:spcBef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Alignment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should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preferably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through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better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soil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area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to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minimize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pavement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thickness</a:t>
            </a:r>
            <a:endParaRPr sz="2400">
              <a:latin typeface="Microsoft Sans Serif"/>
              <a:cs typeface="Microsoft Sans Serif"/>
            </a:endParaRPr>
          </a:p>
          <a:p>
            <a:pPr marL="756285" marR="565150" lvl="1" indent="-287020">
              <a:lnSpc>
                <a:spcPts val="2590"/>
              </a:lnSpc>
              <a:spcBef>
                <a:spcPts val="585"/>
              </a:spcBef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Location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may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be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near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sources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embankment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and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pavement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materials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340" y="0"/>
            <a:ext cx="175196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u="heavy" spc="-5" dirty="0"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stability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140" y="485584"/>
            <a:ext cx="8688705" cy="639127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675"/>
              </a:spcBef>
              <a:buChar char="•"/>
              <a:tabLst>
                <a:tab pos="355600" algn="l"/>
              </a:tabLst>
            </a:pPr>
            <a:r>
              <a:rPr sz="2400" dirty="0">
                <a:latin typeface="Microsoft Sans Serif"/>
                <a:cs typeface="Microsoft Sans Serif"/>
              </a:rPr>
              <a:t>A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common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problem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hilly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roads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is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land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sliding</a:t>
            </a:r>
            <a:endParaRPr sz="2400">
              <a:latin typeface="Microsoft Sans Serif"/>
              <a:cs typeface="Microsoft Sans Serif"/>
            </a:endParaRPr>
          </a:p>
          <a:p>
            <a:pPr marL="355600" marR="292735" indent="-342900" algn="just">
              <a:lnSpc>
                <a:spcPct val="100000"/>
              </a:lnSpc>
              <a:spcBef>
                <a:spcPts val="580"/>
              </a:spcBef>
              <a:buChar char="•"/>
              <a:tabLst>
                <a:tab pos="355600" algn="l"/>
              </a:tabLst>
            </a:pPr>
            <a:r>
              <a:rPr sz="2400" dirty="0">
                <a:latin typeface="Microsoft Sans Serif"/>
                <a:cs typeface="Microsoft Sans Serif"/>
              </a:rPr>
              <a:t>The </a:t>
            </a:r>
            <a:r>
              <a:rPr sz="2400" spc="-5" dirty="0">
                <a:latin typeface="Microsoft Sans Serif"/>
                <a:cs typeface="Microsoft Sans Serif"/>
              </a:rPr>
              <a:t>cutting and </a:t>
            </a:r>
            <a:r>
              <a:rPr sz="2400" spc="-15" dirty="0">
                <a:latin typeface="Microsoft Sans Serif"/>
                <a:cs typeface="Microsoft Sans Serif"/>
              </a:rPr>
              <a:t>filling </a:t>
            </a:r>
            <a:r>
              <a:rPr sz="2400" dirty="0">
                <a:latin typeface="Microsoft Sans Serif"/>
                <a:cs typeface="Microsoft Sans Serif"/>
              </a:rPr>
              <a:t>of the </a:t>
            </a:r>
            <a:r>
              <a:rPr sz="2400" spc="-5" dirty="0">
                <a:latin typeface="Microsoft Sans Serif"/>
                <a:cs typeface="Microsoft Sans Serif"/>
              </a:rPr>
              <a:t>earth </a:t>
            </a:r>
            <a:r>
              <a:rPr sz="2400" dirty="0">
                <a:latin typeface="Microsoft Sans Serif"/>
                <a:cs typeface="Microsoft Sans Serif"/>
              </a:rPr>
              <a:t>to construct the </a:t>
            </a:r>
            <a:r>
              <a:rPr sz="2400" spc="-5" dirty="0">
                <a:latin typeface="Microsoft Sans Serif"/>
                <a:cs typeface="Microsoft Sans Serif"/>
              </a:rPr>
              <a:t>roads on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hilly </a:t>
            </a:r>
            <a:r>
              <a:rPr sz="2400" spc="-5" dirty="0">
                <a:latin typeface="Microsoft Sans Serif"/>
                <a:cs typeface="Microsoft Sans Serif"/>
              </a:rPr>
              <a:t>sides causes steepening </a:t>
            </a:r>
            <a:r>
              <a:rPr sz="2400" dirty="0">
                <a:latin typeface="Microsoft Sans Serif"/>
                <a:cs typeface="Microsoft Sans Serif"/>
              </a:rPr>
              <a:t>of </a:t>
            </a:r>
            <a:r>
              <a:rPr sz="2400" spc="-10" dirty="0">
                <a:latin typeface="Microsoft Sans Serif"/>
                <a:cs typeface="Microsoft Sans Serif"/>
              </a:rPr>
              <a:t>existing slope </a:t>
            </a:r>
            <a:r>
              <a:rPr sz="2400" spc="-5" dirty="0">
                <a:latin typeface="Microsoft Sans Serif"/>
                <a:cs typeface="Microsoft Sans Serif"/>
              </a:rPr>
              <a:t>and </a:t>
            </a:r>
            <a:r>
              <a:rPr sz="2400" dirty="0">
                <a:latin typeface="Microsoft Sans Serif"/>
                <a:cs typeface="Microsoft Sans Serif"/>
              </a:rPr>
              <a:t>affect </a:t>
            </a:r>
            <a:r>
              <a:rPr sz="2400" spc="-5" dirty="0">
                <a:latin typeface="Microsoft Sans Serif"/>
                <a:cs typeface="Microsoft Sans Serif"/>
              </a:rPr>
              <a:t>its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stability.</a:t>
            </a:r>
            <a:endParaRPr sz="2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655"/>
              </a:spcBef>
            </a:pPr>
            <a:r>
              <a:rPr sz="28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Drainage</a:t>
            </a:r>
            <a:endParaRPr sz="2800">
              <a:latin typeface="Arial"/>
              <a:cs typeface="Arial"/>
            </a:endParaRPr>
          </a:p>
          <a:p>
            <a:pPr marL="355600" indent="-342900" algn="just">
              <a:lnSpc>
                <a:spcPct val="100000"/>
              </a:lnSpc>
              <a:spcBef>
                <a:spcPts val="595"/>
              </a:spcBef>
              <a:buChar char="•"/>
              <a:tabLst>
                <a:tab pos="35560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Avoid</a:t>
            </a:r>
            <a:r>
              <a:rPr sz="2400" dirty="0">
                <a:latin typeface="Microsoft Sans Serif"/>
                <a:cs typeface="Microsoft Sans Serif"/>
              </a:rPr>
              <a:t> the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cross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drainage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structure</a:t>
            </a:r>
            <a:endParaRPr sz="24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  <a:tab pos="1049020" algn="l"/>
              </a:tabLst>
            </a:pPr>
            <a:r>
              <a:rPr sz="2400" dirty="0">
                <a:latin typeface="Microsoft Sans Serif"/>
                <a:cs typeface="Microsoft Sans Serif"/>
              </a:rPr>
              <a:t>The	</a:t>
            </a:r>
            <a:r>
              <a:rPr sz="2400" spc="-5" dirty="0">
                <a:latin typeface="Microsoft Sans Serif"/>
                <a:cs typeface="Microsoft Sans Serif"/>
              </a:rPr>
              <a:t>number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cross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drainage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structure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should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minimum.</a:t>
            </a:r>
            <a:endParaRPr sz="2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28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Geometric</a:t>
            </a:r>
            <a:r>
              <a:rPr sz="28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sz="28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standard</a:t>
            </a:r>
            <a:r>
              <a:rPr sz="2800" b="1" u="heavy" spc="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sz="28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of</a:t>
            </a:r>
            <a:r>
              <a:rPr sz="28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sz="28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hilly</a:t>
            </a:r>
            <a:r>
              <a:rPr sz="2800" b="1" u="heavy" spc="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sz="28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road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9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Gradient,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curve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and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speed</a:t>
            </a:r>
            <a:endParaRPr sz="24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Sight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distance,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radius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curve</a:t>
            </a:r>
            <a:endParaRPr sz="2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Resisting</a:t>
            </a:r>
            <a:r>
              <a:rPr sz="2400" b="1" u="heavy" spc="-4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length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total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work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to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be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done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to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move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loads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along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route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taking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horizontal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length,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the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actual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difference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level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between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two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stations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and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sum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ineffective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rise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and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fall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 </a:t>
            </a:r>
            <a:r>
              <a:rPr sz="2400" spc="-5" dirty="0">
                <a:latin typeface="Microsoft Sans Serif"/>
                <a:cs typeface="Microsoft Sans Serif"/>
              </a:rPr>
              <a:t> excess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floating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gradient.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Should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kept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as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low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as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possible.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47776" y="909573"/>
            <a:ext cx="7788909" cy="4635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0175" marR="5080" indent="-12700" algn="just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Before a highway alignment </a:t>
            </a:r>
            <a:r>
              <a:rPr sz="2400" b="1" dirty="0">
                <a:latin typeface="Arial"/>
                <a:cs typeface="Arial"/>
              </a:rPr>
              <a:t>is </a:t>
            </a:r>
            <a:r>
              <a:rPr sz="2400" b="1" spc="-5" dirty="0">
                <a:latin typeface="Arial"/>
                <a:cs typeface="Arial"/>
              </a:rPr>
              <a:t>finalised </a:t>
            </a:r>
            <a:r>
              <a:rPr sz="2400" b="1" dirty="0">
                <a:latin typeface="Arial"/>
                <a:cs typeface="Arial"/>
              </a:rPr>
              <a:t>in </a:t>
            </a:r>
            <a:r>
              <a:rPr sz="2400" b="1" spc="-5" dirty="0">
                <a:latin typeface="Arial"/>
                <a:cs typeface="Arial"/>
              </a:rPr>
              <a:t>highway 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project, the engineering survey are </a:t>
            </a:r>
            <a:r>
              <a:rPr sz="2400" b="1" dirty="0">
                <a:latin typeface="Arial"/>
                <a:cs typeface="Arial"/>
              </a:rPr>
              <a:t>to </a:t>
            </a:r>
            <a:r>
              <a:rPr sz="2400" b="1" spc="-5" dirty="0">
                <a:latin typeface="Arial"/>
                <a:cs typeface="Arial"/>
              </a:rPr>
              <a:t>be carried </a:t>
            </a:r>
            <a:r>
              <a:rPr sz="2400" b="1" spc="-10" dirty="0">
                <a:latin typeface="Arial"/>
                <a:cs typeface="Arial"/>
              </a:rPr>
              <a:t>out. </a:t>
            </a:r>
            <a:r>
              <a:rPr sz="2400" b="1" spc="-65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The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various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stages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of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engineering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surveys</a:t>
            </a:r>
            <a:r>
              <a:rPr sz="2400" b="1" spc="4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are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Arial"/>
              <a:cs typeface="Arial"/>
            </a:endParaRPr>
          </a:p>
          <a:p>
            <a:pPr marL="529590" indent="-516890">
              <a:lnSpc>
                <a:spcPct val="100000"/>
              </a:lnSpc>
              <a:buFont typeface="Wingdings"/>
              <a:buChar char=""/>
              <a:tabLst>
                <a:tab pos="528955" algn="l"/>
                <a:tab pos="529590" algn="l"/>
                <a:tab pos="1390650" algn="l"/>
              </a:tabLst>
            </a:pPr>
            <a:r>
              <a:rPr sz="2400" b="1" dirty="0">
                <a:solidFill>
                  <a:srgbClr val="095C04"/>
                </a:solidFill>
                <a:latin typeface="Arial"/>
                <a:cs typeface="Arial"/>
              </a:rPr>
              <a:t>Map	</a:t>
            </a:r>
            <a:r>
              <a:rPr sz="2400" b="1" spc="-5" dirty="0">
                <a:solidFill>
                  <a:srgbClr val="095C04"/>
                </a:solidFill>
                <a:latin typeface="Arial"/>
                <a:cs typeface="Arial"/>
              </a:rPr>
              <a:t>study </a:t>
            </a:r>
            <a:r>
              <a:rPr sz="2400" b="1" spc="-5" dirty="0">
                <a:latin typeface="Arial"/>
                <a:cs typeface="Arial"/>
              </a:rPr>
              <a:t>(Provisional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alignment </a:t>
            </a:r>
            <a:r>
              <a:rPr sz="2400" b="1" dirty="0">
                <a:latin typeface="Arial"/>
                <a:cs typeface="Arial"/>
              </a:rPr>
              <a:t>Identification)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95C04"/>
              </a:buClr>
              <a:buFont typeface="Wingdings"/>
              <a:buChar char=""/>
            </a:pPr>
            <a:endParaRPr sz="3500">
              <a:latin typeface="Arial"/>
              <a:cs typeface="Arial"/>
            </a:endParaRPr>
          </a:p>
          <a:p>
            <a:pPr marL="529590" indent="-516890">
              <a:lnSpc>
                <a:spcPct val="100000"/>
              </a:lnSpc>
              <a:buFont typeface="Wingdings"/>
              <a:buChar char=""/>
              <a:tabLst>
                <a:tab pos="528955" algn="l"/>
                <a:tab pos="529590" algn="l"/>
              </a:tabLst>
            </a:pPr>
            <a:r>
              <a:rPr sz="2400" b="1" spc="-5" dirty="0">
                <a:solidFill>
                  <a:srgbClr val="095C04"/>
                </a:solidFill>
                <a:latin typeface="Arial"/>
                <a:cs typeface="Arial"/>
              </a:rPr>
              <a:t>Reconnaissance</a:t>
            </a:r>
            <a:r>
              <a:rPr sz="2400" b="1" spc="-20" dirty="0">
                <a:solidFill>
                  <a:srgbClr val="095C04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95C04"/>
                </a:solidFill>
                <a:latin typeface="Arial"/>
                <a:cs typeface="Arial"/>
              </a:rPr>
              <a:t>survey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095C04"/>
              </a:buClr>
              <a:buFont typeface="Wingdings"/>
              <a:buChar char=""/>
            </a:pPr>
            <a:endParaRPr sz="3500">
              <a:latin typeface="Arial"/>
              <a:cs typeface="Arial"/>
            </a:endParaRPr>
          </a:p>
          <a:p>
            <a:pPr marL="529590" indent="-516890">
              <a:lnSpc>
                <a:spcPct val="100000"/>
              </a:lnSpc>
              <a:buFont typeface="Wingdings"/>
              <a:buChar char=""/>
              <a:tabLst>
                <a:tab pos="528955" algn="l"/>
                <a:tab pos="529590" algn="l"/>
                <a:tab pos="2356485" algn="l"/>
              </a:tabLst>
            </a:pPr>
            <a:r>
              <a:rPr sz="2400" b="1" spc="-5" dirty="0">
                <a:solidFill>
                  <a:srgbClr val="095C04"/>
                </a:solidFill>
                <a:latin typeface="Arial"/>
                <a:cs typeface="Arial"/>
              </a:rPr>
              <a:t>Preliminary	survey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095C04"/>
              </a:buClr>
              <a:buFont typeface="Wingdings"/>
              <a:buChar char=""/>
            </a:pPr>
            <a:endParaRPr sz="3500">
              <a:latin typeface="Arial"/>
              <a:cs typeface="Arial"/>
            </a:endParaRPr>
          </a:p>
          <a:p>
            <a:pPr marL="529590" indent="-516890">
              <a:lnSpc>
                <a:spcPct val="100000"/>
              </a:lnSpc>
              <a:buFont typeface="Wingdings"/>
              <a:buChar char=""/>
              <a:tabLst>
                <a:tab pos="528955" algn="l"/>
                <a:tab pos="529590" algn="l"/>
              </a:tabLst>
            </a:pPr>
            <a:r>
              <a:rPr sz="2400" b="1" spc="-5" dirty="0">
                <a:solidFill>
                  <a:srgbClr val="095C04"/>
                </a:solidFill>
                <a:latin typeface="Arial"/>
                <a:cs typeface="Arial"/>
              </a:rPr>
              <a:t>Final</a:t>
            </a:r>
            <a:r>
              <a:rPr sz="2400" b="1" spc="-40" dirty="0">
                <a:solidFill>
                  <a:srgbClr val="095C04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95C04"/>
                </a:solidFill>
                <a:latin typeface="Arial"/>
                <a:cs typeface="Arial"/>
              </a:rPr>
              <a:t>location</a:t>
            </a:r>
            <a:r>
              <a:rPr sz="2400" b="1" spc="-30" dirty="0">
                <a:solidFill>
                  <a:srgbClr val="095C04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95C04"/>
                </a:solidFill>
                <a:latin typeface="Arial"/>
                <a:cs typeface="Arial"/>
              </a:rPr>
              <a:t>and</a:t>
            </a:r>
            <a:r>
              <a:rPr sz="2400" b="1" spc="-15" dirty="0">
                <a:solidFill>
                  <a:srgbClr val="095C04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95C04"/>
                </a:solidFill>
                <a:latin typeface="Arial"/>
                <a:cs typeface="Arial"/>
              </a:rPr>
              <a:t>detailed</a:t>
            </a:r>
            <a:r>
              <a:rPr sz="2400" b="1" spc="-20" dirty="0">
                <a:solidFill>
                  <a:srgbClr val="095C04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95C04"/>
                </a:solidFill>
                <a:latin typeface="Arial"/>
                <a:cs typeface="Arial"/>
              </a:rPr>
              <a:t>surveys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1140" y="198246"/>
            <a:ext cx="839279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Engineering</a:t>
            </a:r>
            <a:r>
              <a:rPr sz="3200" b="1" u="heavy" spc="-5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2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Surveys</a:t>
            </a:r>
            <a:r>
              <a:rPr sz="3200" b="1" u="heavy" spc="-2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2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for</a:t>
            </a:r>
            <a:r>
              <a:rPr sz="3200" b="1" u="heavy" spc="-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2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Highway</a:t>
            </a:r>
            <a:r>
              <a:rPr sz="3200" b="1" u="heavy" spc="-3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2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locations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62705" y="287782"/>
            <a:ext cx="242189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MAP</a:t>
            </a:r>
            <a:r>
              <a:rPr sz="3200" b="1" u="heavy" spc="-7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2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STUDY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140" y="938529"/>
            <a:ext cx="8401050" cy="51466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84455" indent="-342900">
              <a:lnSpc>
                <a:spcPct val="100000"/>
              </a:lnSpc>
              <a:spcBef>
                <a:spcPts val="95"/>
              </a:spcBef>
              <a:buSzPct val="105357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From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the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map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alternative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routes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can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be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suggested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spc="-15" dirty="0">
                <a:latin typeface="Microsoft Sans Serif"/>
                <a:cs typeface="Microsoft Sans Serif"/>
              </a:rPr>
              <a:t>in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the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office,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if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the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topographic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map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of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that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area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is </a:t>
            </a:r>
            <a:r>
              <a:rPr sz="2800" spc="-5" dirty="0">
                <a:latin typeface="Microsoft Sans Serif"/>
                <a:cs typeface="Microsoft Sans Serif"/>
              </a:rPr>
              <a:t> available.</a:t>
            </a:r>
            <a:endParaRPr sz="2800">
              <a:latin typeface="Microsoft Sans Serif"/>
              <a:cs typeface="Microsoft Sans Serif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SzPct val="105357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The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probable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alignment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can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be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located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on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the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map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from</a:t>
            </a:r>
            <a:r>
              <a:rPr sz="2800" spc="2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the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fallowing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details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available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on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the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map.</a:t>
            </a:r>
            <a:endParaRPr sz="2800">
              <a:latin typeface="Microsoft Sans Serif"/>
              <a:cs typeface="Microsoft Sans Serif"/>
            </a:endParaRPr>
          </a:p>
          <a:p>
            <a:pPr marL="767080" lvl="1" indent="-297815">
              <a:lnSpc>
                <a:spcPct val="100000"/>
              </a:lnSpc>
              <a:spcBef>
                <a:spcPts val="520"/>
              </a:spcBef>
              <a:buSzPct val="101785"/>
              <a:buFont typeface="Wingdings"/>
              <a:buChar char=""/>
              <a:tabLst>
                <a:tab pos="767715" algn="l"/>
              </a:tabLst>
            </a:pPr>
            <a:r>
              <a:rPr sz="2800" spc="-10" dirty="0">
                <a:latin typeface="Microsoft Sans Serif"/>
                <a:cs typeface="Microsoft Sans Serif"/>
              </a:rPr>
              <a:t>Avoiding</a:t>
            </a:r>
            <a:r>
              <a:rPr sz="2800" spc="2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valleys,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ponds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or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lake</a:t>
            </a:r>
            <a:endParaRPr sz="2800">
              <a:latin typeface="Microsoft Sans Serif"/>
              <a:cs typeface="Microsoft Sans Serif"/>
            </a:endParaRPr>
          </a:p>
          <a:p>
            <a:pPr marL="767080" lvl="1" indent="-297815">
              <a:lnSpc>
                <a:spcPct val="100000"/>
              </a:lnSpc>
              <a:spcBef>
                <a:spcPts val="495"/>
              </a:spcBef>
              <a:buSzPct val="101785"/>
              <a:buFont typeface="Wingdings"/>
              <a:buChar char=""/>
              <a:tabLst>
                <a:tab pos="767715" algn="l"/>
              </a:tabLst>
            </a:pPr>
            <a:r>
              <a:rPr sz="2800" spc="-10" dirty="0">
                <a:latin typeface="Microsoft Sans Serif"/>
                <a:cs typeface="Microsoft Sans Serif"/>
              </a:rPr>
              <a:t>Avoiding</a:t>
            </a:r>
            <a:r>
              <a:rPr sz="2800" spc="2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bend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of</a:t>
            </a:r>
            <a:r>
              <a:rPr sz="2800" spc="2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river</a:t>
            </a:r>
            <a:endParaRPr sz="2800">
              <a:latin typeface="Microsoft Sans Serif"/>
              <a:cs typeface="Microsoft Sans Serif"/>
            </a:endParaRPr>
          </a:p>
          <a:p>
            <a:pPr marL="756285" marR="391160" lvl="1" indent="-287020">
              <a:lnSpc>
                <a:spcPts val="3360"/>
              </a:lnSpc>
              <a:spcBef>
                <a:spcPts val="755"/>
              </a:spcBef>
              <a:buSzPct val="101785"/>
              <a:buFont typeface="Wingdings"/>
              <a:buChar char=""/>
              <a:tabLst>
                <a:tab pos="767715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If</a:t>
            </a:r>
            <a:r>
              <a:rPr sz="2800" spc="1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road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has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to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cross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row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of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hills,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possibility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of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crossing</a:t>
            </a:r>
            <a:r>
              <a:rPr sz="2800" spc="1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through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mountain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pass.</a:t>
            </a:r>
            <a:endParaRPr sz="2800">
              <a:latin typeface="Microsoft Sans Serif"/>
              <a:cs typeface="Microsoft Sans Serif"/>
            </a:endParaRPr>
          </a:p>
          <a:p>
            <a:pPr marL="355600" marR="142240" indent="-342900">
              <a:lnSpc>
                <a:spcPct val="100000"/>
              </a:lnSpc>
              <a:spcBef>
                <a:spcPts val="565"/>
              </a:spcBef>
              <a:buSzPct val="105357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Map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study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gives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rough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guidance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of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the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routes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to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be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further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surveyed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15" dirty="0">
                <a:latin typeface="Microsoft Sans Serif"/>
                <a:cs typeface="Microsoft Sans Serif"/>
              </a:rPr>
              <a:t>in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the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field</a:t>
            </a:r>
            <a:endParaRPr sz="2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92353"/>
            <a:ext cx="19564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u="heavy" spc="-5" dirty="0"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Highways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852576"/>
            <a:ext cx="8531225" cy="540321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It</a:t>
            </a:r>
            <a:r>
              <a:rPr sz="2800" spc="1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gives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the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maximum</a:t>
            </a:r>
            <a:r>
              <a:rPr sz="2800" spc="6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service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to</a:t>
            </a:r>
            <a:r>
              <a:rPr sz="2800" spc="2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one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and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15" dirty="0">
                <a:latin typeface="Microsoft Sans Serif"/>
                <a:cs typeface="Microsoft Sans Serif"/>
              </a:rPr>
              <a:t>all</a:t>
            </a:r>
            <a:endParaRPr sz="2800">
              <a:latin typeface="Microsoft Sans Serif"/>
              <a:cs typeface="Microsoft Sans Serif"/>
            </a:endParaRPr>
          </a:p>
          <a:p>
            <a:pPr marL="355600" marR="889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It</a:t>
            </a:r>
            <a:r>
              <a:rPr sz="2800" spc="17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gives</a:t>
            </a:r>
            <a:r>
              <a:rPr sz="2800" spc="18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maximum</a:t>
            </a:r>
            <a:r>
              <a:rPr sz="2800" spc="18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flexibility</a:t>
            </a:r>
            <a:r>
              <a:rPr sz="2800" spc="18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for</a:t>
            </a:r>
            <a:r>
              <a:rPr sz="2800" spc="18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travel</a:t>
            </a:r>
            <a:r>
              <a:rPr sz="2800" spc="17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with</a:t>
            </a:r>
            <a:r>
              <a:rPr sz="2800" spc="18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reference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to</a:t>
            </a:r>
            <a:r>
              <a:rPr sz="2800" spc="1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route,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direction,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time</a:t>
            </a:r>
            <a:r>
              <a:rPr sz="2800" spc="6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and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speed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of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travel</a:t>
            </a:r>
            <a:endParaRPr sz="28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It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provide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door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to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door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service</a:t>
            </a:r>
            <a:endParaRPr sz="28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Other</a:t>
            </a:r>
            <a:r>
              <a:rPr sz="2800" spc="2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modes</a:t>
            </a:r>
            <a:r>
              <a:rPr sz="2800" spc="5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are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depend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on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it</a:t>
            </a:r>
            <a:endParaRPr sz="28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It</a:t>
            </a:r>
            <a:r>
              <a:rPr sz="2800" spc="2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requires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small</a:t>
            </a:r>
            <a:r>
              <a:rPr sz="2800" spc="6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investment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for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the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government</a:t>
            </a:r>
            <a:endParaRPr sz="2800">
              <a:latin typeface="Microsoft Sans Serif"/>
              <a:cs typeface="Microsoft Sans Serif"/>
            </a:endParaRPr>
          </a:p>
          <a:p>
            <a:pPr marL="355600" marR="7620" indent="-342900">
              <a:lnSpc>
                <a:spcPct val="10000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Motor</a:t>
            </a:r>
            <a:r>
              <a:rPr sz="2800" spc="30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vehicles</a:t>
            </a:r>
            <a:r>
              <a:rPr sz="2800" spc="32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are</a:t>
            </a:r>
            <a:r>
              <a:rPr sz="2800" spc="30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cheaper</a:t>
            </a:r>
            <a:r>
              <a:rPr sz="2800" spc="29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than</a:t>
            </a:r>
            <a:r>
              <a:rPr sz="2800" spc="31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other</a:t>
            </a:r>
            <a:r>
              <a:rPr sz="2800" spc="30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carriers</a:t>
            </a:r>
            <a:r>
              <a:rPr sz="2800" spc="32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like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rail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locomotive</a:t>
            </a:r>
            <a:r>
              <a:rPr sz="2800" spc="5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and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wagons</a:t>
            </a:r>
            <a:endParaRPr sz="28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It</a:t>
            </a:r>
            <a:r>
              <a:rPr sz="2800" spc="1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saves</a:t>
            </a:r>
            <a:r>
              <a:rPr sz="2800" spc="2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the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time</a:t>
            </a:r>
            <a:r>
              <a:rPr sz="2800" spc="5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for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short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distance</a:t>
            </a:r>
            <a:endParaRPr sz="2800">
              <a:latin typeface="Microsoft Sans Serif"/>
              <a:cs typeface="Microsoft Sans Serif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  <a:tab pos="1396365" algn="l"/>
                <a:tab pos="2815590" algn="l"/>
                <a:tab pos="3422015" algn="l"/>
                <a:tab pos="5057775" algn="l"/>
                <a:tab pos="5960110" algn="l"/>
                <a:tab pos="6565265" algn="l"/>
                <a:tab pos="8220709" algn="l"/>
              </a:tabLst>
            </a:pPr>
            <a:r>
              <a:rPr sz="2800" spc="-10" dirty="0">
                <a:latin typeface="Microsoft Sans Serif"/>
                <a:cs typeface="Microsoft Sans Serif"/>
              </a:rPr>
              <a:t>High	</a:t>
            </a:r>
            <a:r>
              <a:rPr sz="2800" spc="-5" dirty="0">
                <a:latin typeface="Microsoft Sans Serif"/>
                <a:cs typeface="Microsoft Sans Serif"/>
              </a:rPr>
              <a:t>d</a:t>
            </a:r>
            <a:r>
              <a:rPr sz="2800" spc="10" dirty="0">
                <a:latin typeface="Microsoft Sans Serif"/>
                <a:cs typeface="Microsoft Sans Serif"/>
              </a:rPr>
              <a:t>e</a:t>
            </a:r>
            <a:r>
              <a:rPr sz="2800" spc="-5" dirty="0">
                <a:latin typeface="Microsoft Sans Serif"/>
                <a:cs typeface="Microsoft Sans Serif"/>
              </a:rPr>
              <a:t>g</a:t>
            </a:r>
            <a:r>
              <a:rPr sz="2800" dirty="0">
                <a:latin typeface="Microsoft Sans Serif"/>
                <a:cs typeface="Microsoft Sans Serif"/>
              </a:rPr>
              <a:t>r</a:t>
            </a:r>
            <a:r>
              <a:rPr sz="2800" spc="-5" dirty="0">
                <a:latin typeface="Microsoft Sans Serif"/>
                <a:cs typeface="Microsoft Sans Serif"/>
              </a:rPr>
              <a:t>ee</a:t>
            </a:r>
            <a:r>
              <a:rPr sz="2800" dirty="0">
                <a:latin typeface="Microsoft Sans Serif"/>
                <a:cs typeface="Microsoft Sans Serif"/>
              </a:rPr>
              <a:t>	o</a:t>
            </a:r>
            <a:r>
              <a:rPr sz="2800" spc="-5" dirty="0">
                <a:latin typeface="Microsoft Sans Serif"/>
                <a:cs typeface="Microsoft Sans Serif"/>
              </a:rPr>
              <a:t>f</a:t>
            </a:r>
            <a:r>
              <a:rPr sz="2800" dirty="0">
                <a:latin typeface="Microsoft Sans Serif"/>
                <a:cs typeface="Microsoft Sans Serif"/>
              </a:rPr>
              <a:t>	</a:t>
            </a:r>
            <a:r>
              <a:rPr sz="2800" spc="-5" dirty="0">
                <a:latin typeface="Microsoft Sans Serif"/>
                <a:cs typeface="Microsoft Sans Serif"/>
              </a:rPr>
              <a:t>a</a:t>
            </a:r>
            <a:r>
              <a:rPr sz="2800" dirty="0">
                <a:latin typeface="Microsoft Sans Serif"/>
                <a:cs typeface="Microsoft Sans Serif"/>
              </a:rPr>
              <a:t>c</a:t>
            </a:r>
            <a:r>
              <a:rPr sz="2800" spc="-15" dirty="0">
                <a:latin typeface="Microsoft Sans Serif"/>
                <a:cs typeface="Microsoft Sans Serif"/>
              </a:rPr>
              <a:t>c</a:t>
            </a:r>
            <a:r>
              <a:rPr sz="2800" spc="-5" dirty="0">
                <a:latin typeface="Microsoft Sans Serif"/>
                <a:cs typeface="Microsoft Sans Serif"/>
              </a:rPr>
              <a:t>id</a:t>
            </a:r>
            <a:r>
              <a:rPr sz="2800" dirty="0">
                <a:latin typeface="Microsoft Sans Serif"/>
                <a:cs typeface="Microsoft Sans Serif"/>
              </a:rPr>
              <a:t>e</a:t>
            </a:r>
            <a:r>
              <a:rPr sz="2800" spc="-5" dirty="0">
                <a:latin typeface="Microsoft Sans Serif"/>
                <a:cs typeface="Microsoft Sans Serif"/>
              </a:rPr>
              <a:t>nt</a:t>
            </a:r>
            <a:r>
              <a:rPr sz="2800" dirty="0">
                <a:latin typeface="Microsoft Sans Serif"/>
                <a:cs typeface="Microsoft Sans Serif"/>
              </a:rPr>
              <a:t>	du</a:t>
            </a:r>
            <a:r>
              <a:rPr sz="2800" spc="-5" dirty="0">
                <a:latin typeface="Microsoft Sans Serif"/>
                <a:cs typeface="Microsoft Sans Serif"/>
              </a:rPr>
              <a:t>e</a:t>
            </a:r>
            <a:r>
              <a:rPr sz="2800" dirty="0">
                <a:latin typeface="Microsoft Sans Serif"/>
                <a:cs typeface="Microsoft Sans Serif"/>
              </a:rPr>
              <a:t>	</a:t>
            </a:r>
            <a:r>
              <a:rPr sz="2800" spc="-5" dirty="0">
                <a:latin typeface="Microsoft Sans Serif"/>
                <a:cs typeface="Microsoft Sans Serif"/>
              </a:rPr>
              <a:t>to</a:t>
            </a:r>
            <a:r>
              <a:rPr sz="2800" dirty="0">
                <a:latin typeface="Microsoft Sans Serif"/>
                <a:cs typeface="Microsoft Sans Serif"/>
              </a:rPr>
              <a:t>	</a:t>
            </a:r>
            <a:r>
              <a:rPr sz="2800" spc="-5" dirty="0">
                <a:latin typeface="Microsoft Sans Serif"/>
                <a:cs typeface="Microsoft Sans Serif"/>
              </a:rPr>
              <a:t>fl</a:t>
            </a:r>
            <a:r>
              <a:rPr sz="2800" spc="-10" dirty="0">
                <a:latin typeface="Microsoft Sans Serif"/>
                <a:cs typeface="Microsoft Sans Serif"/>
              </a:rPr>
              <a:t>e</a:t>
            </a:r>
            <a:r>
              <a:rPr sz="2800" spc="-15" dirty="0">
                <a:latin typeface="Microsoft Sans Serif"/>
                <a:cs typeface="Microsoft Sans Serif"/>
              </a:rPr>
              <a:t>x</a:t>
            </a:r>
            <a:r>
              <a:rPr sz="2800" spc="-5" dirty="0">
                <a:latin typeface="Microsoft Sans Serif"/>
                <a:cs typeface="Microsoft Sans Serif"/>
              </a:rPr>
              <a:t>i</a:t>
            </a:r>
            <a:r>
              <a:rPr sz="2800" spc="-15" dirty="0">
                <a:latin typeface="Microsoft Sans Serif"/>
                <a:cs typeface="Microsoft Sans Serif"/>
              </a:rPr>
              <a:t>b</a:t>
            </a:r>
            <a:r>
              <a:rPr sz="2800" spc="-5" dirty="0">
                <a:latin typeface="Microsoft Sans Serif"/>
                <a:cs typeface="Microsoft Sans Serif"/>
              </a:rPr>
              <a:t>i</a:t>
            </a:r>
            <a:r>
              <a:rPr sz="2800" spc="-15" dirty="0">
                <a:latin typeface="Microsoft Sans Serif"/>
                <a:cs typeface="Microsoft Sans Serif"/>
              </a:rPr>
              <a:t>li</a:t>
            </a:r>
            <a:r>
              <a:rPr sz="2800" spc="-10" dirty="0">
                <a:latin typeface="Microsoft Sans Serif"/>
                <a:cs typeface="Microsoft Sans Serif"/>
              </a:rPr>
              <a:t>t</a:t>
            </a:r>
            <a:r>
              <a:rPr sz="2800" spc="-5" dirty="0">
                <a:latin typeface="Microsoft Sans Serif"/>
                <a:cs typeface="Microsoft Sans Serif"/>
              </a:rPr>
              <a:t>y</a:t>
            </a:r>
            <a:r>
              <a:rPr sz="2800" dirty="0">
                <a:latin typeface="Microsoft Sans Serif"/>
                <a:cs typeface="Microsoft Sans Serif"/>
              </a:rPr>
              <a:t>	of  </a:t>
            </a:r>
            <a:r>
              <a:rPr sz="2800" spc="-5" dirty="0">
                <a:latin typeface="Microsoft Sans Serif"/>
                <a:cs typeface="Microsoft Sans Serif"/>
              </a:rPr>
              <a:t>movement</a:t>
            </a:r>
            <a:endParaRPr sz="2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8492" y="188468"/>
            <a:ext cx="567309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RECONNAISSANCE</a:t>
            </a:r>
            <a:r>
              <a:rPr sz="3200" b="1" u="heavy" spc="-8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2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SURVEY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866901"/>
            <a:ext cx="8378825" cy="485457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675"/>
              </a:spcBef>
              <a:buChar char="•"/>
              <a:tabLst>
                <a:tab pos="35560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To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confirm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features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indicated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on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map.</a:t>
            </a:r>
            <a:endParaRPr sz="2400">
              <a:latin typeface="Microsoft Sans Serif"/>
              <a:cs typeface="Microsoft Sans Serif"/>
            </a:endParaRPr>
          </a:p>
          <a:p>
            <a:pPr marL="355600" marR="6985" indent="-342900" algn="just">
              <a:lnSpc>
                <a:spcPct val="100000"/>
              </a:lnSpc>
              <a:spcBef>
                <a:spcPts val="575"/>
              </a:spcBef>
              <a:buChar char="•"/>
              <a:tabLst>
                <a:tab pos="35560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To examine </a:t>
            </a:r>
            <a:r>
              <a:rPr sz="2400" dirty="0">
                <a:latin typeface="Microsoft Sans Serif"/>
                <a:cs typeface="Microsoft Sans Serif"/>
              </a:rPr>
              <a:t>the </a:t>
            </a:r>
            <a:r>
              <a:rPr sz="2400" spc="-5" dirty="0">
                <a:latin typeface="Microsoft Sans Serif"/>
                <a:cs typeface="Microsoft Sans Serif"/>
              </a:rPr>
              <a:t>general character of </a:t>
            </a:r>
            <a:r>
              <a:rPr sz="2400" dirty="0">
                <a:latin typeface="Microsoft Sans Serif"/>
                <a:cs typeface="Microsoft Sans Serif"/>
              </a:rPr>
              <a:t>the </a:t>
            </a:r>
            <a:r>
              <a:rPr sz="2400" spc="-5" dirty="0">
                <a:latin typeface="Microsoft Sans Serif"/>
                <a:cs typeface="Microsoft Sans Serif"/>
              </a:rPr>
              <a:t>area </a:t>
            </a:r>
            <a:r>
              <a:rPr sz="2400" spc="-10" dirty="0">
                <a:latin typeface="Microsoft Sans Serif"/>
                <a:cs typeface="Microsoft Sans Serif"/>
              </a:rPr>
              <a:t>in field </a:t>
            </a:r>
            <a:r>
              <a:rPr sz="2400" dirty="0">
                <a:latin typeface="Microsoft Sans Serif"/>
                <a:cs typeface="Microsoft Sans Serif"/>
              </a:rPr>
              <a:t>for 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deciding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most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feasible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routes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for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detailed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studies.</a:t>
            </a:r>
            <a:endParaRPr sz="2400">
              <a:latin typeface="Microsoft Sans Serif"/>
              <a:cs typeface="Microsoft Sans Serif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80"/>
              </a:spcBef>
              <a:buChar char="•"/>
              <a:tabLst>
                <a:tab pos="355600" algn="l"/>
              </a:tabLst>
            </a:pPr>
            <a:r>
              <a:rPr sz="2400" dirty="0">
                <a:latin typeface="Microsoft Sans Serif"/>
                <a:cs typeface="Microsoft Sans Serif"/>
              </a:rPr>
              <a:t>A survey </a:t>
            </a:r>
            <a:r>
              <a:rPr sz="2400" spc="-5" dirty="0">
                <a:latin typeface="Microsoft Sans Serif"/>
                <a:cs typeface="Microsoft Sans Serif"/>
              </a:rPr>
              <a:t>party </a:t>
            </a:r>
            <a:r>
              <a:rPr sz="2400" dirty="0">
                <a:latin typeface="Microsoft Sans Serif"/>
                <a:cs typeface="Microsoft Sans Serif"/>
              </a:rPr>
              <a:t>may </a:t>
            </a:r>
            <a:r>
              <a:rPr sz="2400" spc="-5" dirty="0">
                <a:latin typeface="Microsoft Sans Serif"/>
                <a:cs typeface="Microsoft Sans Serif"/>
              </a:rPr>
              <a:t>inspect along </a:t>
            </a:r>
            <a:r>
              <a:rPr sz="2400" dirty="0">
                <a:latin typeface="Microsoft Sans Serif"/>
                <a:cs typeface="Microsoft Sans Serif"/>
              </a:rPr>
              <a:t>the </a:t>
            </a:r>
            <a:r>
              <a:rPr sz="2400" spc="-5" dirty="0">
                <a:latin typeface="Microsoft Sans Serif"/>
                <a:cs typeface="Microsoft Sans Serif"/>
              </a:rPr>
              <a:t>proposed alternative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routes of the map </a:t>
            </a:r>
            <a:r>
              <a:rPr sz="2400" spc="-10" dirty="0">
                <a:latin typeface="Microsoft Sans Serif"/>
                <a:cs typeface="Microsoft Sans Serif"/>
              </a:rPr>
              <a:t>in</a:t>
            </a:r>
            <a:r>
              <a:rPr sz="2400" spc="6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 </a:t>
            </a:r>
            <a:r>
              <a:rPr sz="2400" spc="-10" dirty="0">
                <a:latin typeface="Microsoft Sans Serif"/>
                <a:cs typeface="Microsoft Sans Serif"/>
              </a:rPr>
              <a:t>field </a:t>
            </a:r>
            <a:r>
              <a:rPr sz="2400" spc="-5" dirty="0">
                <a:latin typeface="Microsoft Sans Serif"/>
                <a:cs typeface="Microsoft Sans Serif"/>
              </a:rPr>
              <a:t>with very </a:t>
            </a:r>
            <a:r>
              <a:rPr sz="2400" spc="-10" dirty="0">
                <a:latin typeface="Microsoft Sans Serif"/>
                <a:cs typeface="Microsoft Sans Serif"/>
              </a:rPr>
              <a:t>simple </a:t>
            </a:r>
            <a:r>
              <a:rPr sz="2400" spc="-5" dirty="0">
                <a:latin typeface="Microsoft Sans Serif"/>
                <a:cs typeface="Microsoft Sans Serif"/>
              </a:rPr>
              <a:t>instrument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like </a:t>
            </a:r>
            <a:r>
              <a:rPr sz="2400" spc="-5" dirty="0">
                <a:latin typeface="Microsoft Sans Serif"/>
                <a:cs typeface="Microsoft Sans Serif"/>
              </a:rPr>
              <a:t>abney </a:t>
            </a:r>
            <a:r>
              <a:rPr sz="2400" spc="-10" dirty="0">
                <a:latin typeface="Microsoft Sans Serif"/>
                <a:cs typeface="Microsoft Sans Serif"/>
              </a:rPr>
              <a:t>level, </a:t>
            </a:r>
            <a:r>
              <a:rPr sz="2400" dirty="0">
                <a:latin typeface="Microsoft Sans Serif"/>
                <a:cs typeface="Microsoft Sans Serif"/>
              </a:rPr>
              <a:t>tangent </a:t>
            </a:r>
            <a:r>
              <a:rPr sz="2400" spc="-5" dirty="0">
                <a:latin typeface="Microsoft Sans Serif"/>
                <a:cs typeface="Microsoft Sans Serif"/>
              </a:rPr>
              <a:t>clinometer, barometer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200" dirty="0">
                <a:latin typeface="Microsoft Sans Serif"/>
                <a:cs typeface="Microsoft Sans Serif"/>
              </a:rPr>
              <a:t>etc…. </a:t>
            </a:r>
            <a:r>
              <a:rPr sz="2400" spc="-5" dirty="0">
                <a:latin typeface="Microsoft Sans Serif"/>
                <a:cs typeface="Microsoft Sans Serif"/>
              </a:rPr>
              <a:t>To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collect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additional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details.</a:t>
            </a:r>
            <a:endParaRPr sz="2400">
              <a:latin typeface="Microsoft Sans Serif"/>
              <a:cs typeface="Microsoft Sans Serif"/>
            </a:endParaRPr>
          </a:p>
          <a:p>
            <a:pPr marL="355600" indent="-342900" algn="just">
              <a:lnSpc>
                <a:spcPct val="100000"/>
              </a:lnSpc>
              <a:spcBef>
                <a:spcPts val="580"/>
              </a:spcBef>
              <a:buChar char="•"/>
              <a:tabLst>
                <a:tab pos="355600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Details</a:t>
            </a:r>
            <a:r>
              <a:rPr sz="2400" spc="4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to</a:t>
            </a:r>
            <a:r>
              <a:rPr sz="2400" spc="4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be</a:t>
            </a:r>
            <a:r>
              <a:rPr sz="2400" spc="4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collected</a:t>
            </a:r>
            <a:r>
              <a:rPr sz="2400" spc="4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from</a:t>
            </a:r>
            <a:r>
              <a:rPr sz="2400" spc="4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alternative</a:t>
            </a:r>
            <a:r>
              <a:rPr sz="2400" spc="434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routes</a:t>
            </a:r>
            <a:r>
              <a:rPr sz="2400" spc="4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during</a:t>
            </a:r>
            <a:r>
              <a:rPr sz="2400" spc="434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this</a:t>
            </a:r>
            <a:endParaRPr sz="2400">
              <a:latin typeface="Microsoft Sans Serif"/>
              <a:cs typeface="Microsoft Sans Serif"/>
            </a:endParaRPr>
          </a:p>
          <a:p>
            <a:pPr marL="355600">
              <a:lnSpc>
                <a:spcPct val="100000"/>
              </a:lnSpc>
            </a:pPr>
            <a:r>
              <a:rPr sz="2400" spc="-5" dirty="0">
                <a:latin typeface="Microsoft Sans Serif"/>
                <a:cs typeface="Microsoft Sans Serif"/>
              </a:rPr>
              <a:t>survey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are,</a:t>
            </a:r>
            <a:endParaRPr sz="2400">
              <a:latin typeface="Microsoft Sans Serif"/>
              <a:cs typeface="Microsoft Sans Serif"/>
            </a:endParaRPr>
          </a:p>
          <a:p>
            <a:pPr marL="756285" marR="5715" lvl="1" indent="-287020">
              <a:lnSpc>
                <a:spcPct val="100000"/>
              </a:lnSpc>
              <a:spcBef>
                <a:spcPts val="575"/>
              </a:spcBef>
              <a:buFont typeface="Wingdings"/>
              <a:buChar char=""/>
              <a:tabLst>
                <a:tab pos="756920" algn="l"/>
                <a:tab pos="2033270" algn="l"/>
                <a:tab pos="3157220" algn="l"/>
                <a:tab pos="4163060" algn="l"/>
                <a:tab pos="5371465" algn="l"/>
                <a:tab pos="6240780" algn="l"/>
                <a:tab pos="6908165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Vall</a:t>
            </a:r>
            <a:r>
              <a:rPr sz="2400" dirty="0">
                <a:latin typeface="Microsoft Sans Serif"/>
                <a:cs typeface="Microsoft Sans Serif"/>
              </a:rPr>
              <a:t>eys,	</a:t>
            </a:r>
            <a:r>
              <a:rPr sz="2400" spc="-5" dirty="0">
                <a:latin typeface="Microsoft Sans Serif"/>
                <a:cs typeface="Microsoft Sans Serif"/>
              </a:rPr>
              <a:t>po</a:t>
            </a:r>
            <a:r>
              <a:rPr sz="2400" spc="-15" dirty="0">
                <a:latin typeface="Microsoft Sans Serif"/>
                <a:cs typeface="Microsoft Sans Serif"/>
              </a:rPr>
              <a:t>n</a:t>
            </a:r>
            <a:r>
              <a:rPr sz="2400" dirty="0">
                <a:latin typeface="Microsoft Sans Serif"/>
                <a:cs typeface="Microsoft Sans Serif"/>
              </a:rPr>
              <a:t>ds,	</a:t>
            </a:r>
            <a:r>
              <a:rPr sz="2400" spc="-5" dirty="0">
                <a:latin typeface="Microsoft Sans Serif"/>
                <a:cs typeface="Microsoft Sans Serif"/>
              </a:rPr>
              <a:t>l</a:t>
            </a:r>
            <a:r>
              <a:rPr sz="2400" spc="-25" dirty="0">
                <a:latin typeface="Microsoft Sans Serif"/>
                <a:cs typeface="Microsoft Sans Serif"/>
              </a:rPr>
              <a:t>a</a:t>
            </a:r>
            <a:r>
              <a:rPr sz="2400" spc="5" dirty="0">
                <a:latin typeface="Microsoft Sans Serif"/>
                <a:cs typeface="Microsoft Sans Serif"/>
              </a:rPr>
              <a:t>k</a:t>
            </a:r>
            <a:r>
              <a:rPr sz="2400" dirty="0">
                <a:latin typeface="Microsoft Sans Serif"/>
                <a:cs typeface="Microsoft Sans Serif"/>
              </a:rPr>
              <a:t>es,	marshy	</a:t>
            </a:r>
            <a:r>
              <a:rPr sz="2400" spc="-5" dirty="0">
                <a:latin typeface="Microsoft Sans Serif"/>
                <a:cs typeface="Microsoft Sans Serif"/>
              </a:rPr>
              <a:t>l</a:t>
            </a:r>
            <a:r>
              <a:rPr sz="2400" spc="-25" dirty="0">
                <a:latin typeface="Microsoft Sans Serif"/>
                <a:cs typeface="Microsoft Sans Serif"/>
              </a:rPr>
              <a:t>a</a:t>
            </a:r>
            <a:r>
              <a:rPr sz="2400" spc="-5" dirty="0">
                <a:latin typeface="Microsoft Sans Serif"/>
                <a:cs typeface="Microsoft Sans Serif"/>
              </a:rPr>
              <a:t>nd,</a:t>
            </a:r>
            <a:r>
              <a:rPr sz="2400" dirty="0">
                <a:latin typeface="Microsoft Sans Serif"/>
                <a:cs typeface="Microsoft Sans Serif"/>
              </a:rPr>
              <a:t>	</a:t>
            </a:r>
            <a:r>
              <a:rPr sz="2400" spc="-15" dirty="0">
                <a:latin typeface="Microsoft Sans Serif"/>
                <a:cs typeface="Microsoft Sans Serif"/>
              </a:rPr>
              <a:t>hi</a:t>
            </a:r>
            <a:r>
              <a:rPr sz="2400" spc="-5" dirty="0">
                <a:latin typeface="Microsoft Sans Serif"/>
                <a:cs typeface="Microsoft Sans Serif"/>
              </a:rPr>
              <a:t>l</a:t>
            </a:r>
            <a:r>
              <a:rPr sz="2400" spc="-10" dirty="0">
                <a:latin typeface="Microsoft Sans Serif"/>
                <a:cs typeface="Microsoft Sans Serif"/>
              </a:rPr>
              <a:t>l,</a:t>
            </a:r>
            <a:r>
              <a:rPr sz="2400" dirty="0">
                <a:latin typeface="Microsoft Sans Serif"/>
                <a:cs typeface="Microsoft Sans Serif"/>
              </a:rPr>
              <a:t>	</a:t>
            </a:r>
            <a:r>
              <a:rPr sz="2400" spc="-5" dirty="0">
                <a:latin typeface="Microsoft Sans Serif"/>
                <a:cs typeface="Microsoft Sans Serif"/>
              </a:rPr>
              <a:t>perman</a:t>
            </a:r>
            <a:r>
              <a:rPr sz="2400" dirty="0">
                <a:latin typeface="Microsoft Sans Serif"/>
                <a:cs typeface="Microsoft Sans Serif"/>
              </a:rPr>
              <a:t>e</a:t>
            </a:r>
            <a:r>
              <a:rPr sz="2400" spc="-20" dirty="0">
                <a:latin typeface="Microsoft Sans Serif"/>
                <a:cs typeface="Microsoft Sans Serif"/>
              </a:rPr>
              <a:t>n</a:t>
            </a:r>
            <a:r>
              <a:rPr sz="2400" dirty="0">
                <a:latin typeface="Microsoft Sans Serif"/>
                <a:cs typeface="Microsoft Sans Serif"/>
              </a:rPr>
              <a:t>t  structure</a:t>
            </a:r>
            <a:r>
              <a:rPr sz="2400" spc="-5" dirty="0">
                <a:latin typeface="Microsoft Sans Serif"/>
                <a:cs typeface="Microsoft Sans Serif"/>
              </a:rPr>
              <a:t> and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other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obstruction.</a:t>
            </a:r>
            <a:endParaRPr sz="2400">
              <a:latin typeface="Microsoft Sans Serif"/>
              <a:cs typeface="Microsoft Sans Serif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Font typeface="Wingdings"/>
              <a:buChar char=""/>
              <a:tabLst>
                <a:tab pos="756920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Value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of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gradient,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length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of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gradient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and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radius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of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curve.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71602"/>
            <a:ext cx="70338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902325" algn="l"/>
              </a:tabLst>
            </a:pPr>
            <a:r>
              <a:rPr sz="32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REC</a:t>
            </a:r>
            <a:r>
              <a:rPr sz="3200" b="1" u="heavy" spc="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O</a:t>
            </a:r>
            <a:r>
              <a:rPr sz="32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NNAISSAN</a:t>
            </a:r>
            <a:r>
              <a:rPr sz="3200" b="1" u="heavy" spc="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C</a:t>
            </a:r>
            <a:r>
              <a:rPr sz="32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E</a:t>
            </a:r>
            <a:r>
              <a:rPr sz="3200" b="1" u="heavy" spc="-5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2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SURVEY</a:t>
            </a:r>
            <a:r>
              <a:rPr sz="3200" b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3600" dirty="0">
                <a:solidFill>
                  <a:srgbClr val="C00000"/>
                </a:solidFill>
                <a:latin typeface="Microsoft Sans Serif"/>
                <a:cs typeface="Microsoft Sans Serif"/>
              </a:rPr>
              <a:t>cont..</a:t>
            </a:r>
            <a:endParaRPr sz="36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1324101"/>
            <a:ext cx="8300720" cy="456184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756285" indent="-343535">
              <a:lnSpc>
                <a:spcPct val="100000"/>
              </a:lnSpc>
              <a:spcBef>
                <a:spcPts val="675"/>
              </a:spcBef>
              <a:buFont typeface="Wingdings"/>
              <a:buChar char=""/>
              <a:tabLst>
                <a:tab pos="75692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Number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and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type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of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cross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drainage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structures.</a:t>
            </a:r>
            <a:endParaRPr sz="2400">
              <a:latin typeface="Microsoft Sans Serif"/>
              <a:cs typeface="Microsoft Sans Serif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Font typeface="Wingdings"/>
              <a:buChar char=""/>
              <a:tabLst>
                <a:tab pos="756920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High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Flood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Level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(HFL)</a:t>
            </a:r>
            <a:endParaRPr sz="2400">
              <a:latin typeface="Microsoft Sans Serif"/>
              <a:cs typeface="Microsoft Sans Serif"/>
            </a:endParaRPr>
          </a:p>
          <a:p>
            <a:pPr marL="756285" lvl="1" indent="-287020">
              <a:lnSpc>
                <a:spcPct val="100000"/>
              </a:lnSpc>
              <a:spcBef>
                <a:spcPts val="580"/>
              </a:spcBef>
              <a:buFont typeface="Wingdings"/>
              <a:buChar char=""/>
              <a:tabLst>
                <a:tab pos="756920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Soil</a:t>
            </a:r>
            <a:r>
              <a:rPr sz="2400" spc="-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Characteristics.</a:t>
            </a:r>
            <a:endParaRPr sz="2400">
              <a:latin typeface="Microsoft Sans Serif"/>
              <a:cs typeface="Microsoft Sans Serif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Font typeface="Wingdings"/>
              <a:buChar char=""/>
              <a:tabLst>
                <a:tab pos="756920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Geological </a:t>
            </a:r>
            <a:r>
              <a:rPr sz="2400" dirty="0">
                <a:latin typeface="Microsoft Sans Serif"/>
                <a:cs typeface="Microsoft Sans Serif"/>
              </a:rPr>
              <a:t>features.</a:t>
            </a:r>
            <a:endParaRPr sz="2400">
              <a:latin typeface="Microsoft Sans Serif"/>
              <a:cs typeface="Microsoft Sans Serif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575"/>
              </a:spcBef>
              <a:buFont typeface="Wingdings"/>
              <a:buChar char=""/>
              <a:tabLst>
                <a:tab pos="75692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source</a:t>
            </a:r>
            <a:r>
              <a:rPr sz="2400" spc="28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of</a:t>
            </a:r>
            <a:r>
              <a:rPr sz="2400" spc="29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construction</a:t>
            </a:r>
            <a:r>
              <a:rPr sz="2400" spc="3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materials-</a:t>
            </a:r>
            <a:r>
              <a:rPr sz="2400" spc="29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stone</a:t>
            </a:r>
            <a:r>
              <a:rPr sz="2400" spc="28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quarries,</a:t>
            </a:r>
            <a:r>
              <a:rPr sz="2400" spc="29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water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sources.</a:t>
            </a:r>
            <a:endParaRPr sz="2400">
              <a:latin typeface="Microsoft Sans Serif"/>
              <a:cs typeface="Microsoft Sans Serif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580"/>
              </a:spcBef>
              <a:buChar char="•"/>
              <a:tabLst>
                <a:tab pos="356235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Prepare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report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on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merits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and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demerits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of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different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alternative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routs.</a:t>
            </a:r>
            <a:endParaRPr sz="2400">
              <a:latin typeface="Microsoft Sans Serif"/>
              <a:cs typeface="Microsoft Sans Serif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575"/>
              </a:spcBef>
              <a:buChar char="•"/>
              <a:tabLst>
                <a:tab pos="356235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As a result a </a:t>
            </a:r>
            <a:r>
              <a:rPr sz="2400" dirty="0">
                <a:latin typeface="Microsoft Sans Serif"/>
                <a:cs typeface="Microsoft Sans Serif"/>
              </a:rPr>
              <a:t>few </a:t>
            </a:r>
            <a:r>
              <a:rPr sz="2400" spc="-5" dirty="0">
                <a:latin typeface="Microsoft Sans Serif"/>
                <a:cs typeface="Microsoft Sans Serif"/>
              </a:rPr>
              <a:t>alternate alignments may be chosen </a:t>
            </a:r>
            <a:r>
              <a:rPr sz="2400" dirty="0">
                <a:latin typeface="Microsoft Sans Serif"/>
                <a:cs typeface="Microsoft Sans Serif"/>
              </a:rPr>
              <a:t>for 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further </a:t>
            </a:r>
            <a:r>
              <a:rPr sz="2400" spc="-5" dirty="0">
                <a:latin typeface="Microsoft Sans Serif"/>
                <a:cs typeface="Microsoft Sans Serif"/>
              </a:rPr>
              <a:t>study based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on practical considerations</a:t>
            </a:r>
            <a:r>
              <a:rPr sz="2400" spc="6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observed 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at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the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site.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3838" y="196088"/>
            <a:ext cx="41192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Preliminary</a:t>
            </a:r>
            <a:r>
              <a:rPr sz="3600" b="1" u="heavy" spc="-9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6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survey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140" y="850821"/>
            <a:ext cx="8533130" cy="573659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85"/>
              </a:spcBef>
            </a:pPr>
            <a:r>
              <a:rPr sz="28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Objective</a:t>
            </a:r>
            <a:r>
              <a:rPr sz="2800" spc="2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of</a:t>
            </a:r>
            <a:r>
              <a:rPr sz="2800" spc="3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preliminary</a:t>
            </a:r>
            <a:r>
              <a:rPr sz="2800" spc="5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survey</a:t>
            </a:r>
            <a:r>
              <a:rPr sz="2800" spc="3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2800" spc="10" dirty="0">
                <a:solidFill>
                  <a:srgbClr val="FF0000"/>
                </a:solidFill>
                <a:latin typeface="Microsoft Sans Serif"/>
                <a:cs typeface="Microsoft Sans Serif"/>
              </a:rPr>
              <a:t>are</a:t>
            </a:r>
            <a:r>
              <a:rPr sz="280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:</a:t>
            </a:r>
            <a:endParaRPr sz="2800">
              <a:latin typeface="Microsoft Sans Serif"/>
              <a:cs typeface="Microsoft Sans Serif"/>
            </a:endParaRPr>
          </a:p>
          <a:p>
            <a:pPr marL="355600" marR="87630" indent="-342900" algn="just">
              <a:lnSpc>
                <a:spcPct val="100000"/>
              </a:lnSpc>
              <a:spcBef>
                <a:spcPts val="590"/>
              </a:spcBef>
              <a:buChar char="•"/>
              <a:tabLst>
                <a:tab pos="355600" algn="l"/>
              </a:tabLst>
            </a:pPr>
            <a:r>
              <a:rPr sz="2400" dirty="0">
                <a:latin typeface="Microsoft Sans Serif"/>
                <a:cs typeface="Microsoft Sans Serif"/>
              </a:rPr>
              <a:t>To </a:t>
            </a:r>
            <a:r>
              <a:rPr sz="2400" spc="-5" dirty="0">
                <a:latin typeface="Microsoft Sans Serif"/>
                <a:cs typeface="Microsoft Sans Serif"/>
              </a:rPr>
              <a:t>survey </a:t>
            </a:r>
            <a:r>
              <a:rPr sz="2400" dirty="0">
                <a:latin typeface="Microsoft Sans Serif"/>
                <a:cs typeface="Microsoft Sans Serif"/>
              </a:rPr>
              <a:t>the </a:t>
            </a:r>
            <a:r>
              <a:rPr sz="2400" spc="-5" dirty="0">
                <a:latin typeface="Microsoft Sans Serif"/>
                <a:cs typeface="Microsoft Sans Serif"/>
              </a:rPr>
              <a:t>various alternative alignments proposed </a:t>
            </a:r>
            <a:r>
              <a:rPr sz="2400" dirty="0">
                <a:latin typeface="Microsoft Sans Serif"/>
                <a:cs typeface="Microsoft Sans Serif"/>
              </a:rPr>
              <a:t>after 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the reconnaissance and </a:t>
            </a:r>
            <a:r>
              <a:rPr sz="2400" dirty="0">
                <a:latin typeface="Microsoft Sans Serif"/>
                <a:cs typeface="Microsoft Sans Serif"/>
              </a:rPr>
              <a:t>to </a:t>
            </a:r>
            <a:r>
              <a:rPr sz="2400" spc="-10" dirty="0">
                <a:latin typeface="Microsoft Sans Serif"/>
                <a:cs typeface="Microsoft Sans Serif"/>
              </a:rPr>
              <a:t>collect all </a:t>
            </a:r>
            <a:r>
              <a:rPr sz="2400" dirty="0">
                <a:latin typeface="Microsoft Sans Serif"/>
                <a:cs typeface="Microsoft Sans Serif"/>
              </a:rPr>
              <a:t>the </a:t>
            </a:r>
            <a:r>
              <a:rPr sz="2400" spc="-5" dirty="0">
                <a:latin typeface="Microsoft Sans Serif"/>
                <a:cs typeface="Microsoft Sans Serif"/>
              </a:rPr>
              <a:t>necessary physical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information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and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detail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topography,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drainage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and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soil.</a:t>
            </a:r>
            <a:endParaRPr sz="2400">
              <a:latin typeface="Microsoft Sans Serif"/>
              <a:cs typeface="Microsoft Sans Serif"/>
            </a:endParaRPr>
          </a:p>
          <a:p>
            <a:pPr marL="355600" marR="1578610" indent="-342900">
              <a:lnSpc>
                <a:spcPct val="100000"/>
              </a:lnSpc>
              <a:spcBef>
                <a:spcPts val="58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Microsoft Sans Serif"/>
                <a:cs typeface="Microsoft Sans Serif"/>
              </a:rPr>
              <a:t>To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compare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different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proposals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view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requirements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good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alignment.</a:t>
            </a:r>
            <a:endParaRPr sz="2400">
              <a:latin typeface="Microsoft Sans Serif"/>
              <a:cs typeface="Microsoft Sans Serif"/>
            </a:endParaRPr>
          </a:p>
          <a:p>
            <a:pPr marL="355600" marR="193675" indent="-342900">
              <a:lnSpc>
                <a:spcPct val="10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Microsoft Sans Serif"/>
                <a:cs typeface="Microsoft Sans Serif"/>
              </a:rPr>
              <a:t>To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estimate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quantity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of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earthwork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materials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and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other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construction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aspect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and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to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workout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cost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of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alternate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proposals.</a:t>
            </a:r>
            <a:endParaRPr sz="2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28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Methods</a:t>
            </a:r>
            <a:r>
              <a:rPr sz="2800" spc="1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of</a:t>
            </a:r>
            <a:r>
              <a:rPr sz="2800" spc="1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preliminary</a:t>
            </a:r>
            <a:r>
              <a:rPr sz="2800" spc="4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2800" dirty="0">
                <a:solidFill>
                  <a:srgbClr val="FF0000"/>
                </a:solidFill>
                <a:latin typeface="Microsoft Sans Serif"/>
                <a:cs typeface="Microsoft Sans Serif"/>
              </a:rPr>
              <a:t>survey:</a:t>
            </a:r>
            <a:endParaRPr sz="2800">
              <a:latin typeface="Microsoft Sans Serif"/>
              <a:cs typeface="Microsoft Sans Serif"/>
            </a:endParaRPr>
          </a:p>
          <a:p>
            <a:pPr marL="469900" marR="5080" indent="-457200">
              <a:lnSpc>
                <a:spcPct val="100000"/>
              </a:lnSpc>
              <a:spcBef>
                <a:spcPts val="595"/>
              </a:spcBef>
              <a:tabLst>
                <a:tab pos="469265" algn="l"/>
              </a:tabLst>
            </a:pPr>
            <a:r>
              <a:rPr sz="2400" b="1" spc="-5" dirty="0">
                <a:solidFill>
                  <a:srgbClr val="006FC0"/>
                </a:solidFill>
                <a:latin typeface="Arial"/>
                <a:cs typeface="Arial"/>
              </a:rPr>
              <a:t>a)	</a:t>
            </a:r>
            <a:r>
              <a:rPr sz="24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Arial"/>
                <a:cs typeface="Arial"/>
              </a:rPr>
              <a:t>Conventional</a:t>
            </a:r>
            <a:r>
              <a:rPr sz="2400" b="1" u="heavy" spc="-2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Arial"/>
                <a:cs typeface="Arial"/>
              </a:rPr>
              <a:t>approach</a:t>
            </a:r>
            <a:r>
              <a:rPr sz="2400" dirty="0">
                <a:latin typeface="Microsoft Sans Serif"/>
                <a:cs typeface="Microsoft Sans Serif"/>
              </a:rPr>
              <a:t>-survey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party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carries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out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surveys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using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the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required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field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equipment,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taking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measurement, 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collecting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topographical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and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other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data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and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carrying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out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soil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survey.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4394" y="234188"/>
            <a:ext cx="5816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81830" algn="l"/>
              </a:tabLst>
            </a:pPr>
            <a:r>
              <a:rPr sz="36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Preliminary</a:t>
            </a:r>
            <a:r>
              <a:rPr sz="3600" b="1" u="heavy" spc="-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6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survey</a:t>
            </a:r>
            <a:r>
              <a:rPr sz="3600" b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3600" spc="310" dirty="0">
                <a:solidFill>
                  <a:srgbClr val="C00000"/>
                </a:solidFill>
                <a:latin typeface="Microsoft Sans Serif"/>
                <a:cs typeface="Microsoft Sans Serif"/>
              </a:rPr>
              <a:t>cont…</a:t>
            </a:r>
            <a:endParaRPr sz="36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140" y="1065021"/>
            <a:ext cx="57092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Longitudinal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and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cross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sectional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profile.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98519" y="1430782"/>
            <a:ext cx="1885950" cy="123317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  <a:tabLst>
                <a:tab pos="263525" algn="l"/>
              </a:tabLst>
            </a:pPr>
            <a:r>
              <a:rPr sz="2400" dirty="0">
                <a:latin typeface="Microsoft Sans Serif"/>
                <a:cs typeface="Microsoft Sans Serif"/>
              </a:rPr>
              <a:t>:	</a:t>
            </a:r>
            <a:r>
              <a:rPr sz="2400" spc="-5" dirty="0">
                <a:latin typeface="Microsoft Sans Serif"/>
                <a:cs typeface="Microsoft Sans Serif"/>
              </a:rPr>
              <a:t>100</a:t>
            </a:r>
            <a:r>
              <a:rPr sz="2400" spc="-15" dirty="0">
                <a:latin typeface="Microsoft Sans Serif"/>
                <a:cs typeface="Microsoft Sans Serif"/>
              </a:rPr>
              <a:t> </a:t>
            </a:r>
            <a:r>
              <a:rPr sz="2400" spc="630" dirty="0">
                <a:latin typeface="Microsoft Sans Serif"/>
                <a:cs typeface="Microsoft Sans Serif"/>
              </a:rPr>
              <a:t>–</a:t>
            </a:r>
            <a:r>
              <a:rPr sz="2400" spc="-1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200m</a:t>
            </a:r>
            <a:endParaRPr sz="2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  <a:tabLst>
                <a:tab pos="263525" algn="l"/>
              </a:tabLst>
            </a:pPr>
            <a:r>
              <a:rPr sz="2400" dirty="0">
                <a:latin typeface="Microsoft Sans Serif"/>
                <a:cs typeface="Microsoft Sans Serif"/>
              </a:rPr>
              <a:t>:	</a:t>
            </a:r>
            <a:r>
              <a:rPr sz="2400" spc="-5" dirty="0">
                <a:latin typeface="Microsoft Sans Serif"/>
                <a:cs typeface="Microsoft Sans Serif"/>
              </a:rPr>
              <a:t>50m</a:t>
            </a:r>
            <a:endParaRPr sz="2400">
              <a:latin typeface="Microsoft Sans Serif"/>
              <a:cs typeface="Microsoft Sans Serif"/>
            </a:endParaRPr>
          </a:p>
          <a:p>
            <a:pPr marL="34925">
              <a:lnSpc>
                <a:spcPct val="100000"/>
              </a:lnSpc>
              <a:spcBef>
                <a:spcPts val="290"/>
              </a:spcBef>
              <a:tabLst>
                <a:tab pos="288290" algn="l"/>
              </a:tabLst>
            </a:pPr>
            <a:r>
              <a:rPr sz="2400" dirty="0">
                <a:latin typeface="Microsoft Sans Serif"/>
                <a:cs typeface="Microsoft Sans Serif"/>
              </a:rPr>
              <a:t>:	</a:t>
            </a:r>
            <a:r>
              <a:rPr sz="2400" spc="-5" dirty="0">
                <a:latin typeface="Microsoft Sans Serif"/>
                <a:cs typeface="Microsoft Sans Serif"/>
              </a:rPr>
              <a:t>30m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1140" y="1430782"/>
            <a:ext cx="3152140" cy="163512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155700" indent="-335915">
              <a:lnSpc>
                <a:spcPct val="100000"/>
              </a:lnSpc>
              <a:spcBef>
                <a:spcPts val="385"/>
              </a:spcBef>
              <a:buFont typeface="Wingdings"/>
              <a:buChar char=""/>
              <a:tabLst>
                <a:tab pos="1156335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Plain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Terrain`</a:t>
            </a:r>
            <a:endParaRPr sz="2400">
              <a:latin typeface="Microsoft Sans Serif"/>
              <a:cs typeface="Microsoft Sans Serif"/>
            </a:endParaRPr>
          </a:p>
          <a:p>
            <a:pPr marL="1155700" indent="-335915">
              <a:lnSpc>
                <a:spcPct val="100000"/>
              </a:lnSpc>
              <a:spcBef>
                <a:spcPts val="290"/>
              </a:spcBef>
              <a:buFont typeface="Wingdings"/>
              <a:buChar char=""/>
              <a:tabLst>
                <a:tab pos="1156335" algn="l"/>
              </a:tabLst>
            </a:pPr>
            <a:r>
              <a:rPr sz="2400" spc="-15" dirty="0">
                <a:latin typeface="Microsoft Sans Serif"/>
                <a:cs typeface="Microsoft Sans Serif"/>
              </a:rPr>
              <a:t>Rolling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Terrain</a:t>
            </a:r>
            <a:endParaRPr sz="2400">
              <a:latin typeface="Microsoft Sans Serif"/>
              <a:cs typeface="Microsoft Sans Serif"/>
            </a:endParaRPr>
          </a:p>
          <a:p>
            <a:pPr marL="1155700" indent="-335915">
              <a:lnSpc>
                <a:spcPct val="100000"/>
              </a:lnSpc>
              <a:spcBef>
                <a:spcPts val="290"/>
              </a:spcBef>
              <a:buFont typeface="Wingdings"/>
              <a:buChar char=""/>
              <a:tabLst>
                <a:tab pos="1156335" algn="l"/>
              </a:tabLst>
            </a:pPr>
            <a:r>
              <a:rPr sz="2400" spc="-15" dirty="0">
                <a:latin typeface="Microsoft Sans Serif"/>
                <a:cs typeface="Microsoft Sans Serif"/>
              </a:rPr>
              <a:t>Hilly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Terrain</a:t>
            </a:r>
            <a:endParaRPr sz="24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29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Microsoft Sans Serif"/>
                <a:cs typeface="Microsoft Sans Serif"/>
              </a:rPr>
              <a:t>Other</a:t>
            </a:r>
            <a:r>
              <a:rPr sz="2400" spc="-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studies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8759" y="3077083"/>
            <a:ext cx="8523605" cy="231838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148080" marR="5080" indent="-335280">
              <a:lnSpc>
                <a:spcPts val="2590"/>
              </a:lnSpc>
              <a:spcBef>
                <a:spcPts val="425"/>
              </a:spcBef>
              <a:buFont typeface="Wingdings"/>
              <a:buChar char=""/>
              <a:tabLst>
                <a:tab pos="1148715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Drainage,</a:t>
            </a:r>
            <a:r>
              <a:rPr sz="2400" spc="1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Hydrological</a:t>
            </a:r>
            <a:r>
              <a:rPr sz="2400" spc="1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survey,</a:t>
            </a:r>
            <a:r>
              <a:rPr sz="2400" spc="1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soil</a:t>
            </a:r>
            <a:r>
              <a:rPr sz="2400" spc="1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survey,</a:t>
            </a:r>
            <a:r>
              <a:rPr sz="2400" spc="1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Traffic</a:t>
            </a:r>
            <a:r>
              <a:rPr sz="2400" spc="1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and </a:t>
            </a:r>
            <a:r>
              <a:rPr sz="2400" spc="-6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Material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survey.</a:t>
            </a:r>
            <a:endParaRPr sz="2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2800" b="1" spc="-5" dirty="0">
                <a:solidFill>
                  <a:srgbClr val="006FC0"/>
                </a:solidFill>
                <a:latin typeface="Arial"/>
                <a:cs typeface="Arial"/>
              </a:rPr>
              <a:t>b)</a:t>
            </a:r>
            <a:r>
              <a:rPr sz="2800" b="1" spc="-1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8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Arial"/>
                <a:cs typeface="Arial"/>
              </a:rPr>
              <a:t>Modern</a:t>
            </a:r>
            <a:r>
              <a:rPr sz="2800" b="1" u="heavy" spc="2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Arial"/>
                <a:cs typeface="Arial"/>
              </a:rPr>
              <a:t> </a:t>
            </a:r>
            <a:r>
              <a:rPr sz="28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Arial"/>
                <a:cs typeface="Arial"/>
              </a:rPr>
              <a:t>rapid</a:t>
            </a:r>
            <a:r>
              <a:rPr sz="2800" b="1" u="heavy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Arial"/>
                <a:cs typeface="Arial"/>
              </a:rPr>
              <a:t> </a:t>
            </a:r>
            <a:r>
              <a:rPr sz="28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Arial"/>
                <a:cs typeface="Arial"/>
              </a:rPr>
              <a:t>approach-</a:t>
            </a:r>
            <a:endParaRPr sz="2800">
              <a:latin typeface="Arial"/>
              <a:cs typeface="Arial"/>
            </a:endParaRPr>
          </a:p>
          <a:p>
            <a:pPr marL="347980" marR="6985" indent="59055" algn="just">
              <a:lnSpc>
                <a:spcPct val="91700"/>
              </a:lnSpc>
              <a:spcBef>
                <a:spcPts val="980"/>
              </a:spcBef>
            </a:pPr>
            <a:r>
              <a:rPr sz="2400" spc="-5" dirty="0">
                <a:latin typeface="Microsoft Sans Serif"/>
                <a:cs typeface="Microsoft Sans Serif"/>
              </a:rPr>
              <a:t>By </a:t>
            </a:r>
            <a:r>
              <a:rPr sz="2400" spc="-10" dirty="0">
                <a:latin typeface="Microsoft Sans Serif"/>
                <a:cs typeface="Microsoft Sans Serif"/>
              </a:rPr>
              <a:t>Aerial </a:t>
            </a:r>
            <a:r>
              <a:rPr sz="2400" spc="-5" dirty="0">
                <a:latin typeface="Microsoft Sans Serif"/>
                <a:cs typeface="Microsoft Sans Serif"/>
              </a:rPr>
              <a:t>survey taking </a:t>
            </a:r>
            <a:r>
              <a:rPr sz="2400" dirty="0">
                <a:latin typeface="Microsoft Sans Serif"/>
                <a:cs typeface="Microsoft Sans Serif"/>
              </a:rPr>
              <a:t>the </a:t>
            </a:r>
            <a:r>
              <a:rPr sz="2400" spc="-5" dirty="0">
                <a:latin typeface="Microsoft Sans Serif"/>
                <a:cs typeface="Microsoft Sans Serif"/>
              </a:rPr>
              <a:t>required aerial photographs </a:t>
            </a:r>
            <a:r>
              <a:rPr sz="2400" dirty="0">
                <a:latin typeface="Microsoft Sans Serif"/>
                <a:cs typeface="Microsoft Sans Serif"/>
              </a:rPr>
              <a:t>for 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obtaining</a:t>
            </a:r>
            <a:r>
              <a:rPr sz="2400" dirty="0">
                <a:latin typeface="Microsoft Sans Serif"/>
                <a:cs typeface="Microsoft Sans Serif"/>
              </a:rPr>
              <a:t> the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necessary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topographic</a:t>
            </a:r>
            <a:r>
              <a:rPr sz="2400" dirty="0">
                <a:latin typeface="Microsoft Sans Serif"/>
                <a:cs typeface="Microsoft Sans Serif"/>
              </a:rPr>
              <a:t> and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other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maps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including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details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of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soil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and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geology.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1140" y="5808675"/>
            <a:ext cx="20701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  <a:tab pos="1633855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Finalis</a:t>
            </a:r>
            <a:r>
              <a:rPr sz="2400" spc="-5" dirty="0">
                <a:latin typeface="Microsoft Sans Serif"/>
                <a:cs typeface="Microsoft Sans Serif"/>
              </a:rPr>
              <a:t>e	t</a:t>
            </a:r>
            <a:r>
              <a:rPr sz="2400" spc="-10" dirty="0">
                <a:latin typeface="Microsoft Sans Serif"/>
                <a:cs typeface="Microsoft Sans Serif"/>
              </a:rPr>
              <a:t>h</a:t>
            </a:r>
            <a:r>
              <a:rPr sz="2400" spc="-5" dirty="0">
                <a:latin typeface="Microsoft Sans Serif"/>
                <a:cs typeface="Microsoft Sans Serif"/>
              </a:rPr>
              <a:t>e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02535" y="5808675"/>
            <a:ext cx="62579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14069" algn="l"/>
                <a:tab pos="2362835" algn="l"/>
                <a:tab pos="3197860" algn="l"/>
                <a:tab pos="3728720" algn="l"/>
                <a:tab pos="592328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best	alignment	</a:t>
            </a:r>
            <a:r>
              <a:rPr sz="2400" dirty="0">
                <a:latin typeface="Microsoft Sans Serif"/>
                <a:cs typeface="Microsoft Sans Serif"/>
              </a:rPr>
              <a:t>f</a:t>
            </a:r>
            <a:r>
              <a:rPr sz="2400" spc="-15" dirty="0">
                <a:latin typeface="Microsoft Sans Serif"/>
                <a:cs typeface="Microsoft Sans Serif"/>
              </a:rPr>
              <a:t>r</a:t>
            </a:r>
            <a:r>
              <a:rPr sz="2400" spc="-5" dirty="0">
                <a:latin typeface="Microsoft Sans Serif"/>
                <a:cs typeface="Microsoft Sans Serif"/>
              </a:rPr>
              <a:t>om</a:t>
            </a:r>
            <a:r>
              <a:rPr sz="2400" dirty="0">
                <a:latin typeface="Microsoft Sans Serif"/>
                <a:cs typeface="Microsoft Sans Serif"/>
              </a:rPr>
              <a:t>	</a:t>
            </a:r>
            <a:r>
              <a:rPr sz="2400" spc="-10" dirty="0">
                <a:latin typeface="Microsoft Sans Serif"/>
                <a:cs typeface="Microsoft Sans Serif"/>
              </a:rPr>
              <a:t>all</a:t>
            </a:r>
            <a:r>
              <a:rPr sz="2400" dirty="0">
                <a:latin typeface="Microsoft Sans Serif"/>
                <a:cs typeface="Microsoft Sans Serif"/>
              </a:rPr>
              <a:t>	</a:t>
            </a:r>
            <a:r>
              <a:rPr sz="2400" spc="-5" dirty="0">
                <a:latin typeface="Microsoft Sans Serif"/>
                <a:cs typeface="Microsoft Sans Serif"/>
              </a:rPr>
              <a:t>considerat</a:t>
            </a:r>
            <a:r>
              <a:rPr sz="2400" dirty="0">
                <a:latin typeface="Microsoft Sans Serif"/>
                <a:cs typeface="Microsoft Sans Serif"/>
              </a:rPr>
              <a:t>i</a:t>
            </a:r>
            <a:r>
              <a:rPr sz="2400" spc="-5" dirty="0">
                <a:latin typeface="Microsoft Sans Serif"/>
                <a:cs typeface="Microsoft Sans Serif"/>
              </a:rPr>
              <a:t>on</a:t>
            </a:r>
            <a:r>
              <a:rPr sz="2400" dirty="0">
                <a:latin typeface="Microsoft Sans Serif"/>
                <a:cs typeface="Microsoft Sans Serif"/>
              </a:rPr>
              <a:t>s	</a:t>
            </a:r>
            <a:r>
              <a:rPr sz="2400" spc="-10" dirty="0">
                <a:latin typeface="Microsoft Sans Serif"/>
                <a:cs typeface="Microsoft Sans Serif"/>
              </a:rPr>
              <a:t>by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4040" y="6137859"/>
            <a:ext cx="57213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Microsoft Sans Serif"/>
                <a:cs typeface="Microsoft Sans Serif"/>
              </a:rPr>
              <a:t>comparative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analysis</a:t>
            </a:r>
            <a:r>
              <a:rPr sz="2400" spc="6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of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alternative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routes.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8898" y="196088"/>
            <a:ext cx="73660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Final</a:t>
            </a:r>
            <a:r>
              <a:rPr sz="36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6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location</a:t>
            </a:r>
            <a:r>
              <a:rPr sz="36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and</a:t>
            </a:r>
            <a:r>
              <a:rPr sz="3600" b="1" u="heavy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6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detailed</a:t>
            </a:r>
            <a:r>
              <a:rPr sz="36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6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survey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1016253"/>
            <a:ext cx="8302625" cy="4781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The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alignment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finalised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at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the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design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office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after</a:t>
            </a:r>
            <a:r>
              <a:rPr sz="2400" dirty="0">
                <a:latin typeface="Microsoft Sans Serif"/>
                <a:cs typeface="Microsoft Sans Serif"/>
              </a:rPr>
              <a:t> the 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preliminary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survey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is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to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be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first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located</a:t>
            </a:r>
            <a:r>
              <a:rPr sz="2400" dirty="0">
                <a:latin typeface="Microsoft Sans Serif"/>
                <a:cs typeface="Microsoft Sans Serif"/>
              </a:rPr>
              <a:t> on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field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by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establishing</a:t>
            </a:r>
            <a:r>
              <a:rPr sz="2400" spc="6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centre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line.</a:t>
            </a:r>
            <a:endParaRPr sz="2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Arial"/>
                <a:cs typeface="Arial"/>
              </a:rPr>
              <a:t>Location</a:t>
            </a:r>
            <a:r>
              <a:rPr sz="2400" b="1" u="heavy" spc="-5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Arial"/>
                <a:cs typeface="Arial"/>
              </a:rPr>
              <a:t>survey:</a:t>
            </a:r>
            <a:endParaRPr sz="2400">
              <a:latin typeface="Arial"/>
              <a:cs typeface="Arial"/>
            </a:endParaRPr>
          </a:p>
          <a:p>
            <a:pPr marL="355600" indent="-342900" algn="just">
              <a:lnSpc>
                <a:spcPct val="100000"/>
              </a:lnSpc>
              <a:spcBef>
                <a:spcPts val="575"/>
              </a:spcBef>
              <a:buChar char="•"/>
              <a:tabLst>
                <a:tab pos="35560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Transferring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alignment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on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to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ground.</a:t>
            </a:r>
            <a:endParaRPr sz="2400">
              <a:latin typeface="Microsoft Sans Serif"/>
              <a:cs typeface="Microsoft Sans Serif"/>
            </a:endParaRPr>
          </a:p>
          <a:p>
            <a:pPr marL="355600" indent="-342900" algn="just">
              <a:lnSpc>
                <a:spcPct val="100000"/>
              </a:lnSpc>
              <a:spcBef>
                <a:spcPts val="575"/>
              </a:spcBef>
              <a:buChar char="•"/>
              <a:tabLst>
                <a:tab pos="355600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This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is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done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by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transit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theodolite.</a:t>
            </a:r>
            <a:endParaRPr sz="2400">
              <a:latin typeface="Microsoft Sans Serif"/>
              <a:cs typeface="Microsoft Sans Serif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80"/>
              </a:spcBef>
              <a:buChar char="•"/>
              <a:tabLst>
                <a:tab pos="35560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Major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and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minor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control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points</a:t>
            </a:r>
            <a:r>
              <a:rPr sz="2400" dirty="0">
                <a:latin typeface="Microsoft Sans Serif"/>
                <a:cs typeface="Microsoft Sans Serif"/>
              </a:rPr>
              <a:t> are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established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on</a:t>
            </a:r>
            <a:r>
              <a:rPr sz="2400" dirty="0">
                <a:latin typeface="Microsoft Sans Serif"/>
                <a:cs typeface="Microsoft Sans Serif"/>
              </a:rPr>
              <a:t> the 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ground</a:t>
            </a:r>
            <a:r>
              <a:rPr sz="2400" dirty="0">
                <a:latin typeface="Microsoft Sans Serif"/>
                <a:cs typeface="Microsoft Sans Serif"/>
              </a:rPr>
              <a:t> and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centre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pegs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are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driven,</a:t>
            </a:r>
            <a:r>
              <a:rPr sz="2400" spc="6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checking</a:t>
            </a:r>
            <a:r>
              <a:rPr sz="2400" spc="6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the 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geometric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design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requirements.</a:t>
            </a:r>
            <a:endParaRPr sz="2400">
              <a:latin typeface="Microsoft Sans Serif"/>
              <a:cs typeface="Microsoft Sans Serif"/>
            </a:endParaRPr>
          </a:p>
          <a:p>
            <a:pPr marL="355600" marR="6985" indent="-342900" algn="just">
              <a:lnSpc>
                <a:spcPct val="100000"/>
              </a:lnSpc>
              <a:spcBef>
                <a:spcPts val="575"/>
              </a:spcBef>
              <a:buChar char="•"/>
              <a:tabLst>
                <a:tab pos="35560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Centre </a:t>
            </a:r>
            <a:r>
              <a:rPr sz="2400" spc="-10" dirty="0">
                <a:latin typeface="Microsoft Sans Serif"/>
                <a:cs typeface="Microsoft Sans Serif"/>
              </a:rPr>
              <a:t>line </a:t>
            </a:r>
            <a:r>
              <a:rPr sz="2400" spc="-5" dirty="0">
                <a:latin typeface="Microsoft Sans Serif"/>
                <a:cs typeface="Microsoft Sans Serif"/>
              </a:rPr>
              <a:t>stacks are driven at suitable intervals, </a:t>
            </a:r>
            <a:r>
              <a:rPr sz="2400" dirty="0">
                <a:latin typeface="Microsoft Sans Serif"/>
                <a:cs typeface="Microsoft Sans Serif"/>
              </a:rPr>
              <a:t>say </a:t>
            </a:r>
            <a:r>
              <a:rPr sz="2400" spc="-5" dirty="0">
                <a:latin typeface="Microsoft Sans Serif"/>
                <a:cs typeface="Microsoft Sans Serif"/>
              </a:rPr>
              <a:t>50m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interval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in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plane</a:t>
            </a:r>
            <a:r>
              <a:rPr sz="2400" dirty="0">
                <a:latin typeface="Microsoft Sans Serif"/>
                <a:cs typeface="Microsoft Sans Serif"/>
              </a:rPr>
              <a:t> and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rolling</a:t>
            </a:r>
            <a:r>
              <a:rPr sz="2400" spc="-5" dirty="0">
                <a:latin typeface="Microsoft Sans Serif"/>
                <a:cs typeface="Microsoft Sans Serif"/>
              </a:rPr>
              <a:t> terrains</a:t>
            </a:r>
            <a:r>
              <a:rPr sz="2400" dirty="0">
                <a:latin typeface="Microsoft Sans Serif"/>
                <a:cs typeface="Microsoft Sans Serif"/>
              </a:rPr>
              <a:t> and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20m</a:t>
            </a:r>
            <a:r>
              <a:rPr sz="2400" spc="62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in</a:t>
            </a:r>
            <a:r>
              <a:rPr sz="2400" spc="61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hilly </a:t>
            </a:r>
            <a:r>
              <a:rPr sz="2400" spc="-5" dirty="0">
                <a:latin typeface="Microsoft Sans Serif"/>
                <a:cs typeface="Microsoft Sans Serif"/>
              </a:rPr>
              <a:t> terrain.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50368"/>
            <a:ext cx="653923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Final</a:t>
            </a:r>
            <a:r>
              <a:rPr sz="3200" b="1" u="heavy" spc="-4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2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location</a:t>
            </a:r>
            <a:r>
              <a:rPr sz="3200" b="1" u="heavy" spc="-4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2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and</a:t>
            </a:r>
            <a:r>
              <a:rPr sz="3200" b="1" u="heavy" spc="-4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2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detailed</a:t>
            </a:r>
            <a:r>
              <a:rPr sz="3200" b="1" u="heavy" spc="-2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2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survey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86066" y="150368"/>
            <a:ext cx="101981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C00000"/>
                </a:solidFill>
                <a:latin typeface="Microsoft Sans Serif"/>
                <a:cs typeface="Microsoft Sans Serif"/>
              </a:rPr>
              <a:t>cont</a:t>
            </a:r>
            <a:r>
              <a:rPr sz="3200" spc="-10" dirty="0">
                <a:solidFill>
                  <a:srgbClr val="C00000"/>
                </a:solidFill>
                <a:latin typeface="Microsoft Sans Serif"/>
                <a:cs typeface="Microsoft Sans Serif"/>
              </a:rPr>
              <a:t>.</a:t>
            </a:r>
            <a:r>
              <a:rPr sz="3200" dirty="0">
                <a:solidFill>
                  <a:srgbClr val="C00000"/>
                </a:solidFill>
                <a:latin typeface="Microsoft Sans Serif"/>
                <a:cs typeface="Microsoft Sans Serif"/>
              </a:rPr>
              <a:t>.</a:t>
            </a:r>
            <a:endParaRPr sz="32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943101"/>
            <a:ext cx="8835390" cy="565912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Detailed</a:t>
            </a:r>
            <a:r>
              <a:rPr sz="2400" b="1" u="heavy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survey:</a:t>
            </a:r>
            <a:endParaRPr sz="2400">
              <a:latin typeface="Arial"/>
              <a:cs typeface="Arial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575"/>
              </a:spcBef>
              <a:buChar char="•"/>
              <a:tabLst>
                <a:tab pos="355600" algn="l"/>
              </a:tabLst>
            </a:pPr>
            <a:r>
              <a:rPr sz="2400" dirty="0">
                <a:latin typeface="Microsoft Sans Serif"/>
                <a:cs typeface="Microsoft Sans Serif"/>
              </a:rPr>
              <a:t>Temporary </a:t>
            </a:r>
            <a:r>
              <a:rPr sz="2400" spc="-5" dirty="0">
                <a:latin typeface="Microsoft Sans Serif"/>
                <a:cs typeface="Microsoft Sans Serif"/>
              </a:rPr>
              <a:t>bench </a:t>
            </a:r>
            <a:r>
              <a:rPr sz="2400" dirty="0">
                <a:latin typeface="Microsoft Sans Serif"/>
                <a:cs typeface="Microsoft Sans Serif"/>
              </a:rPr>
              <a:t>marks </a:t>
            </a:r>
            <a:r>
              <a:rPr sz="2400" spc="-5" dirty="0">
                <a:latin typeface="Microsoft Sans Serif"/>
                <a:cs typeface="Microsoft Sans Serif"/>
              </a:rPr>
              <a:t>are fixed at </a:t>
            </a:r>
            <a:r>
              <a:rPr sz="2400" spc="-10" dirty="0">
                <a:latin typeface="Microsoft Sans Serif"/>
                <a:cs typeface="Microsoft Sans Serif"/>
              </a:rPr>
              <a:t>intervals </a:t>
            </a:r>
            <a:r>
              <a:rPr sz="2400" spc="-5" dirty="0">
                <a:latin typeface="Microsoft Sans Serif"/>
                <a:cs typeface="Microsoft Sans Serif"/>
              </a:rPr>
              <a:t>of about 250m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and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at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all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drainage</a:t>
            </a:r>
            <a:r>
              <a:rPr sz="2400" spc="5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and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under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pass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structure.</a:t>
            </a:r>
            <a:endParaRPr sz="2400">
              <a:latin typeface="Microsoft Sans Serif"/>
              <a:cs typeface="Microsoft Sans Serif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580"/>
              </a:spcBef>
              <a:buChar char="•"/>
              <a:tabLst>
                <a:tab pos="35560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Earthwork calculations and drainage details are </a:t>
            </a:r>
            <a:r>
              <a:rPr sz="2400" dirty="0">
                <a:latin typeface="Microsoft Sans Serif"/>
                <a:cs typeface="Microsoft Sans Serif"/>
              </a:rPr>
              <a:t>to </a:t>
            </a:r>
            <a:r>
              <a:rPr sz="2400" spc="-5" dirty="0">
                <a:latin typeface="Microsoft Sans Serif"/>
                <a:cs typeface="Microsoft Sans Serif"/>
              </a:rPr>
              <a:t>be workout </a:t>
            </a:r>
            <a:r>
              <a:rPr sz="2400" dirty="0">
                <a:latin typeface="Microsoft Sans Serif"/>
                <a:cs typeface="Microsoft Sans Serif"/>
              </a:rPr>
              <a:t> from the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level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books.</a:t>
            </a:r>
            <a:endParaRPr sz="2400">
              <a:latin typeface="Microsoft Sans Serif"/>
              <a:cs typeface="Microsoft Sans Serif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75"/>
              </a:spcBef>
              <a:buChar char="•"/>
              <a:tabLst>
                <a:tab pos="35560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Cross</a:t>
            </a:r>
            <a:r>
              <a:rPr sz="2400" spc="6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sectional</a:t>
            </a:r>
            <a:r>
              <a:rPr sz="2400" spc="6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levels</a:t>
            </a:r>
            <a:r>
              <a:rPr sz="2400" spc="60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are</a:t>
            </a:r>
            <a:r>
              <a:rPr sz="2400" spc="6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taken</a:t>
            </a:r>
            <a:r>
              <a:rPr sz="2400" spc="6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at</a:t>
            </a:r>
            <a:r>
              <a:rPr sz="2400" spc="60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intervals</a:t>
            </a:r>
            <a:r>
              <a:rPr sz="2400" spc="6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of</a:t>
            </a:r>
            <a:r>
              <a:rPr sz="2400" spc="60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50-100m</a:t>
            </a:r>
            <a:r>
              <a:rPr sz="2400" spc="60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in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Plane terrain</a:t>
            </a:r>
            <a:r>
              <a:rPr sz="2400" spc="-5" dirty="0">
                <a:latin typeface="Microsoft Sans Serif"/>
                <a:cs typeface="Microsoft Sans Serif"/>
              </a:rPr>
              <a:t>, 50-75m </a:t>
            </a:r>
            <a:r>
              <a:rPr sz="2400" spc="-15" dirty="0">
                <a:latin typeface="Microsoft Sans Serif"/>
                <a:cs typeface="Microsoft Sans Serif"/>
              </a:rPr>
              <a:t>in </a:t>
            </a:r>
            <a:r>
              <a:rPr sz="240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Rolling terrain</a:t>
            </a:r>
            <a:r>
              <a:rPr sz="2400" spc="-5" dirty="0">
                <a:latin typeface="Microsoft Sans Serif"/>
                <a:cs typeface="Microsoft Sans Serif"/>
              </a:rPr>
              <a:t>, 50m </a:t>
            </a:r>
            <a:r>
              <a:rPr sz="2400" spc="-15" dirty="0">
                <a:latin typeface="Microsoft Sans Serif"/>
                <a:cs typeface="Microsoft Sans Serif"/>
              </a:rPr>
              <a:t>in </a:t>
            </a:r>
            <a:r>
              <a:rPr sz="240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built-up area</a:t>
            </a:r>
            <a:r>
              <a:rPr sz="2400" spc="-5" dirty="0">
                <a:latin typeface="Microsoft Sans Serif"/>
                <a:cs typeface="Microsoft Sans Serif"/>
              </a:rPr>
              <a:t>,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20m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Hill</a:t>
            </a:r>
            <a:r>
              <a:rPr sz="2400" spc="6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40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terrain</a:t>
            </a:r>
            <a:r>
              <a:rPr sz="2400" spc="-5" dirty="0">
                <a:latin typeface="Microsoft Sans Serif"/>
                <a:cs typeface="Microsoft Sans Serif"/>
              </a:rPr>
              <a:t>.</a:t>
            </a:r>
            <a:endParaRPr sz="2400">
              <a:latin typeface="Microsoft Sans Serif"/>
              <a:cs typeface="Microsoft Sans Serif"/>
            </a:endParaRPr>
          </a:p>
          <a:p>
            <a:pPr marL="355600" indent="-342900" algn="just">
              <a:lnSpc>
                <a:spcPct val="100000"/>
              </a:lnSpc>
              <a:spcBef>
                <a:spcPts val="580"/>
              </a:spcBef>
              <a:buChar char="•"/>
              <a:tabLst>
                <a:tab pos="355600" algn="l"/>
              </a:tabLst>
            </a:pPr>
            <a:r>
              <a:rPr sz="2400" spc="-10" dirty="0">
                <a:latin typeface="Microsoft Sans Serif"/>
                <a:cs typeface="Microsoft Sans Serif"/>
              </a:rPr>
              <a:t>Detail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soil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survey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is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to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carried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out.</a:t>
            </a:r>
            <a:endParaRPr sz="2400">
              <a:latin typeface="Microsoft Sans Serif"/>
              <a:cs typeface="Microsoft Sans Serif"/>
            </a:endParaRPr>
          </a:p>
          <a:p>
            <a:pPr marL="355600" marR="8255" indent="-342900" algn="just">
              <a:lnSpc>
                <a:spcPct val="100000"/>
              </a:lnSpc>
              <a:spcBef>
                <a:spcPts val="575"/>
              </a:spcBef>
              <a:buChar char="•"/>
              <a:tabLst>
                <a:tab pos="35560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CBR value of </a:t>
            </a:r>
            <a:r>
              <a:rPr sz="2400" dirty="0">
                <a:latin typeface="Microsoft Sans Serif"/>
                <a:cs typeface="Microsoft Sans Serif"/>
              </a:rPr>
              <a:t>the </a:t>
            </a:r>
            <a:r>
              <a:rPr sz="2400" spc="-10" dirty="0">
                <a:latin typeface="Microsoft Sans Serif"/>
                <a:cs typeface="Microsoft Sans Serif"/>
              </a:rPr>
              <a:t>soils </a:t>
            </a:r>
            <a:r>
              <a:rPr sz="2400" spc="-5" dirty="0">
                <a:latin typeface="Microsoft Sans Serif"/>
                <a:cs typeface="Microsoft Sans Serif"/>
              </a:rPr>
              <a:t>along </a:t>
            </a:r>
            <a:r>
              <a:rPr sz="2400" dirty="0">
                <a:latin typeface="Microsoft Sans Serif"/>
                <a:cs typeface="Microsoft Sans Serif"/>
              </a:rPr>
              <a:t>the </a:t>
            </a:r>
            <a:r>
              <a:rPr sz="2400" spc="-5" dirty="0">
                <a:latin typeface="Microsoft Sans Serif"/>
                <a:cs typeface="Microsoft Sans Serif"/>
              </a:rPr>
              <a:t>alignment </a:t>
            </a:r>
            <a:r>
              <a:rPr sz="2400" dirty="0">
                <a:latin typeface="Microsoft Sans Serif"/>
                <a:cs typeface="Microsoft Sans Serif"/>
              </a:rPr>
              <a:t>may </a:t>
            </a:r>
            <a:r>
              <a:rPr sz="2400" spc="-5" dirty="0">
                <a:latin typeface="Microsoft Sans Serif"/>
                <a:cs typeface="Microsoft Sans Serif"/>
              </a:rPr>
              <a:t>be determined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for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design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of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pavement.</a:t>
            </a:r>
            <a:endParaRPr sz="2400">
              <a:latin typeface="Microsoft Sans Serif"/>
              <a:cs typeface="Microsoft Sans Serif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80"/>
              </a:spcBef>
              <a:buChar char="•"/>
              <a:tabLst>
                <a:tab pos="35560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The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data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during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detailed</a:t>
            </a:r>
            <a:r>
              <a:rPr sz="2400" dirty="0">
                <a:latin typeface="Microsoft Sans Serif"/>
                <a:cs typeface="Microsoft Sans Serif"/>
              </a:rPr>
              <a:t> survey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should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be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elaborate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and </a:t>
            </a:r>
            <a:r>
              <a:rPr sz="2400" spc="-5" dirty="0">
                <a:latin typeface="Microsoft Sans Serif"/>
                <a:cs typeface="Microsoft Sans Serif"/>
              </a:rPr>
              <a:t> complete for preparing detailed plans, design and estimates of 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project.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88870" y="272618"/>
            <a:ext cx="43713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Drawing</a:t>
            </a:r>
            <a:r>
              <a:rPr sz="3600" b="1" u="heavy" spc="-5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6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and</a:t>
            </a:r>
            <a:r>
              <a:rPr sz="3600" b="1" u="heavy" spc="-3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6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Report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1309395"/>
            <a:ext cx="7939405" cy="506222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546100" indent="-534035">
              <a:lnSpc>
                <a:spcPct val="100000"/>
              </a:lnSpc>
              <a:spcBef>
                <a:spcPts val="775"/>
              </a:spcBef>
              <a:buFont typeface="Wingdings"/>
              <a:buChar char=""/>
              <a:tabLst>
                <a:tab pos="546100" algn="l"/>
                <a:tab pos="546735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Key</a:t>
            </a:r>
            <a:r>
              <a:rPr sz="2800" spc="-1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map</a:t>
            </a:r>
            <a:endParaRPr sz="2800">
              <a:latin typeface="Microsoft Sans Serif"/>
              <a:cs typeface="Microsoft Sans Serif"/>
            </a:endParaRPr>
          </a:p>
          <a:p>
            <a:pPr marL="546100" indent="-534035">
              <a:lnSpc>
                <a:spcPct val="100000"/>
              </a:lnSpc>
              <a:spcBef>
                <a:spcPts val="675"/>
              </a:spcBef>
              <a:buFont typeface="Wingdings"/>
              <a:buChar char=""/>
              <a:tabLst>
                <a:tab pos="546100" algn="l"/>
                <a:tab pos="546735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Index</a:t>
            </a:r>
            <a:r>
              <a:rPr sz="2800" spc="-2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map</a:t>
            </a:r>
            <a:endParaRPr sz="2800">
              <a:latin typeface="Microsoft Sans Serif"/>
              <a:cs typeface="Microsoft Sans Serif"/>
            </a:endParaRPr>
          </a:p>
          <a:p>
            <a:pPr marL="546100" indent="-534035">
              <a:lnSpc>
                <a:spcPct val="100000"/>
              </a:lnSpc>
              <a:spcBef>
                <a:spcPts val="670"/>
              </a:spcBef>
              <a:buFont typeface="Wingdings"/>
              <a:buChar char=""/>
              <a:tabLst>
                <a:tab pos="546100" algn="l"/>
                <a:tab pos="546735" algn="l"/>
                <a:tab pos="3670300" algn="l"/>
              </a:tabLst>
            </a:pPr>
            <a:r>
              <a:rPr sz="2800" spc="-10" dirty="0">
                <a:latin typeface="Microsoft Sans Serif"/>
                <a:cs typeface="Microsoft Sans Serif"/>
              </a:rPr>
              <a:t>Preliminary</a:t>
            </a:r>
            <a:r>
              <a:rPr sz="2800" spc="9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survey	plans</a:t>
            </a:r>
            <a:endParaRPr sz="2800">
              <a:latin typeface="Microsoft Sans Serif"/>
              <a:cs typeface="Microsoft Sans Serif"/>
            </a:endParaRPr>
          </a:p>
          <a:p>
            <a:pPr marL="546100" indent="-534035">
              <a:lnSpc>
                <a:spcPct val="100000"/>
              </a:lnSpc>
              <a:spcBef>
                <a:spcPts val="675"/>
              </a:spcBef>
              <a:buFont typeface="Wingdings"/>
              <a:buChar char=""/>
              <a:tabLst>
                <a:tab pos="546100" algn="l"/>
                <a:tab pos="546735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Detailed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plan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and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longitudinal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section</a:t>
            </a:r>
            <a:endParaRPr sz="2800">
              <a:latin typeface="Microsoft Sans Serif"/>
              <a:cs typeface="Microsoft Sans Serif"/>
            </a:endParaRPr>
          </a:p>
          <a:p>
            <a:pPr marL="546100" indent="-534035">
              <a:lnSpc>
                <a:spcPct val="100000"/>
              </a:lnSpc>
              <a:spcBef>
                <a:spcPts val="670"/>
              </a:spcBef>
              <a:buFont typeface="Wingdings"/>
              <a:buChar char=""/>
              <a:tabLst>
                <a:tab pos="546100" algn="l"/>
                <a:tab pos="546735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Detailed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cross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section</a:t>
            </a:r>
            <a:endParaRPr sz="2800">
              <a:latin typeface="Microsoft Sans Serif"/>
              <a:cs typeface="Microsoft Sans Serif"/>
            </a:endParaRPr>
          </a:p>
          <a:p>
            <a:pPr marL="546100" indent="-534035">
              <a:lnSpc>
                <a:spcPct val="100000"/>
              </a:lnSpc>
              <a:spcBef>
                <a:spcPts val="675"/>
              </a:spcBef>
              <a:buFont typeface="Wingdings"/>
              <a:buChar char=""/>
              <a:tabLst>
                <a:tab pos="546100" algn="l"/>
                <a:tab pos="546735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Land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acquisition</a:t>
            </a:r>
            <a:r>
              <a:rPr sz="2800" spc="1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plans</a:t>
            </a:r>
            <a:endParaRPr sz="2800">
              <a:latin typeface="Microsoft Sans Serif"/>
              <a:cs typeface="Microsoft Sans Serif"/>
            </a:endParaRPr>
          </a:p>
          <a:p>
            <a:pPr marL="546100" marR="5080" indent="-534035">
              <a:lnSpc>
                <a:spcPct val="100000"/>
              </a:lnSpc>
              <a:spcBef>
                <a:spcPts val="670"/>
              </a:spcBef>
              <a:buFont typeface="Wingdings"/>
              <a:buChar char=""/>
              <a:tabLst>
                <a:tab pos="546100" algn="l"/>
                <a:tab pos="546735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Drawings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of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cross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drainage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and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other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retaining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structures</a:t>
            </a:r>
            <a:endParaRPr sz="2800">
              <a:latin typeface="Microsoft Sans Serif"/>
              <a:cs typeface="Microsoft Sans Serif"/>
            </a:endParaRPr>
          </a:p>
          <a:p>
            <a:pPr marL="546100" indent="-534035">
              <a:lnSpc>
                <a:spcPct val="100000"/>
              </a:lnSpc>
              <a:spcBef>
                <a:spcPts val="675"/>
              </a:spcBef>
              <a:buFont typeface="Wingdings"/>
              <a:buChar char=""/>
              <a:tabLst>
                <a:tab pos="546100" algn="l"/>
                <a:tab pos="546735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Drawings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of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road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intersections</a:t>
            </a:r>
            <a:endParaRPr sz="2800">
              <a:latin typeface="Microsoft Sans Serif"/>
              <a:cs typeface="Microsoft Sans Serif"/>
            </a:endParaRPr>
          </a:p>
          <a:p>
            <a:pPr marL="546100" indent="-534035">
              <a:lnSpc>
                <a:spcPct val="100000"/>
              </a:lnSpc>
              <a:spcBef>
                <a:spcPts val="675"/>
              </a:spcBef>
              <a:buFont typeface="Wingdings"/>
              <a:buChar char=""/>
              <a:tabLst>
                <a:tab pos="546100" algn="l"/>
                <a:tab pos="546735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Land</a:t>
            </a:r>
            <a:r>
              <a:rPr sz="2800" spc="2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plans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showing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quarries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etc</a:t>
            </a:r>
            <a:endParaRPr sz="2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380" y="196088"/>
            <a:ext cx="45732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New</a:t>
            </a:r>
            <a:r>
              <a:rPr sz="3600" b="1" u="heavy" spc="-3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6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highway</a:t>
            </a:r>
            <a:r>
              <a:rPr sz="3600" b="1" u="heavy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6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project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1004976"/>
            <a:ext cx="5410835" cy="514731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Map</a:t>
            </a:r>
            <a:r>
              <a:rPr sz="2800" spc="-1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study</a:t>
            </a:r>
            <a:endParaRPr sz="28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Reconnaissance</a:t>
            </a:r>
            <a:r>
              <a:rPr sz="2800" spc="1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survey</a:t>
            </a:r>
            <a:endParaRPr sz="28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Preliminary</a:t>
            </a:r>
            <a:r>
              <a:rPr sz="2800" dirty="0">
                <a:latin typeface="Microsoft Sans Serif"/>
                <a:cs typeface="Microsoft Sans Serif"/>
              </a:rPr>
              <a:t> survey</a:t>
            </a:r>
            <a:endParaRPr sz="28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Location</a:t>
            </a:r>
            <a:r>
              <a:rPr sz="2800" spc="1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of</a:t>
            </a:r>
            <a:r>
              <a:rPr sz="2800" spc="2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final</a:t>
            </a:r>
            <a:r>
              <a:rPr sz="2800" spc="1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alignment</a:t>
            </a:r>
            <a:endParaRPr sz="28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Detailed</a:t>
            </a:r>
            <a:r>
              <a:rPr sz="2800" spc="-1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survey</a:t>
            </a:r>
            <a:endParaRPr sz="28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Material</a:t>
            </a:r>
            <a:r>
              <a:rPr sz="2800" spc="-1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survey</a:t>
            </a:r>
            <a:endParaRPr sz="28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Geometric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and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structural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design</a:t>
            </a:r>
            <a:endParaRPr sz="28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Earth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work</a:t>
            </a:r>
            <a:endParaRPr sz="28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Pavement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construction</a:t>
            </a:r>
            <a:endParaRPr sz="28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Construction</a:t>
            </a:r>
            <a:r>
              <a:rPr sz="2800" spc="1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controls</a:t>
            </a:r>
            <a:endParaRPr sz="2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514600"/>
            <a:ext cx="2984499" cy="697230"/>
          </a:xfrm>
        </p:spPr>
        <p:txBody>
          <a:bodyPr/>
          <a:lstStyle/>
          <a:p>
            <a:pPr algn="ctr"/>
            <a:r>
              <a:rPr lang="en-US" b="1" dirty="0" smtClean="0"/>
              <a:t>Thanks</a:t>
            </a:r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59205" y="546938"/>
            <a:ext cx="66344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Scope</a:t>
            </a:r>
            <a:r>
              <a:rPr sz="3600" b="1" u="heavy" spc="-4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6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of</a:t>
            </a:r>
            <a:r>
              <a:rPr sz="3600" b="1" u="heavy" spc="-2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6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highway</a:t>
            </a:r>
            <a:r>
              <a:rPr sz="3600" b="1" u="heavy" spc="-2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6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engineering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775206"/>
            <a:ext cx="7724775" cy="3831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Microsoft Sans Serif"/>
                <a:cs typeface="Microsoft Sans Serif"/>
              </a:rPr>
              <a:t>Development,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planning</a:t>
            </a:r>
            <a:r>
              <a:rPr sz="3200" spc="2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and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location</a:t>
            </a:r>
            <a:endParaRPr sz="3200">
              <a:latin typeface="Microsoft Sans Serif"/>
              <a:cs typeface="Microsoft Sans Serif"/>
            </a:endParaRPr>
          </a:p>
          <a:p>
            <a:pPr marL="355600" indent="-343535">
              <a:lnSpc>
                <a:spcPct val="100000"/>
              </a:lnSpc>
              <a:spcBef>
                <a:spcPts val="269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Microsoft Sans Serif"/>
                <a:cs typeface="Microsoft Sans Serif"/>
              </a:rPr>
              <a:t>Highway</a:t>
            </a:r>
            <a:r>
              <a:rPr sz="320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design,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geometric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and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structure</a:t>
            </a:r>
            <a:endParaRPr sz="3200">
              <a:latin typeface="Microsoft Sans Serif"/>
              <a:cs typeface="Microsoft Sans Serif"/>
            </a:endParaRPr>
          </a:p>
          <a:p>
            <a:pPr marL="355600" indent="-343535">
              <a:lnSpc>
                <a:spcPct val="100000"/>
              </a:lnSpc>
              <a:spcBef>
                <a:spcPts val="269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Microsoft Sans Serif"/>
                <a:cs typeface="Microsoft Sans Serif"/>
              </a:rPr>
              <a:t>Traffic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performance</a:t>
            </a:r>
            <a:r>
              <a:rPr sz="3200" spc="-1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and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its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control</a:t>
            </a:r>
            <a:endParaRPr sz="3200">
              <a:latin typeface="Microsoft Sans Serif"/>
              <a:cs typeface="Microsoft Sans Serif"/>
            </a:endParaRPr>
          </a:p>
          <a:p>
            <a:pPr marL="355600" indent="-343535">
              <a:lnSpc>
                <a:spcPct val="100000"/>
              </a:lnSpc>
              <a:spcBef>
                <a:spcPts val="2685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Microsoft Sans Serif"/>
                <a:cs typeface="Microsoft Sans Serif"/>
              </a:rPr>
              <a:t>Materials,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construction</a:t>
            </a:r>
            <a:r>
              <a:rPr sz="3200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and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maintenance</a:t>
            </a:r>
            <a:endParaRPr sz="3200">
              <a:latin typeface="Microsoft Sans Serif"/>
              <a:cs typeface="Microsoft Sans Serif"/>
            </a:endParaRPr>
          </a:p>
          <a:p>
            <a:pPr marL="355600" indent="-343535">
              <a:lnSpc>
                <a:spcPct val="100000"/>
              </a:lnSpc>
              <a:spcBef>
                <a:spcPts val="269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Microsoft Sans Serif"/>
                <a:cs typeface="Microsoft Sans Serif"/>
              </a:rPr>
              <a:t>Economic,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finance</a:t>
            </a:r>
            <a:r>
              <a:rPr sz="3200" spc="25" dirty="0">
                <a:latin typeface="Microsoft Sans Serif"/>
                <a:cs typeface="Microsoft Sans Serif"/>
              </a:rPr>
              <a:t> </a:t>
            </a:r>
            <a:r>
              <a:rPr sz="3200" spc="-5" dirty="0">
                <a:latin typeface="Microsoft Sans Serif"/>
                <a:cs typeface="Microsoft Sans Serif"/>
              </a:rPr>
              <a:t>and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10" dirty="0">
                <a:latin typeface="Microsoft Sans Serif"/>
                <a:cs typeface="Microsoft Sans Serif"/>
              </a:rPr>
              <a:t>administration</a:t>
            </a:r>
            <a:endParaRPr sz="3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9650" y="577418"/>
            <a:ext cx="753110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ROLE</a:t>
            </a:r>
            <a:r>
              <a:rPr sz="3200" b="1" u="heavy" spc="-2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2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/IMPACT</a:t>
            </a:r>
            <a:r>
              <a:rPr sz="3200" b="1" u="heavy" spc="-2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2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OF</a:t>
            </a:r>
            <a:r>
              <a:rPr sz="32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2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TRANSPORTATION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40" y="1624329"/>
            <a:ext cx="4124325" cy="4549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Economic</a:t>
            </a:r>
            <a:r>
              <a:rPr sz="2800" spc="-1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Development</a:t>
            </a:r>
            <a:endParaRPr sz="28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Microsoft Sans Serif"/>
              <a:buChar char="•"/>
            </a:pPr>
            <a:endParaRPr sz="415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Microsoft Sans Serif"/>
                <a:cs typeface="Microsoft Sans Serif"/>
              </a:rPr>
              <a:t>Social</a:t>
            </a:r>
            <a:r>
              <a:rPr sz="2800" spc="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Development</a:t>
            </a:r>
            <a:endParaRPr sz="28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Microsoft Sans Serif"/>
              <a:buChar char="•"/>
            </a:pPr>
            <a:endParaRPr sz="415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Spatial Development</a:t>
            </a:r>
            <a:endParaRPr sz="28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Microsoft Sans Serif"/>
              <a:buChar char="•"/>
            </a:pPr>
            <a:endParaRPr sz="415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Cultural</a:t>
            </a:r>
            <a:r>
              <a:rPr sz="2800" spc="-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Development</a:t>
            </a:r>
            <a:endParaRPr sz="28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Microsoft Sans Serif"/>
              <a:buChar char="•"/>
            </a:pPr>
            <a:endParaRPr sz="415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Microsoft Sans Serif"/>
                <a:cs typeface="Microsoft Sans Serif"/>
              </a:rPr>
              <a:t>Political</a:t>
            </a:r>
            <a:r>
              <a:rPr sz="2800" spc="-2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Development</a:t>
            </a:r>
            <a:endParaRPr sz="2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7972" y="219202"/>
            <a:ext cx="65341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Microsoft Sans Serif"/>
                <a:cs typeface="Microsoft Sans Serif"/>
              </a:rPr>
              <a:t>Characteristics</a:t>
            </a:r>
            <a:r>
              <a:rPr sz="3600" spc="25" dirty="0">
                <a:latin typeface="Microsoft Sans Serif"/>
                <a:cs typeface="Microsoft Sans Serif"/>
              </a:rPr>
              <a:t> </a:t>
            </a:r>
            <a:r>
              <a:rPr sz="3600" dirty="0">
                <a:latin typeface="Microsoft Sans Serif"/>
                <a:cs typeface="Microsoft Sans Serif"/>
              </a:rPr>
              <a:t>of</a:t>
            </a:r>
            <a:r>
              <a:rPr sz="3600" spc="40" dirty="0">
                <a:latin typeface="Microsoft Sans Serif"/>
                <a:cs typeface="Microsoft Sans Serif"/>
              </a:rPr>
              <a:t> </a:t>
            </a:r>
            <a:r>
              <a:rPr sz="3600" dirty="0">
                <a:latin typeface="Microsoft Sans Serif"/>
                <a:cs typeface="Microsoft Sans Serif"/>
              </a:rPr>
              <a:t>road</a:t>
            </a:r>
            <a:r>
              <a:rPr sz="3600" spc="45" dirty="0">
                <a:latin typeface="Microsoft Sans Serif"/>
                <a:cs typeface="Microsoft Sans Serif"/>
              </a:rPr>
              <a:t> </a:t>
            </a:r>
            <a:r>
              <a:rPr sz="3600" spc="-5" dirty="0">
                <a:latin typeface="Microsoft Sans Serif"/>
                <a:cs typeface="Microsoft Sans Serif"/>
              </a:rPr>
              <a:t>transport</a:t>
            </a:r>
            <a:endParaRPr sz="36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862329"/>
            <a:ext cx="8395335" cy="59150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Roads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are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used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by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various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types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of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road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vehicles,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like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passenger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cars,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buses,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trucks,</a:t>
            </a:r>
            <a:r>
              <a:rPr sz="2800" spc="2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pedal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cycle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and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animal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drawn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vehicle.</a:t>
            </a:r>
            <a:endParaRPr sz="2800">
              <a:latin typeface="Microsoft Sans Serif"/>
              <a:cs typeface="Microsoft Sans Serif"/>
            </a:endParaRPr>
          </a:p>
          <a:p>
            <a:pPr marL="355600" marR="79502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Microsoft Sans Serif"/>
                <a:cs typeface="Microsoft Sans Serif"/>
              </a:rPr>
              <a:t>It</a:t>
            </a:r>
            <a:r>
              <a:rPr sz="2800" spc="1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requires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relatively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small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investment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for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the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government.</a:t>
            </a:r>
            <a:endParaRPr sz="2800">
              <a:latin typeface="Microsoft Sans Serif"/>
              <a:cs typeface="Microsoft Sans Serif"/>
            </a:endParaRPr>
          </a:p>
          <a:p>
            <a:pPr marL="355600" marR="354965" indent="-342900">
              <a:lnSpc>
                <a:spcPct val="10000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It</a:t>
            </a:r>
            <a:r>
              <a:rPr sz="2800" spc="1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offers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complete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freedom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to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road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users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to </a:t>
            </a:r>
            <a:r>
              <a:rPr sz="2800" dirty="0">
                <a:latin typeface="Microsoft Sans Serif"/>
                <a:cs typeface="Microsoft Sans Serif"/>
              </a:rPr>
              <a:t> transfer</a:t>
            </a:r>
            <a:r>
              <a:rPr sz="2800" spc="1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the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vehicle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from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one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lane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to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another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and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from</a:t>
            </a:r>
            <a:r>
              <a:rPr sz="2800" spc="1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one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road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to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another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according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to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need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and </a:t>
            </a:r>
            <a:r>
              <a:rPr sz="280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convenience.</a:t>
            </a:r>
            <a:endParaRPr sz="2800">
              <a:latin typeface="Microsoft Sans Serif"/>
              <a:cs typeface="Microsoft Sans Serif"/>
            </a:endParaRPr>
          </a:p>
          <a:p>
            <a:pPr marL="355600" marR="454659" indent="-342900">
              <a:lnSpc>
                <a:spcPct val="100000"/>
              </a:lnSpc>
              <a:spcBef>
                <a:spcPts val="68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Speed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and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movement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is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directly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related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with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the </a:t>
            </a:r>
            <a:r>
              <a:rPr sz="2800" spc="-72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severity</a:t>
            </a:r>
            <a:r>
              <a:rPr sz="2800" spc="1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of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accident.</a:t>
            </a:r>
            <a:endParaRPr sz="2800">
              <a:latin typeface="Microsoft Sans Serif"/>
              <a:cs typeface="Microsoft Sans Serif"/>
            </a:endParaRPr>
          </a:p>
          <a:p>
            <a:pPr marL="355600" marR="217804" indent="-342900">
              <a:lnSpc>
                <a:spcPct val="10000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Road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transport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is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the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only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means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of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transport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that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offers</a:t>
            </a:r>
            <a:r>
              <a:rPr sz="2800" spc="1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itself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to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the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whole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community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alike.</a:t>
            </a:r>
            <a:endParaRPr sz="2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4589" y="295402"/>
            <a:ext cx="58197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Classification</a:t>
            </a:r>
            <a:r>
              <a:rPr sz="3600" b="1" u="heavy" spc="-4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6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of</a:t>
            </a:r>
            <a:r>
              <a:rPr sz="3600" b="1" u="heavy" spc="-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6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Highways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5000" y="863853"/>
            <a:ext cx="7512684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100"/>
              </a:spcBef>
              <a:tabLst>
                <a:tab pos="1818639" algn="l"/>
              </a:tabLst>
            </a:pPr>
            <a:r>
              <a:rPr sz="2400" b="1" spc="-5" dirty="0">
                <a:solidFill>
                  <a:srgbClr val="009999"/>
                </a:solidFill>
                <a:latin typeface="Arial"/>
                <a:cs typeface="Arial"/>
              </a:rPr>
              <a:t>Depending	on</a:t>
            </a:r>
            <a:r>
              <a:rPr sz="2400" b="1" spc="-50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9999"/>
                </a:solidFill>
                <a:latin typeface="Arial"/>
                <a:cs typeface="Arial"/>
              </a:rPr>
              <a:t>weather</a:t>
            </a:r>
            <a:endParaRPr sz="2400">
              <a:latin typeface="Arial"/>
              <a:cs typeface="Arial"/>
            </a:endParaRPr>
          </a:p>
          <a:p>
            <a:pPr marL="561340" indent="-343535">
              <a:lnSpc>
                <a:spcPct val="100000"/>
              </a:lnSpc>
              <a:buFont typeface="Wingdings"/>
              <a:buChar char=""/>
              <a:tabLst>
                <a:tab pos="561975" algn="l"/>
              </a:tabLst>
            </a:pPr>
            <a:r>
              <a:rPr sz="2400" b="1" spc="-5" dirty="0">
                <a:latin typeface="Arial"/>
                <a:cs typeface="Arial"/>
              </a:rPr>
              <a:t>All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weather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roads</a:t>
            </a:r>
            <a:endParaRPr sz="2400">
              <a:latin typeface="Arial"/>
              <a:cs typeface="Arial"/>
            </a:endParaRPr>
          </a:p>
          <a:p>
            <a:pPr marL="643890" indent="-425450">
              <a:lnSpc>
                <a:spcPct val="100000"/>
              </a:lnSpc>
              <a:buFont typeface="Wingdings"/>
              <a:buChar char=""/>
              <a:tabLst>
                <a:tab pos="643255" algn="l"/>
                <a:tab pos="643890" algn="l"/>
              </a:tabLst>
            </a:pPr>
            <a:r>
              <a:rPr sz="2400" b="1" spc="-5" dirty="0">
                <a:latin typeface="Arial"/>
                <a:cs typeface="Arial"/>
              </a:rPr>
              <a:t>Fair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weather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roads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"/>
            </a:pP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3378835" algn="l"/>
              </a:tabLst>
            </a:pPr>
            <a:r>
              <a:rPr sz="2400" b="1" spc="-5" dirty="0">
                <a:solidFill>
                  <a:srgbClr val="009999"/>
                </a:solidFill>
                <a:latin typeface="Arial"/>
                <a:cs typeface="Arial"/>
              </a:rPr>
              <a:t>Depending</a:t>
            </a:r>
            <a:r>
              <a:rPr sz="2400" b="1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9999"/>
                </a:solidFill>
                <a:latin typeface="Arial"/>
                <a:cs typeface="Arial"/>
              </a:rPr>
              <a:t>the</a:t>
            </a:r>
            <a:r>
              <a:rPr sz="2400" b="1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9999"/>
                </a:solidFill>
                <a:latin typeface="Arial"/>
                <a:cs typeface="Arial"/>
              </a:rPr>
              <a:t>type</a:t>
            </a:r>
            <a:r>
              <a:rPr sz="2400" b="1" spc="3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9999"/>
                </a:solidFill>
                <a:latin typeface="Arial"/>
                <a:cs typeface="Arial"/>
              </a:rPr>
              <a:t>of	Carriage</a:t>
            </a:r>
            <a:r>
              <a:rPr sz="2400" b="1" spc="-1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2400" b="1" spc="5" dirty="0">
                <a:solidFill>
                  <a:srgbClr val="009999"/>
                </a:solidFill>
                <a:latin typeface="Arial"/>
                <a:cs typeface="Arial"/>
              </a:rPr>
              <a:t>way</a:t>
            </a:r>
            <a:endParaRPr sz="2400">
              <a:latin typeface="Arial"/>
              <a:cs typeface="Arial"/>
            </a:endParaRPr>
          </a:p>
          <a:p>
            <a:pPr marL="561340" indent="-343535">
              <a:lnSpc>
                <a:spcPct val="100000"/>
              </a:lnSpc>
              <a:buFont typeface="Wingdings"/>
              <a:buChar char=""/>
              <a:tabLst>
                <a:tab pos="561975" algn="l"/>
              </a:tabLst>
            </a:pPr>
            <a:r>
              <a:rPr sz="2400" b="1" spc="-5" dirty="0">
                <a:latin typeface="Arial"/>
                <a:cs typeface="Arial"/>
              </a:rPr>
              <a:t>Paved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roads(WBM)</a:t>
            </a:r>
            <a:endParaRPr sz="2400">
              <a:latin typeface="Arial"/>
              <a:cs typeface="Arial"/>
            </a:endParaRPr>
          </a:p>
          <a:p>
            <a:pPr marL="561340" indent="-343535">
              <a:lnSpc>
                <a:spcPct val="100000"/>
              </a:lnSpc>
              <a:buFont typeface="Wingdings"/>
              <a:buChar char=""/>
              <a:tabLst>
                <a:tab pos="561975" algn="l"/>
              </a:tabLst>
            </a:pPr>
            <a:r>
              <a:rPr sz="2400" b="1" spc="-5" dirty="0">
                <a:latin typeface="Arial"/>
                <a:cs typeface="Arial"/>
              </a:rPr>
              <a:t>Unpaved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roads(earth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road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or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gravel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road)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"/>
            </a:pP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solidFill>
                  <a:srgbClr val="009999"/>
                </a:solidFill>
                <a:latin typeface="Arial"/>
                <a:cs typeface="Arial"/>
              </a:rPr>
              <a:t>Depending</a:t>
            </a:r>
            <a:r>
              <a:rPr sz="2400" b="1" spc="-10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9999"/>
                </a:solidFill>
                <a:latin typeface="Arial"/>
                <a:cs typeface="Arial"/>
              </a:rPr>
              <a:t>upon</a:t>
            </a:r>
            <a:r>
              <a:rPr sz="2400" b="1" spc="-10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9999"/>
                </a:solidFill>
                <a:latin typeface="Arial"/>
                <a:cs typeface="Arial"/>
              </a:rPr>
              <a:t>the</a:t>
            </a:r>
            <a:r>
              <a:rPr sz="2400" b="1" spc="-10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9999"/>
                </a:solidFill>
                <a:latin typeface="Arial"/>
                <a:cs typeface="Arial"/>
              </a:rPr>
              <a:t>pavement</a:t>
            </a:r>
            <a:r>
              <a:rPr sz="2400" b="1" spc="20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9999"/>
                </a:solidFill>
                <a:latin typeface="Arial"/>
                <a:cs typeface="Arial"/>
              </a:rPr>
              <a:t>surface</a:t>
            </a:r>
            <a:endParaRPr sz="2400">
              <a:latin typeface="Arial"/>
              <a:cs typeface="Arial"/>
            </a:endParaRPr>
          </a:p>
          <a:p>
            <a:pPr marL="561340" marR="5080" indent="-342900">
              <a:lnSpc>
                <a:spcPct val="100000"/>
              </a:lnSpc>
              <a:buFont typeface="Wingdings"/>
              <a:buChar char=""/>
              <a:tabLst>
                <a:tab pos="643255" algn="l"/>
                <a:tab pos="643890" algn="l"/>
              </a:tabLst>
            </a:pPr>
            <a:r>
              <a:rPr dirty="0"/>
              <a:t>	</a:t>
            </a:r>
            <a:r>
              <a:rPr sz="2400" b="1" spc="-5" dirty="0">
                <a:latin typeface="Arial"/>
                <a:cs typeface="Arial"/>
              </a:rPr>
              <a:t>Surfaced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roads(bituminous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or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cement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concrete </a:t>
            </a:r>
            <a:r>
              <a:rPr sz="2400" b="1" spc="-65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road)</a:t>
            </a:r>
            <a:endParaRPr sz="2400">
              <a:latin typeface="Arial"/>
              <a:cs typeface="Arial"/>
            </a:endParaRPr>
          </a:p>
          <a:p>
            <a:pPr marL="643890" indent="-425450">
              <a:lnSpc>
                <a:spcPct val="100000"/>
              </a:lnSpc>
              <a:buFont typeface="Wingdings"/>
              <a:buChar char=""/>
              <a:tabLst>
                <a:tab pos="643255" algn="l"/>
                <a:tab pos="643890" algn="l"/>
              </a:tabLst>
            </a:pPr>
            <a:r>
              <a:rPr sz="2400" b="1" dirty="0">
                <a:latin typeface="Arial"/>
                <a:cs typeface="Arial"/>
              </a:rPr>
              <a:t>Un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surfaced roads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1010158"/>
            <a:ext cx="7813675" cy="52571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009999"/>
                </a:solidFill>
                <a:latin typeface="Arial"/>
                <a:cs typeface="Arial"/>
              </a:rPr>
              <a:t>Based</a:t>
            </a:r>
            <a:r>
              <a:rPr sz="2400" b="1" spc="-20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9999"/>
                </a:solidFill>
                <a:latin typeface="Arial"/>
                <a:cs typeface="Arial"/>
              </a:rPr>
              <a:t>on</a:t>
            </a:r>
            <a:r>
              <a:rPr sz="2400" b="1" spc="-20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9999"/>
                </a:solidFill>
                <a:latin typeface="Arial"/>
                <a:cs typeface="Arial"/>
              </a:rPr>
              <a:t>the</a:t>
            </a:r>
            <a:r>
              <a:rPr sz="2400" b="1" spc="-20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9999"/>
                </a:solidFill>
                <a:latin typeface="Arial"/>
                <a:cs typeface="Arial"/>
              </a:rPr>
              <a:t>Traffic</a:t>
            </a:r>
            <a:r>
              <a:rPr sz="2400" b="1" spc="-10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9999"/>
                </a:solidFill>
                <a:latin typeface="Arial"/>
                <a:cs typeface="Arial"/>
              </a:rPr>
              <a:t>Volume</a:t>
            </a:r>
            <a:endParaRPr sz="2400">
              <a:latin typeface="Arial"/>
              <a:cs typeface="Arial"/>
            </a:endParaRPr>
          </a:p>
          <a:p>
            <a:pPr marL="963930" indent="-494030">
              <a:lnSpc>
                <a:spcPct val="100000"/>
              </a:lnSpc>
              <a:buClr>
                <a:srgbClr val="CC0000"/>
              </a:buClr>
              <a:buFont typeface="Wingdings"/>
              <a:buChar char=""/>
              <a:tabLst>
                <a:tab pos="963294" algn="l"/>
                <a:tab pos="963930" algn="l"/>
              </a:tabLst>
            </a:pPr>
            <a:r>
              <a:rPr sz="2000" b="1" spc="-5" dirty="0">
                <a:latin typeface="Arial"/>
                <a:cs typeface="Arial"/>
              </a:rPr>
              <a:t>Heavy</a:t>
            </a:r>
            <a:endParaRPr sz="2000">
              <a:latin typeface="Arial"/>
              <a:cs typeface="Arial"/>
            </a:endParaRPr>
          </a:p>
          <a:p>
            <a:pPr marL="963930" indent="-494030">
              <a:lnSpc>
                <a:spcPct val="100000"/>
              </a:lnSpc>
              <a:buFont typeface="Wingdings"/>
              <a:buChar char=""/>
              <a:tabLst>
                <a:tab pos="963294" algn="l"/>
                <a:tab pos="963930" algn="l"/>
              </a:tabLst>
            </a:pPr>
            <a:r>
              <a:rPr sz="2000" b="1" dirty="0">
                <a:latin typeface="Arial"/>
                <a:cs typeface="Arial"/>
              </a:rPr>
              <a:t>Medium</a:t>
            </a:r>
            <a:endParaRPr sz="2000">
              <a:latin typeface="Arial"/>
              <a:cs typeface="Arial"/>
            </a:endParaRPr>
          </a:p>
          <a:p>
            <a:pPr marL="963930" indent="-49403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963294" algn="l"/>
                <a:tab pos="963930" algn="l"/>
              </a:tabLst>
            </a:pPr>
            <a:r>
              <a:rPr sz="2000" b="1" dirty="0">
                <a:latin typeface="Arial"/>
                <a:cs typeface="Arial"/>
              </a:rPr>
              <a:t>Light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solidFill>
                  <a:srgbClr val="009999"/>
                </a:solidFill>
                <a:latin typeface="Arial"/>
                <a:cs typeface="Arial"/>
              </a:rPr>
              <a:t>Based</a:t>
            </a:r>
            <a:r>
              <a:rPr sz="2400" b="1" spc="-20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9999"/>
                </a:solidFill>
                <a:latin typeface="Arial"/>
                <a:cs typeface="Arial"/>
              </a:rPr>
              <a:t>on</a:t>
            </a:r>
            <a:r>
              <a:rPr sz="2400" b="1" spc="-20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9999"/>
                </a:solidFill>
                <a:latin typeface="Arial"/>
                <a:cs typeface="Arial"/>
              </a:rPr>
              <a:t>Load</a:t>
            </a:r>
            <a:r>
              <a:rPr sz="2400" b="1" spc="-1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9999"/>
                </a:solidFill>
                <a:latin typeface="Arial"/>
                <a:cs typeface="Arial"/>
              </a:rPr>
              <a:t>or</a:t>
            </a:r>
            <a:r>
              <a:rPr sz="2400" b="1" spc="-10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9999"/>
                </a:solidFill>
                <a:latin typeface="Arial"/>
                <a:cs typeface="Arial"/>
              </a:rPr>
              <a:t>Tonnage</a:t>
            </a:r>
            <a:endParaRPr sz="2400">
              <a:latin typeface="Arial"/>
              <a:cs typeface="Arial"/>
            </a:endParaRPr>
          </a:p>
          <a:p>
            <a:pPr marL="355600" marR="5080" indent="-175260">
              <a:lnSpc>
                <a:spcPct val="80000"/>
              </a:lnSpc>
              <a:spcBef>
                <a:spcPts val="580"/>
              </a:spcBef>
              <a:tabLst>
                <a:tab pos="3482340" algn="l"/>
                <a:tab pos="6158230" algn="l"/>
              </a:tabLst>
            </a:pPr>
            <a:r>
              <a:rPr sz="2400" b="1" spc="-5" dirty="0">
                <a:latin typeface="Arial"/>
                <a:cs typeface="Arial"/>
              </a:rPr>
              <a:t>Class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1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or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Class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2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etc	or Class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A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,</a:t>
            </a:r>
            <a:r>
              <a:rPr sz="2400" b="1" spc="-5" dirty="0">
                <a:latin typeface="Arial"/>
                <a:cs typeface="Arial"/>
              </a:rPr>
              <a:t> B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etc	Tonnes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per </a:t>
            </a:r>
            <a:r>
              <a:rPr sz="2400" b="1" spc="-65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day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solidFill>
                  <a:srgbClr val="009999"/>
                </a:solidFill>
                <a:latin typeface="Arial"/>
                <a:cs typeface="Arial"/>
              </a:rPr>
              <a:t>Based</a:t>
            </a:r>
            <a:r>
              <a:rPr sz="2400" b="1" spc="-10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9999"/>
                </a:solidFill>
                <a:latin typeface="Arial"/>
                <a:cs typeface="Arial"/>
              </a:rPr>
              <a:t>on</a:t>
            </a:r>
            <a:r>
              <a:rPr sz="2400" b="1" spc="-10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9999"/>
                </a:solidFill>
                <a:latin typeface="Arial"/>
                <a:cs typeface="Arial"/>
              </a:rPr>
              <a:t>location</a:t>
            </a:r>
            <a:r>
              <a:rPr sz="2400" b="1" spc="-20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9999"/>
                </a:solidFill>
                <a:latin typeface="Arial"/>
                <a:cs typeface="Arial"/>
              </a:rPr>
              <a:t>and</a:t>
            </a:r>
            <a:r>
              <a:rPr sz="2400" b="1" spc="-10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9999"/>
                </a:solidFill>
                <a:latin typeface="Arial"/>
                <a:cs typeface="Arial"/>
              </a:rPr>
              <a:t>function</a:t>
            </a:r>
            <a:r>
              <a:rPr sz="2400" b="1" spc="-20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9999"/>
                </a:solidFill>
                <a:latin typeface="Arial"/>
                <a:cs typeface="Arial"/>
              </a:rPr>
              <a:t>( </a:t>
            </a:r>
            <a:r>
              <a:rPr sz="2400" b="1" spc="-5" dirty="0">
                <a:solidFill>
                  <a:srgbClr val="009999"/>
                </a:solidFill>
                <a:latin typeface="Arial"/>
                <a:cs typeface="Arial"/>
              </a:rPr>
              <a:t>Nagpur</a:t>
            </a:r>
            <a:r>
              <a:rPr sz="2400" b="1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9999"/>
                </a:solidFill>
                <a:latin typeface="Arial"/>
                <a:cs typeface="Arial"/>
              </a:rPr>
              <a:t>road</a:t>
            </a:r>
            <a:r>
              <a:rPr sz="2400" b="1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9999"/>
                </a:solidFill>
                <a:latin typeface="Arial"/>
                <a:cs typeface="Arial"/>
              </a:rPr>
              <a:t>plan</a:t>
            </a:r>
            <a:r>
              <a:rPr sz="2400" b="1" spc="-2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9999"/>
                </a:solidFill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 marL="438150" indent="-426084">
              <a:lnSpc>
                <a:spcPct val="100000"/>
              </a:lnSpc>
              <a:buClr>
                <a:srgbClr val="CC0000"/>
              </a:buClr>
              <a:buFont typeface="Wingdings"/>
              <a:buChar char=""/>
              <a:tabLst>
                <a:tab pos="437515" algn="l"/>
                <a:tab pos="438784" algn="l"/>
              </a:tabLst>
            </a:pPr>
            <a:r>
              <a:rPr sz="2400" b="1" spc="-5" dirty="0">
                <a:latin typeface="Arial"/>
                <a:cs typeface="Arial"/>
              </a:rPr>
              <a:t>National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highway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(NH)</a:t>
            </a:r>
            <a:endParaRPr sz="2400">
              <a:latin typeface="Arial"/>
              <a:cs typeface="Arial"/>
            </a:endParaRPr>
          </a:p>
          <a:p>
            <a:pPr marL="438150" indent="-426084">
              <a:lnSpc>
                <a:spcPct val="100000"/>
              </a:lnSpc>
              <a:buFont typeface="Wingdings"/>
              <a:buChar char=""/>
              <a:tabLst>
                <a:tab pos="437515" algn="l"/>
                <a:tab pos="438784" algn="l"/>
              </a:tabLst>
            </a:pPr>
            <a:r>
              <a:rPr sz="2400" b="1" spc="-5" dirty="0">
                <a:latin typeface="Arial"/>
                <a:cs typeface="Arial"/>
              </a:rPr>
              <a:t>State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highway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(SH)</a:t>
            </a:r>
            <a:endParaRPr sz="2400">
              <a:latin typeface="Arial"/>
              <a:cs typeface="Arial"/>
            </a:endParaRPr>
          </a:p>
          <a:p>
            <a:pPr marL="438150" indent="-426084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437515" algn="l"/>
                <a:tab pos="438784" algn="l"/>
              </a:tabLst>
            </a:pPr>
            <a:r>
              <a:rPr sz="2400" b="1" spc="-5" dirty="0">
                <a:latin typeface="Arial"/>
                <a:cs typeface="Arial"/>
              </a:rPr>
              <a:t>Major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district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road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(MDR)</a:t>
            </a:r>
            <a:endParaRPr sz="2400">
              <a:latin typeface="Arial"/>
              <a:cs typeface="Arial"/>
            </a:endParaRPr>
          </a:p>
          <a:p>
            <a:pPr marL="438150" indent="-426084">
              <a:lnSpc>
                <a:spcPct val="100000"/>
              </a:lnSpc>
              <a:buFont typeface="Wingdings"/>
              <a:buChar char=""/>
              <a:tabLst>
                <a:tab pos="437515" algn="l"/>
                <a:tab pos="438784" algn="l"/>
              </a:tabLst>
            </a:pPr>
            <a:r>
              <a:rPr sz="2400" b="1" dirty="0">
                <a:latin typeface="Arial"/>
                <a:cs typeface="Arial"/>
              </a:rPr>
              <a:t>Other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district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road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(ODR)</a:t>
            </a:r>
            <a:endParaRPr sz="2400">
              <a:latin typeface="Arial"/>
              <a:cs typeface="Arial"/>
            </a:endParaRPr>
          </a:p>
          <a:p>
            <a:pPr marL="438150" indent="-426084">
              <a:lnSpc>
                <a:spcPct val="100000"/>
              </a:lnSpc>
              <a:buFont typeface="Wingdings"/>
              <a:buChar char=""/>
              <a:tabLst>
                <a:tab pos="437515" algn="l"/>
                <a:tab pos="438784" algn="l"/>
              </a:tabLst>
            </a:pPr>
            <a:r>
              <a:rPr sz="2400" b="1" dirty="0">
                <a:latin typeface="Arial"/>
                <a:cs typeface="Arial"/>
              </a:rPr>
              <a:t>Village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road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(VR)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65223" y="183260"/>
            <a:ext cx="58146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u="heavy" spc="-5" dirty="0"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Classification</a:t>
            </a:r>
            <a:r>
              <a:rPr sz="3600" b="1" u="heavy" spc="-25" dirty="0"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sz="3600" b="1" u="heavy" dirty="0"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of </a:t>
            </a:r>
            <a:r>
              <a:rPr sz="3600" b="1" u="heavy" spc="-5" dirty="0"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Highways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37513" y="2388235"/>
            <a:ext cx="6266815" cy="13671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077720" marR="5080" indent="-2065655">
              <a:lnSpc>
                <a:spcPct val="100000"/>
              </a:lnSpc>
              <a:spcBef>
                <a:spcPts val="105"/>
              </a:spcBef>
            </a:pPr>
            <a:r>
              <a:rPr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Highway</a:t>
            </a:r>
            <a:r>
              <a:rPr b="1" u="heavy" spc="-5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alignment</a:t>
            </a:r>
            <a:r>
              <a:rPr b="1" u="heavy" spc="-5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and </a:t>
            </a:r>
            <a:r>
              <a:rPr b="1" spc="-12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surveys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28138" y="135128"/>
            <a:ext cx="38887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Highway</a:t>
            </a:r>
            <a:r>
              <a:rPr sz="3600" u="heavy" spc="-4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36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alignment</a:t>
            </a:r>
            <a:endParaRPr sz="36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140" y="786129"/>
            <a:ext cx="8563610" cy="58781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7018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The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position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or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lay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out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of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centre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line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of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the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highway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on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the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ground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is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called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the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alignment.</a:t>
            </a:r>
            <a:endParaRPr sz="2800">
              <a:latin typeface="Microsoft Sans Serif"/>
              <a:cs typeface="Microsoft Sans Serif"/>
            </a:endParaRPr>
          </a:p>
          <a:p>
            <a:pPr marL="355600" marR="584200" indent="-342900">
              <a:lnSpc>
                <a:spcPct val="10000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It</a:t>
            </a:r>
            <a:r>
              <a:rPr sz="2800" spc="1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includes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straight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path,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horizontal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deviation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and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curves.</a:t>
            </a:r>
            <a:endParaRPr sz="2800">
              <a:latin typeface="Microsoft Sans Serif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  <a:tab pos="120396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Due	to</a:t>
            </a:r>
            <a:r>
              <a:rPr sz="2800" spc="40" dirty="0">
                <a:solidFill>
                  <a:srgbClr val="C00000"/>
                </a:solidFill>
                <a:latin typeface="Microsoft Sans Serif"/>
                <a:cs typeface="Microsoft Sans Serif"/>
              </a:rPr>
              <a:t> </a:t>
            </a:r>
            <a:r>
              <a:rPr sz="28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improper</a:t>
            </a:r>
            <a:r>
              <a:rPr sz="2800" u="heavy" spc="5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28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alignment</a:t>
            </a:r>
            <a:r>
              <a:rPr sz="2800" u="heavy" spc="7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2800" u="heavy" spc="-5" dirty="0">
                <a:uFill>
                  <a:solidFill>
                    <a:srgbClr val="C00000"/>
                  </a:solidFill>
                </a:uFill>
                <a:latin typeface="Microsoft Sans Serif"/>
                <a:cs typeface="Microsoft Sans Serif"/>
              </a:rPr>
              <a:t>,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the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disadvantages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are,</a:t>
            </a:r>
            <a:endParaRPr sz="2800">
              <a:latin typeface="Microsoft Sans Serif"/>
              <a:cs typeface="Microsoft Sans Serif"/>
            </a:endParaRPr>
          </a:p>
          <a:p>
            <a:pPr marL="756285" lvl="1" indent="-287020">
              <a:lnSpc>
                <a:spcPct val="100000"/>
              </a:lnSpc>
              <a:spcBef>
                <a:spcPts val="595"/>
              </a:spcBef>
              <a:buFont typeface="Wingdings"/>
              <a:buChar char=""/>
              <a:tabLst>
                <a:tab pos="75692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Increase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in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construction</a:t>
            </a:r>
            <a:endParaRPr sz="2400">
              <a:latin typeface="Microsoft Sans Serif"/>
              <a:cs typeface="Microsoft Sans Serif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Font typeface="Wingdings"/>
              <a:buChar char=""/>
              <a:tabLst>
                <a:tab pos="756920" algn="l"/>
              </a:tabLst>
            </a:pPr>
            <a:r>
              <a:rPr sz="2400" dirty="0">
                <a:latin typeface="Microsoft Sans Serif"/>
                <a:cs typeface="Microsoft Sans Serif"/>
              </a:rPr>
              <a:t>Increase</a:t>
            </a:r>
            <a:r>
              <a:rPr sz="2400" spc="-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in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maintenance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cost</a:t>
            </a:r>
            <a:endParaRPr sz="2400">
              <a:latin typeface="Microsoft Sans Serif"/>
              <a:cs typeface="Microsoft Sans Serif"/>
            </a:endParaRPr>
          </a:p>
          <a:p>
            <a:pPr marL="756285" lvl="1" indent="-287020">
              <a:lnSpc>
                <a:spcPct val="100000"/>
              </a:lnSpc>
              <a:spcBef>
                <a:spcPts val="580"/>
              </a:spcBef>
              <a:buFont typeface="Wingdings"/>
              <a:buChar char=""/>
              <a:tabLst>
                <a:tab pos="75692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Increase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in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vehicle</a:t>
            </a:r>
            <a:r>
              <a:rPr sz="2400" spc="5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operation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cost</a:t>
            </a:r>
            <a:endParaRPr sz="2400">
              <a:latin typeface="Microsoft Sans Serif"/>
              <a:cs typeface="Microsoft Sans Serif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Font typeface="Wingdings"/>
              <a:buChar char=""/>
              <a:tabLst>
                <a:tab pos="756920" algn="l"/>
              </a:tabLst>
            </a:pPr>
            <a:r>
              <a:rPr sz="2400" spc="-5" dirty="0">
                <a:latin typeface="Microsoft Sans Serif"/>
                <a:cs typeface="Microsoft Sans Serif"/>
              </a:rPr>
              <a:t>Increase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in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accident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dirty="0">
                <a:latin typeface="Microsoft Sans Serif"/>
                <a:cs typeface="Microsoft Sans Serif"/>
              </a:rPr>
              <a:t>cost</a:t>
            </a:r>
            <a:endParaRPr sz="2400">
              <a:latin typeface="Microsoft Sans Serif"/>
              <a:cs typeface="Microsoft Sans Serif"/>
            </a:endParaRPr>
          </a:p>
          <a:p>
            <a:pPr marL="355600" marR="388620" indent="-342900">
              <a:lnSpc>
                <a:spcPct val="100000"/>
              </a:lnSpc>
              <a:spcBef>
                <a:spcPts val="66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Microsoft Sans Serif"/>
                <a:cs typeface="Microsoft Sans Serif"/>
              </a:rPr>
              <a:t>Once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the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road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is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aligned</a:t>
            </a:r>
            <a:r>
              <a:rPr sz="2800" spc="5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and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constructed,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it</a:t>
            </a:r>
            <a:r>
              <a:rPr sz="2800" spc="1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is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not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easy</a:t>
            </a:r>
            <a:r>
              <a:rPr sz="2800" spc="1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to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change</a:t>
            </a:r>
            <a:r>
              <a:rPr sz="2800" spc="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the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alignment</a:t>
            </a:r>
            <a:r>
              <a:rPr sz="2800" spc="5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due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to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increase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in </a:t>
            </a:r>
            <a:r>
              <a:rPr sz="2800" spc="-5" dirty="0">
                <a:latin typeface="Microsoft Sans Serif"/>
                <a:cs typeface="Microsoft Sans Serif"/>
              </a:rPr>
              <a:t> cost</a:t>
            </a:r>
            <a:r>
              <a:rPr sz="2800" spc="1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of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adjoining</a:t>
            </a:r>
            <a:r>
              <a:rPr sz="2800" spc="55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land</a:t>
            </a:r>
            <a:r>
              <a:rPr sz="2800" spc="45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and</a:t>
            </a:r>
            <a:r>
              <a:rPr sz="2800" spc="5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construction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of</a:t>
            </a:r>
            <a:r>
              <a:rPr sz="2800" spc="35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Microsoft Sans Serif"/>
                <a:cs typeface="Microsoft Sans Serif"/>
              </a:rPr>
              <a:t>costly </a:t>
            </a:r>
            <a:r>
              <a:rPr sz="2800" dirty="0">
                <a:latin typeface="Microsoft Sans Serif"/>
                <a:cs typeface="Microsoft Sans Serif"/>
              </a:rPr>
              <a:t> structure.</a:t>
            </a:r>
            <a:endParaRPr sz="2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99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1225</Words>
  <Application>Microsoft Office PowerPoint</Application>
  <PresentationFormat>On-screen Show (4:3)</PresentationFormat>
  <Paragraphs>231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Slide 1</vt:lpstr>
      <vt:lpstr>Highways</vt:lpstr>
      <vt:lpstr>Scope of highway engineering</vt:lpstr>
      <vt:lpstr>ROLE /IMPACT OF TRANSPORTATION</vt:lpstr>
      <vt:lpstr>Characteristics of road transport</vt:lpstr>
      <vt:lpstr>Classification of Highways</vt:lpstr>
      <vt:lpstr>Classification of Highways</vt:lpstr>
      <vt:lpstr>Highway alignment and  surveys</vt:lpstr>
      <vt:lpstr>Highway alignment</vt:lpstr>
      <vt:lpstr>Slide 10</vt:lpstr>
      <vt:lpstr>Slide 11</vt:lpstr>
      <vt:lpstr>Requrements of highway alignment</vt:lpstr>
      <vt:lpstr>Factors controlling alignment</vt:lpstr>
      <vt:lpstr>Factors controlling alignment cont...</vt:lpstr>
      <vt:lpstr>Geometric design</vt:lpstr>
      <vt:lpstr>Topographical control points</vt:lpstr>
      <vt:lpstr>stability</vt:lpstr>
      <vt:lpstr>Engineering Surveys for Highway locations</vt:lpstr>
      <vt:lpstr>MAP STUDY</vt:lpstr>
      <vt:lpstr>RECONNAISSANCE SURVEY</vt:lpstr>
      <vt:lpstr>RECONNAISSANCE SURVEY cont..</vt:lpstr>
      <vt:lpstr>Preliminary survey</vt:lpstr>
      <vt:lpstr>Preliminary survey cont…</vt:lpstr>
      <vt:lpstr>Final location and detailed survey</vt:lpstr>
      <vt:lpstr>Final location and detailed survey</vt:lpstr>
      <vt:lpstr>Drawing and Report</vt:lpstr>
      <vt:lpstr>New highway project</vt:lpstr>
      <vt:lpstr>Thanks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1.  HIGHWAY PLANNING AND ALIGNMENT 8</dc:title>
  <dc:creator>Malarvizhi</dc:creator>
  <cp:lastModifiedBy>Nasir</cp:lastModifiedBy>
  <cp:revision>6</cp:revision>
  <dcterms:created xsi:type="dcterms:W3CDTF">2021-06-20T13:04:30Z</dcterms:created>
  <dcterms:modified xsi:type="dcterms:W3CDTF">2021-06-20T13:11:43Z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2015-03-19T00:00:00Z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2021-06-20T00:00:00Z</vt:filetime>
  </property>
</Properties>
</file>