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80" r:id="rId7"/>
    <p:sldId id="281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571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8993" y="271017"/>
            <a:ext cx="8586012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524621"/>
            <a:ext cx="3300729" cy="425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9750" y="466166"/>
            <a:ext cx="298449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2992472"/>
            <a:ext cx="7162165" cy="3537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4343400"/>
            <a:ext cx="7467600" cy="1641475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sz="3200" b="1" dirty="0">
                <a:latin typeface="Times New Roman"/>
                <a:cs typeface="Times New Roman"/>
              </a:rPr>
              <a:t>Civil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Engineering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Department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imes New Roman"/>
                <a:cs typeface="Times New Roman"/>
              </a:rPr>
              <a:t>College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Engineering and Technology(CET)</a:t>
            </a:r>
            <a:endParaRPr sz="2800">
              <a:latin typeface="Times New Roman"/>
              <a:cs typeface="Times New Roman"/>
            </a:endParaRPr>
          </a:p>
          <a:p>
            <a:pPr marL="99695" algn="ctr">
              <a:lnSpc>
                <a:spcPct val="100000"/>
              </a:lnSpc>
              <a:spcBef>
                <a:spcPts val="765"/>
              </a:spcBef>
            </a:pPr>
            <a:r>
              <a:rPr lang="en-US" sz="3200" smtClean="0">
                <a:latin typeface="Times New Roman"/>
                <a:cs typeface="Times New Roman"/>
              </a:rPr>
              <a:t>UOS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5592" y="2002358"/>
            <a:ext cx="659130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u="heavy" spc="-5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Lecture-1</a:t>
            </a:r>
            <a:r>
              <a:rPr lang="en-US"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3</a:t>
            </a:r>
            <a:endParaRPr sz="32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3200" u="heavy" spc="-5">
                <a:solidFill>
                  <a:srgbClr val="2C2C89"/>
                </a:solidFill>
                <a:uFill>
                  <a:solidFill>
                    <a:srgbClr val="2C2C89"/>
                  </a:solidFill>
                </a:uFill>
                <a:latin typeface="Microsoft Sans Serif"/>
                <a:cs typeface="Microsoft Sans Serif"/>
              </a:rPr>
              <a:t>Highway</a:t>
            </a:r>
            <a:r>
              <a:rPr sz="3200" u="heavy" spc="5">
                <a:solidFill>
                  <a:srgbClr val="2C2C89"/>
                </a:solidFill>
                <a:uFill>
                  <a:solidFill>
                    <a:srgbClr val="2C2C89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US" sz="3200" u="heavy" spc="-5" dirty="0" smtClean="0">
                <a:solidFill>
                  <a:srgbClr val="2C2C89"/>
                </a:solidFill>
                <a:uFill>
                  <a:solidFill>
                    <a:srgbClr val="2C2C89"/>
                  </a:solidFill>
                </a:uFill>
                <a:latin typeface="Microsoft Sans Serif"/>
                <a:cs typeface="Microsoft Sans Serif"/>
              </a:rPr>
              <a:t>Surveying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5900" y="2959100"/>
            <a:ext cx="4888230" cy="3683000"/>
            <a:chOff x="215900" y="2959100"/>
            <a:chExt cx="4888230" cy="368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2971800"/>
              <a:ext cx="4862449" cy="36576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2250" y="2965450"/>
              <a:ext cx="4875530" cy="3670300"/>
            </a:xfrm>
            <a:custGeom>
              <a:avLst/>
              <a:gdLst/>
              <a:ahLst/>
              <a:cxnLst/>
              <a:rect l="l" t="t" r="r" b="b"/>
              <a:pathLst>
                <a:path w="4875530" h="3670300">
                  <a:moveTo>
                    <a:pt x="0" y="3670300"/>
                  </a:moveTo>
                  <a:lnTo>
                    <a:pt x="4875276" y="3670300"/>
                  </a:lnTo>
                  <a:lnTo>
                    <a:pt x="4875276" y="0"/>
                  </a:lnTo>
                  <a:lnTo>
                    <a:pt x="0" y="0"/>
                  </a:lnTo>
                  <a:lnTo>
                    <a:pt x="0" y="3670300"/>
                  </a:lnTo>
                  <a:close/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168900" y="215900"/>
            <a:ext cx="3759200" cy="2616200"/>
            <a:chOff x="5168900" y="215900"/>
            <a:chExt cx="3759200" cy="261620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81600" y="228600"/>
              <a:ext cx="3733800" cy="25908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75250" y="222250"/>
              <a:ext cx="3746500" cy="2603500"/>
            </a:xfrm>
            <a:custGeom>
              <a:avLst/>
              <a:gdLst/>
              <a:ahLst/>
              <a:cxnLst/>
              <a:rect l="l" t="t" r="r" b="b"/>
              <a:pathLst>
                <a:path w="3746500" h="2603500">
                  <a:moveTo>
                    <a:pt x="0" y="2603500"/>
                  </a:moveTo>
                  <a:lnTo>
                    <a:pt x="3746500" y="2603500"/>
                  </a:lnTo>
                  <a:lnTo>
                    <a:pt x="3746500" y="0"/>
                  </a:lnTo>
                  <a:lnTo>
                    <a:pt x="0" y="0"/>
                  </a:lnTo>
                  <a:lnTo>
                    <a:pt x="0" y="26035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  <a:prstDash val="lg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15900" y="292100"/>
            <a:ext cx="4902200" cy="2540000"/>
            <a:chOff x="215900" y="292100"/>
            <a:chExt cx="4902200" cy="254000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8600" y="304800"/>
              <a:ext cx="4876800" cy="251460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22250" y="298450"/>
              <a:ext cx="4889500" cy="2527300"/>
            </a:xfrm>
            <a:custGeom>
              <a:avLst/>
              <a:gdLst/>
              <a:ahLst/>
              <a:cxnLst/>
              <a:rect l="l" t="t" r="r" b="b"/>
              <a:pathLst>
                <a:path w="4889500" h="2527300">
                  <a:moveTo>
                    <a:pt x="0" y="2527300"/>
                  </a:moveTo>
                  <a:lnTo>
                    <a:pt x="4889500" y="2527300"/>
                  </a:lnTo>
                  <a:lnTo>
                    <a:pt x="4889500" y="0"/>
                  </a:lnTo>
                  <a:lnTo>
                    <a:pt x="0" y="0"/>
                  </a:lnTo>
                  <a:lnTo>
                    <a:pt x="0" y="2527300"/>
                  </a:lnTo>
                  <a:close/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57800" y="3124200"/>
            <a:ext cx="3886199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947673"/>
            <a:ext cx="8531225" cy="5746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Short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Easy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Safe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Economical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50">
              <a:latin typeface="Microsoft Sans Serif"/>
              <a:cs typeface="Microsoft Sans Serif"/>
            </a:endParaRPr>
          </a:p>
          <a:p>
            <a:pPr marL="355600" marR="5715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Short-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desirable</a:t>
            </a:r>
            <a:r>
              <a:rPr sz="2400" dirty="0">
                <a:latin typeface="Microsoft Sans Serif"/>
                <a:cs typeface="Microsoft Sans Serif"/>
              </a:rPr>
              <a:t> to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have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</a:t>
            </a:r>
            <a:r>
              <a:rPr sz="2400" dirty="0">
                <a:latin typeface="Microsoft Sans Serif"/>
                <a:cs typeface="Microsoft Sans Serif"/>
              </a:rPr>
              <a:t> short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alignment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between</a:t>
            </a:r>
            <a:r>
              <a:rPr sz="2400" dirty="0">
                <a:latin typeface="Microsoft Sans Serif"/>
                <a:cs typeface="Microsoft Sans Serif"/>
              </a:rPr>
              <a:t> two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terminal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stations.</a:t>
            </a:r>
            <a:endParaRPr sz="2400">
              <a:latin typeface="Microsoft Sans Serif"/>
              <a:cs typeface="Microsoft Sans Serif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Easy</a:t>
            </a:r>
            <a:r>
              <a:rPr sz="2400" u="heavy" spc="-5" dirty="0"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- </a:t>
            </a:r>
            <a:r>
              <a:rPr sz="2400" spc="-5" dirty="0">
                <a:latin typeface="Microsoft Sans Serif"/>
                <a:cs typeface="Microsoft Sans Serif"/>
              </a:rPr>
              <a:t>easy </a:t>
            </a:r>
            <a:r>
              <a:rPr sz="2400" dirty="0">
                <a:latin typeface="Microsoft Sans Serif"/>
                <a:cs typeface="Microsoft Sans Serif"/>
              </a:rPr>
              <a:t>to </a:t>
            </a:r>
            <a:r>
              <a:rPr sz="2400" spc="-5" dirty="0">
                <a:latin typeface="Microsoft Sans Serif"/>
                <a:cs typeface="Microsoft Sans Serif"/>
              </a:rPr>
              <a:t>construct and maintain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road </a:t>
            </a:r>
            <a:r>
              <a:rPr sz="2400" spc="-10" dirty="0">
                <a:latin typeface="Microsoft Sans Serif"/>
                <a:cs typeface="Microsoft Sans Serif"/>
              </a:rPr>
              <a:t>with </a:t>
            </a:r>
            <a:r>
              <a:rPr sz="2400" spc="-5" dirty="0">
                <a:latin typeface="Microsoft Sans Serif"/>
                <a:cs typeface="Microsoft Sans Serif"/>
              </a:rPr>
              <a:t>minimum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problem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also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easy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operation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vehicle.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Safe</a:t>
            </a:r>
            <a:r>
              <a:rPr sz="2400" spc="-5" dirty="0">
                <a:latin typeface="Microsoft Sans Serif"/>
                <a:cs typeface="Microsoft Sans Serif"/>
              </a:rPr>
              <a:t>-</a:t>
            </a:r>
            <a:r>
              <a:rPr sz="2400" dirty="0">
                <a:latin typeface="Microsoft Sans Serif"/>
                <a:cs typeface="Microsoft Sans Serif"/>
              </a:rPr>
              <a:t> safe </a:t>
            </a:r>
            <a:r>
              <a:rPr sz="2400" spc="-5" dirty="0">
                <a:latin typeface="Microsoft Sans Serif"/>
                <a:cs typeface="Microsoft Sans Serif"/>
              </a:rPr>
              <a:t>enough</a:t>
            </a:r>
            <a:r>
              <a:rPr sz="2400" dirty="0">
                <a:latin typeface="Microsoft Sans Serif"/>
                <a:cs typeface="Microsoft Sans Serif"/>
              </a:rPr>
              <a:t> for </a:t>
            </a:r>
            <a:r>
              <a:rPr sz="2400" spc="-5" dirty="0">
                <a:latin typeface="Microsoft Sans Serif"/>
                <a:cs typeface="Microsoft Sans Serif"/>
              </a:rPr>
              <a:t>construction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maintenance</a:t>
            </a:r>
            <a:r>
              <a:rPr sz="2400" spc="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from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view point of </a:t>
            </a:r>
            <a:r>
              <a:rPr sz="2400" spc="-10" dirty="0">
                <a:latin typeface="Microsoft Sans Serif"/>
                <a:cs typeface="Microsoft Sans Serif"/>
              </a:rPr>
              <a:t>stability </a:t>
            </a:r>
            <a:r>
              <a:rPr sz="2400" spc="-5" dirty="0">
                <a:latin typeface="Microsoft Sans Serif"/>
                <a:cs typeface="Microsoft Sans Serif"/>
              </a:rPr>
              <a:t>of natural </a:t>
            </a:r>
            <a:r>
              <a:rPr sz="2400" spc="-15" dirty="0">
                <a:latin typeface="Microsoft Sans Serif"/>
                <a:cs typeface="Microsoft Sans Serif"/>
              </a:rPr>
              <a:t>hill </a:t>
            </a:r>
            <a:r>
              <a:rPr sz="2400" dirty="0">
                <a:latin typeface="Microsoft Sans Serif"/>
                <a:cs typeface="Microsoft Sans Serif"/>
              </a:rPr>
              <a:t>slope, </a:t>
            </a:r>
            <a:r>
              <a:rPr sz="2400" spc="-5" dirty="0">
                <a:latin typeface="Microsoft Sans Serif"/>
                <a:cs typeface="Microsoft Sans Serif"/>
              </a:rPr>
              <a:t>embankment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cut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slope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also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safe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traffic operation.</a:t>
            </a:r>
            <a:endParaRPr sz="2400">
              <a:latin typeface="Microsoft Sans Serif"/>
              <a:cs typeface="Microsoft Sans Serif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Economical</a:t>
            </a:r>
            <a:r>
              <a:rPr sz="2400" u="heavy" spc="-5" dirty="0"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-</a:t>
            </a:r>
            <a:r>
              <a:rPr sz="2400" u="heavy" dirty="0">
                <a:uFill>
                  <a:solidFill>
                    <a:srgbClr val="FF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total</a:t>
            </a:r>
            <a:r>
              <a:rPr sz="2400" dirty="0">
                <a:latin typeface="Microsoft Sans Serif"/>
                <a:cs typeface="Microsoft Sans Serif"/>
              </a:rPr>
              <a:t> cost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including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initial</a:t>
            </a:r>
            <a:r>
              <a:rPr sz="2400" spc="-5" dirty="0">
                <a:latin typeface="Microsoft Sans Serif"/>
                <a:cs typeface="Microsoft Sans Serif"/>
              </a:rPr>
              <a:t> cost,</a:t>
            </a:r>
            <a:r>
              <a:rPr sz="2400" spc="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maintenance </a:t>
            </a:r>
            <a:r>
              <a:rPr sz="2400" dirty="0">
                <a:latin typeface="Microsoft Sans Serif"/>
                <a:cs typeface="Microsoft Sans Serif"/>
              </a:rPr>
              <a:t> cost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vehicle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operation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minimum.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241807"/>
            <a:ext cx="68814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Requrements</a:t>
            </a:r>
            <a:r>
              <a:rPr sz="3200" b="1" u="heavy" spc="-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of</a:t>
            </a:r>
            <a:r>
              <a:rPr sz="3200" b="1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highway</a:t>
            </a:r>
            <a:r>
              <a:rPr sz="3200" b="1" u="heavy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alignment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5514" y="157988"/>
            <a:ext cx="6579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7700" algn="l"/>
              </a:tabLst>
            </a:pP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Factors	</a:t>
            </a: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controlling alignment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790701"/>
            <a:ext cx="4839335" cy="44151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24180" indent="-411480">
              <a:lnSpc>
                <a:spcPct val="100000"/>
              </a:lnSpc>
              <a:spcBef>
                <a:spcPts val="675"/>
              </a:spcBef>
              <a:buSzPct val="83333"/>
              <a:buFont typeface="Wingdings"/>
              <a:buChar char=""/>
              <a:tabLst>
                <a:tab pos="423545" algn="l"/>
                <a:tab pos="424180" algn="l"/>
                <a:tab pos="1983739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Obligatory	</a:t>
            </a:r>
            <a:r>
              <a:rPr sz="2400" spc="-10" dirty="0">
                <a:latin typeface="Microsoft Sans Serif"/>
                <a:cs typeface="Microsoft Sans Serif"/>
              </a:rPr>
              <a:t>points</a:t>
            </a:r>
            <a:endParaRPr sz="2400">
              <a:latin typeface="Microsoft Sans Serif"/>
              <a:cs typeface="Microsoft Sans Serif"/>
            </a:endParaRPr>
          </a:p>
          <a:p>
            <a:pPr marL="437515" indent="-42545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437515" algn="l"/>
                <a:tab pos="43815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Traffic</a:t>
            </a:r>
            <a:endParaRPr sz="2400">
              <a:latin typeface="Microsoft Sans Serif"/>
              <a:cs typeface="Microsoft Sans Serif"/>
            </a:endParaRPr>
          </a:p>
          <a:p>
            <a:pPr marL="437515" indent="-42545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437515" algn="l"/>
                <a:tab pos="43815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Geometric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design</a:t>
            </a:r>
            <a:endParaRPr sz="2400">
              <a:latin typeface="Microsoft Sans Serif"/>
              <a:cs typeface="Microsoft Sans Serif"/>
            </a:endParaRPr>
          </a:p>
          <a:p>
            <a:pPr marL="437515" indent="-42545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437515" algn="l"/>
                <a:tab pos="43815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Economics</a:t>
            </a:r>
            <a:endParaRPr sz="2400">
              <a:latin typeface="Microsoft Sans Serif"/>
              <a:cs typeface="Microsoft Sans Serif"/>
            </a:endParaRPr>
          </a:p>
          <a:p>
            <a:pPr marL="12700" marR="1089660">
              <a:lnSpc>
                <a:spcPct val="120000"/>
              </a:lnSpc>
              <a:buFont typeface="Wingdings"/>
              <a:buChar char=""/>
              <a:tabLst>
                <a:tab pos="437515" algn="l"/>
                <a:tab pos="438150" algn="l"/>
                <a:tab pos="2197735" algn="l"/>
              </a:tabLst>
            </a:pPr>
            <a:r>
              <a:rPr sz="2400" dirty="0">
                <a:latin typeface="Microsoft Sans Serif"/>
                <a:cs typeface="Microsoft Sans Serif"/>
              </a:rPr>
              <a:t>Other </a:t>
            </a:r>
            <a:r>
              <a:rPr sz="2400" spc="-5" dirty="0">
                <a:latin typeface="Microsoft Sans Serif"/>
                <a:cs typeface="Microsoft Sans Serif"/>
              </a:rPr>
              <a:t>considerations </a:t>
            </a:r>
            <a:r>
              <a:rPr sz="240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400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Additional</a:t>
            </a:r>
            <a:r>
              <a:rPr sz="2400" u="heavy" spc="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care	</a:t>
            </a:r>
            <a:r>
              <a:rPr sz="2400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in</a:t>
            </a:r>
            <a:r>
              <a:rPr sz="2400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hill</a:t>
            </a:r>
            <a:r>
              <a:rPr sz="2400" u="heavy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roads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Stability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Drainage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Geometric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standards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hill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roads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Resisting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length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5147"/>
            <a:ext cx="80492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7064" algn="l"/>
              </a:tabLst>
            </a:pP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Factors	controlling alignment</a:t>
            </a:r>
            <a:r>
              <a:rPr sz="36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Arial"/>
                <a:cs typeface="Arial"/>
              </a:rPr>
              <a:t>cont...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869950"/>
            <a:ext cx="8640445" cy="52692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Obligatory</a:t>
            </a:r>
            <a:r>
              <a:rPr sz="2400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points</a:t>
            </a:r>
            <a:endParaRPr sz="2400">
              <a:latin typeface="Microsoft Sans Serif"/>
              <a:cs typeface="Microsoft Sans Serif"/>
            </a:endParaRPr>
          </a:p>
          <a:p>
            <a:pPr marL="756285" indent="-28702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756285" algn="l"/>
                <a:tab pos="756920" algn="l"/>
                <a:tab pos="231394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Obligatory	points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through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which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alignment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pass</a:t>
            </a:r>
            <a:endParaRPr sz="2400">
              <a:latin typeface="Microsoft Sans Serif"/>
              <a:cs typeface="Microsoft Sans Serif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  <a:tabLst>
                <a:tab pos="357759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Examples:-bridge site,	intermediate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town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,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Mountain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pass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210" dirty="0">
                <a:latin typeface="Microsoft Sans Serif"/>
                <a:cs typeface="Microsoft Sans Serif"/>
              </a:rPr>
              <a:t>etc…</a:t>
            </a:r>
            <a:endParaRPr sz="2000">
              <a:latin typeface="Microsoft Sans Serif"/>
              <a:cs typeface="Microsoft Sans Serif"/>
            </a:endParaRPr>
          </a:p>
          <a:p>
            <a:pPr marL="838835" indent="-36957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838835" algn="l"/>
                <a:tab pos="839469" algn="l"/>
                <a:tab pos="3296285" algn="l"/>
                <a:tab pos="449897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Obligatory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points	</a:t>
            </a:r>
            <a:r>
              <a:rPr sz="2400" dirty="0">
                <a:latin typeface="Microsoft Sans Serif"/>
                <a:cs typeface="Microsoft Sans Serif"/>
              </a:rPr>
              <a:t>through	</a:t>
            </a:r>
            <a:r>
              <a:rPr sz="2400" spc="-10" dirty="0">
                <a:latin typeface="Microsoft Sans Serif"/>
                <a:cs typeface="Microsoft Sans Serif"/>
              </a:rPr>
              <a:t>which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alignment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not</a:t>
            </a:r>
            <a:endParaRPr sz="2400">
              <a:latin typeface="Microsoft Sans Serif"/>
              <a:cs typeface="Microsoft Sans Serif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latin typeface="Microsoft Sans Serif"/>
                <a:cs typeface="Microsoft Sans Serif"/>
              </a:rPr>
              <a:t>pass.</a:t>
            </a:r>
            <a:endParaRPr sz="2400">
              <a:latin typeface="Microsoft Sans Serif"/>
              <a:cs typeface="Microsoft Sans Serif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  <a:tabLst>
                <a:tab pos="778002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Examples:-religious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places,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costly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structure,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unsuitable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land	</a:t>
            </a:r>
            <a:r>
              <a:rPr sz="2000" spc="215" dirty="0">
                <a:latin typeface="Microsoft Sans Serif"/>
                <a:cs typeface="Microsoft Sans Serif"/>
              </a:rPr>
              <a:t>etc…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8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Traffic</a:t>
            </a:r>
            <a:endParaRPr sz="2800">
              <a:latin typeface="Microsoft Sans Serif"/>
              <a:cs typeface="Microsoft Sans Serif"/>
            </a:endParaRPr>
          </a:p>
          <a:p>
            <a:pPr marL="355600" marR="630555" indent="-342900">
              <a:lnSpc>
                <a:spcPct val="1000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origin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destination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survey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carried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out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area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desire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lines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drawn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showing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trend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traffic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flow.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New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road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aligned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keep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view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desired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lines,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traffic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flow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patterns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future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trends.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49428"/>
            <a:ext cx="3608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Geometric</a:t>
            </a:r>
            <a:r>
              <a:rPr sz="3600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6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design</a:t>
            </a:r>
            <a:endParaRPr sz="3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156461"/>
            <a:ext cx="8371205" cy="522033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249554" indent="-342900">
              <a:lnSpc>
                <a:spcPts val="2300"/>
              </a:lnSpc>
              <a:spcBef>
                <a:spcPts val="6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Design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factors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such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gradient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,radius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curve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sight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distance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also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govern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final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alignment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highway.</a:t>
            </a:r>
            <a:endParaRPr sz="2400">
              <a:latin typeface="Microsoft Sans Serif"/>
              <a:cs typeface="Microsoft Sans Serif"/>
            </a:endParaRPr>
          </a:p>
          <a:p>
            <a:pPr marL="355600" marR="160655" indent="-342900">
              <a:lnSpc>
                <a:spcPts val="231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Gradient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flat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less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than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ruling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gradient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or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design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gradient.</a:t>
            </a:r>
            <a:endParaRPr sz="2400">
              <a:latin typeface="Microsoft Sans Serif"/>
              <a:cs typeface="Microsoft Sans Serif"/>
            </a:endParaRPr>
          </a:p>
          <a:p>
            <a:pPr marL="355600" marR="447675" indent="-342900">
              <a:lnSpc>
                <a:spcPts val="23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Avoid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sudden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changes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sight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distance,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especially</a:t>
            </a:r>
            <a:r>
              <a:rPr sz="2400" spc="8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near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crossings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Avoid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sharp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horizontal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curves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Avoid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road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intersections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near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bend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Economy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ts val="23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Alignment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finalised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based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total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including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initial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cost,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maintenance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vehicle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operation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Other</a:t>
            </a:r>
            <a:r>
              <a:rPr sz="2400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consideration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Drainage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consideration,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political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consideration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Surface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water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level,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high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flood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level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Environmental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consideration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72541"/>
            <a:ext cx="51193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Topographical</a:t>
            </a:r>
            <a:r>
              <a:rPr sz="3200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2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control </a:t>
            </a:r>
            <a:r>
              <a:rPr sz="3200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points</a:t>
            </a:r>
            <a:endParaRPr sz="3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903478"/>
            <a:ext cx="8192770" cy="53638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761365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alignment,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where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possible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avoid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passing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through</a:t>
            </a:r>
            <a:endParaRPr sz="24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Marshy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and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low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lying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land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with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poor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drainage</a:t>
            </a:r>
            <a:endParaRPr sz="22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Flood prone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areas</a:t>
            </a:r>
            <a:endParaRPr sz="22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Unstable </a:t>
            </a:r>
            <a:r>
              <a:rPr sz="2200" spc="-10" dirty="0">
                <a:latin typeface="Microsoft Sans Serif"/>
                <a:cs typeface="Microsoft Sans Serif"/>
              </a:rPr>
              <a:t>hilly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features</a:t>
            </a:r>
            <a:endParaRPr sz="2200">
              <a:latin typeface="Microsoft Sans Serif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har char=""/>
            </a:pPr>
            <a:endParaRPr sz="35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8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Materials</a:t>
            </a:r>
            <a:r>
              <a:rPr sz="2800" u="heavy" spc="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and</a:t>
            </a:r>
            <a:r>
              <a:rPr sz="2800" u="heavy" spc="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constructional</a:t>
            </a:r>
            <a:r>
              <a:rPr sz="2800" u="heavy" spc="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features</a:t>
            </a:r>
            <a:endParaRPr sz="28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Deep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cutting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avoided</a:t>
            </a:r>
            <a:endParaRPr sz="2400">
              <a:latin typeface="Microsoft Sans Serif"/>
              <a:cs typeface="Microsoft Sans Serif"/>
            </a:endParaRPr>
          </a:p>
          <a:p>
            <a:pPr marL="756285" marR="294640" lvl="1" indent="-287020">
              <a:lnSpc>
                <a:spcPts val="2590"/>
              </a:lnSpc>
              <a:spcBef>
                <a:spcPts val="6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Earth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work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balanced;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quantities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filling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excavation</a:t>
            </a:r>
            <a:endParaRPr sz="2400">
              <a:latin typeface="Microsoft Sans Serif"/>
              <a:cs typeface="Microsoft Sans Serif"/>
            </a:endParaRPr>
          </a:p>
          <a:p>
            <a:pPr marL="756285" marR="5080" lvl="1" indent="-287020">
              <a:lnSpc>
                <a:spcPts val="2590"/>
              </a:lnSpc>
              <a:spcBef>
                <a:spcPts val="5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Alignment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preferably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through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better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soil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area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minimize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pavement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thickness</a:t>
            </a:r>
            <a:endParaRPr sz="2400">
              <a:latin typeface="Microsoft Sans Serif"/>
              <a:cs typeface="Microsoft Sans Serif"/>
            </a:endParaRPr>
          </a:p>
          <a:p>
            <a:pPr marL="756285" marR="565150" lvl="1" indent="-287020">
              <a:lnSpc>
                <a:spcPts val="2590"/>
              </a:lnSpc>
              <a:spcBef>
                <a:spcPts val="58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Location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may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near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sources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embankment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pavement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materials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0"/>
            <a:ext cx="17519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stability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485584"/>
            <a:ext cx="8688705" cy="63912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common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problem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hilly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roads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land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sliding</a:t>
            </a:r>
            <a:endParaRPr sz="2400">
              <a:latin typeface="Microsoft Sans Serif"/>
              <a:cs typeface="Microsoft Sans Serif"/>
            </a:endParaRPr>
          </a:p>
          <a:p>
            <a:pPr marL="355600" marR="292735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cutting and </a:t>
            </a:r>
            <a:r>
              <a:rPr sz="2400" spc="-15" dirty="0">
                <a:latin typeface="Microsoft Sans Serif"/>
                <a:cs typeface="Microsoft Sans Serif"/>
              </a:rPr>
              <a:t>filling </a:t>
            </a:r>
            <a:r>
              <a:rPr sz="2400" dirty="0">
                <a:latin typeface="Microsoft Sans Serif"/>
                <a:cs typeface="Microsoft Sans Serif"/>
              </a:rPr>
              <a:t>of the </a:t>
            </a:r>
            <a:r>
              <a:rPr sz="2400" spc="-5" dirty="0">
                <a:latin typeface="Microsoft Sans Serif"/>
                <a:cs typeface="Microsoft Sans Serif"/>
              </a:rPr>
              <a:t>earth </a:t>
            </a:r>
            <a:r>
              <a:rPr sz="2400" dirty="0">
                <a:latin typeface="Microsoft Sans Serif"/>
                <a:cs typeface="Microsoft Sans Serif"/>
              </a:rPr>
              <a:t>to construct the </a:t>
            </a:r>
            <a:r>
              <a:rPr sz="2400" spc="-5" dirty="0">
                <a:latin typeface="Microsoft Sans Serif"/>
                <a:cs typeface="Microsoft Sans Serif"/>
              </a:rPr>
              <a:t>roads on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hilly </a:t>
            </a:r>
            <a:r>
              <a:rPr sz="2400" spc="-5" dirty="0">
                <a:latin typeface="Microsoft Sans Serif"/>
                <a:cs typeface="Microsoft Sans Serif"/>
              </a:rPr>
              <a:t>sides causes steepening </a:t>
            </a:r>
            <a:r>
              <a:rPr sz="2400" dirty="0">
                <a:latin typeface="Microsoft Sans Serif"/>
                <a:cs typeface="Microsoft Sans Serif"/>
              </a:rPr>
              <a:t>of </a:t>
            </a:r>
            <a:r>
              <a:rPr sz="2400" spc="-10" dirty="0">
                <a:latin typeface="Microsoft Sans Serif"/>
                <a:cs typeface="Microsoft Sans Serif"/>
              </a:rPr>
              <a:t>existing slope </a:t>
            </a:r>
            <a:r>
              <a:rPr sz="2400" spc="-5" dirty="0">
                <a:latin typeface="Microsoft Sans Serif"/>
                <a:cs typeface="Microsoft Sans Serif"/>
              </a:rPr>
              <a:t>and </a:t>
            </a:r>
            <a:r>
              <a:rPr sz="2400" dirty="0">
                <a:latin typeface="Microsoft Sans Serif"/>
                <a:cs typeface="Microsoft Sans Serif"/>
              </a:rPr>
              <a:t>affect </a:t>
            </a:r>
            <a:r>
              <a:rPr sz="2400" spc="-5" dirty="0">
                <a:latin typeface="Microsoft Sans Serif"/>
                <a:cs typeface="Microsoft Sans Serif"/>
              </a:rPr>
              <a:t>its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stability.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Drainage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59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Avoid</a:t>
            </a:r>
            <a:r>
              <a:rPr sz="2400" dirty="0">
                <a:latin typeface="Microsoft Sans Serif"/>
                <a:cs typeface="Microsoft Sans Serif"/>
              </a:rPr>
              <a:t> the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cross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drainage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structure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104902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	</a:t>
            </a:r>
            <a:r>
              <a:rPr sz="2400" spc="-5" dirty="0">
                <a:latin typeface="Microsoft Sans Serif"/>
                <a:cs typeface="Microsoft Sans Serif"/>
              </a:rPr>
              <a:t>number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cross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drainage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structure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minimum.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Geometric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standard</a:t>
            </a:r>
            <a:r>
              <a:rPr sz="2800" b="1" u="heavy" spc="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of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hilly</a:t>
            </a:r>
            <a:r>
              <a:rPr sz="2800" b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road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Gradient,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curve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speed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Sight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distance,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radius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curve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Resisting</a:t>
            </a:r>
            <a:r>
              <a:rPr sz="2400" b="1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length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total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work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done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move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loads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along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route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taking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horizontal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length,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actual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difference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level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between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two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stations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sum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ineffective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rise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fall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 </a:t>
            </a:r>
            <a:r>
              <a:rPr sz="2400" spc="-5" dirty="0">
                <a:latin typeface="Microsoft Sans Serif"/>
                <a:cs typeface="Microsoft Sans Serif"/>
              </a:rPr>
              <a:t> excess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floating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gradient.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kept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low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possible.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7776" y="909573"/>
            <a:ext cx="7788909" cy="463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175" marR="5080" indent="-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Before a highway alignment </a:t>
            </a:r>
            <a:r>
              <a:rPr sz="2400" b="1" dirty="0">
                <a:latin typeface="Arial"/>
                <a:cs typeface="Arial"/>
              </a:rPr>
              <a:t>is </a:t>
            </a:r>
            <a:r>
              <a:rPr sz="2400" b="1" spc="-5" dirty="0">
                <a:latin typeface="Arial"/>
                <a:cs typeface="Arial"/>
              </a:rPr>
              <a:t>finalised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highway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project, the engineering survey are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be carried </a:t>
            </a:r>
            <a:r>
              <a:rPr sz="2400" b="1" spc="-10" dirty="0">
                <a:latin typeface="Arial"/>
                <a:cs typeface="Arial"/>
              </a:rPr>
              <a:t>out.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various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stages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of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engineering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surveys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are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Arial"/>
              <a:cs typeface="Arial"/>
            </a:endParaRPr>
          </a:p>
          <a:p>
            <a:pPr marL="529590" indent="-516890">
              <a:lnSpc>
                <a:spcPct val="100000"/>
              </a:lnSpc>
              <a:buFont typeface="Wingdings"/>
              <a:buChar char=""/>
              <a:tabLst>
                <a:tab pos="528955" algn="l"/>
                <a:tab pos="529590" algn="l"/>
                <a:tab pos="1390650" algn="l"/>
              </a:tabLst>
            </a:pPr>
            <a:r>
              <a:rPr sz="2400" b="1" dirty="0">
                <a:solidFill>
                  <a:srgbClr val="095C04"/>
                </a:solidFill>
                <a:latin typeface="Arial"/>
                <a:cs typeface="Arial"/>
              </a:rPr>
              <a:t>Map	</a:t>
            </a:r>
            <a:r>
              <a:rPr sz="2400" b="1" spc="-5" dirty="0">
                <a:solidFill>
                  <a:srgbClr val="095C04"/>
                </a:solidFill>
                <a:latin typeface="Arial"/>
                <a:cs typeface="Arial"/>
              </a:rPr>
              <a:t>study </a:t>
            </a:r>
            <a:r>
              <a:rPr sz="2400" b="1" spc="-5" dirty="0">
                <a:latin typeface="Arial"/>
                <a:cs typeface="Arial"/>
              </a:rPr>
              <a:t>(Provisional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alignment </a:t>
            </a:r>
            <a:r>
              <a:rPr sz="2400" b="1" dirty="0">
                <a:latin typeface="Arial"/>
                <a:cs typeface="Arial"/>
              </a:rPr>
              <a:t>Identification)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95C04"/>
              </a:buClr>
              <a:buFont typeface="Wingdings"/>
              <a:buChar char=""/>
            </a:pPr>
            <a:endParaRPr sz="3500">
              <a:latin typeface="Arial"/>
              <a:cs typeface="Arial"/>
            </a:endParaRPr>
          </a:p>
          <a:p>
            <a:pPr marL="529590" indent="-516890">
              <a:lnSpc>
                <a:spcPct val="100000"/>
              </a:lnSpc>
              <a:buFont typeface="Wingdings"/>
              <a:buChar char=""/>
              <a:tabLst>
                <a:tab pos="528955" algn="l"/>
                <a:tab pos="529590" algn="l"/>
              </a:tabLst>
            </a:pPr>
            <a:r>
              <a:rPr sz="2400" b="1" spc="-5" dirty="0">
                <a:solidFill>
                  <a:srgbClr val="095C04"/>
                </a:solidFill>
                <a:latin typeface="Arial"/>
                <a:cs typeface="Arial"/>
              </a:rPr>
              <a:t>Reconnaissance</a:t>
            </a:r>
            <a:r>
              <a:rPr sz="2400" b="1" spc="-20" dirty="0">
                <a:solidFill>
                  <a:srgbClr val="095C0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95C04"/>
                </a:solidFill>
                <a:latin typeface="Arial"/>
                <a:cs typeface="Arial"/>
              </a:rPr>
              <a:t>survey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95C04"/>
              </a:buClr>
              <a:buFont typeface="Wingdings"/>
              <a:buChar char=""/>
            </a:pPr>
            <a:endParaRPr sz="3500">
              <a:latin typeface="Arial"/>
              <a:cs typeface="Arial"/>
            </a:endParaRPr>
          </a:p>
          <a:p>
            <a:pPr marL="529590" indent="-516890">
              <a:lnSpc>
                <a:spcPct val="100000"/>
              </a:lnSpc>
              <a:buFont typeface="Wingdings"/>
              <a:buChar char=""/>
              <a:tabLst>
                <a:tab pos="528955" algn="l"/>
                <a:tab pos="529590" algn="l"/>
                <a:tab pos="2356485" algn="l"/>
              </a:tabLst>
            </a:pPr>
            <a:r>
              <a:rPr sz="2400" b="1" spc="-5" dirty="0">
                <a:solidFill>
                  <a:srgbClr val="095C04"/>
                </a:solidFill>
                <a:latin typeface="Arial"/>
                <a:cs typeface="Arial"/>
              </a:rPr>
              <a:t>Preliminary	survey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95C04"/>
              </a:buClr>
              <a:buFont typeface="Wingdings"/>
              <a:buChar char=""/>
            </a:pPr>
            <a:endParaRPr sz="3500">
              <a:latin typeface="Arial"/>
              <a:cs typeface="Arial"/>
            </a:endParaRPr>
          </a:p>
          <a:p>
            <a:pPr marL="529590" indent="-516890">
              <a:lnSpc>
                <a:spcPct val="100000"/>
              </a:lnSpc>
              <a:buFont typeface="Wingdings"/>
              <a:buChar char=""/>
              <a:tabLst>
                <a:tab pos="528955" algn="l"/>
                <a:tab pos="529590" algn="l"/>
              </a:tabLst>
            </a:pPr>
            <a:r>
              <a:rPr sz="2400" b="1" spc="-5" dirty="0">
                <a:solidFill>
                  <a:srgbClr val="095C04"/>
                </a:solidFill>
                <a:latin typeface="Arial"/>
                <a:cs typeface="Arial"/>
              </a:rPr>
              <a:t>Final</a:t>
            </a:r>
            <a:r>
              <a:rPr sz="2400" b="1" spc="-40" dirty="0">
                <a:solidFill>
                  <a:srgbClr val="095C0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95C04"/>
                </a:solidFill>
                <a:latin typeface="Arial"/>
                <a:cs typeface="Arial"/>
              </a:rPr>
              <a:t>location</a:t>
            </a:r>
            <a:r>
              <a:rPr sz="2400" b="1" spc="-30" dirty="0">
                <a:solidFill>
                  <a:srgbClr val="095C0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95C04"/>
                </a:solidFill>
                <a:latin typeface="Arial"/>
                <a:cs typeface="Arial"/>
              </a:rPr>
              <a:t>and</a:t>
            </a:r>
            <a:r>
              <a:rPr sz="2400" b="1" spc="-15" dirty="0">
                <a:solidFill>
                  <a:srgbClr val="095C0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95C04"/>
                </a:solidFill>
                <a:latin typeface="Arial"/>
                <a:cs typeface="Arial"/>
              </a:rPr>
              <a:t>detailed</a:t>
            </a:r>
            <a:r>
              <a:rPr sz="2400" b="1" spc="-20" dirty="0">
                <a:solidFill>
                  <a:srgbClr val="095C04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95C04"/>
                </a:solidFill>
                <a:latin typeface="Arial"/>
                <a:cs typeface="Arial"/>
              </a:rPr>
              <a:t>surveys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198246"/>
            <a:ext cx="83927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Engineering</a:t>
            </a:r>
            <a:r>
              <a:rPr sz="3200" b="1" u="heavy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Surveys</a:t>
            </a:r>
            <a:r>
              <a:rPr sz="32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for</a:t>
            </a:r>
            <a:r>
              <a:rPr sz="32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Highway</a:t>
            </a:r>
            <a:r>
              <a:rPr sz="3200" b="1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locations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2705" y="287782"/>
            <a:ext cx="24218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MAP</a:t>
            </a:r>
            <a:r>
              <a:rPr sz="3200" b="1" u="heavy" spc="-7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STUDY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938529"/>
            <a:ext cx="840105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4455" indent="-342900">
              <a:lnSpc>
                <a:spcPct val="100000"/>
              </a:lnSpc>
              <a:spcBef>
                <a:spcPts val="95"/>
              </a:spcBef>
              <a:buSzPct val="105357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From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map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alternative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routes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can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be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suggested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in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office,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if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topographic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map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that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area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 </a:t>
            </a:r>
            <a:r>
              <a:rPr sz="2800" spc="-5" dirty="0">
                <a:latin typeface="Microsoft Sans Serif"/>
                <a:cs typeface="Microsoft Sans Serif"/>
              </a:rPr>
              <a:t> available.</a:t>
            </a:r>
            <a:endParaRPr sz="28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SzPct val="105357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probable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alignment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can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be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located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on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map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from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fallowing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details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available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on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map.</a:t>
            </a:r>
            <a:endParaRPr sz="2800">
              <a:latin typeface="Microsoft Sans Serif"/>
              <a:cs typeface="Microsoft Sans Serif"/>
            </a:endParaRPr>
          </a:p>
          <a:p>
            <a:pPr marL="767080" lvl="1" indent="-297815">
              <a:lnSpc>
                <a:spcPct val="100000"/>
              </a:lnSpc>
              <a:spcBef>
                <a:spcPts val="520"/>
              </a:spcBef>
              <a:buSzPct val="101785"/>
              <a:buFont typeface="Wingdings"/>
              <a:buChar char=""/>
              <a:tabLst>
                <a:tab pos="767715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Avoiding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valleys,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ponds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or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lake</a:t>
            </a:r>
            <a:endParaRPr sz="2800">
              <a:latin typeface="Microsoft Sans Serif"/>
              <a:cs typeface="Microsoft Sans Serif"/>
            </a:endParaRPr>
          </a:p>
          <a:p>
            <a:pPr marL="767080" lvl="1" indent="-297815">
              <a:lnSpc>
                <a:spcPct val="100000"/>
              </a:lnSpc>
              <a:spcBef>
                <a:spcPts val="495"/>
              </a:spcBef>
              <a:buSzPct val="101785"/>
              <a:buFont typeface="Wingdings"/>
              <a:buChar char=""/>
              <a:tabLst>
                <a:tab pos="767715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Avoiding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bend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river</a:t>
            </a:r>
            <a:endParaRPr sz="2800">
              <a:latin typeface="Microsoft Sans Serif"/>
              <a:cs typeface="Microsoft Sans Serif"/>
            </a:endParaRPr>
          </a:p>
          <a:p>
            <a:pPr marL="756285" marR="391160" lvl="1" indent="-287020">
              <a:lnSpc>
                <a:spcPts val="3360"/>
              </a:lnSpc>
              <a:spcBef>
                <a:spcPts val="755"/>
              </a:spcBef>
              <a:buSzPct val="101785"/>
              <a:buFont typeface="Wingdings"/>
              <a:buChar char=""/>
              <a:tabLst>
                <a:tab pos="76771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If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road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has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cross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row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hills,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possibility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crossing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through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mountain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pass.</a:t>
            </a:r>
            <a:endParaRPr sz="2800">
              <a:latin typeface="Microsoft Sans Serif"/>
              <a:cs typeface="Microsoft Sans Serif"/>
            </a:endParaRPr>
          </a:p>
          <a:p>
            <a:pPr marL="355600" marR="142240" indent="-342900">
              <a:lnSpc>
                <a:spcPct val="100000"/>
              </a:lnSpc>
              <a:spcBef>
                <a:spcPts val="565"/>
              </a:spcBef>
              <a:buSzPct val="105357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Map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study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gives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rough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guidance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routes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be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further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surveyed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in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field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2353"/>
            <a:ext cx="1956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Highways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852576"/>
            <a:ext cx="8531225" cy="54032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It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gives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maximum</a:t>
            </a:r>
            <a:r>
              <a:rPr sz="2800" spc="6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service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one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and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all</a:t>
            </a:r>
            <a:endParaRPr sz="2800">
              <a:latin typeface="Microsoft Sans Serif"/>
              <a:cs typeface="Microsoft Sans Serif"/>
            </a:endParaRPr>
          </a:p>
          <a:p>
            <a:pPr marL="355600" marR="889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It</a:t>
            </a:r>
            <a:r>
              <a:rPr sz="2800" spc="17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gives</a:t>
            </a:r>
            <a:r>
              <a:rPr sz="2800" spc="18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maximum</a:t>
            </a:r>
            <a:r>
              <a:rPr sz="2800" spc="18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flexibility</a:t>
            </a:r>
            <a:r>
              <a:rPr sz="2800" spc="18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for</a:t>
            </a:r>
            <a:r>
              <a:rPr sz="2800" spc="18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travel</a:t>
            </a:r>
            <a:r>
              <a:rPr sz="2800" spc="17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with</a:t>
            </a:r>
            <a:r>
              <a:rPr sz="2800" spc="18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reference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route,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direction,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time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and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speed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of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travel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It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provide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door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door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service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Other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modes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are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depend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on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it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It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requires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small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investment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for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government</a:t>
            </a:r>
            <a:endParaRPr sz="2800">
              <a:latin typeface="Microsoft Sans Serif"/>
              <a:cs typeface="Microsoft Sans Serif"/>
            </a:endParaRPr>
          </a:p>
          <a:p>
            <a:pPr marL="355600" marR="762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Motor</a:t>
            </a:r>
            <a:r>
              <a:rPr sz="2800" spc="30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vehicles</a:t>
            </a:r>
            <a:r>
              <a:rPr sz="2800" spc="32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are</a:t>
            </a:r>
            <a:r>
              <a:rPr sz="2800" spc="30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cheaper</a:t>
            </a:r>
            <a:r>
              <a:rPr sz="2800" spc="29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than</a:t>
            </a:r>
            <a:r>
              <a:rPr sz="2800" spc="3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other</a:t>
            </a:r>
            <a:r>
              <a:rPr sz="2800" spc="30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carriers</a:t>
            </a:r>
            <a:r>
              <a:rPr sz="2800" spc="32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like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rail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locomotive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and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wagons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It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saves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time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for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short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distance</a:t>
            </a:r>
            <a:endParaRPr sz="28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  <a:tab pos="1396365" algn="l"/>
                <a:tab pos="2815590" algn="l"/>
                <a:tab pos="3422015" algn="l"/>
                <a:tab pos="5057775" algn="l"/>
                <a:tab pos="5960110" algn="l"/>
                <a:tab pos="6565265" algn="l"/>
                <a:tab pos="8220709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High	</a:t>
            </a:r>
            <a:r>
              <a:rPr sz="2800" spc="-5" dirty="0">
                <a:latin typeface="Microsoft Sans Serif"/>
                <a:cs typeface="Microsoft Sans Serif"/>
              </a:rPr>
              <a:t>d</a:t>
            </a:r>
            <a:r>
              <a:rPr sz="2800" spc="10" dirty="0">
                <a:latin typeface="Microsoft Sans Serif"/>
                <a:cs typeface="Microsoft Sans Serif"/>
              </a:rPr>
              <a:t>e</a:t>
            </a:r>
            <a:r>
              <a:rPr sz="2800" spc="-5" dirty="0">
                <a:latin typeface="Microsoft Sans Serif"/>
                <a:cs typeface="Microsoft Sans Serif"/>
              </a:rPr>
              <a:t>g</a:t>
            </a:r>
            <a:r>
              <a:rPr sz="2800" dirty="0">
                <a:latin typeface="Microsoft Sans Serif"/>
                <a:cs typeface="Microsoft Sans Serif"/>
              </a:rPr>
              <a:t>r</a:t>
            </a:r>
            <a:r>
              <a:rPr sz="2800" spc="-5" dirty="0">
                <a:latin typeface="Microsoft Sans Serif"/>
                <a:cs typeface="Microsoft Sans Serif"/>
              </a:rPr>
              <a:t>ee</a:t>
            </a:r>
            <a:r>
              <a:rPr sz="2800" dirty="0">
                <a:latin typeface="Microsoft Sans Serif"/>
                <a:cs typeface="Microsoft Sans Serif"/>
              </a:rPr>
              <a:t>	o</a:t>
            </a:r>
            <a:r>
              <a:rPr sz="2800" spc="-5" dirty="0">
                <a:latin typeface="Microsoft Sans Serif"/>
                <a:cs typeface="Microsoft Sans Serif"/>
              </a:rPr>
              <a:t>f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a</a:t>
            </a:r>
            <a:r>
              <a:rPr sz="2800" dirty="0">
                <a:latin typeface="Microsoft Sans Serif"/>
                <a:cs typeface="Microsoft Sans Serif"/>
              </a:rPr>
              <a:t>c</a:t>
            </a:r>
            <a:r>
              <a:rPr sz="2800" spc="-15" dirty="0">
                <a:latin typeface="Microsoft Sans Serif"/>
                <a:cs typeface="Microsoft Sans Serif"/>
              </a:rPr>
              <a:t>c</a:t>
            </a:r>
            <a:r>
              <a:rPr sz="2800" spc="-5" dirty="0">
                <a:latin typeface="Microsoft Sans Serif"/>
                <a:cs typeface="Microsoft Sans Serif"/>
              </a:rPr>
              <a:t>id</a:t>
            </a:r>
            <a:r>
              <a:rPr sz="2800" dirty="0">
                <a:latin typeface="Microsoft Sans Serif"/>
                <a:cs typeface="Microsoft Sans Serif"/>
              </a:rPr>
              <a:t>e</a:t>
            </a:r>
            <a:r>
              <a:rPr sz="2800" spc="-5" dirty="0">
                <a:latin typeface="Microsoft Sans Serif"/>
                <a:cs typeface="Microsoft Sans Serif"/>
              </a:rPr>
              <a:t>nt</a:t>
            </a:r>
            <a:r>
              <a:rPr sz="2800" dirty="0">
                <a:latin typeface="Microsoft Sans Serif"/>
                <a:cs typeface="Microsoft Sans Serif"/>
              </a:rPr>
              <a:t>	du</a:t>
            </a:r>
            <a:r>
              <a:rPr sz="2800" spc="-5" dirty="0">
                <a:latin typeface="Microsoft Sans Serif"/>
                <a:cs typeface="Microsoft Sans Serif"/>
              </a:rPr>
              <a:t>e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dirty="0">
                <a:latin typeface="Microsoft Sans Serif"/>
                <a:cs typeface="Microsoft Sans Serif"/>
              </a:rPr>
              <a:t>	</a:t>
            </a:r>
            <a:r>
              <a:rPr sz="2800" spc="-5" dirty="0">
                <a:latin typeface="Microsoft Sans Serif"/>
                <a:cs typeface="Microsoft Sans Serif"/>
              </a:rPr>
              <a:t>fl</a:t>
            </a:r>
            <a:r>
              <a:rPr sz="2800" spc="-10" dirty="0">
                <a:latin typeface="Microsoft Sans Serif"/>
                <a:cs typeface="Microsoft Sans Serif"/>
              </a:rPr>
              <a:t>e</a:t>
            </a:r>
            <a:r>
              <a:rPr sz="2800" spc="-15" dirty="0">
                <a:latin typeface="Microsoft Sans Serif"/>
                <a:cs typeface="Microsoft Sans Serif"/>
              </a:rPr>
              <a:t>x</a:t>
            </a:r>
            <a:r>
              <a:rPr sz="2800" spc="-5" dirty="0">
                <a:latin typeface="Microsoft Sans Serif"/>
                <a:cs typeface="Microsoft Sans Serif"/>
              </a:rPr>
              <a:t>i</a:t>
            </a:r>
            <a:r>
              <a:rPr sz="2800" spc="-15" dirty="0">
                <a:latin typeface="Microsoft Sans Serif"/>
                <a:cs typeface="Microsoft Sans Serif"/>
              </a:rPr>
              <a:t>b</a:t>
            </a:r>
            <a:r>
              <a:rPr sz="2800" spc="-5" dirty="0">
                <a:latin typeface="Microsoft Sans Serif"/>
                <a:cs typeface="Microsoft Sans Serif"/>
              </a:rPr>
              <a:t>i</a:t>
            </a:r>
            <a:r>
              <a:rPr sz="2800" spc="-15" dirty="0">
                <a:latin typeface="Microsoft Sans Serif"/>
                <a:cs typeface="Microsoft Sans Serif"/>
              </a:rPr>
              <a:t>li</a:t>
            </a:r>
            <a:r>
              <a:rPr sz="2800" spc="-10" dirty="0">
                <a:latin typeface="Microsoft Sans Serif"/>
                <a:cs typeface="Microsoft Sans Serif"/>
              </a:rPr>
              <a:t>t</a:t>
            </a:r>
            <a:r>
              <a:rPr sz="2800" spc="-5" dirty="0">
                <a:latin typeface="Microsoft Sans Serif"/>
                <a:cs typeface="Microsoft Sans Serif"/>
              </a:rPr>
              <a:t>y</a:t>
            </a:r>
            <a:r>
              <a:rPr sz="2800" dirty="0">
                <a:latin typeface="Microsoft Sans Serif"/>
                <a:cs typeface="Microsoft Sans Serif"/>
              </a:rPr>
              <a:t>	of  </a:t>
            </a:r>
            <a:r>
              <a:rPr sz="2800" spc="-5" dirty="0">
                <a:latin typeface="Microsoft Sans Serif"/>
                <a:cs typeface="Microsoft Sans Serif"/>
              </a:rPr>
              <a:t>movement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492" y="188468"/>
            <a:ext cx="56730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RECONNAISSANCE</a:t>
            </a:r>
            <a:r>
              <a:rPr sz="3200" b="1" u="heavy" spc="-8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866901"/>
            <a:ext cx="8378825" cy="48545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To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confirm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features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indicated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map.</a:t>
            </a:r>
            <a:endParaRPr sz="2400">
              <a:latin typeface="Microsoft Sans Serif"/>
              <a:cs typeface="Microsoft Sans Serif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To examine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general character of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area </a:t>
            </a:r>
            <a:r>
              <a:rPr sz="2400" spc="-10" dirty="0">
                <a:latin typeface="Microsoft Sans Serif"/>
                <a:cs typeface="Microsoft Sans Serif"/>
              </a:rPr>
              <a:t>in field </a:t>
            </a:r>
            <a:r>
              <a:rPr sz="2400" dirty="0">
                <a:latin typeface="Microsoft Sans Serif"/>
                <a:cs typeface="Microsoft Sans Serif"/>
              </a:rPr>
              <a:t>for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deciding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most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feasible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routes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detailed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studies.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A survey </a:t>
            </a:r>
            <a:r>
              <a:rPr sz="2400" spc="-5" dirty="0">
                <a:latin typeface="Microsoft Sans Serif"/>
                <a:cs typeface="Microsoft Sans Serif"/>
              </a:rPr>
              <a:t>party </a:t>
            </a:r>
            <a:r>
              <a:rPr sz="2400" dirty="0">
                <a:latin typeface="Microsoft Sans Serif"/>
                <a:cs typeface="Microsoft Sans Serif"/>
              </a:rPr>
              <a:t>may </a:t>
            </a:r>
            <a:r>
              <a:rPr sz="2400" spc="-5" dirty="0">
                <a:latin typeface="Microsoft Sans Serif"/>
                <a:cs typeface="Microsoft Sans Serif"/>
              </a:rPr>
              <a:t>inspect along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proposed alternative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routes of the map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6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10" dirty="0">
                <a:latin typeface="Microsoft Sans Serif"/>
                <a:cs typeface="Microsoft Sans Serif"/>
              </a:rPr>
              <a:t>field </a:t>
            </a:r>
            <a:r>
              <a:rPr sz="2400" spc="-5" dirty="0">
                <a:latin typeface="Microsoft Sans Serif"/>
                <a:cs typeface="Microsoft Sans Serif"/>
              </a:rPr>
              <a:t>with very </a:t>
            </a:r>
            <a:r>
              <a:rPr sz="2400" spc="-10" dirty="0">
                <a:latin typeface="Microsoft Sans Serif"/>
                <a:cs typeface="Microsoft Sans Serif"/>
              </a:rPr>
              <a:t>simple </a:t>
            </a:r>
            <a:r>
              <a:rPr sz="2400" spc="-5" dirty="0">
                <a:latin typeface="Microsoft Sans Serif"/>
                <a:cs typeface="Microsoft Sans Serif"/>
              </a:rPr>
              <a:t>instrument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like </a:t>
            </a:r>
            <a:r>
              <a:rPr sz="2400" spc="-5" dirty="0">
                <a:latin typeface="Microsoft Sans Serif"/>
                <a:cs typeface="Microsoft Sans Serif"/>
              </a:rPr>
              <a:t>abney </a:t>
            </a:r>
            <a:r>
              <a:rPr sz="2400" spc="-10" dirty="0">
                <a:latin typeface="Microsoft Sans Serif"/>
                <a:cs typeface="Microsoft Sans Serif"/>
              </a:rPr>
              <a:t>level, </a:t>
            </a:r>
            <a:r>
              <a:rPr sz="2400" dirty="0">
                <a:latin typeface="Microsoft Sans Serif"/>
                <a:cs typeface="Microsoft Sans Serif"/>
              </a:rPr>
              <a:t>tangent </a:t>
            </a:r>
            <a:r>
              <a:rPr sz="2400" spc="-5" dirty="0">
                <a:latin typeface="Microsoft Sans Serif"/>
                <a:cs typeface="Microsoft Sans Serif"/>
              </a:rPr>
              <a:t>clinometer, barometer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200" dirty="0">
                <a:latin typeface="Microsoft Sans Serif"/>
                <a:cs typeface="Microsoft Sans Serif"/>
              </a:rPr>
              <a:t>etc…. </a:t>
            </a:r>
            <a:r>
              <a:rPr sz="2400" spc="-5" dirty="0">
                <a:latin typeface="Microsoft Sans Serif"/>
                <a:cs typeface="Microsoft Sans Serif"/>
              </a:rPr>
              <a:t>To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collect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additional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details.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Details</a:t>
            </a:r>
            <a:r>
              <a:rPr sz="2400" spc="4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4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4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collected</a:t>
            </a:r>
            <a:r>
              <a:rPr sz="2400" spc="4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from</a:t>
            </a:r>
            <a:r>
              <a:rPr sz="2400" spc="4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alternative</a:t>
            </a:r>
            <a:r>
              <a:rPr sz="2400" spc="434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routes</a:t>
            </a:r>
            <a:r>
              <a:rPr sz="2400" spc="4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during</a:t>
            </a:r>
            <a:r>
              <a:rPr sz="2400" spc="434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this</a:t>
            </a:r>
            <a:endParaRPr sz="240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Microsoft Sans Serif"/>
                <a:cs typeface="Microsoft Sans Serif"/>
              </a:rPr>
              <a:t>survey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are,</a:t>
            </a:r>
            <a:endParaRPr sz="2400">
              <a:latin typeface="Microsoft Sans Serif"/>
              <a:cs typeface="Microsoft Sans Serif"/>
            </a:endParaRPr>
          </a:p>
          <a:p>
            <a:pPr marL="756285" marR="5715" lvl="1" indent="-28702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  <a:tab pos="2033270" algn="l"/>
                <a:tab pos="3157220" algn="l"/>
                <a:tab pos="4163060" algn="l"/>
                <a:tab pos="5371465" algn="l"/>
                <a:tab pos="6240780" algn="l"/>
                <a:tab pos="690816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Vall</a:t>
            </a:r>
            <a:r>
              <a:rPr sz="2400" dirty="0">
                <a:latin typeface="Microsoft Sans Serif"/>
                <a:cs typeface="Microsoft Sans Serif"/>
              </a:rPr>
              <a:t>eys,	</a:t>
            </a:r>
            <a:r>
              <a:rPr sz="2400" spc="-5" dirty="0">
                <a:latin typeface="Microsoft Sans Serif"/>
                <a:cs typeface="Microsoft Sans Serif"/>
              </a:rPr>
              <a:t>po</a:t>
            </a:r>
            <a:r>
              <a:rPr sz="2400" spc="-15" dirty="0">
                <a:latin typeface="Microsoft Sans Serif"/>
                <a:cs typeface="Microsoft Sans Serif"/>
              </a:rPr>
              <a:t>n</a:t>
            </a:r>
            <a:r>
              <a:rPr sz="2400" dirty="0">
                <a:latin typeface="Microsoft Sans Serif"/>
                <a:cs typeface="Microsoft Sans Serif"/>
              </a:rPr>
              <a:t>ds,	</a:t>
            </a:r>
            <a:r>
              <a:rPr sz="2400" spc="-5" dirty="0">
                <a:latin typeface="Microsoft Sans Serif"/>
                <a:cs typeface="Microsoft Sans Serif"/>
              </a:rPr>
              <a:t>l</a:t>
            </a:r>
            <a:r>
              <a:rPr sz="2400" spc="-25" dirty="0">
                <a:latin typeface="Microsoft Sans Serif"/>
                <a:cs typeface="Microsoft Sans Serif"/>
              </a:rPr>
              <a:t>a</a:t>
            </a:r>
            <a:r>
              <a:rPr sz="2400" spc="5" dirty="0">
                <a:latin typeface="Microsoft Sans Serif"/>
                <a:cs typeface="Microsoft Sans Serif"/>
              </a:rPr>
              <a:t>k</a:t>
            </a:r>
            <a:r>
              <a:rPr sz="2400" dirty="0">
                <a:latin typeface="Microsoft Sans Serif"/>
                <a:cs typeface="Microsoft Sans Serif"/>
              </a:rPr>
              <a:t>es,	marshy	</a:t>
            </a:r>
            <a:r>
              <a:rPr sz="2400" spc="-5" dirty="0">
                <a:latin typeface="Microsoft Sans Serif"/>
                <a:cs typeface="Microsoft Sans Serif"/>
              </a:rPr>
              <a:t>l</a:t>
            </a:r>
            <a:r>
              <a:rPr sz="2400" spc="-25" dirty="0">
                <a:latin typeface="Microsoft Sans Serif"/>
                <a:cs typeface="Microsoft Sans Serif"/>
              </a:rPr>
              <a:t>a</a:t>
            </a:r>
            <a:r>
              <a:rPr sz="2400" spc="-5" dirty="0">
                <a:latin typeface="Microsoft Sans Serif"/>
                <a:cs typeface="Microsoft Sans Serif"/>
              </a:rPr>
              <a:t>nd,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5" dirty="0">
                <a:latin typeface="Microsoft Sans Serif"/>
                <a:cs typeface="Microsoft Sans Serif"/>
              </a:rPr>
              <a:t>hi</a:t>
            </a:r>
            <a:r>
              <a:rPr sz="2400" spc="-5" dirty="0">
                <a:latin typeface="Microsoft Sans Serif"/>
                <a:cs typeface="Microsoft Sans Serif"/>
              </a:rPr>
              <a:t>l</a:t>
            </a:r>
            <a:r>
              <a:rPr sz="2400" spc="-10" dirty="0">
                <a:latin typeface="Microsoft Sans Serif"/>
                <a:cs typeface="Microsoft Sans Serif"/>
              </a:rPr>
              <a:t>l,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perman</a:t>
            </a:r>
            <a:r>
              <a:rPr sz="2400" dirty="0">
                <a:latin typeface="Microsoft Sans Serif"/>
                <a:cs typeface="Microsoft Sans Serif"/>
              </a:rPr>
              <a:t>e</a:t>
            </a:r>
            <a:r>
              <a:rPr sz="2400" spc="-20" dirty="0">
                <a:latin typeface="Microsoft Sans Serif"/>
                <a:cs typeface="Microsoft Sans Serif"/>
              </a:rPr>
              <a:t>n</a:t>
            </a:r>
            <a:r>
              <a:rPr sz="2400" dirty="0">
                <a:latin typeface="Microsoft Sans Serif"/>
                <a:cs typeface="Microsoft Sans Serif"/>
              </a:rPr>
              <a:t>t  structure</a:t>
            </a:r>
            <a:r>
              <a:rPr sz="2400" spc="-5" dirty="0">
                <a:latin typeface="Microsoft Sans Serif"/>
                <a:cs typeface="Microsoft Sans Serif"/>
              </a:rPr>
              <a:t> and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other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obstruction.</a:t>
            </a:r>
            <a:endParaRPr sz="24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Value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gradient,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length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gradient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radius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curve.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71602"/>
            <a:ext cx="7033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02325" algn="l"/>
              </a:tabLst>
            </a:pP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REC</a:t>
            </a:r>
            <a:r>
              <a:rPr sz="32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O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NNAISSAN</a:t>
            </a:r>
            <a:r>
              <a:rPr sz="32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C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</a:t>
            </a:r>
            <a:r>
              <a:rPr sz="3200" b="1" u="heavy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</a:t>
            </a:r>
            <a:r>
              <a:rPr sz="3200" b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600" dirty="0">
                <a:solidFill>
                  <a:srgbClr val="C00000"/>
                </a:solidFill>
                <a:latin typeface="Microsoft Sans Serif"/>
                <a:cs typeface="Microsoft Sans Serif"/>
              </a:rPr>
              <a:t>cont..</a:t>
            </a:r>
            <a:endParaRPr sz="3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324101"/>
            <a:ext cx="8300720" cy="45618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756285" indent="-343535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Number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type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cross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drainage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structures.</a:t>
            </a:r>
            <a:endParaRPr sz="24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High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Flood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Level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(HFL)</a:t>
            </a:r>
            <a:endParaRPr sz="24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Soil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Characteristics.</a:t>
            </a:r>
            <a:endParaRPr sz="24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Geological </a:t>
            </a:r>
            <a:r>
              <a:rPr sz="2400" dirty="0">
                <a:latin typeface="Microsoft Sans Serif"/>
                <a:cs typeface="Microsoft Sans Serif"/>
              </a:rPr>
              <a:t>features.</a:t>
            </a:r>
            <a:endParaRPr sz="2400">
              <a:latin typeface="Microsoft Sans Serif"/>
              <a:cs typeface="Microsoft Sans Serif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source</a:t>
            </a:r>
            <a:r>
              <a:rPr sz="2400" spc="28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9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construction</a:t>
            </a:r>
            <a:r>
              <a:rPr sz="2400" spc="3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materials-</a:t>
            </a:r>
            <a:r>
              <a:rPr sz="2400" spc="29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stone</a:t>
            </a:r>
            <a:r>
              <a:rPr sz="2400" spc="28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quarries,</a:t>
            </a:r>
            <a:r>
              <a:rPr sz="2400" spc="29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water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sources.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Prepare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report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merits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demerits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different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alternative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routs.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623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As a result a </a:t>
            </a:r>
            <a:r>
              <a:rPr sz="2400" dirty="0">
                <a:latin typeface="Microsoft Sans Serif"/>
                <a:cs typeface="Microsoft Sans Serif"/>
              </a:rPr>
              <a:t>few </a:t>
            </a:r>
            <a:r>
              <a:rPr sz="2400" spc="-5" dirty="0">
                <a:latin typeface="Microsoft Sans Serif"/>
                <a:cs typeface="Microsoft Sans Serif"/>
              </a:rPr>
              <a:t>alternate alignments may be chosen </a:t>
            </a:r>
            <a:r>
              <a:rPr sz="2400" dirty="0">
                <a:latin typeface="Microsoft Sans Serif"/>
                <a:cs typeface="Microsoft Sans Serif"/>
              </a:rPr>
              <a:t>for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further </a:t>
            </a:r>
            <a:r>
              <a:rPr sz="2400" spc="-5" dirty="0">
                <a:latin typeface="Microsoft Sans Serif"/>
                <a:cs typeface="Microsoft Sans Serif"/>
              </a:rPr>
              <a:t>study based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 practical considerations</a:t>
            </a:r>
            <a:r>
              <a:rPr sz="2400" spc="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observed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site.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3838" y="196088"/>
            <a:ext cx="4119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Preliminary</a:t>
            </a:r>
            <a:r>
              <a:rPr sz="3600" b="1" u="heavy" spc="-9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850821"/>
            <a:ext cx="8533130" cy="573659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Objective</a:t>
            </a:r>
            <a:r>
              <a:rPr sz="28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of</a:t>
            </a:r>
            <a:r>
              <a:rPr sz="2800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preliminary</a:t>
            </a:r>
            <a:r>
              <a:rPr sz="2800" spc="5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survey</a:t>
            </a:r>
            <a:r>
              <a:rPr sz="2800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8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are</a:t>
            </a:r>
            <a:r>
              <a:rPr sz="280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:</a:t>
            </a:r>
            <a:endParaRPr sz="2800">
              <a:latin typeface="Microsoft Sans Serif"/>
              <a:cs typeface="Microsoft Sans Serif"/>
            </a:endParaRPr>
          </a:p>
          <a:p>
            <a:pPr marL="355600" marR="87630" indent="-342900" algn="just">
              <a:lnSpc>
                <a:spcPct val="100000"/>
              </a:lnSpc>
              <a:spcBef>
                <a:spcPts val="59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To </a:t>
            </a:r>
            <a:r>
              <a:rPr sz="2400" spc="-5" dirty="0">
                <a:latin typeface="Microsoft Sans Serif"/>
                <a:cs typeface="Microsoft Sans Serif"/>
              </a:rPr>
              <a:t>survey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various alternative alignments proposed </a:t>
            </a:r>
            <a:r>
              <a:rPr sz="2400" dirty="0">
                <a:latin typeface="Microsoft Sans Serif"/>
                <a:cs typeface="Microsoft Sans Serif"/>
              </a:rPr>
              <a:t>after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the reconnaissance and </a:t>
            </a:r>
            <a:r>
              <a:rPr sz="2400" dirty="0">
                <a:latin typeface="Microsoft Sans Serif"/>
                <a:cs typeface="Microsoft Sans Serif"/>
              </a:rPr>
              <a:t>to </a:t>
            </a:r>
            <a:r>
              <a:rPr sz="2400" spc="-10" dirty="0">
                <a:latin typeface="Microsoft Sans Serif"/>
                <a:cs typeface="Microsoft Sans Serif"/>
              </a:rPr>
              <a:t>collect all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necessary physical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information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detail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topography,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drainage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soil.</a:t>
            </a:r>
            <a:endParaRPr sz="2400">
              <a:latin typeface="Microsoft Sans Serif"/>
              <a:cs typeface="Microsoft Sans Serif"/>
            </a:endParaRPr>
          </a:p>
          <a:p>
            <a:pPr marL="355600" marR="157861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compare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different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proposals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view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requirements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good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alignment.</a:t>
            </a:r>
            <a:endParaRPr sz="2400">
              <a:latin typeface="Microsoft Sans Serif"/>
              <a:cs typeface="Microsoft Sans Serif"/>
            </a:endParaRPr>
          </a:p>
          <a:p>
            <a:pPr marL="355600" marR="19367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estimate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quantity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earthwork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materials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other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construction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aspect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workout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alternate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proposals.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Methods</a:t>
            </a:r>
            <a:r>
              <a:rPr sz="28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of</a:t>
            </a:r>
            <a:r>
              <a:rPr sz="28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preliminary</a:t>
            </a:r>
            <a:r>
              <a:rPr sz="2800" spc="4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FF0000"/>
                </a:solidFill>
                <a:latin typeface="Microsoft Sans Serif"/>
                <a:cs typeface="Microsoft Sans Serif"/>
              </a:rPr>
              <a:t>survey:</a:t>
            </a:r>
            <a:endParaRPr sz="2800">
              <a:latin typeface="Microsoft Sans Serif"/>
              <a:cs typeface="Microsoft Sans Serif"/>
            </a:endParaRPr>
          </a:p>
          <a:p>
            <a:pPr marL="469900" marR="5080" indent="-457200">
              <a:lnSpc>
                <a:spcPct val="100000"/>
              </a:lnSpc>
              <a:spcBef>
                <a:spcPts val="595"/>
              </a:spcBef>
              <a:tabLst>
                <a:tab pos="469265" algn="l"/>
              </a:tabLst>
            </a:pPr>
            <a:r>
              <a:rPr sz="2400" b="1" spc="-5" dirty="0">
                <a:solidFill>
                  <a:srgbClr val="006FC0"/>
                </a:solidFill>
                <a:latin typeface="Arial"/>
                <a:cs typeface="Arial"/>
              </a:rPr>
              <a:t>a)	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Conventional</a:t>
            </a:r>
            <a:r>
              <a:rPr sz="2400" b="1" u="heavy" spc="-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approach</a:t>
            </a:r>
            <a:r>
              <a:rPr sz="2400" dirty="0">
                <a:latin typeface="Microsoft Sans Serif"/>
                <a:cs typeface="Microsoft Sans Serif"/>
              </a:rPr>
              <a:t>-survey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party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carries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surveys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using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required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field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equipment,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taking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measurement,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collecting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topographical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other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data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carrying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out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soil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survey.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394" y="234188"/>
            <a:ext cx="5816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81830" algn="l"/>
              </a:tabLst>
            </a:pP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Preliminary</a:t>
            </a:r>
            <a:r>
              <a:rPr sz="36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</a:t>
            </a:r>
            <a:r>
              <a:rPr sz="3600" b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600" spc="310" dirty="0">
                <a:solidFill>
                  <a:srgbClr val="C00000"/>
                </a:solidFill>
                <a:latin typeface="Microsoft Sans Serif"/>
                <a:cs typeface="Microsoft Sans Serif"/>
              </a:rPr>
              <a:t>cont…</a:t>
            </a:r>
            <a:endParaRPr sz="3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065021"/>
            <a:ext cx="5709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Longitudinal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cross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sectional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profile.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8519" y="1430782"/>
            <a:ext cx="1885950" cy="12331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263525" algn="l"/>
              </a:tabLst>
            </a:pPr>
            <a:r>
              <a:rPr sz="2400" dirty="0">
                <a:latin typeface="Microsoft Sans Serif"/>
                <a:cs typeface="Microsoft Sans Serif"/>
              </a:rPr>
              <a:t>:	</a:t>
            </a:r>
            <a:r>
              <a:rPr sz="2400" spc="-5" dirty="0">
                <a:latin typeface="Microsoft Sans Serif"/>
                <a:cs typeface="Microsoft Sans Serif"/>
              </a:rPr>
              <a:t>100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630" dirty="0">
                <a:latin typeface="Microsoft Sans Serif"/>
                <a:cs typeface="Microsoft Sans Serif"/>
              </a:rPr>
              <a:t>–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200m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263525" algn="l"/>
              </a:tabLst>
            </a:pPr>
            <a:r>
              <a:rPr sz="2400" dirty="0">
                <a:latin typeface="Microsoft Sans Serif"/>
                <a:cs typeface="Microsoft Sans Serif"/>
              </a:rPr>
              <a:t>:	</a:t>
            </a:r>
            <a:r>
              <a:rPr sz="2400" spc="-5" dirty="0">
                <a:latin typeface="Microsoft Sans Serif"/>
                <a:cs typeface="Microsoft Sans Serif"/>
              </a:rPr>
              <a:t>50m</a:t>
            </a:r>
            <a:endParaRPr sz="2400">
              <a:latin typeface="Microsoft Sans Serif"/>
              <a:cs typeface="Microsoft Sans Serif"/>
            </a:endParaRPr>
          </a:p>
          <a:p>
            <a:pPr marL="34925">
              <a:lnSpc>
                <a:spcPct val="100000"/>
              </a:lnSpc>
              <a:spcBef>
                <a:spcPts val="290"/>
              </a:spcBef>
              <a:tabLst>
                <a:tab pos="288290" algn="l"/>
              </a:tabLst>
            </a:pPr>
            <a:r>
              <a:rPr sz="2400" dirty="0">
                <a:latin typeface="Microsoft Sans Serif"/>
                <a:cs typeface="Microsoft Sans Serif"/>
              </a:rPr>
              <a:t>:	</a:t>
            </a:r>
            <a:r>
              <a:rPr sz="2400" spc="-5" dirty="0">
                <a:latin typeface="Microsoft Sans Serif"/>
                <a:cs typeface="Microsoft Sans Serif"/>
              </a:rPr>
              <a:t>30m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1430782"/>
            <a:ext cx="3152140" cy="16351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155700" indent="-335915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115633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Plain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Terrain`</a:t>
            </a:r>
            <a:endParaRPr sz="2400">
              <a:latin typeface="Microsoft Sans Serif"/>
              <a:cs typeface="Microsoft Sans Serif"/>
            </a:endParaRPr>
          </a:p>
          <a:p>
            <a:pPr marL="1155700" indent="-335915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1156335" algn="l"/>
              </a:tabLst>
            </a:pPr>
            <a:r>
              <a:rPr sz="2400" spc="-15" dirty="0">
                <a:latin typeface="Microsoft Sans Serif"/>
                <a:cs typeface="Microsoft Sans Serif"/>
              </a:rPr>
              <a:t>Rolling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Terrain</a:t>
            </a:r>
            <a:endParaRPr sz="2400">
              <a:latin typeface="Microsoft Sans Serif"/>
              <a:cs typeface="Microsoft Sans Serif"/>
            </a:endParaRPr>
          </a:p>
          <a:p>
            <a:pPr marL="1155700" indent="-335915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1156335" algn="l"/>
              </a:tabLst>
            </a:pPr>
            <a:r>
              <a:rPr sz="2400" spc="-15" dirty="0">
                <a:latin typeface="Microsoft Sans Serif"/>
                <a:cs typeface="Microsoft Sans Serif"/>
              </a:rPr>
              <a:t>Hilly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Terrain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Other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studies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759" y="3077083"/>
            <a:ext cx="8523605" cy="23183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48080" marR="5080" indent="-335280">
              <a:lnSpc>
                <a:spcPts val="2590"/>
              </a:lnSpc>
              <a:spcBef>
                <a:spcPts val="425"/>
              </a:spcBef>
              <a:buFont typeface="Wingdings"/>
              <a:buChar char=""/>
              <a:tabLst>
                <a:tab pos="1148715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Drainage,</a:t>
            </a:r>
            <a:r>
              <a:rPr sz="2400" spc="1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Hydrological</a:t>
            </a:r>
            <a:r>
              <a:rPr sz="2400" spc="1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survey,</a:t>
            </a:r>
            <a:r>
              <a:rPr sz="2400" spc="1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soil</a:t>
            </a:r>
            <a:r>
              <a:rPr sz="2400" spc="1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survey,</a:t>
            </a:r>
            <a:r>
              <a:rPr sz="2400" spc="1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Traffic</a:t>
            </a:r>
            <a:r>
              <a:rPr sz="2400" spc="1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and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Material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survey.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b)</a:t>
            </a:r>
            <a:r>
              <a:rPr sz="28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Modern</a:t>
            </a:r>
            <a:r>
              <a:rPr sz="2800" b="1" u="heavy" spc="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rapid</a:t>
            </a:r>
            <a:r>
              <a:rPr sz="2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approach-</a:t>
            </a:r>
            <a:endParaRPr sz="2800">
              <a:latin typeface="Arial"/>
              <a:cs typeface="Arial"/>
            </a:endParaRPr>
          </a:p>
          <a:p>
            <a:pPr marL="347980" marR="6985" indent="59055" algn="just">
              <a:lnSpc>
                <a:spcPct val="91700"/>
              </a:lnSpc>
              <a:spcBef>
                <a:spcPts val="980"/>
              </a:spcBef>
            </a:pPr>
            <a:r>
              <a:rPr sz="2400" spc="-5" dirty="0">
                <a:latin typeface="Microsoft Sans Serif"/>
                <a:cs typeface="Microsoft Sans Serif"/>
              </a:rPr>
              <a:t>By </a:t>
            </a:r>
            <a:r>
              <a:rPr sz="2400" spc="-10" dirty="0">
                <a:latin typeface="Microsoft Sans Serif"/>
                <a:cs typeface="Microsoft Sans Serif"/>
              </a:rPr>
              <a:t>Aerial </a:t>
            </a:r>
            <a:r>
              <a:rPr sz="2400" spc="-5" dirty="0">
                <a:latin typeface="Microsoft Sans Serif"/>
                <a:cs typeface="Microsoft Sans Serif"/>
              </a:rPr>
              <a:t>survey taking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required aerial photographs </a:t>
            </a:r>
            <a:r>
              <a:rPr sz="2400" dirty="0">
                <a:latin typeface="Microsoft Sans Serif"/>
                <a:cs typeface="Microsoft Sans Serif"/>
              </a:rPr>
              <a:t>for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obtaining</a:t>
            </a:r>
            <a:r>
              <a:rPr sz="2400" dirty="0">
                <a:latin typeface="Microsoft Sans Serif"/>
                <a:cs typeface="Microsoft Sans Serif"/>
              </a:rPr>
              <a:t> the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necessary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topographic</a:t>
            </a:r>
            <a:r>
              <a:rPr sz="2400" dirty="0">
                <a:latin typeface="Microsoft Sans Serif"/>
                <a:cs typeface="Microsoft Sans Serif"/>
              </a:rPr>
              <a:t> and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other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maps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including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details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soil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geology.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5808675"/>
            <a:ext cx="2070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1633855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Finalis</a:t>
            </a:r>
            <a:r>
              <a:rPr sz="2400" spc="-5" dirty="0">
                <a:latin typeface="Microsoft Sans Serif"/>
                <a:cs typeface="Microsoft Sans Serif"/>
              </a:rPr>
              <a:t>e	t</a:t>
            </a:r>
            <a:r>
              <a:rPr sz="2400" spc="-10" dirty="0">
                <a:latin typeface="Microsoft Sans Serif"/>
                <a:cs typeface="Microsoft Sans Serif"/>
              </a:rPr>
              <a:t>h</a:t>
            </a:r>
            <a:r>
              <a:rPr sz="2400" spc="-5" dirty="0">
                <a:latin typeface="Microsoft Sans Serif"/>
                <a:cs typeface="Microsoft Sans Serif"/>
              </a:rPr>
              <a:t>e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02535" y="5808675"/>
            <a:ext cx="6257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4069" algn="l"/>
                <a:tab pos="2362835" algn="l"/>
                <a:tab pos="3197860" algn="l"/>
                <a:tab pos="3728720" algn="l"/>
                <a:tab pos="592328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best	alignment	</a:t>
            </a:r>
            <a:r>
              <a:rPr sz="2400" dirty="0">
                <a:latin typeface="Microsoft Sans Serif"/>
                <a:cs typeface="Microsoft Sans Serif"/>
              </a:rPr>
              <a:t>f</a:t>
            </a:r>
            <a:r>
              <a:rPr sz="2400" spc="-15" dirty="0">
                <a:latin typeface="Microsoft Sans Serif"/>
                <a:cs typeface="Microsoft Sans Serif"/>
              </a:rPr>
              <a:t>r</a:t>
            </a:r>
            <a:r>
              <a:rPr sz="2400" spc="-5" dirty="0">
                <a:latin typeface="Microsoft Sans Serif"/>
                <a:cs typeface="Microsoft Sans Serif"/>
              </a:rPr>
              <a:t>om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0" dirty="0">
                <a:latin typeface="Microsoft Sans Serif"/>
                <a:cs typeface="Microsoft Sans Serif"/>
              </a:rPr>
              <a:t>all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considerat</a:t>
            </a:r>
            <a:r>
              <a:rPr sz="2400" dirty="0">
                <a:latin typeface="Microsoft Sans Serif"/>
                <a:cs typeface="Microsoft Sans Serif"/>
              </a:rPr>
              <a:t>i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dirty="0">
                <a:latin typeface="Microsoft Sans Serif"/>
                <a:cs typeface="Microsoft Sans Serif"/>
              </a:rPr>
              <a:t>s	</a:t>
            </a:r>
            <a:r>
              <a:rPr sz="2400" spc="-10" dirty="0">
                <a:latin typeface="Microsoft Sans Serif"/>
                <a:cs typeface="Microsoft Sans Serif"/>
              </a:rPr>
              <a:t>by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4040" y="6137859"/>
            <a:ext cx="57213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comparative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analysis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alternative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routes.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898" y="196088"/>
            <a:ext cx="7366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Final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location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and</a:t>
            </a:r>
            <a:r>
              <a:rPr sz="36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detailed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016253"/>
            <a:ext cx="830262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The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alignment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finalised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design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office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after</a:t>
            </a:r>
            <a:r>
              <a:rPr sz="2400" dirty="0">
                <a:latin typeface="Microsoft Sans Serif"/>
                <a:cs typeface="Microsoft Sans Serif"/>
              </a:rPr>
              <a:t> the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preliminary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survey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is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first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located</a:t>
            </a:r>
            <a:r>
              <a:rPr sz="2400" dirty="0">
                <a:latin typeface="Microsoft Sans Serif"/>
                <a:cs typeface="Microsoft Sans Serif"/>
              </a:rPr>
              <a:t> on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field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by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establishing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centre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line.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Location</a:t>
            </a:r>
            <a:r>
              <a:rPr sz="2400" b="1" u="heavy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survey:</a:t>
            </a:r>
            <a:endParaRPr sz="24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Transferring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alignment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ground.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This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done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by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transit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theodolite.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Major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minor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control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points</a:t>
            </a:r>
            <a:r>
              <a:rPr sz="2400" dirty="0">
                <a:latin typeface="Microsoft Sans Serif"/>
                <a:cs typeface="Microsoft Sans Serif"/>
              </a:rPr>
              <a:t> are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established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on</a:t>
            </a:r>
            <a:r>
              <a:rPr sz="2400" dirty="0">
                <a:latin typeface="Microsoft Sans Serif"/>
                <a:cs typeface="Microsoft Sans Serif"/>
              </a:rPr>
              <a:t> the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ground</a:t>
            </a:r>
            <a:r>
              <a:rPr sz="2400" dirty="0">
                <a:latin typeface="Microsoft Sans Serif"/>
                <a:cs typeface="Microsoft Sans Serif"/>
              </a:rPr>
              <a:t> and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centre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pegs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driven,</a:t>
            </a:r>
            <a:r>
              <a:rPr sz="2400" spc="6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checking</a:t>
            </a:r>
            <a:r>
              <a:rPr sz="2400" spc="6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geometric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design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requirements.</a:t>
            </a:r>
            <a:endParaRPr sz="2400">
              <a:latin typeface="Microsoft Sans Serif"/>
              <a:cs typeface="Microsoft Sans Serif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Centre </a:t>
            </a:r>
            <a:r>
              <a:rPr sz="2400" spc="-10" dirty="0">
                <a:latin typeface="Microsoft Sans Serif"/>
                <a:cs typeface="Microsoft Sans Serif"/>
              </a:rPr>
              <a:t>line </a:t>
            </a:r>
            <a:r>
              <a:rPr sz="2400" spc="-5" dirty="0">
                <a:latin typeface="Microsoft Sans Serif"/>
                <a:cs typeface="Microsoft Sans Serif"/>
              </a:rPr>
              <a:t>stacks are driven at suitable intervals, </a:t>
            </a:r>
            <a:r>
              <a:rPr sz="2400" dirty="0">
                <a:latin typeface="Microsoft Sans Serif"/>
                <a:cs typeface="Microsoft Sans Serif"/>
              </a:rPr>
              <a:t>say </a:t>
            </a:r>
            <a:r>
              <a:rPr sz="2400" spc="-5" dirty="0">
                <a:latin typeface="Microsoft Sans Serif"/>
                <a:cs typeface="Microsoft Sans Serif"/>
              </a:rPr>
              <a:t>50m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interval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plane</a:t>
            </a:r>
            <a:r>
              <a:rPr sz="2400" dirty="0">
                <a:latin typeface="Microsoft Sans Serif"/>
                <a:cs typeface="Microsoft Sans Serif"/>
              </a:rPr>
              <a:t> and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rolling</a:t>
            </a:r>
            <a:r>
              <a:rPr sz="2400" spc="-5" dirty="0">
                <a:latin typeface="Microsoft Sans Serif"/>
                <a:cs typeface="Microsoft Sans Serif"/>
              </a:rPr>
              <a:t> terrains</a:t>
            </a:r>
            <a:r>
              <a:rPr sz="2400" dirty="0">
                <a:latin typeface="Microsoft Sans Serif"/>
                <a:cs typeface="Microsoft Sans Serif"/>
              </a:rPr>
              <a:t> and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20m</a:t>
            </a:r>
            <a:r>
              <a:rPr sz="2400" spc="6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in</a:t>
            </a:r>
            <a:r>
              <a:rPr sz="2400" spc="6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hilly </a:t>
            </a:r>
            <a:r>
              <a:rPr sz="2400" spc="-5" dirty="0">
                <a:latin typeface="Microsoft Sans Serif"/>
                <a:cs typeface="Microsoft Sans Serif"/>
              </a:rPr>
              <a:t> terrain.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0368"/>
            <a:ext cx="65392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Final</a:t>
            </a:r>
            <a:r>
              <a:rPr sz="3200" b="1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location</a:t>
            </a:r>
            <a:r>
              <a:rPr sz="3200" b="1" u="heavy" spc="-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and</a:t>
            </a:r>
            <a:r>
              <a:rPr sz="3200" b="1" u="heavy" spc="-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detailed</a:t>
            </a:r>
            <a:r>
              <a:rPr sz="32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86066" y="150368"/>
            <a:ext cx="10198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C00000"/>
                </a:solidFill>
                <a:latin typeface="Microsoft Sans Serif"/>
                <a:cs typeface="Microsoft Sans Serif"/>
              </a:rPr>
              <a:t>cont</a:t>
            </a:r>
            <a:r>
              <a:rPr sz="32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.</a:t>
            </a:r>
            <a:r>
              <a:rPr sz="3200" dirty="0">
                <a:solidFill>
                  <a:srgbClr val="C00000"/>
                </a:solidFill>
                <a:latin typeface="Microsoft Sans Serif"/>
                <a:cs typeface="Microsoft Sans Serif"/>
              </a:rPr>
              <a:t>.</a:t>
            </a:r>
            <a:endParaRPr sz="3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943101"/>
            <a:ext cx="8835390" cy="56591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Detailed</a:t>
            </a:r>
            <a:r>
              <a:rPr sz="24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survey:</a:t>
            </a:r>
            <a:endParaRPr sz="24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Temporary </a:t>
            </a:r>
            <a:r>
              <a:rPr sz="2400" spc="-5" dirty="0">
                <a:latin typeface="Microsoft Sans Serif"/>
                <a:cs typeface="Microsoft Sans Serif"/>
              </a:rPr>
              <a:t>bench </a:t>
            </a:r>
            <a:r>
              <a:rPr sz="2400" dirty="0">
                <a:latin typeface="Microsoft Sans Serif"/>
                <a:cs typeface="Microsoft Sans Serif"/>
              </a:rPr>
              <a:t>marks </a:t>
            </a:r>
            <a:r>
              <a:rPr sz="2400" spc="-5" dirty="0">
                <a:latin typeface="Microsoft Sans Serif"/>
                <a:cs typeface="Microsoft Sans Serif"/>
              </a:rPr>
              <a:t>are fixed at </a:t>
            </a:r>
            <a:r>
              <a:rPr sz="2400" spc="-10" dirty="0">
                <a:latin typeface="Microsoft Sans Serif"/>
                <a:cs typeface="Microsoft Sans Serif"/>
              </a:rPr>
              <a:t>intervals </a:t>
            </a:r>
            <a:r>
              <a:rPr sz="2400" spc="-5" dirty="0">
                <a:latin typeface="Microsoft Sans Serif"/>
                <a:cs typeface="Microsoft Sans Serif"/>
              </a:rPr>
              <a:t>of about 250m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all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drainage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and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under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pass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structure.</a:t>
            </a:r>
            <a:endParaRPr sz="2400">
              <a:latin typeface="Microsoft Sans Serif"/>
              <a:cs typeface="Microsoft Sans Serif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Earthwork calculations and drainage details are </a:t>
            </a:r>
            <a:r>
              <a:rPr sz="2400" dirty="0">
                <a:latin typeface="Microsoft Sans Serif"/>
                <a:cs typeface="Microsoft Sans Serif"/>
              </a:rPr>
              <a:t>to </a:t>
            </a:r>
            <a:r>
              <a:rPr sz="2400" spc="-5" dirty="0">
                <a:latin typeface="Microsoft Sans Serif"/>
                <a:cs typeface="Microsoft Sans Serif"/>
              </a:rPr>
              <a:t>be workout </a:t>
            </a:r>
            <a:r>
              <a:rPr sz="2400" dirty="0">
                <a:latin typeface="Microsoft Sans Serif"/>
                <a:cs typeface="Microsoft Sans Serif"/>
              </a:rPr>
              <a:t> from the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level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books.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Cross</a:t>
            </a:r>
            <a:r>
              <a:rPr sz="2400" spc="6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sectional</a:t>
            </a:r>
            <a:r>
              <a:rPr sz="2400" spc="6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levels</a:t>
            </a:r>
            <a:r>
              <a:rPr sz="2400" spc="60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are</a:t>
            </a:r>
            <a:r>
              <a:rPr sz="2400" spc="6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taken</a:t>
            </a:r>
            <a:r>
              <a:rPr sz="2400" spc="6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at</a:t>
            </a:r>
            <a:r>
              <a:rPr sz="2400" spc="60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intervals</a:t>
            </a:r>
            <a:r>
              <a:rPr sz="2400" spc="6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60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50-100m</a:t>
            </a:r>
            <a:r>
              <a:rPr sz="2400" spc="60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in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Plane terrain</a:t>
            </a:r>
            <a:r>
              <a:rPr sz="2400" spc="-5" dirty="0">
                <a:latin typeface="Microsoft Sans Serif"/>
                <a:cs typeface="Microsoft Sans Serif"/>
              </a:rPr>
              <a:t>, 50-75m </a:t>
            </a:r>
            <a:r>
              <a:rPr sz="2400" spc="-15" dirty="0">
                <a:latin typeface="Microsoft Sans Serif"/>
                <a:cs typeface="Microsoft Sans Serif"/>
              </a:rPr>
              <a:t>in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Rolling terrain</a:t>
            </a:r>
            <a:r>
              <a:rPr sz="2400" spc="-5" dirty="0">
                <a:latin typeface="Microsoft Sans Serif"/>
                <a:cs typeface="Microsoft Sans Serif"/>
              </a:rPr>
              <a:t>, 50m </a:t>
            </a:r>
            <a:r>
              <a:rPr sz="2400" spc="-15" dirty="0">
                <a:latin typeface="Microsoft Sans Serif"/>
                <a:cs typeface="Microsoft Sans Serif"/>
              </a:rPr>
              <a:t>in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built-up area</a:t>
            </a:r>
            <a:r>
              <a:rPr sz="2400" spc="-5" dirty="0">
                <a:latin typeface="Microsoft Sans Serif"/>
                <a:cs typeface="Microsoft Sans Serif"/>
              </a:rPr>
              <a:t>,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20m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Hill</a:t>
            </a:r>
            <a:r>
              <a:rPr sz="2400" spc="6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terrain</a:t>
            </a:r>
            <a:r>
              <a:rPr sz="2400" spc="-5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Detail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soil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survey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carried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out.</a:t>
            </a:r>
            <a:endParaRPr sz="2400">
              <a:latin typeface="Microsoft Sans Serif"/>
              <a:cs typeface="Microsoft Sans Serif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CBR value of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10" dirty="0">
                <a:latin typeface="Microsoft Sans Serif"/>
                <a:cs typeface="Microsoft Sans Serif"/>
              </a:rPr>
              <a:t>soils </a:t>
            </a:r>
            <a:r>
              <a:rPr sz="2400" spc="-5" dirty="0">
                <a:latin typeface="Microsoft Sans Serif"/>
                <a:cs typeface="Microsoft Sans Serif"/>
              </a:rPr>
              <a:t>along </a:t>
            </a:r>
            <a:r>
              <a:rPr sz="2400" dirty="0">
                <a:latin typeface="Microsoft Sans Serif"/>
                <a:cs typeface="Microsoft Sans Serif"/>
              </a:rPr>
              <a:t>the </a:t>
            </a:r>
            <a:r>
              <a:rPr sz="2400" spc="-5" dirty="0">
                <a:latin typeface="Microsoft Sans Serif"/>
                <a:cs typeface="Microsoft Sans Serif"/>
              </a:rPr>
              <a:t>alignment </a:t>
            </a:r>
            <a:r>
              <a:rPr sz="2400" dirty="0">
                <a:latin typeface="Microsoft Sans Serif"/>
                <a:cs typeface="Microsoft Sans Serif"/>
              </a:rPr>
              <a:t>may </a:t>
            </a:r>
            <a:r>
              <a:rPr sz="2400" spc="-5" dirty="0">
                <a:latin typeface="Microsoft Sans Serif"/>
                <a:cs typeface="Microsoft Sans Serif"/>
              </a:rPr>
              <a:t>be determined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design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pavement.</a:t>
            </a:r>
            <a:endParaRPr sz="240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The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data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during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detailed</a:t>
            </a:r>
            <a:r>
              <a:rPr sz="2400" dirty="0">
                <a:latin typeface="Microsoft Sans Serif"/>
                <a:cs typeface="Microsoft Sans Serif"/>
              </a:rPr>
              <a:t> survey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should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be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elaborate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and </a:t>
            </a:r>
            <a:r>
              <a:rPr sz="2400" spc="-5" dirty="0">
                <a:latin typeface="Microsoft Sans Serif"/>
                <a:cs typeface="Microsoft Sans Serif"/>
              </a:rPr>
              <a:t> complete for preparing detailed plans, design and estimates of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project.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8870" y="272618"/>
            <a:ext cx="4371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Drawing</a:t>
            </a:r>
            <a:r>
              <a:rPr sz="3600" b="1" u="heavy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and</a:t>
            </a:r>
            <a:r>
              <a:rPr sz="3600" b="1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Report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309395"/>
            <a:ext cx="7939405" cy="50622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46100" indent="-534035">
              <a:lnSpc>
                <a:spcPct val="100000"/>
              </a:lnSpc>
              <a:spcBef>
                <a:spcPts val="775"/>
              </a:spcBef>
              <a:buFont typeface="Wingdings"/>
              <a:buChar char=""/>
              <a:tabLst>
                <a:tab pos="546100" algn="l"/>
                <a:tab pos="5467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Key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map</a:t>
            </a:r>
            <a:endParaRPr sz="2800">
              <a:latin typeface="Microsoft Sans Serif"/>
              <a:cs typeface="Microsoft Sans Serif"/>
            </a:endParaRPr>
          </a:p>
          <a:p>
            <a:pPr marL="546100" indent="-53403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546100" algn="l"/>
                <a:tab pos="5467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Index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map</a:t>
            </a:r>
            <a:endParaRPr sz="2800">
              <a:latin typeface="Microsoft Sans Serif"/>
              <a:cs typeface="Microsoft Sans Serif"/>
            </a:endParaRPr>
          </a:p>
          <a:p>
            <a:pPr marL="546100" indent="-53403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546100" algn="l"/>
                <a:tab pos="546735" algn="l"/>
                <a:tab pos="3670300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Preliminary</a:t>
            </a:r>
            <a:r>
              <a:rPr sz="2800" spc="9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survey	plans</a:t>
            </a:r>
            <a:endParaRPr sz="2800">
              <a:latin typeface="Microsoft Sans Serif"/>
              <a:cs typeface="Microsoft Sans Serif"/>
            </a:endParaRPr>
          </a:p>
          <a:p>
            <a:pPr marL="546100" indent="-53403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546100" algn="l"/>
                <a:tab pos="5467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Detailed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plan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and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longitudinal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section</a:t>
            </a:r>
            <a:endParaRPr sz="2800">
              <a:latin typeface="Microsoft Sans Serif"/>
              <a:cs typeface="Microsoft Sans Serif"/>
            </a:endParaRPr>
          </a:p>
          <a:p>
            <a:pPr marL="546100" indent="-53403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546100" algn="l"/>
                <a:tab pos="5467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Detailed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cross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section</a:t>
            </a:r>
            <a:endParaRPr sz="2800">
              <a:latin typeface="Microsoft Sans Serif"/>
              <a:cs typeface="Microsoft Sans Serif"/>
            </a:endParaRPr>
          </a:p>
          <a:p>
            <a:pPr marL="546100" indent="-53403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546100" algn="l"/>
                <a:tab pos="5467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Land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acquisition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plans</a:t>
            </a:r>
            <a:endParaRPr sz="2800">
              <a:latin typeface="Microsoft Sans Serif"/>
              <a:cs typeface="Microsoft Sans Serif"/>
            </a:endParaRPr>
          </a:p>
          <a:p>
            <a:pPr marL="546100" marR="5080" indent="-53403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546100" algn="l"/>
                <a:tab pos="5467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Drawings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cross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drainage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and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other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retaining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structures</a:t>
            </a:r>
            <a:endParaRPr sz="2800">
              <a:latin typeface="Microsoft Sans Serif"/>
              <a:cs typeface="Microsoft Sans Serif"/>
            </a:endParaRPr>
          </a:p>
          <a:p>
            <a:pPr marL="546100" indent="-53403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546100" algn="l"/>
                <a:tab pos="5467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Drawings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road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intersections</a:t>
            </a:r>
            <a:endParaRPr sz="2800">
              <a:latin typeface="Microsoft Sans Serif"/>
              <a:cs typeface="Microsoft Sans Serif"/>
            </a:endParaRPr>
          </a:p>
          <a:p>
            <a:pPr marL="546100" indent="-53403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546100" algn="l"/>
                <a:tab pos="546735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Land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plans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showing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quarries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etc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380" y="196088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New</a:t>
            </a:r>
            <a:r>
              <a:rPr sz="3600" b="1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highway</a:t>
            </a:r>
            <a:r>
              <a:rPr sz="36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project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004976"/>
            <a:ext cx="5410835" cy="5147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Map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study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Reconnaissance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survey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Preliminary</a:t>
            </a:r>
            <a:r>
              <a:rPr sz="2800" dirty="0">
                <a:latin typeface="Microsoft Sans Serif"/>
                <a:cs typeface="Microsoft Sans Serif"/>
              </a:rPr>
              <a:t> survey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Location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final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alignment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Detailed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survey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Material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survey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Geometric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and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structural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design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Earth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work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Pavement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construction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Construction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controls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514600"/>
            <a:ext cx="2984499" cy="697230"/>
          </a:xfrm>
        </p:spPr>
        <p:txBody>
          <a:bodyPr/>
          <a:lstStyle/>
          <a:p>
            <a:pPr algn="ctr"/>
            <a:r>
              <a:rPr lang="en-US" b="1" dirty="0" smtClean="0"/>
              <a:t>Thanks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9205" y="546938"/>
            <a:ext cx="66344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Scope</a:t>
            </a:r>
            <a:r>
              <a:rPr sz="3600" b="1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of</a:t>
            </a:r>
            <a:r>
              <a:rPr sz="36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highway</a:t>
            </a:r>
            <a:r>
              <a:rPr sz="3600" b="1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engineering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75206"/>
            <a:ext cx="7724775" cy="3831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Development,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planning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and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location</a:t>
            </a:r>
            <a:endParaRPr sz="320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269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Highway</a:t>
            </a:r>
            <a:r>
              <a:rPr sz="320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design,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geometric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and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structure</a:t>
            </a:r>
            <a:endParaRPr sz="320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269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Traffic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performance</a:t>
            </a:r>
            <a:r>
              <a:rPr sz="3200" spc="-1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and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its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control</a:t>
            </a:r>
            <a:endParaRPr sz="320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26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Materials,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construction</a:t>
            </a:r>
            <a:r>
              <a:rPr sz="320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and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maintenance</a:t>
            </a:r>
            <a:endParaRPr sz="320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269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Economic,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finance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and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administration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9650" y="577418"/>
            <a:ext cx="75311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ROLE</a:t>
            </a:r>
            <a:r>
              <a:rPr sz="3200" b="1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/IMPACT</a:t>
            </a:r>
            <a:r>
              <a:rPr sz="3200" b="1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OF</a:t>
            </a:r>
            <a:r>
              <a:rPr sz="32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TRANSPORTATION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624329"/>
            <a:ext cx="4124325" cy="4549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Economic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Development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Microsoft Sans Serif"/>
              <a:buChar char="•"/>
            </a:pPr>
            <a:endParaRPr sz="415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Social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Development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</a:pPr>
            <a:endParaRPr sz="415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Spatial Development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</a:pPr>
            <a:endParaRPr sz="415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Cultural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Development</a:t>
            </a:r>
            <a:endParaRPr sz="2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Microsoft Sans Serif"/>
              <a:buChar char="•"/>
            </a:pPr>
            <a:endParaRPr sz="415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Microsoft Sans Serif"/>
                <a:cs typeface="Microsoft Sans Serif"/>
              </a:rPr>
              <a:t>Political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Development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972" y="219202"/>
            <a:ext cx="6534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Microsoft Sans Serif"/>
                <a:cs typeface="Microsoft Sans Serif"/>
              </a:rPr>
              <a:t>Characteristics</a:t>
            </a:r>
            <a:r>
              <a:rPr sz="3600" spc="2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of</a:t>
            </a:r>
            <a:r>
              <a:rPr sz="3600" spc="40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road</a:t>
            </a:r>
            <a:r>
              <a:rPr sz="3600" spc="45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transport</a:t>
            </a:r>
            <a:endParaRPr sz="3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862329"/>
            <a:ext cx="8395335" cy="5915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Roads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are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used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by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various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types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road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vehicles,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like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passenger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cars,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buses,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trucks,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pedal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cycle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and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animal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drawn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vehicle.</a:t>
            </a:r>
            <a:endParaRPr sz="2800">
              <a:latin typeface="Microsoft Sans Serif"/>
              <a:cs typeface="Microsoft Sans Serif"/>
            </a:endParaRPr>
          </a:p>
          <a:p>
            <a:pPr marL="355600" marR="79502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Microsoft Sans Serif"/>
                <a:cs typeface="Microsoft Sans Serif"/>
              </a:rPr>
              <a:t>It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requires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relatively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small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investment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for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government.</a:t>
            </a:r>
            <a:endParaRPr sz="2800">
              <a:latin typeface="Microsoft Sans Serif"/>
              <a:cs typeface="Microsoft Sans Serif"/>
            </a:endParaRPr>
          </a:p>
          <a:p>
            <a:pPr marL="355600" marR="35496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It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offers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complete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freedom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road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users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 </a:t>
            </a:r>
            <a:r>
              <a:rPr sz="2800" dirty="0">
                <a:latin typeface="Microsoft Sans Serif"/>
                <a:cs typeface="Microsoft Sans Serif"/>
              </a:rPr>
              <a:t> transfer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vehicle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from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one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lane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another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and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from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one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road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another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according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to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need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and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convenience.</a:t>
            </a:r>
            <a:endParaRPr sz="2800">
              <a:latin typeface="Microsoft Sans Serif"/>
              <a:cs typeface="Microsoft Sans Serif"/>
            </a:endParaRPr>
          </a:p>
          <a:p>
            <a:pPr marL="355600" marR="454659" indent="-342900">
              <a:lnSpc>
                <a:spcPct val="10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Speed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and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movement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directly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related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with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the </a:t>
            </a:r>
            <a:r>
              <a:rPr sz="2800" spc="-7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severity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accident.</a:t>
            </a:r>
            <a:endParaRPr sz="2800">
              <a:latin typeface="Microsoft Sans Serif"/>
              <a:cs typeface="Microsoft Sans Serif"/>
            </a:endParaRPr>
          </a:p>
          <a:p>
            <a:pPr marL="355600" marR="217804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Road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transport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the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only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means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transport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that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offers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itself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whole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community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alike.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589" y="295402"/>
            <a:ext cx="5819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Classification</a:t>
            </a:r>
            <a:r>
              <a:rPr sz="3600" b="1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of</a:t>
            </a:r>
            <a:r>
              <a:rPr sz="36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Highways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000" y="863853"/>
            <a:ext cx="7512684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1818639" algn="l"/>
              </a:tabLst>
            </a:pP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Depending	on</a:t>
            </a:r>
            <a:r>
              <a:rPr sz="2400" b="1" spc="-5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weather</a:t>
            </a:r>
            <a:endParaRPr sz="2400">
              <a:latin typeface="Arial"/>
              <a:cs typeface="Arial"/>
            </a:endParaRPr>
          </a:p>
          <a:p>
            <a:pPr marL="561340" indent="-343535">
              <a:lnSpc>
                <a:spcPct val="100000"/>
              </a:lnSpc>
              <a:buFont typeface="Wingdings"/>
              <a:buChar char=""/>
              <a:tabLst>
                <a:tab pos="561975" algn="l"/>
              </a:tabLst>
            </a:pPr>
            <a:r>
              <a:rPr sz="2400" b="1" spc="-5" dirty="0">
                <a:latin typeface="Arial"/>
                <a:cs typeface="Arial"/>
              </a:rPr>
              <a:t>All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weather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roads</a:t>
            </a:r>
            <a:endParaRPr sz="2400">
              <a:latin typeface="Arial"/>
              <a:cs typeface="Arial"/>
            </a:endParaRPr>
          </a:p>
          <a:p>
            <a:pPr marL="643890" indent="-425450">
              <a:lnSpc>
                <a:spcPct val="100000"/>
              </a:lnSpc>
              <a:buFont typeface="Wingdings"/>
              <a:buChar char=""/>
              <a:tabLst>
                <a:tab pos="643255" algn="l"/>
                <a:tab pos="643890" algn="l"/>
              </a:tabLst>
            </a:pPr>
            <a:r>
              <a:rPr sz="2400" b="1" spc="-5" dirty="0">
                <a:latin typeface="Arial"/>
                <a:cs typeface="Arial"/>
              </a:rPr>
              <a:t>Fair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weather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378835" algn="l"/>
              </a:tabLst>
            </a:pP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Depending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the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type</a:t>
            </a:r>
            <a:r>
              <a:rPr sz="2400" b="1" spc="3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of	Carriage</a:t>
            </a:r>
            <a:r>
              <a:rPr sz="2400" b="1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009999"/>
                </a:solidFill>
                <a:latin typeface="Arial"/>
                <a:cs typeface="Arial"/>
              </a:rPr>
              <a:t>way</a:t>
            </a:r>
            <a:endParaRPr sz="2400">
              <a:latin typeface="Arial"/>
              <a:cs typeface="Arial"/>
            </a:endParaRPr>
          </a:p>
          <a:p>
            <a:pPr marL="561340" indent="-343535">
              <a:lnSpc>
                <a:spcPct val="100000"/>
              </a:lnSpc>
              <a:buFont typeface="Wingdings"/>
              <a:buChar char=""/>
              <a:tabLst>
                <a:tab pos="561975" algn="l"/>
              </a:tabLst>
            </a:pPr>
            <a:r>
              <a:rPr sz="2400" b="1" spc="-5" dirty="0">
                <a:latin typeface="Arial"/>
                <a:cs typeface="Arial"/>
              </a:rPr>
              <a:t>Paved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roads(WBM)</a:t>
            </a:r>
            <a:endParaRPr sz="2400">
              <a:latin typeface="Arial"/>
              <a:cs typeface="Arial"/>
            </a:endParaRPr>
          </a:p>
          <a:p>
            <a:pPr marL="561340" indent="-343535">
              <a:lnSpc>
                <a:spcPct val="100000"/>
              </a:lnSpc>
              <a:buFont typeface="Wingdings"/>
              <a:buChar char=""/>
              <a:tabLst>
                <a:tab pos="561975" algn="l"/>
              </a:tabLst>
            </a:pPr>
            <a:r>
              <a:rPr sz="2400" b="1" spc="-5" dirty="0">
                <a:latin typeface="Arial"/>
                <a:cs typeface="Arial"/>
              </a:rPr>
              <a:t>Unpaved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roads(earth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gravel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Depending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upon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pavement</a:t>
            </a:r>
            <a:r>
              <a:rPr sz="2400" b="1" spc="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surface</a:t>
            </a:r>
            <a:endParaRPr sz="2400">
              <a:latin typeface="Arial"/>
              <a:cs typeface="Arial"/>
            </a:endParaRPr>
          </a:p>
          <a:p>
            <a:pPr marL="561340" marR="5080" indent="-342900">
              <a:lnSpc>
                <a:spcPct val="100000"/>
              </a:lnSpc>
              <a:buFont typeface="Wingdings"/>
              <a:buChar char=""/>
              <a:tabLst>
                <a:tab pos="643255" algn="l"/>
                <a:tab pos="643890" algn="l"/>
              </a:tabLst>
            </a:pPr>
            <a:r>
              <a:rPr dirty="0"/>
              <a:t>	</a:t>
            </a:r>
            <a:r>
              <a:rPr sz="2400" b="1" spc="-5" dirty="0">
                <a:latin typeface="Arial"/>
                <a:cs typeface="Arial"/>
              </a:rPr>
              <a:t>Surfaced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roads(bituminous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or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cement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concrete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road)</a:t>
            </a:r>
            <a:endParaRPr sz="2400">
              <a:latin typeface="Arial"/>
              <a:cs typeface="Arial"/>
            </a:endParaRPr>
          </a:p>
          <a:p>
            <a:pPr marL="643890" indent="-425450">
              <a:lnSpc>
                <a:spcPct val="100000"/>
              </a:lnSpc>
              <a:buFont typeface="Wingdings"/>
              <a:buChar char=""/>
              <a:tabLst>
                <a:tab pos="643255" algn="l"/>
                <a:tab pos="643890" algn="l"/>
              </a:tabLst>
            </a:pPr>
            <a:r>
              <a:rPr sz="2400" b="1" dirty="0">
                <a:latin typeface="Arial"/>
                <a:cs typeface="Arial"/>
              </a:rPr>
              <a:t>Un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surfaced roads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010158"/>
            <a:ext cx="7813675" cy="5257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Based</a:t>
            </a:r>
            <a:r>
              <a:rPr sz="2400" b="1" spc="-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on</a:t>
            </a:r>
            <a:r>
              <a:rPr sz="2400" b="1" spc="-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the</a:t>
            </a:r>
            <a:r>
              <a:rPr sz="2400" b="1" spc="-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Traffic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Volume</a:t>
            </a:r>
            <a:endParaRPr sz="2400">
              <a:latin typeface="Arial"/>
              <a:cs typeface="Arial"/>
            </a:endParaRPr>
          </a:p>
          <a:p>
            <a:pPr marL="963930" indent="-494030">
              <a:lnSpc>
                <a:spcPct val="100000"/>
              </a:lnSpc>
              <a:buClr>
                <a:srgbClr val="CC0000"/>
              </a:buClr>
              <a:buFont typeface="Wingdings"/>
              <a:buChar char=""/>
              <a:tabLst>
                <a:tab pos="963294" algn="l"/>
                <a:tab pos="963930" algn="l"/>
              </a:tabLst>
            </a:pPr>
            <a:r>
              <a:rPr sz="2000" b="1" spc="-5" dirty="0">
                <a:latin typeface="Arial"/>
                <a:cs typeface="Arial"/>
              </a:rPr>
              <a:t>Heavy</a:t>
            </a:r>
            <a:endParaRPr sz="2000">
              <a:latin typeface="Arial"/>
              <a:cs typeface="Arial"/>
            </a:endParaRPr>
          </a:p>
          <a:p>
            <a:pPr marL="963930" indent="-494030">
              <a:lnSpc>
                <a:spcPct val="100000"/>
              </a:lnSpc>
              <a:buFont typeface="Wingdings"/>
              <a:buChar char=""/>
              <a:tabLst>
                <a:tab pos="963294" algn="l"/>
                <a:tab pos="963930" algn="l"/>
              </a:tabLst>
            </a:pPr>
            <a:r>
              <a:rPr sz="2000" b="1" dirty="0">
                <a:latin typeface="Arial"/>
                <a:cs typeface="Arial"/>
              </a:rPr>
              <a:t>Medium</a:t>
            </a:r>
            <a:endParaRPr sz="2000">
              <a:latin typeface="Arial"/>
              <a:cs typeface="Arial"/>
            </a:endParaRPr>
          </a:p>
          <a:p>
            <a:pPr marL="963930" indent="-49403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963294" algn="l"/>
                <a:tab pos="963930" algn="l"/>
              </a:tabLst>
            </a:pPr>
            <a:r>
              <a:rPr sz="2000" b="1" dirty="0">
                <a:latin typeface="Arial"/>
                <a:cs typeface="Arial"/>
              </a:rPr>
              <a:t>Light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Based</a:t>
            </a:r>
            <a:r>
              <a:rPr sz="2400" b="1" spc="-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on</a:t>
            </a:r>
            <a:r>
              <a:rPr sz="2400" b="1" spc="-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Load</a:t>
            </a:r>
            <a:r>
              <a:rPr sz="2400" b="1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or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Tonnage</a:t>
            </a:r>
            <a:endParaRPr sz="2400">
              <a:latin typeface="Arial"/>
              <a:cs typeface="Arial"/>
            </a:endParaRPr>
          </a:p>
          <a:p>
            <a:pPr marL="355600" marR="5080" indent="-175260">
              <a:lnSpc>
                <a:spcPct val="80000"/>
              </a:lnSpc>
              <a:spcBef>
                <a:spcPts val="580"/>
              </a:spcBef>
              <a:tabLst>
                <a:tab pos="3482340" algn="l"/>
                <a:tab pos="6158230" algn="l"/>
              </a:tabLst>
            </a:pPr>
            <a:r>
              <a:rPr sz="2400" b="1" spc="-5" dirty="0">
                <a:latin typeface="Arial"/>
                <a:cs typeface="Arial"/>
              </a:rPr>
              <a:t>Class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Class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etc	or Class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5" dirty="0">
                <a:latin typeface="Arial"/>
                <a:cs typeface="Arial"/>
              </a:rPr>
              <a:t> B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etc	Tonnes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per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day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Based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on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location</a:t>
            </a:r>
            <a:r>
              <a:rPr sz="2400" b="1" spc="-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function</a:t>
            </a:r>
            <a:r>
              <a:rPr sz="2400" b="1" spc="-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(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Nagpur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road</a:t>
            </a:r>
            <a:r>
              <a:rPr sz="2400" b="1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plan</a:t>
            </a:r>
            <a:r>
              <a:rPr sz="2400" b="1" spc="-2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9999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438150" indent="-426084">
              <a:lnSpc>
                <a:spcPct val="100000"/>
              </a:lnSpc>
              <a:buClr>
                <a:srgbClr val="CC0000"/>
              </a:buClr>
              <a:buFont typeface="Wingdings"/>
              <a:buChar char=""/>
              <a:tabLst>
                <a:tab pos="437515" algn="l"/>
                <a:tab pos="438784" algn="l"/>
              </a:tabLst>
            </a:pPr>
            <a:r>
              <a:rPr sz="2400" b="1" spc="-5" dirty="0">
                <a:latin typeface="Arial"/>
                <a:cs typeface="Arial"/>
              </a:rPr>
              <a:t>National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highway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(NH)</a:t>
            </a:r>
            <a:endParaRPr sz="2400">
              <a:latin typeface="Arial"/>
              <a:cs typeface="Arial"/>
            </a:endParaRPr>
          </a:p>
          <a:p>
            <a:pPr marL="438150" indent="-426084">
              <a:lnSpc>
                <a:spcPct val="100000"/>
              </a:lnSpc>
              <a:buFont typeface="Wingdings"/>
              <a:buChar char=""/>
              <a:tabLst>
                <a:tab pos="437515" algn="l"/>
                <a:tab pos="438784" algn="l"/>
              </a:tabLst>
            </a:pPr>
            <a:r>
              <a:rPr sz="2400" b="1" spc="-5" dirty="0">
                <a:latin typeface="Arial"/>
                <a:cs typeface="Arial"/>
              </a:rPr>
              <a:t>State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highway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(SH)</a:t>
            </a:r>
            <a:endParaRPr sz="2400">
              <a:latin typeface="Arial"/>
              <a:cs typeface="Arial"/>
            </a:endParaRPr>
          </a:p>
          <a:p>
            <a:pPr marL="438150" indent="-426084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37515" algn="l"/>
                <a:tab pos="438784" algn="l"/>
              </a:tabLst>
            </a:pPr>
            <a:r>
              <a:rPr sz="2400" b="1" spc="-5" dirty="0">
                <a:latin typeface="Arial"/>
                <a:cs typeface="Arial"/>
              </a:rPr>
              <a:t>Major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district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(MDR)</a:t>
            </a:r>
            <a:endParaRPr sz="2400">
              <a:latin typeface="Arial"/>
              <a:cs typeface="Arial"/>
            </a:endParaRPr>
          </a:p>
          <a:p>
            <a:pPr marL="438150" indent="-426084">
              <a:lnSpc>
                <a:spcPct val="100000"/>
              </a:lnSpc>
              <a:buFont typeface="Wingdings"/>
              <a:buChar char=""/>
              <a:tabLst>
                <a:tab pos="437515" algn="l"/>
                <a:tab pos="438784" algn="l"/>
              </a:tabLst>
            </a:pPr>
            <a:r>
              <a:rPr sz="2400" b="1" dirty="0">
                <a:latin typeface="Arial"/>
                <a:cs typeface="Arial"/>
              </a:rPr>
              <a:t>Other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district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(ODR)</a:t>
            </a:r>
            <a:endParaRPr sz="2400">
              <a:latin typeface="Arial"/>
              <a:cs typeface="Arial"/>
            </a:endParaRPr>
          </a:p>
          <a:p>
            <a:pPr marL="438150" indent="-426084">
              <a:lnSpc>
                <a:spcPct val="100000"/>
              </a:lnSpc>
              <a:buFont typeface="Wingdings"/>
              <a:buChar char=""/>
              <a:tabLst>
                <a:tab pos="437515" algn="l"/>
                <a:tab pos="438784" algn="l"/>
              </a:tabLst>
            </a:pPr>
            <a:r>
              <a:rPr sz="2400" b="1" dirty="0">
                <a:latin typeface="Arial"/>
                <a:cs typeface="Arial"/>
              </a:rPr>
              <a:t>Village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road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(VR)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5223" y="183260"/>
            <a:ext cx="5814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Classification</a:t>
            </a:r>
            <a:r>
              <a:rPr sz="3600" b="1" u="heavy" spc="-2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of </a:t>
            </a:r>
            <a:r>
              <a:rPr sz="3600" b="1" u="heavy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Highways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7513" y="2388235"/>
            <a:ext cx="6266815" cy="1367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77720" marR="5080" indent="-2065655">
              <a:lnSpc>
                <a:spcPct val="100000"/>
              </a:lnSpc>
              <a:spcBef>
                <a:spcPts val="105"/>
              </a:spcBef>
            </a:pPr>
            <a:r>
              <a:rPr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Highway</a:t>
            </a:r>
            <a:r>
              <a:rPr b="1" u="heavy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alignment</a:t>
            </a:r>
            <a:r>
              <a:rPr b="1" u="heavy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and </a:t>
            </a:r>
            <a:r>
              <a:rPr b="1" spc="-12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8138" y="135128"/>
            <a:ext cx="3888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Highway</a:t>
            </a:r>
            <a:r>
              <a:rPr sz="3600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6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alignment</a:t>
            </a:r>
            <a:endParaRPr sz="3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786129"/>
            <a:ext cx="8563610" cy="5878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701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position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or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lay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out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of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centre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line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highway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on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ground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called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alignment.</a:t>
            </a:r>
            <a:endParaRPr sz="2800">
              <a:latin typeface="Microsoft Sans Serif"/>
              <a:cs typeface="Microsoft Sans Serif"/>
            </a:endParaRPr>
          </a:p>
          <a:p>
            <a:pPr marL="355600" marR="5842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It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includes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straight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path,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horizontal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deviation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and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curves.</a:t>
            </a:r>
            <a:endParaRPr sz="28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  <a:tab pos="120396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Due	to</a:t>
            </a:r>
            <a:r>
              <a:rPr sz="2800" spc="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improper</a:t>
            </a:r>
            <a:r>
              <a:rPr sz="2800" u="heavy" spc="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alignment</a:t>
            </a:r>
            <a:r>
              <a:rPr sz="2800" u="heavy" spc="7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800" u="heavy" spc="-5" dirty="0"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,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disadvantages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are,</a:t>
            </a:r>
            <a:endParaRPr sz="28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59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Increase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construction</a:t>
            </a:r>
            <a:endParaRPr sz="24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Microsoft Sans Serif"/>
                <a:cs typeface="Microsoft Sans Serif"/>
              </a:rPr>
              <a:t>Increase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maintenance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</a:t>
            </a:r>
            <a:endParaRPr sz="24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Increase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vehicle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operation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</a:t>
            </a:r>
            <a:endParaRPr sz="240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Microsoft Sans Serif"/>
                <a:cs typeface="Microsoft Sans Serif"/>
              </a:rPr>
              <a:t>Increase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in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accident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cost</a:t>
            </a:r>
            <a:endParaRPr sz="2400">
              <a:latin typeface="Microsoft Sans Serif"/>
              <a:cs typeface="Microsoft Sans Serif"/>
            </a:endParaRPr>
          </a:p>
          <a:p>
            <a:pPr marL="355600" marR="388620" indent="-342900">
              <a:lnSpc>
                <a:spcPct val="100000"/>
              </a:lnSpc>
              <a:spcBef>
                <a:spcPts val="6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Microsoft Sans Serif"/>
                <a:cs typeface="Microsoft Sans Serif"/>
              </a:rPr>
              <a:t>Once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road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aligned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and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constructed,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it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is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not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easy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to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change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the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alignment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due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to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increase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in </a:t>
            </a:r>
            <a:r>
              <a:rPr sz="2800" spc="-5" dirty="0">
                <a:latin typeface="Microsoft Sans Serif"/>
                <a:cs typeface="Microsoft Sans Serif"/>
              </a:rPr>
              <a:t> cost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adjoining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land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and</a:t>
            </a:r>
            <a:r>
              <a:rPr sz="2800" spc="5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construction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of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costly </a:t>
            </a:r>
            <a:r>
              <a:rPr sz="2800" dirty="0">
                <a:latin typeface="Microsoft Sans Serif"/>
                <a:cs typeface="Microsoft Sans Serif"/>
              </a:rPr>
              <a:t> structure.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1225</Words>
  <Application>Microsoft Office PowerPoint</Application>
  <PresentationFormat>On-screen Show (4:3)</PresentationFormat>
  <Paragraphs>231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Highways</vt:lpstr>
      <vt:lpstr>Scope of highway engineering</vt:lpstr>
      <vt:lpstr>ROLE /IMPACT OF TRANSPORTATION</vt:lpstr>
      <vt:lpstr>Characteristics of road transport</vt:lpstr>
      <vt:lpstr>Classification of Highways</vt:lpstr>
      <vt:lpstr>Classification of Highways</vt:lpstr>
      <vt:lpstr>Highway alignment and  surveys</vt:lpstr>
      <vt:lpstr>Highway alignment</vt:lpstr>
      <vt:lpstr>Slide 10</vt:lpstr>
      <vt:lpstr>Slide 11</vt:lpstr>
      <vt:lpstr>Requrements of highway alignment</vt:lpstr>
      <vt:lpstr>Factors controlling alignment</vt:lpstr>
      <vt:lpstr>Factors controlling alignment cont...</vt:lpstr>
      <vt:lpstr>Geometric design</vt:lpstr>
      <vt:lpstr>Topographical control points</vt:lpstr>
      <vt:lpstr>stability</vt:lpstr>
      <vt:lpstr>Engineering Surveys for Highway locations</vt:lpstr>
      <vt:lpstr>MAP STUDY</vt:lpstr>
      <vt:lpstr>RECONNAISSANCE SURVEY</vt:lpstr>
      <vt:lpstr>RECONNAISSANCE SURVEY cont..</vt:lpstr>
      <vt:lpstr>Preliminary survey</vt:lpstr>
      <vt:lpstr>Preliminary survey cont…</vt:lpstr>
      <vt:lpstr>Final location and detailed survey</vt:lpstr>
      <vt:lpstr>Final location and detailed survey</vt:lpstr>
      <vt:lpstr>Drawing and Report</vt:lpstr>
      <vt:lpstr>New highway project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  HIGHWAY PLANNING AND ALIGNMENT 8</dc:title>
  <dc:creator>Malarvizhi</dc:creator>
  <cp:lastModifiedBy>Nasir</cp:lastModifiedBy>
  <cp:revision>6</cp:revision>
  <dcterms:created xsi:type="dcterms:W3CDTF">2021-06-20T13:04:30Z</dcterms:created>
  <dcterms:modified xsi:type="dcterms:W3CDTF">2021-06-20T13:11:43Z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2021-06-20T00:00:00Z</vt:filetime>
  </property>
</Properties>
</file>