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3" r:id="rId6"/>
    <p:sldId id="280" r:id="rId7"/>
    <p:sldId id="260" r:id="rId8"/>
    <p:sldId id="262" r:id="rId9"/>
    <p:sldId id="263" r:id="rId10"/>
    <p:sldId id="264" r:id="rId11"/>
    <p:sldId id="266" r:id="rId12"/>
    <p:sldId id="267" r:id="rId13"/>
    <p:sldId id="261" r:id="rId14"/>
    <p:sldId id="271" r:id="rId15"/>
    <p:sldId id="274" r:id="rId16"/>
    <p:sldId id="275" r:id="rId17"/>
    <p:sldId id="276" r:id="rId18"/>
    <p:sldId id="277" r:id="rId19"/>
    <p:sldId id="278" r:id="rId20"/>
    <p:sldId id="279" r:id="rId21"/>
    <p:sldId id="282"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BBA62-8CFA-4227-9972-70E8D621EE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C8A276-9FE1-4452-A3B5-532895BA6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725B4E-F20B-4F1D-9FFB-078C3B46808A}"/>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7A81FEAC-4E21-4866-B692-52491A7F4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AD8D3-5A07-426C-A66F-7C5F28E13D8D}"/>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51242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C005F-5AC2-400B-9137-6604A755CB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B22FAE-9606-4A4A-84FC-EF9AEF2AAD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8DC996-DC99-4D3E-9A4F-1E41A068EB19}"/>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57696D3A-0345-4CC5-B4DC-BC947DC9F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0C69B-DA99-4E33-A910-0C183F6DFD5E}"/>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40137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AF9DD3-08C7-4241-B5B5-56514290D3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F41DC-AFC0-489D-BD5D-4304617AFE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648ED0-9C42-4177-B6E0-64D1D3176554}"/>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9BD48F43-ABCC-4DB5-8F4E-EB3C2FA5C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60C6D-9EAD-4B83-8DEB-7198A06A4DFB}"/>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424251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13CFC-3DA6-4103-A555-369FE1B671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1B5585-91AA-4703-94A0-7C0DAF3E8C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1C3118-53E0-4F08-B94D-02850EF20954}"/>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6A4F59E3-777E-4BA5-8DE0-60DF89F82C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CA4DB-E4B7-4107-851C-505F18E5B3DF}"/>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55016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BCBDF-3859-47D3-92A1-55A9CDF540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6D20CD-C892-4F86-9090-61154D172E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06F10D-7797-4741-B2A1-50BA1DF03D8C}"/>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677B743D-CADA-478B-89E8-44B110090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14CA3D-CFF8-434A-BB0D-55AF4FAB6375}"/>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217074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8F111-FEF0-4908-B778-128F4989AC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A56D6B-0EF7-423B-83C5-B7A75DE9FC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C559A7-22CD-43D2-80B1-775F053BD2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ED7C50-6CCE-451E-85E7-266C5F8D26C7}"/>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6" name="Footer Placeholder 5">
            <a:extLst>
              <a:ext uri="{FF2B5EF4-FFF2-40B4-BE49-F238E27FC236}">
                <a16:creationId xmlns:a16="http://schemas.microsoft.com/office/drawing/2014/main" id="{AADE299B-9413-408E-91CB-AB793A4F66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3D9852-976A-44A6-B95C-4AFD82B76BA4}"/>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95383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497E-E302-4570-9370-57D06C4675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8438CB-026A-4A6A-B758-6537ECB49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CE10CA-1120-488E-A73F-EB5600CB12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262191-C7B2-406B-8523-B306367BA5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884B5E-94BA-467E-9978-6D40904DCB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88F303-8B3C-4172-8732-DAF756374DD4}"/>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8" name="Footer Placeholder 7">
            <a:extLst>
              <a:ext uri="{FF2B5EF4-FFF2-40B4-BE49-F238E27FC236}">
                <a16:creationId xmlns:a16="http://schemas.microsoft.com/office/drawing/2014/main" id="{BD2B8080-74DB-4A77-BB3A-BD19E48C84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3CD9AB-7694-42CB-82E0-3A941E786DFE}"/>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67407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8F5A2-6732-46AD-BFDD-D588D9C835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B63E24-4B8E-4006-AC6C-0D2225CBC586}"/>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4" name="Footer Placeholder 3">
            <a:extLst>
              <a:ext uri="{FF2B5EF4-FFF2-40B4-BE49-F238E27FC236}">
                <a16:creationId xmlns:a16="http://schemas.microsoft.com/office/drawing/2014/main" id="{6BE7A033-33B6-4A5B-A3E7-8A5F3FC845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7A1960-D0AA-459C-81CA-77550FE27BEF}"/>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88390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F8FDB-5F6C-4C21-966A-936031239C2B}"/>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3" name="Footer Placeholder 2">
            <a:extLst>
              <a:ext uri="{FF2B5EF4-FFF2-40B4-BE49-F238E27FC236}">
                <a16:creationId xmlns:a16="http://schemas.microsoft.com/office/drawing/2014/main" id="{89B3EFB2-53FF-4103-BAA9-C34FEABBDD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1D535C-A857-4710-856D-4EE5FB5C33E2}"/>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1154154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EAB52-51A7-4C06-9ED0-5417A75E84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ABE28-D9C2-4784-B855-26D4D9D18B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8B62AF-DA9C-4FDF-82D3-5018D3524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FED846-8545-4191-8D42-2E56F163AFEB}"/>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6" name="Footer Placeholder 5">
            <a:extLst>
              <a:ext uri="{FF2B5EF4-FFF2-40B4-BE49-F238E27FC236}">
                <a16:creationId xmlns:a16="http://schemas.microsoft.com/office/drawing/2014/main" id="{9068D801-6745-46D8-B6BB-4703609ED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9CC45-A4F8-4486-A185-BC48836E4773}"/>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2455607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32553-98AE-44AE-96B6-4504893923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102DB1-5F5A-4552-BCB4-B8A00F0AF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585399-EE81-4029-B22C-D4F1C975B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B580DC-978E-4481-9E33-AAD2EA9025DE}"/>
              </a:ext>
            </a:extLst>
          </p:cNvPr>
          <p:cNvSpPr>
            <a:spLocks noGrp="1"/>
          </p:cNvSpPr>
          <p:nvPr>
            <p:ph type="dt" sz="half" idx="10"/>
          </p:nvPr>
        </p:nvSpPr>
        <p:spPr/>
        <p:txBody>
          <a:bodyPr/>
          <a:lstStyle/>
          <a:p>
            <a:fld id="{7BDA4DD2-D942-4B93-ACB6-A8B914475410}" type="datetimeFigureOut">
              <a:rPr lang="en-US" smtClean="0"/>
              <a:t>11/18/2020</a:t>
            </a:fld>
            <a:endParaRPr lang="en-US"/>
          </a:p>
        </p:txBody>
      </p:sp>
      <p:sp>
        <p:nvSpPr>
          <p:cNvPr id="6" name="Footer Placeholder 5">
            <a:extLst>
              <a:ext uri="{FF2B5EF4-FFF2-40B4-BE49-F238E27FC236}">
                <a16:creationId xmlns:a16="http://schemas.microsoft.com/office/drawing/2014/main" id="{63FD06D0-23F9-4A98-8BB5-74C7E826FD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424DDF-7D2A-4DB0-ABEB-962ACD035783}"/>
              </a:ext>
            </a:extLst>
          </p:cNvPr>
          <p:cNvSpPr>
            <a:spLocks noGrp="1"/>
          </p:cNvSpPr>
          <p:nvPr>
            <p:ph type="sldNum" sz="quarter" idx="12"/>
          </p:nvPr>
        </p:nvSpPr>
        <p:spPr/>
        <p:txBody>
          <a:bodyPr/>
          <a:lstStyle/>
          <a:p>
            <a:fld id="{26BC1E40-AE73-4D97-BD49-2B5204FF972C}" type="slidenum">
              <a:rPr lang="en-US" smtClean="0"/>
              <a:t>‹#›</a:t>
            </a:fld>
            <a:endParaRPr lang="en-US"/>
          </a:p>
        </p:txBody>
      </p:sp>
    </p:spTree>
    <p:extLst>
      <p:ext uri="{BB962C8B-B14F-4D97-AF65-F5344CB8AC3E}">
        <p14:creationId xmlns:p14="http://schemas.microsoft.com/office/powerpoint/2010/main" val="187398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4C46D-5C03-416B-AC7D-78F54E798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43872B-B3BF-4785-AFFC-700D5A7F57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1D49D-F6CC-4F46-9238-3A7CCAFC0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A4DD2-D942-4B93-ACB6-A8B914475410}" type="datetimeFigureOut">
              <a:rPr lang="en-US" smtClean="0"/>
              <a:t>11/18/2020</a:t>
            </a:fld>
            <a:endParaRPr lang="en-US"/>
          </a:p>
        </p:txBody>
      </p:sp>
      <p:sp>
        <p:nvSpPr>
          <p:cNvPr id="5" name="Footer Placeholder 4">
            <a:extLst>
              <a:ext uri="{FF2B5EF4-FFF2-40B4-BE49-F238E27FC236}">
                <a16:creationId xmlns:a16="http://schemas.microsoft.com/office/drawing/2014/main" id="{B22BE74B-74CA-4E84-BF54-4CBAD60DD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6181B2-F87A-4A49-A73E-FA8EA7CCB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C1E40-AE73-4D97-BD49-2B5204FF972C}" type="slidenum">
              <a:rPr lang="en-US" smtClean="0"/>
              <a:t>‹#›</a:t>
            </a:fld>
            <a:endParaRPr lang="en-US"/>
          </a:p>
        </p:txBody>
      </p:sp>
    </p:spTree>
    <p:extLst>
      <p:ext uri="{BB962C8B-B14F-4D97-AF65-F5344CB8AC3E}">
        <p14:creationId xmlns:p14="http://schemas.microsoft.com/office/powerpoint/2010/main" val="2811814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E46B-504E-4E23-91A2-8E296EB776BB}"/>
              </a:ext>
            </a:extLst>
          </p:cNvPr>
          <p:cNvSpPr>
            <a:spLocks noGrp="1"/>
          </p:cNvSpPr>
          <p:nvPr>
            <p:ph type="ctrTitle"/>
          </p:nvPr>
        </p:nvSpPr>
        <p:spPr/>
        <p:txBody>
          <a:bodyPr>
            <a:normAutofit fontScale="90000"/>
          </a:bodyPr>
          <a:lstStyle/>
          <a:p>
            <a:r>
              <a:rPr lang="en-US" dirty="0"/>
              <a:t>Measure of Dispersion</a:t>
            </a:r>
            <a:br>
              <a:rPr lang="en-US" dirty="0"/>
            </a:br>
            <a:r>
              <a:rPr lang="en-US" dirty="0"/>
              <a:t>or </a:t>
            </a:r>
            <a:br>
              <a:rPr lang="en-US" dirty="0"/>
            </a:br>
            <a:r>
              <a:rPr lang="en-US" dirty="0"/>
              <a:t>Measure of Variability</a:t>
            </a:r>
          </a:p>
        </p:txBody>
      </p:sp>
    </p:spTree>
    <p:extLst>
      <p:ext uri="{BB962C8B-B14F-4D97-AF65-F5344CB8AC3E}">
        <p14:creationId xmlns:p14="http://schemas.microsoft.com/office/powerpoint/2010/main" val="3213993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86C92-6B7F-438A-9E2B-F353BF85E1A8}"/>
              </a:ext>
            </a:extLst>
          </p:cNvPr>
          <p:cNvSpPr>
            <a:spLocks noGrp="1"/>
          </p:cNvSpPr>
          <p:nvPr>
            <p:ph type="title"/>
          </p:nvPr>
        </p:nvSpPr>
        <p:spPr/>
        <p:txBody>
          <a:bodyPr>
            <a:normAutofit fontScale="90000"/>
          </a:bodyPr>
          <a:lstStyle/>
          <a:p>
            <a:r>
              <a:rPr lang="en-US" dirty="0"/>
              <a:t>Example: Find the range for the frequency distribution of weights of 120 apples are given below</a:t>
            </a:r>
          </a:p>
        </p:txBody>
      </p:sp>
      <p:graphicFrame>
        <p:nvGraphicFramePr>
          <p:cNvPr id="6" name="Table 6">
            <a:extLst>
              <a:ext uri="{FF2B5EF4-FFF2-40B4-BE49-F238E27FC236}">
                <a16:creationId xmlns:a16="http://schemas.microsoft.com/office/drawing/2014/main" id="{8EAEE959-D98A-4A08-8058-D1AD0E5D47E5}"/>
              </a:ext>
            </a:extLst>
          </p:cNvPr>
          <p:cNvGraphicFramePr>
            <a:graphicFrameLocks noGrp="1"/>
          </p:cNvGraphicFramePr>
          <p:nvPr>
            <p:ph idx="1"/>
            <p:extLst>
              <p:ext uri="{D42A27DB-BD31-4B8C-83A1-F6EECF244321}">
                <p14:modId xmlns:p14="http://schemas.microsoft.com/office/powerpoint/2010/main" val="2981158732"/>
              </p:ext>
            </p:extLst>
          </p:nvPr>
        </p:nvGraphicFramePr>
        <p:xfrm>
          <a:off x="1987826" y="1825625"/>
          <a:ext cx="7315200" cy="445008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450636651"/>
                    </a:ext>
                  </a:extLst>
                </a:gridCol>
                <a:gridCol w="3657600">
                  <a:extLst>
                    <a:ext uri="{9D8B030D-6E8A-4147-A177-3AD203B41FA5}">
                      <a16:colId xmlns:a16="http://schemas.microsoft.com/office/drawing/2014/main" val="3359411730"/>
                    </a:ext>
                  </a:extLst>
                </a:gridCol>
              </a:tblGrid>
              <a:tr h="370840">
                <a:tc>
                  <a:txBody>
                    <a:bodyPr/>
                    <a:lstStyle/>
                    <a:p>
                      <a:r>
                        <a:rPr lang="en-US" dirty="0"/>
                        <a:t>Weights(</a:t>
                      </a:r>
                      <a:r>
                        <a:rPr lang="en-US" dirty="0" err="1"/>
                        <a:t>lb</a:t>
                      </a:r>
                      <a:r>
                        <a:rPr lang="en-US" dirty="0"/>
                        <a:t>)</a:t>
                      </a:r>
                    </a:p>
                  </a:txBody>
                  <a:tcPr/>
                </a:tc>
                <a:tc>
                  <a:txBody>
                    <a:bodyPr/>
                    <a:lstStyle/>
                    <a:p>
                      <a:r>
                        <a:rPr lang="en-US" dirty="0"/>
                        <a:t>Number of students</a:t>
                      </a:r>
                    </a:p>
                  </a:txBody>
                  <a:tcPr/>
                </a:tc>
                <a:extLst>
                  <a:ext uri="{0D108BD9-81ED-4DB2-BD59-A6C34878D82A}">
                    <a16:rowId xmlns:a16="http://schemas.microsoft.com/office/drawing/2014/main" val="3494471934"/>
                  </a:ext>
                </a:extLst>
              </a:tr>
              <a:tr h="370840">
                <a:tc>
                  <a:txBody>
                    <a:bodyPr/>
                    <a:lstStyle/>
                    <a:p>
                      <a:r>
                        <a:rPr lang="en-US" dirty="0"/>
                        <a:t>110-119</a:t>
                      </a:r>
                    </a:p>
                  </a:txBody>
                  <a:tcPr/>
                </a:tc>
                <a:tc>
                  <a:txBody>
                    <a:bodyPr/>
                    <a:lstStyle/>
                    <a:p>
                      <a:r>
                        <a:rPr lang="en-US" dirty="0"/>
                        <a:t>1</a:t>
                      </a:r>
                    </a:p>
                  </a:txBody>
                  <a:tcPr/>
                </a:tc>
                <a:extLst>
                  <a:ext uri="{0D108BD9-81ED-4DB2-BD59-A6C34878D82A}">
                    <a16:rowId xmlns:a16="http://schemas.microsoft.com/office/drawing/2014/main" val="1318731897"/>
                  </a:ext>
                </a:extLst>
              </a:tr>
              <a:tr h="370840">
                <a:tc>
                  <a:txBody>
                    <a:bodyPr/>
                    <a:lstStyle/>
                    <a:p>
                      <a:r>
                        <a:rPr lang="en-US" dirty="0"/>
                        <a:t>120-129</a:t>
                      </a:r>
                    </a:p>
                  </a:txBody>
                  <a:tcPr/>
                </a:tc>
                <a:tc>
                  <a:txBody>
                    <a:bodyPr/>
                    <a:lstStyle/>
                    <a:p>
                      <a:r>
                        <a:rPr lang="en-US" dirty="0"/>
                        <a:t>4</a:t>
                      </a:r>
                    </a:p>
                  </a:txBody>
                  <a:tcPr/>
                </a:tc>
                <a:extLst>
                  <a:ext uri="{0D108BD9-81ED-4DB2-BD59-A6C34878D82A}">
                    <a16:rowId xmlns:a16="http://schemas.microsoft.com/office/drawing/2014/main" val="3526188824"/>
                  </a:ext>
                </a:extLst>
              </a:tr>
              <a:tr h="370840">
                <a:tc>
                  <a:txBody>
                    <a:bodyPr/>
                    <a:lstStyle/>
                    <a:p>
                      <a:r>
                        <a:rPr lang="en-US" dirty="0"/>
                        <a:t>130-139</a:t>
                      </a:r>
                    </a:p>
                  </a:txBody>
                  <a:tcPr/>
                </a:tc>
                <a:tc>
                  <a:txBody>
                    <a:bodyPr/>
                    <a:lstStyle/>
                    <a:p>
                      <a:r>
                        <a:rPr lang="en-US" dirty="0"/>
                        <a:t>17</a:t>
                      </a:r>
                    </a:p>
                  </a:txBody>
                  <a:tcPr/>
                </a:tc>
                <a:extLst>
                  <a:ext uri="{0D108BD9-81ED-4DB2-BD59-A6C34878D82A}">
                    <a16:rowId xmlns:a16="http://schemas.microsoft.com/office/drawing/2014/main" val="2206408006"/>
                  </a:ext>
                </a:extLst>
              </a:tr>
              <a:tr h="370840">
                <a:tc>
                  <a:txBody>
                    <a:bodyPr/>
                    <a:lstStyle/>
                    <a:p>
                      <a:r>
                        <a:rPr lang="en-US" dirty="0"/>
                        <a:t>140-149</a:t>
                      </a:r>
                    </a:p>
                  </a:txBody>
                  <a:tcPr/>
                </a:tc>
                <a:tc>
                  <a:txBody>
                    <a:bodyPr/>
                    <a:lstStyle/>
                    <a:p>
                      <a:r>
                        <a:rPr lang="en-US" dirty="0"/>
                        <a:t>28</a:t>
                      </a:r>
                    </a:p>
                  </a:txBody>
                  <a:tcPr/>
                </a:tc>
                <a:extLst>
                  <a:ext uri="{0D108BD9-81ED-4DB2-BD59-A6C34878D82A}">
                    <a16:rowId xmlns:a16="http://schemas.microsoft.com/office/drawing/2014/main" val="13675022"/>
                  </a:ext>
                </a:extLst>
              </a:tr>
              <a:tr h="370840">
                <a:tc>
                  <a:txBody>
                    <a:bodyPr/>
                    <a:lstStyle/>
                    <a:p>
                      <a:r>
                        <a:rPr lang="en-US" dirty="0"/>
                        <a:t>150-159</a:t>
                      </a:r>
                    </a:p>
                  </a:txBody>
                  <a:tcPr/>
                </a:tc>
                <a:tc>
                  <a:txBody>
                    <a:bodyPr/>
                    <a:lstStyle/>
                    <a:p>
                      <a:r>
                        <a:rPr lang="en-US" dirty="0"/>
                        <a:t>25</a:t>
                      </a:r>
                    </a:p>
                  </a:txBody>
                  <a:tcPr/>
                </a:tc>
                <a:extLst>
                  <a:ext uri="{0D108BD9-81ED-4DB2-BD59-A6C34878D82A}">
                    <a16:rowId xmlns:a16="http://schemas.microsoft.com/office/drawing/2014/main" val="1693334046"/>
                  </a:ext>
                </a:extLst>
              </a:tr>
              <a:tr h="370840">
                <a:tc>
                  <a:txBody>
                    <a:bodyPr/>
                    <a:lstStyle/>
                    <a:p>
                      <a:r>
                        <a:rPr lang="en-US" dirty="0"/>
                        <a:t>160-169</a:t>
                      </a:r>
                    </a:p>
                  </a:txBody>
                  <a:tcPr/>
                </a:tc>
                <a:tc>
                  <a:txBody>
                    <a:bodyPr/>
                    <a:lstStyle/>
                    <a:p>
                      <a:r>
                        <a:rPr lang="en-US" dirty="0"/>
                        <a:t>18</a:t>
                      </a:r>
                    </a:p>
                  </a:txBody>
                  <a:tcPr/>
                </a:tc>
                <a:extLst>
                  <a:ext uri="{0D108BD9-81ED-4DB2-BD59-A6C34878D82A}">
                    <a16:rowId xmlns:a16="http://schemas.microsoft.com/office/drawing/2014/main" val="1626057086"/>
                  </a:ext>
                </a:extLst>
              </a:tr>
              <a:tr h="370840">
                <a:tc>
                  <a:txBody>
                    <a:bodyPr/>
                    <a:lstStyle/>
                    <a:p>
                      <a:r>
                        <a:rPr lang="en-US" dirty="0"/>
                        <a:t>170-179</a:t>
                      </a:r>
                    </a:p>
                  </a:txBody>
                  <a:tcPr/>
                </a:tc>
                <a:tc>
                  <a:txBody>
                    <a:bodyPr/>
                    <a:lstStyle/>
                    <a:p>
                      <a:r>
                        <a:rPr lang="en-US" dirty="0"/>
                        <a:t>13</a:t>
                      </a:r>
                    </a:p>
                  </a:txBody>
                  <a:tcPr/>
                </a:tc>
                <a:extLst>
                  <a:ext uri="{0D108BD9-81ED-4DB2-BD59-A6C34878D82A}">
                    <a16:rowId xmlns:a16="http://schemas.microsoft.com/office/drawing/2014/main" val="765656680"/>
                  </a:ext>
                </a:extLst>
              </a:tr>
              <a:tr h="370840">
                <a:tc>
                  <a:txBody>
                    <a:bodyPr/>
                    <a:lstStyle/>
                    <a:p>
                      <a:r>
                        <a:rPr lang="en-US" dirty="0"/>
                        <a:t>180-189</a:t>
                      </a:r>
                    </a:p>
                  </a:txBody>
                  <a:tcPr/>
                </a:tc>
                <a:tc>
                  <a:txBody>
                    <a:bodyPr/>
                    <a:lstStyle/>
                    <a:p>
                      <a:r>
                        <a:rPr lang="en-US" dirty="0"/>
                        <a:t>6</a:t>
                      </a:r>
                    </a:p>
                  </a:txBody>
                  <a:tcPr/>
                </a:tc>
                <a:extLst>
                  <a:ext uri="{0D108BD9-81ED-4DB2-BD59-A6C34878D82A}">
                    <a16:rowId xmlns:a16="http://schemas.microsoft.com/office/drawing/2014/main" val="1324612311"/>
                  </a:ext>
                </a:extLst>
              </a:tr>
              <a:tr h="370840">
                <a:tc>
                  <a:txBody>
                    <a:bodyPr/>
                    <a:lstStyle/>
                    <a:p>
                      <a:r>
                        <a:rPr lang="en-US" dirty="0"/>
                        <a:t>190-199</a:t>
                      </a:r>
                    </a:p>
                  </a:txBody>
                  <a:tcPr/>
                </a:tc>
                <a:tc>
                  <a:txBody>
                    <a:bodyPr/>
                    <a:lstStyle/>
                    <a:p>
                      <a:r>
                        <a:rPr lang="en-US" dirty="0"/>
                        <a:t>5</a:t>
                      </a:r>
                    </a:p>
                  </a:txBody>
                  <a:tcPr/>
                </a:tc>
                <a:extLst>
                  <a:ext uri="{0D108BD9-81ED-4DB2-BD59-A6C34878D82A}">
                    <a16:rowId xmlns:a16="http://schemas.microsoft.com/office/drawing/2014/main" val="3273321965"/>
                  </a:ext>
                </a:extLst>
              </a:tr>
              <a:tr h="370840">
                <a:tc>
                  <a:txBody>
                    <a:bodyPr/>
                    <a:lstStyle/>
                    <a:p>
                      <a:r>
                        <a:rPr lang="en-US" dirty="0"/>
                        <a:t>200-209</a:t>
                      </a:r>
                    </a:p>
                  </a:txBody>
                  <a:tcPr/>
                </a:tc>
                <a:tc>
                  <a:txBody>
                    <a:bodyPr/>
                    <a:lstStyle/>
                    <a:p>
                      <a:r>
                        <a:rPr lang="en-US" dirty="0"/>
                        <a:t>2</a:t>
                      </a:r>
                    </a:p>
                  </a:txBody>
                  <a:tcPr/>
                </a:tc>
                <a:extLst>
                  <a:ext uri="{0D108BD9-81ED-4DB2-BD59-A6C34878D82A}">
                    <a16:rowId xmlns:a16="http://schemas.microsoft.com/office/drawing/2014/main" val="1206872876"/>
                  </a:ext>
                </a:extLst>
              </a:tr>
              <a:tr h="370840">
                <a:tc>
                  <a:txBody>
                    <a:bodyPr/>
                    <a:lstStyle/>
                    <a:p>
                      <a:r>
                        <a:rPr lang="en-US" dirty="0"/>
                        <a:t>210-219</a:t>
                      </a:r>
                    </a:p>
                  </a:txBody>
                  <a:tcPr/>
                </a:tc>
                <a:tc>
                  <a:txBody>
                    <a:bodyPr/>
                    <a:lstStyle/>
                    <a:p>
                      <a:r>
                        <a:rPr lang="en-US" dirty="0"/>
                        <a:t>1</a:t>
                      </a:r>
                    </a:p>
                  </a:txBody>
                  <a:tcPr/>
                </a:tc>
                <a:extLst>
                  <a:ext uri="{0D108BD9-81ED-4DB2-BD59-A6C34878D82A}">
                    <a16:rowId xmlns:a16="http://schemas.microsoft.com/office/drawing/2014/main" val="2303998291"/>
                  </a:ext>
                </a:extLst>
              </a:tr>
            </a:tbl>
          </a:graphicData>
        </a:graphic>
      </p:graphicFrame>
    </p:spTree>
    <p:extLst>
      <p:ext uri="{BB962C8B-B14F-4D97-AF65-F5344CB8AC3E}">
        <p14:creationId xmlns:p14="http://schemas.microsoft.com/office/powerpoint/2010/main" val="2228400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EAEE959-D98A-4A08-8058-D1AD0E5D47E5}"/>
              </a:ext>
            </a:extLst>
          </p:cNvPr>
          <p:cNvGraphicFramePr>
            <a:graphicFrameLocks noGrp="1"/>
          </p:cNvGraphicFramePr>
          <p:nvPr>
            <p:ph idx="1"/>
            <p:extLst>
              <p:ext uri="{D42A27DB-BD31-4B8C-83A1-F6EECF244321}">
                <p14:modId xmlns:p14="http://schemas.microsoft.com/office/powerpoint/2010/main" val="4108223675"/>
              </p:ext>
            </p:extLst>
          </p:nvPr>
        </p:nvGraphicFramePr>
        <p:xfrm>
          <a:off x="1987826" y="1825625"/>
          <a:ext cx="7315200" cy="445008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450636651"/>
                    </a:ext>
                  </a:extLst>
                </a:gridCol>
                <a:gridCol w="3657600">
                  <a:extLst>
                    <a:ext uri="{9D8B030D-6E8A-4147-A177-3AD203B41FA5}">
                      <a16:colId xmlns:a16="http://schemas.microsoft.com/office/drawing/2014/main" val="3359411730"/>
                    </a:ext>
                  </a:extLst>
                </a:gridCol>
              </a:tblGrid>
              <a:tr h="370840">
                <a:tc>
                  <a:txBody>
                    <a:bodyPr/>
                    <a:lstStyle/>
                    <a:p>
                      <a:r>
                        <a:rPr lang="en-US" dirty="0"/>
                        <a:t>Weights(</a:t>
                      </a:r>
                      <a:r>
                        <a:rPr lang="en-US" dirty="0" err="1"/>
                        <a:t>lb</a:t>
                      </a:r>
                      <a:r>
                        <a:rPr lang="en-US" dirty="0"/>
                        <a:t>)</a:t>
                      </a:r>
                    </a:p>
                  </a:txBody>
                  <a:tcPr/>
                </a:tc>
                <a:tc>
                  <a:txBody>
                    <a:bodyPr/>
                    <a:lstStyle/>
                    <a:p>
                      <a:r>
                        <a:rPr lang="en-US" dirty="0"/>
                        <a:t>Number of students</a:t>
                      </a:r>
                    </a:p>
                  </a:txBody>
                  <a:tcPr/>
                </a:tc>
                <a:extLst>
                  <a:ext uri="{0D108BD9-81ED-4DB2-BD59-A6C34878D82A}">
                    <a16:rowId xmlns:a16="http://schemas.microsoft.com/office/drawing/2014/main" val="3494471934"/>
                  </a:ext>
                </a:extLst>
              </a:tr>
              <a:tr h="370840">
                <a:tc>
                  <a:txBody>
                    <a:bodyPr/>
                    <a:lstStyle/>
                    <a:p>
                      <a:r>
                        <a:rPr lang="en-US" dirty="0"/>
                        <a:t>110-119                  109.5-119.5</a:t>
                      </a:r>
                    </a:p>
                  </a:txBody>
                  <a:tcPr/>
                </a:tc>
                <a:tc>
                  <a:txBody>
                    <a:bodyPr/>
                    <a:lstStyle/>
                    <a:p>
                      <a:r>
                        <a:rPr lang="en-US" dirty="0"/>
                        <a:t>1                                      114.5</a:t>
                      </a:r>
                    </a:p>
                  </a:txBody>
                  <a:tcPr/>
                </a:tc>
                <a:extLst>
                  <a:ext uri="{0D108BD9-81ED-4DB2-BD59-A6C34878D82A}">
                    <a16:rowId xmlns:a16="http://schemas.microsoft.com/office/drawing/2014/main" val="1318731897"/>
                  </a:ext>
                </a:extLst>
              </a:tr>
              <a:tr h="370840">
                <a:tc>
                  <a:txBody>
                    <a:bodyPr/>
                    <a:lstStyle/>
                    <a:p>
                      <a:r>
                        <a:rPr lang="en-US" dirty="0"/>
                        <a:t>120-129                   119.5-129.5          </a:t>
                      </a:r>
                    </a:p>
                  </a:txBody>
                  <a:tcPr/>
                </a:tc>
                <a:tc>
                  <a:txBody>
                    <a:bodyPr/>
                    <a:lstStyle/>
                    <a:p>
                      <a:r>
                        <a:rPr lang="en-US" dirty="0"/>
                        <a:t>4                                       124.5</a:t>
                      </a:r>
                    </a:p>
                  </a:txBody>
                  <a:tcPr/>
                </a:tc>
                <a:extLst>
                  <a:ext uri="{0D108BD9-81ED-4DB2-BD59-A6C34878D82A}">
                    <a16:rowId xmlns:a16="http://schemas.microsoft.com/office/drawing/2014/main" val="3526188824"/>
                  </a:ext>
                </a:extLst>
              </a:tr>
              <a:tr h="370840">
                <a:tc>
                  <a:txBody>
                    <a:bodyPr/>
                    <a:lstStyle/>
                    <a:p>
                      <a:r>
                        <a:rPr lang="en-US" dirty="0"/>
                        <a:t>130-139                   129.5-139.5</a:t>
                      </a:r>
                    </a:p>
                  </a:txBody>
                  <a:tcPr/>
                </a:tc>
                <a:tc>
                  <a:txBody>
                    <a:bodyPr/>
                    <a:lstStyle/>
                    <a:p>
                      <a:r>
                        <a:rPr lang="en-US" dirty="0"/>
                        <a:t>17                                     134.5</a:t>
                      </a:r>
                    </a:p>
                  </a:txBody>
                  <a:tcPr/>
                </a:tc>
                <a:extLst>
                  <a:ext uri="{0D108BD9-81ED-4DB2-BD59-A6C34878D82A}">
                    <a16:rowId xmlns:a16="http://schemas.microsoft.com/office/drawing/2014/main" val="2206408006"/>
                  </a:ext>
                </a:extLst>
              </a:tr>
              <a:tr h="370840">
                <a:tc>
                  <a:txBody>
                    <a:bodyPr/>
                    <a:lstStyle/>
                    <a:p>
                      <a:r>
                        <a:rPr lang="en-US" dirty="0"/>
                        <a:t>140-149                   139.5-149.5</a:t>
                      </a:r>
                    </a:p>
                  </a:txBody>
                  <a:tcPr/>
                </a:tc>
                <a:tc>
                  <a:txBody>
                    <a:bodyPr/>
                    <a:lstStyle/>
                    <a:p>
                      <a:r>
                        <a:rPr lang="en-US" dirty="0"/>
                        <a:t>28                                     144.5</a:t>
                      </a:r>
                    </a:p>
                  </a:txBody>
                  <a:tcPr/>
                </a:tc>
                <a:extLst>
                  <a:ext uri="{0D108BD9-81ED-4DB2-BD59-A6C34878D82A}">
                    <a16:rowId xmlns:a16="http://schemas.microsoft.com/office/drawing/2014/main" val="13675022"/>
                  </a:ext>
                </a:extLst>
              </a:tr>
              <a:tr h="370840">
                <a:tc>
                  <a:txBody>
                    <a:bodyPr/>
                    <a:lstStyle/>
                    <a:p>
                      <a:r>
                        <a:rPr lang="en-US" dirty="0"/>
                        <a:t>150-159                    149.5-159.5</a:t>
                      </a:r>
                    </a:p>
                  </a:txBody>
                  <a:tcPr/>
                </a:tc>
                <a:tc>
                  <a:txBody>
                    <a:bodyPr/>
                    <a:lstStyle/>
                    <a:p>
                      <a:r>
                        <a:rPr lang="en-US" dirty="0"/>
                        <a:t>25                                      154.5</a:t>
                      </a:r>
                    </a:p>
                  </a:txBody>
                  <a:tcPr/>
                </a:tc>
                <a:extLst>
                  <a:ext uri="{0D108BD9-81ED-4DB2-BD59-A6C34878D82A}">
                    <a16:rowId xmlns:a16="http://schemas.microsoft.com/office/drawing/2014/main" val="1693334046"/>
                  </a:ext>
                </a:extLst>
              </a:tr>
              <a:tr h="370840">
                <a:tc>
                  <a:txBody>
                    <a:bodyPr/>
                    <a:lstStyle/>
                    <a:p>
                      <a:r>
                        <a:rPr lang="en-US" dirty="0"/>
                        <a:t>160-169                    159.5-169.5</a:t>
                      </a:r>
                    </a:p>
                  </a:txBody>
                  <a:tcPr/>
                </a:tc>
                <a:tc>
                  <a:txBody>
                    <a:bodyPr/>
                    <a:lstStyle/>
                    <a:p>
                      <a:r>
                        <a:rPr lang="en-US" dirty="0"/>
                        <a:t>18                                     164.5</a:t>
                      </a:r>
                    </a:p>
                  </a:txBody>
                  <a:tcPr/>
                </a:tc>
                <a:extLst>
                  <a:ext uri="{0D108BD9-81ED-4DB2-BD59-A6C34878D82A}">
                    <a16:rowId xmlns:a16="http://schemas.microsoft.com/office/drawing/2014/main" val="1626057086"/>
                  </a:ext>
                </a:extLst>
              </a:tr>
              <a:tr h="370840">
                <a:tc>
                  <a:txBody>
                    <a:bodyPr/>
                    <a:lstStyle/>
                    <a:p>
                      <a:r>
                        <a:rPr lang="en-US" dirty="0"/>
                        <a:t>170-179                     169.5-179.5</a:t>
                      </a:r>
                    </a:p>
                  </a:txBody>
                  <a:tcPr/>
                </a:tc>
                <a:tc>
                  <a:txBody>
                    <a:bodyPr/>
                    <a:lstStyle/>
                    <a:p>
                      <a:r>
                        <a:rPr lang="en-US" dirty="0"/>
                        <a:t>13                                      174.5</a:t>
                      </a:r>
                    </a:p>
                  </a:txBody>
                  <a:tcPr/>
                </a:tc>
                <a:extLst>
                  <a:ext uri="{0D108BD9-81ED-4DB2-BD59-A6C34878D82A}">
                    <a16:rowId xmlns:a16="http://schemas.microsoft.com/office/drawing/2014/main" val="765656680"/>
                  </a:ext>
                </a:extLst>
              </a:tr>
              <a:tr h="370840">
                <a:tc>
                  <a:txBody>
                    <a:bodyPr/>
                    <a:lstStyle/>
                    <a:p>
                      <a:r>
                        <a:rPr lang="en-US" dirty="0"/>
                        <a:t>180-189                   179.5-189.5</a:t>
                      </a:r>
                    </a:p>
                  </a:txBody>
                  <a:tcPr/>
                </a:tc>
                <a:tc>
                  <a:txBody>
                    <a:bodyPr/>
                    <a:lstStyle/>
                    <a:p>
                      <a:r>
                        <a:rPr lang="en-US" dirty="0"/>
                        <a:t>6                                        184.5</a:t>
                      </a:r>
                    </a:p>
                  </a:txBody>
                  <a:tcPr/>
                </a:tc>
                <a:extLst>
                  <a:ext uri="{0D108BD9-81ED-4DB2-BD59-A6C34878D82A}">
                    <a16:rowId xmlns:a16="http://schemas.microsoft.com/office/drawing/2014/main" val="1324612311"/>
                  </a:ext>
                </a:extLst>
              </a:tr>
              <a:tr h="370840">
                <a:tc>
                  <a:txBody>
                    <a:bodyPr/>
                    <a:lstStyle/>
                    <a:p>
                      <a:r>
                        <a:rPr lang="en-US" dirty="0"/>
                        <a:t>190-199                     189.5-199.5</a:t>
                      </a:r>
                    </a:p>
                  </a:txBody>
                  <a:tcPr/>
                </a:tc>
                <a:tc>
                  <a:txBody>
                    <a:bodyPr/>
                    <a:lstStyle/>
                    <a:p>
                      <a:r>
                        <a:rPr lang="en-US" dirty="0"/>
                        <a:t>5                                        194.5</a:t>
                      </a:r>
                    </a:p>
                  </a:txBody>
                  <a:tcPr/>
                </a:tc>
                <a:extLst>
                  <a:ext uri="{0D108BD9-81ED-4DB2-BD59-A6C34878D82A}">
                    <a16:rowId xmlns:a16="http://schemas.microsoft.com/office/drawing/2014/main" val="3273321965"/>
                  </a:ext>
                </a:extLst>
              </a:tr>
              <a:tr h="370840">
                <a:tc>
                  <a:txBody>
                    <a:bodyPr/>
                    <a:lstStyle/>
                    <a:p>
                      <a:r>
                        <a:rPr lang="en-US" dirty="0"/>
                        <a:t>200-209                    199.5-209.5</a:t>
                      </a:r>
                    </a:p>
                  </a:txBody>
                  <a:tcPr/>
                </a:tc>
                <a:tc>
                  <a:txBody>
                    <a:bodyPr/>
                    <a:lstStyle/>
                    <a:p>
                      <a:r>
                        <a:rPr lang="en-US" dirty="0"/>
                        <a:t>2                                        204.5</a:t>
                      </a:r>
                    </a:p>
                  </a:txBody>
                  <a:tcPr/>
                </a:tc>
                <a:extLst>
                  <a:ext uri="{0D108BD9-81ED-4DB2-BD59-A6C34878D82A}">
                    <a16:rowId xmlns:a16="http://schemas.microsoft.com/office/drawing/2014/main" val="1206872876"/>
                  </a:ext>
                </a:extLst>
              </a:tr>
              <a:tr h="370840">
                <a:tc>
                  <a:txBody>
                    <a:bodyPr/>
                    <a:lstStyle/>
                    <a:p>
                      <a:r>
                        <a:rPr lang="en-US" dirty="0"/>
                        <a:t>210-219                     209.5-219.5</a:t>
                      </a:r>
                    </a:p>
                  </a:txBody>
                  <a:tcPr/>
                </a:tc>
                <a:tc>
                  <a:txBody>
                    <a:bodyPr/>
                    <a:lstStyle/>
                    <a:p>
                      <a:r>
                        <a:rPr lang="en-US" dirty="0"/>
                        <a:t>1                                        214.5</a:t>
                      </a:r>
                    </a:p>
                  </a:txBody>
                  <a:tcPr/>
                </a:tc>
                <a:extLst>
                  <a:ext uri="{0D108BD9-81ED-4DB2-BD59-A6C34878D82A}">
                    <a16:rowId xmlns:a16="http://schemas.microsoft.com/office/drawing/2014/main" val="2303998291"/>
                  </a:ext>
                </a:extLst>
              </a:tr>
            </a:tbl>
          </a:graphicData>
        </a:graphic>
      </p:graphicFrame>
      <p:graphicFrame>
        <p:nvGraphicFramePr>
          <p:cNvPr id="3" name="Table 2">
            <a:extLst>
              <a:ext uri="{FF2B5EF4-FFF2-40B4-BE49-F238E27FC236}">
                <a16:creationId xmlns:a16="http://schemas.microsoft.com/office/drawing/2014/main" id="{DD79F872-D578-45BB-9E60-6866A2E2FD47}"/>
              </a:ext>
            </a:extLst>
          </p:cNvPr>
          <p:cNvGraphicFramePr>
            <a:graphicFrameLocks noGrp="1"/>
          </p:cNvGraphicFramePr>
          <p:nvPr>
            <p:extLst>
              <p:ext uri="{D42A27DB-BD31-4B8C-83A1-F6EECF244321}">
                <p14:modId xmlns:p14="http://schemas.microsoft.com/office/powerpoint/2010/main" val="2669160093"/>
              </p:ext>
            </p:extLst>
          </p:nvPr>
        </p:nvGraphicFramePr>
        <p:xfrm>
          <a:off x="3564835" y="1855304"/>
          <a:ext cx="2107095" cy="4373219"/>
        </p:xfrm>
        <a:graphic>
          <a:graphicData uri="http://schemas.openxmlformats.org/drawingml/2006/table">
            <a:tbl>
              <a:tblPr/>
              <a:tblGrid>
                <a:gridCol w="2107095">
                  <a:extLst>
                    <a:ext uri="{9D8B030D-6E8A-4147-A177-3AD203B41FA5}">
                      <a16:colId xmlns:a16="http://schemas.microsoft.com/office/drawing/2014/main" val="365158641"/>
                    </a:ext>
                  </a:extLst>
                </a:gridCol>
              </a:tblGrid>
              <a:tr h="4373219">
                <a:tc>
                  <a:txBody>
                    <a:bodyPr/>
                    <a:lstStyle/>
                    <a:p>
                      <a:r>
                        <a:rPr lang="en-US" dirty="0"/>
                        <a:t>Class boundaries</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979271202"/>
                  </a:ext>
                </a:extLst>
              </a:tr>
            </a:tbl>
          </a:graphicData>
        </a:graphic>
      </p:graphicFrame>
      <p:graphicFrame>
        <p:nvGraphicFramePr>
          <p:cNvPr id="4" name="Table 3">
            <a:extLst>
              <a:ext uri="{FF2B5EF4-FFF2-40B4-BE49-F238E27FC236}">
                <a16:creationId xmlns:a16="http://schemas.microsoft.com/office/drawing/2014/main" id="{B784642E-0BC5-4C66-917B-DDC06AB011C6}"/>
              </a:ext>
            </a:extLst>
          </p:cNvPr>
          <p:cNvGraphicFramePr>
            <a:graphicFrameLocks noGrp="1"/>
          </p:cNvGraphicFramePr>
          <p:nvPr>
            <p:extLst>
              <p:ext uri="{D42A27DB-BD31-4B8C-83A1-F6EECF244321}">
                <p14:modId xmlns:p14="http://schemas.microsoft.com/office/powerpoint/2010/main" val="1213877408"/>
              </p:ext>
            </p:extLst>
          </p:nvPr>
        </p:nvGraphicFramePr>
        <p:xfrm>
          <a:off x="7699513" y="1855304"/>
          <a:ext cx="1603513" cy="4412974"/>
        </p:xfrm>
        <a:graphic>
          <a:graphicData uri="http://schemas.openxmlformats.org/drawingml/2006/table">
            <a:tbl>
              <a:tblPr/>
              <a:tblGrid>
                <a:gridCol w="1603513">
                  <a:extLst>
                    <a:ext uri="{9D8B030D-6E8A-4147-A177-3AD203B41FA5}">
                      <a16:colId xmlns:a16="http://schemas.microsoft.com/office/drawing/2014/main" val="3705490651"/>
                    </a:ext>
                  </a:extLst>
                </a:gridCol>
              </a:tblGrid>
              <a:tr h="4412974">
                <a:tc>
                  <a:txBody>
                    <a:bodyPr/>
                    <a:lstStyle/>
                    <a:p>
                      <a:r>
                        <a:rPr lang="en-US" dirty="0"/>
                        <a:t>Midpoin11ts</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491267119"/>
                  </a:ext>
                </a:extLst>
              </a:tr>
            </a:tbl>
          </a:graphicData>
        </a:graphic>
      </p:graphicFrame>
    </p:spTree>
    <p:extLst>
      <p:ext uri="{BB962C8B-B14F-4D97-AF65-F5344CB8AC3E}">
        <p14:creationId xmlns:p14="http://schemas.microsoft.com/office/powerpoint/2010/main" val="866484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140F-3DAF-4B01-BDF3-B86BA05C7703}"/>
              </a:ext>
            </a:extLst>
          </p:cNvPr>
          <p:cNvSpPr>
            <a:spLocks noGrp="1"/>
          </p:cNvSpPr>
          <p:nvPr>
            <p:ph idx="1"/>
          </p:nvPr>
        </p:nvSpPr>
        <p:spPr/>
        <p:txBody>
          <a:bodyPr/>
          <a:lstStyle/>
          <a:p>
            <a:r>
              <a:rPr lang="en-US" dirty="0"/>
              <a:t>Range = upper class boundary of the highest class- lower class boundary of the lowest class</a:t>
            </a:r>
          </a:p>
          <a:p>
            <a:pPr marL="0" indent="0">
              <a:buNone/>
            </a:pPr>
            <a:r>
              <a:rPr lang="en-US" dirty="0"/>
              <a:t>Range= 219.5-109.5=110 pounds</a:t>
            </a:r>
          </a:p>
          <a:p>
            <a:pPr marL="0" indent="0">
              <a:buNone/>
            </a:pPr>
            <a:r>
              <a:rPr lang="en-US" dirty="0"/>
              <a:t>Range = class mark of the highest class- class mark of the lowest class</a:t>
            </a:r>
          </a:p>
          <a:p>
            <a:pPr marL="0" indent="0">
              <a:buNone/>
            </a:pPr>
            <a:r>
              <a:rPr lang="en-US" dirty="0"/>
              <a:t>Range = 214.5- 114.5= 100 pounds</a:t>
            </a:r>
          </a:p>
        </p:txBody>
      </p:sp>
    </p:spTree>
    <p:extLst>
      <p:ext uri="{BB962C8B-B14F-4D97-AF65-F5344CB8AC3E}">
        <p14:creationId xmlns:p14="http://schemas.microsoft.com/office/powerpoint/2010/main" val="396853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5302AC-8C7C-422A-B36A-CF63FAC2CE6A}"/>
              </a:ext>
            </a:extLst>
          </p:cNvPr>
          <p:cNvSpPr>
            <a:spLocks noGrp="1"/>
          </p:cNvSpPr>
          <p:nvPr>
            <p:ph idx="1"/>
          </p:nvPr>
        </p:nvSpPr>
        <p:spPr/>
        <p:txBody>
          <a:bodyPr/>
          <a:lstStyle/>
          <a:p>
            <a:pPr>
              <a:buFont typeface="Wingdings" panose="05000000000000000000" pitchFamily="2" charset="2"/>
              <a:buChar char="Ø"/>
            </a:pPr>
            <a:r>
              <a:rPr lang="en-US" dirty="0"/>
              <a:t>Merits of Range</a:t>
            </a:r>
          </a:p>
          <a:p>
            <a:r>
              <a:rPr lang="en-US" dirty="0"/>
              <a:t>It  is easy to calculate.</a:t>
            </a:r>
          </a:p>
          <a:p>
            <a:r>
              <a:rPr lang="en-US" dirty="0"/>
              <a:t>It is easy to understand.</a:t>
            </a:r>
          </a:p>
          <a:p>
            <a:pPr>
              <a:buFont typeface="Wingdings" panose="05000000000000000000" pitchFamily="2" charset="2"/>
              <a:buChar char="Ø"/>
            </a:pPr>
            <a:r>
              <a:rPr lang="en-US" dirty="0"/>
              <a:t> Demerits of Range</a:t>
            </a:r>
          </a:p>
          <a:p>
            <a:r>
              <a:rPr lang="en-US" dirty="0"/>
              <a:t>It is not based on all values.</a:t>
            </a:r>
          </a:p>
          <a:p>
            <a:r>
              <a:rPr lang="en-US" dirty="0"/>
              <a:t>It depends only upon extreme values (</a:t>
            </a:r>
            <a:r>
              <a:rPr lang="en-US" dirty="0" err="1"/>
              <a:t>i.e</a:t>
            </a:r>
            <a:r>
              <a:rPr lang="en-US" dirty="0"/>
              <a:t> largest and smallest).</a:t>
            </a:r>
          </a:p>
          <a:p>
            <a:pPr marL="0" indent="0">
              <a:buNone/>
            </a:pPr>
            <a:endParaRPr lang="en-US" dirty="0"/>
          </a:p>
        </p:txBody>
      </p:sp>
    </p:spTree>
    <p:extLst>
      <p:ext uri="{BB962C8B-B14F-4D97-AF65-F5344CB8AC3E}">
        <p14:creationId xmlns:p14="http://schemas.microsoft.com/office/powerpoint/2010/main" val="254355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7B7E2F4-4F6C-4929-93CF-3A197D472C9D}"/>
                  </a:ext>
                </a:extLst>
              </p:cNvPr>
              <p:cNvSpPr>
                <a:spLocks noGrp="1"/>
              </p:cNvSpPr>
              <p:nvPr>
                <p:ph idx="1"/>
              </p:nvPr>
            </p:nvSpPr>
            <p:spPr/>
            <p:txBody>
              <a:bodyPr>
                <a:normAutofit fontScale="92500" lnSpcReduction="10000"/>
              </a:bodyPr>
              <a:lstStyle/>
              <a:p>
                <a:pPr marL="228600" marR="0">
                  <a:lnSpc>
                    <a:spcPct val="107000"/>
                  </a:lnSpc>
                  <a:spcBef>
                    <a:spcPts val="0"/>
                  </a:spcBef>
                  <a:spcAft>
                    <a:spcPts val="80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Mean Deviation</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The mean deviation is defined as the average of the deviations of the values from the mean or from the median, all deviations being counted as positive</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a:t>
                </a:r>
              </a:p>
              <a:p>
                <a:pPr marL="228600" marR="0">
                  <a:lnSpc>
                    <a:spcPct val="107000"/>
                  </a:lnSpc>
                  <a:spcBef>
                    <a:spcPts val="0"/>
                  </a:spcBef>
                  <a:spcAft>
                    <a:spcPts val="8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For Ungrouped Data		</a:t>
                </a: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𝑀</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𝐷</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𝑓𝑟𝑜𝑚</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𝑚𝑒𝑎𝑛</m:t>
                      </m:r>
                      <m:r>
                        <a:rPr lang="en-US"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begChr m:val="|"/>
                                  <m:endChr m:val="|"/>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acc>
                                    <m:accPr>
                                      <m:chr m:val="̅"/>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e>
                                  </m:acc>
                                </m:e>
                              </m:d>
                            </m:e>
                          </m:nary>
                        </m:num>
                        <m:den>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𝑛</m:t>
                          </m:r>
                        </m:den>
                      </m:f>
                    </m:oMath>
                  </m:oMathPara>
                </a14:m>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𝑀</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𝐷</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𝑓𝑟𝑜𝑚</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begChr m:val="|"/>
                                  <m:endChr m:val="|"/>
                                  <m:ctrlP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e>
                              </m:d>
                            </m:e>
                          </m:nary>
                        </m:num>
                        <m:den>
                          <m:r>
                            <a:rPr lang="en-US"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𝑛</m:t>
                          </m:r>
                        </m:den>
                      </m:f>
                    </m:oMath>
                  </m:oMathPara>
                </a14:m>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 Grouped Data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𝐷</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𝑓𝑟𝑜𝑚</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𝑚𝑒𝑎𝑛</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acc>
                                    <m:accPr>
                                      <m: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𝑋</m:t>
                                      </m:r>
                                    </m:e>
                                  </m:acc>
                                </m:e>
                              </m:d>
                            </m:e>
                          </m:nary>
                        </m:num>
                        <m:den>
                          <m:nary>
                            <m:naryPr>
                              <m:chr m:val="∑"/>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e>
                          </m:nary>
                        </m:den>
                      </m:f>
                    </m:oMath>
                  </m:oMathPara>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𝑀</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𝐷</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𝑓𝑟𝑜𝑚</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e>
                              </m:d>
                            </m:e>
                          </m:nary>
                        </m:num>
                        <m:den>
                          <m:nary>
                            <m:naryPr>
                              <m:chr m:val="∑"/>
                              <m:limLoc m:val="undOvr"/>
                              <m:subHide m:val="on"/>
                              <m:supHide m:val="on"/>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𝑓</m:t>
                              </m:r>
                            </m:e>
                          </m:nary>
                        </m:den>
                      </m:f>
                    </m:oMath>
                  </m:oMathPara>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mc:Choice>
        <mc:Fallback xmlns="">
          <p:sp>
            <p:nvSpPr>
              <p:cNvPr id="3" name="Content Placeholder 2">
                <a:extLst>
                  <a:ext uri="{FF2B5EF4-FFF2-40B4-BE49-F238E27FC236}">
                    <a16:creationId xmlns:a16="http://schemas.microsoft.com/office/drawing/2014/main" id="{F7B7E2F4-4F6C-4929-93CF-3A197D472C9D}"/>
                  </a:ext>
                </a:extLst>
              </p:cNvPr>
              <p:cNvSpPr>
                <a:spLocks noGrp="1" noRot="1" noChangeAspect="1" noMove="1" noResize="1" noEditPoints="1" noAdjustHandles="1" noChangeArrowheads="1" noChangeShapeType="1" noTextEdit="1"/>
              </p:cNvSpPr>
              <p:nvPr>
                <p:ph idx="1"/>
              </p:nvPr>
            </p:nvSpPr>
            <p:spPr>
              <a:blipFill>
                <a:blip r:embed="rId2"/>
                <a:stretch>
                  <a:fillRect l="-1217" t="-2101"/>
                </a:stretch>
              </a:blipFill>
            </p:spPr>
            <p:txBody>
              <a:bodyPr/>
              <a:lstStyle/>
              <a:p>
                <a:r>
                  <a:rPr lang="en-US">
                    <a:noFill/>
                  </a:rPr>
                  <a:t> </a:t>
                </a:r>
              </a:p>
            </p:txBody>
          </p:sp>
        </mc:Fallback>
      </mc:AlternateContent>
    </p:spTree>
    <p:extLst>
      <p:ext uri="{BB962C8B-B14F-4D97-AF65-F5344CB8AC3E}">
        <p14:creationId xmlns:p14="http://schemas.microsoft.com/office/powerpoint/2010/main" val="413038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DB989-85F9-4274-B878-6D0728220B94}"/>
              </a:ext>
            </a:extLst>
          </p:cNvPr>
          <p:cNvSpPr>
            <a:spLocks noGrp="1"/>
          </p:cNvSpPr>
          <p:nvPr>
            <p:ph type="title"/>
          </p:nvPr>
        </p:nvSpPr>
        <p:spPr/>
        <p:txBody>
          <a:bodyPr>
            <a:normAutofit fontScale="90000"/>
          </a:bodyPr>
          <a:lstStyle/>
          <a:p>
            <a:r>
              <a:rPr lang="en-US" sz="2800" b="1" dirty="0">
                <a:latin typeface="Times New Roman" panose="02020603050405020304" pitchFamily="18" charset="0"/>
                <a:cs typeface="Times New Roman" panose="02020603050405020304" pitchFamily="18" charset="0"/>
              </a:rPr>
              <a:t>Calculate the mean deviation from  </a:t>
            </a:r>
            <a:r>
              <a:rPr lang="en-US" sz="2800" b="1" dirty="0" err="1">
                <a:latin typeface="Times New Roman" panose="02020603050405020304" pitchFamily="18" charset="0"/>
                <a:cs typeface="Times New Roman" panose="02020603050405020304" pitchFamily="18" charset="0"/>
              </a:rPr>
              <a:t>i</a:t>
            </a:r>
            <a:r>
              <a:rPr lang="en-US" sz="2800" b="1" dirty="0">
                <a:latin typeface="Times New Roman" panose="02020603050405020304" pitchFamily="18" charset="0"/>
                <a:cs typeface="Times New Roman" panose="02020603050405020304" pitchFamily="18" charset="0"/>
              </a:rPr>
              <a:t>) the mean, ii) the median, of the following set of examination marks:45,32,37,46,39,36,41,48 and 36.</a:t>
            </a:r>
            <a:br>
              <a:rPr lang="en-US" sz="2800" b="1" dirty="0">
                <a:latin typeface="Times New Roman" panose="02020603050405020304" pitchFamily="18" charset="0"/>
                <a:cs typeface="Times New Roman" panose="02020603050405020304" pitchFamily="18" charset="0"/>
              </a:rPr>
            </a:br>
            <a:endParaRPr lang="en-US" sz="28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D349D39-AABB-4E8F-B817-F2701A58F868}"/>
                  </a:ext>
                </a:extLst>
              </p:cNvPr>
              <p:cNvSpPr>
                <a:spLocks noGrp="1"/>
              </p:cNvSpPr>
              <p:nvPr>
                <p:ph idx="1"/>
              </p:nvPr>
            </p:nvSpPr>
            <p:spPr/>
            <p:txBody>
              <a:bodyPr/>
              <a:lstStyle/>
              <a:p>
                <a:r>
                  <a:rPr lang="en-US" dirty="0"/>
                  <a:t>32,36,36,37,39,41,45,46,48.</a:t>
                </a:r>
              </a:p>
              <a:p>
                <a:r>
                  <a:rPr lang="en-US" dirty="0"/>
                  <a:t>Median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𝑛</m:t>
                        </m:r>
                        <m:r>
                          <a:rPr lang="en-US" b="0" i="1" smtClean="0">
                            <a:latin typeface="Cambria Math" panose="02040503050406030204" pitchFamily="18" charset="0"/>
                          </a:rPr>
                          <m:t>+1</m:t>
                        </m:r>
                      </m:num>
                      <m:den>
                        <m:r>
                          <a:rPr lang="en-US" b="0" i="1" smtClean="0">
                            <a:latin typeface="Cambria Math" panose="02040503050406030204" pitchFamily="18" charset="0"/>
                          </a:rPr>
                          <m:t>2</m:t>
                        </m:r>
                      </m:den>
                    </m:f>
                    <m:r>
                      <m:rPr>
                        <m:nor/>
                      </m:rPr>
                      <a:rPr lang="en-US" dirty="0"/>
                      <m:t>= </m:t>
                    </m:r>
                    <m:f>
                      <m:fPr>
                        <m:ctrlPr>
                          <a:rPr lang="en-US" i="1">
                            <a:latin typeface="Cambria Math" panose="02040503050406030204" pitchFamily="18" charset="0"/>
                          </a:rPr>
                        </m:ctrlPr>
                      </m:fPr>
                      <m:num>
                        <m:r>
                          <a:rPr lang="en-US" b="0" i="1" smtClean="0">
                            <a:latin typeface="Cambria Math" panose="02040503050406030204" pitchFamily="18" charset="0"/>
                          </a:rPr>
                          <m:t>9</m:t>
                        </m:r>
                        <m:r>
                          <a:rPr lang="en-US" i="1">
                            <a:latin typeface="Cambria Math" panose="02040503050406030204" pitchFamily="18" charset="0"/>
                          </a:rPr>
                          <m:t>+1</m:t>
                        </m:r>
                      </m:num>
                      <m:den>
                        <m:r>
                          <a:rPr lang="en-US" i="1">
                            <a:latin typeface="Cambria Math" panose="02040503050406030204" pitchFamily="18" charset="0"/>
                          </a:rPr>
                          <m:t>2</m:t>
                        </m:r>
                      </m:den>
                    </m:f>
                    <m:r>
                      <a:rPr lang="en-US" b="0" i="1" smtClean="0">
                        <a:latin typeface="Cambria Math" panose="02040503050406030204" pitchFamily="18" charset="0"/>
                      </a:rPr>
                      <m:t>=5</m:t>
                    </m:r>
                    <m:r>
                      <a:rPr lang="en-US" b="0" i="1" smtClean="0">
                        <a:latin typeface="Cambria Math" panose="02040503050406030204" pitchFamily="18" charset="0"/>
                      </a:rPr>
                      <m:t>𝑡h</m:t>
                    </m:r>
                    <m:r>
                      <a:rPr lang="en-US" b="0" i="1" smtClean="0">
                        <a:latin typeface="Cambria Math" panose="02040503050406030204" pitchFamily="18" charset="0"/>
                      </a:rPr>
                      <m:t> </m:t>
                    </m:r>
                    <m:r>
                      <a:rPr lang="en-US" b="0" i="1" smtClean="0">
                        <a:latin typeface="Cambria Math" panose="02040503050406030204" pitchFamily="18" charset="0"/>
                      </a:rPr>
                      <m:t>𝑣𝑎𝑙𝑢𝑒</m:t>
                    </m:r>
                    <m:r>
                      <a:rPr lang="en-US" b="0" i="1" smtClean="0">
                        <a:latin typeface="Cambria Math" panose="02040503050406030204" pitchFamily="18" charset="0"/>
                      </a:rPr>
                      <m:t> </m:t>
                    </m:r>
                    <m:r>
                      <a:rPr lang="en-US" b="0" i="1" smtClean="0">
                        <a:latin typeface="Cambria Math" panose="02040503050406030204" pitchFamily="18" charset="0"/>
                      </a:rPr>
                      <m:t>𝑖𝑛</m:t>
                    </m:r>
                    <m:r>
                      <a:rPr lang="en-US" b="0" i="1" smtClean="0">
                        <a:latin typeface="Cambria Math" panose="02040503050406030204" pitchFamily="18" charset="0"/>
                      </a:rPr>
                      <m:t> </m:t>
                    </m:r>
                    <m:r>
                      <a:rPr lang="en-US" b="0" i="1" smtClean="0">
                        <a:latin typeface="Cambria Math" panose="02040503050406030204" pitchFamily="18" charset="0"/>
                      </a:rPr>
                      <m:t>𝑡h𝑒</m:t>
                    </m:r>
                    <m:r>
                      <a:rPr lang="en-US" b="0" i="1" smtClean="0">
                        <a:latin typeface="Cambria Math" panose="02040503050406030204" pitchFamily="18" charset="0"/>
                      </a:rPr>
                      <m:t> </m:t>
                    </m:r>
                    <m:r>
                      <a:rPr lang="en-US" b="0" i="1" smtClean="0">
                        <a:latin typeface="Cambria Math" panose="02040503050406030204" pitchFamily="18" charset="0"/>
                      </a:rPr>
                      <m:t>𝑑𝑎𝑡𝑎</m:t>
                    </m:r>
                    <m:r>
                      <a:rPr lang="en-US" b="0" i="1" smtClean="0">
                        <a:latin typeface="Cambria Math" panose="02040503050406030204" pitchFamily="18" charset="0"/>
                      </a:rPr>
                      <m:t> </m:t>
                    </m:r>
                    <m:r>
                      <a:rPr lang="en-US" b="0" i="1" smtClean="0">
                        <a:latin typeface="Cambria Math" panose="02040503050406030204" pitchFamily="18" charset="0"/>
                      </a:rPr>
                      <m:t>𝑖𝑠</m:t>
                    </m:r>
                    <m:r>
                      <a:rPr lang="en-US" b="0" i="1" smtClean="0">
                        <a:latin typeface="Cambria Math" panose="02040503050406030204" pitchFamily="18" charset="0"/>
                      </a:rPr>
                      <m:t> 39</m:t>
                    </m:r>
                  </m:oMath>
                </a14:m>
                <a:endParaRPr lang="en-US" b="0" i="1" dirty="0">
                  <a:latin typeface="Cambria Math" panose="02040503050406030204" pitchFamily="18" charset="0"/>
                </a:endParaRPr>
              </a:p>
              <a:p>
                <a:pPr marL="0" indent="0">
                  <a:buNone/>
                </a:pPr>
                <a:r>
                  <a:rPr lang="en-US" b="0" dirty="0"/>
                  <a:t>Median marks are 39</a:t>
                </a:r>
                <a14:m>
                  <m:oMath xmlns:m="http://schemas.openxmlformats.org/officeDocument/2006/math">
                    <m:r>
                      <a:rPr lang="en-US" b="0" i="1" smtClean="0">
                        <a:latin typeface="Cambria Math" panose="02040503050406030204" pitchFamily="18" charset="0"/>
                      </a:rPr>
                      <m:t> </m:t>
                    </m:r>
                  </m:oMath>
                </a14:m>
                <a:endParaRPr lang="en-US" b="0" i="1" dirty="0">
                  <a:latin typeface="Cambria Math" panose="02040503050406030204" pitchFamily="18" charset="0"/>
                </a:endParaRPr>
              </a:p>
              <a:p>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𝑋</m:t>
                        </m:r>
                      </m:e>
                    </m:acc>
                    <m:r>
                      <a:rPr lang="en-US" b="0" i="1" smtClean="0">
                        <a:latin typeface="Cambria Math" panose="02040503050406030204" pitchFamily="18" charset="0"/>
                      </a:rPr>
                      <m:t>=</m:t>
                    </m:r>
                    <m:f>
                      <m:fPr>
                        <m:ctrlPr>
                          <a:rPr lang="en-US" i="1">
                            <a:latin typeface="Cambria Math" panose="02040503050406030204" pitchFamily="18" charset="0"/>
                          </a:rPr>
                        </m:ctrlPr>
                      </m:fPr>
                      <m:num>
                        <m:nary>
                          <m:naryPr>
                            <m:chr m:val="∑"/>
                            <m:limLoc m:val="undOvr"/>
                            <m:subHide m:val="on"/>
                            <m:supHide m:val="on"/>
                            <m:ctrlPr>
                              <a:rPr lang="en-US" i="1">
                                <a:latin typeface="Cambria Math" panose="02040503050406030204" pitchFamily="18" charset="0"/>
                              </a:rPr>
                            </m:ctrlPr>
                          </m:naryPr>
                          <m:sub/>
                          <m:sup/>
                          <m:e>
                            <m:r>
                              <a:rPr lang="en-US" b="0" i="1" smtClean="0">
                                <a:latin typeface="Cambria Math" panose="02040503050406030204" pitchFamily="18" charset="0"/>
                              </a:rPr>
                              <m:t>𝑋</m:t>
                            </m:r>
                          </m:e>
                        </m:nary>
                      </m:num>
                      <m:den>
                        <m:r>
                          <a:rPr lang="en-US" i="1">
                            <a:latin typeface="Cambria Math" panose="02040503050406030204" pitchFamily="18" charset="0"/>
                          </a:rPr>
                          <m:t>𝑛</m:t>
                        </m:r>
                      </m:den>
                    </m:f>
                  </m:oMath>
                </a14:m>
                <a:r>
                  <a:rPr lang="en-US" dirty="0"/>
                  <a:t>= </a:t>
                </a:r>
                <a14:m>
                  <m:oMath xmlns:m="http://schemas.openxmlformats.org/officeDocument/2006/math">
                    <m:f>
                      <m:fPr>
                        <m:ctrlPr>
                          <a:rPr lang="en-US" i="1">
                            <a:latin typeface="Cambria Math" panose="02040503050406030204" pitchFamily="18" charset="0"/>
                          </a:rPr>
                        </m:ctrlPr>
                      </m:fPr>
                      <m:num>
                        <m:r>
                          <a:rPr lang="en-US" b="0" i="1" smtClean="0">
                            <a:latin typeface="Cambria Math" panose="02040503050406030204" pitchFamily="18" charset="0"/>
                          </a:rPr>
                          <m:t>360</m:t>
                        </m:r>
                      </m:num>
                      <m:den>
                        <m:r>
                          <a:rPr lang="en-US" b="0" i="1" smtClean="0">
                            <a:latin typeface="Cambria Math" panose="02040503050406030204" pitchFamily="18" charset="0"/>
                          </a:rPr>
                          <m:t>9</m:t>
                        </m:r>
                      </m:den>
                    </m:f>
                    <m:r>
                      <a:rPr lang="en-US" b="0" i="1" smtClean="0">
                        <a:latin typeface="Cambria Math" panose="02040503050406030204" pitchFamily="18" charset="0"/>
                      </a:rPr>
                      <m:t>=40 </m:t>
                    </m:r>
                    <m:r>
                      <a:rPr lang="en-US" b="0" i="1" smtClean="0">
                        <a:latin typeface="Cambria Math" panose="02040503050406030204" pitchFamily="18" charset="0"/>
                      </a:rPr>
                      <m:t>𝑚𝑎𝑟𝑘𝑠</m:t>
                    </m:r>
                  </m:oMath>
                </a14:m>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oMath>
                  </m:oMathPara>
                </a14:m>
                <a:endParaRPr lang="en-US" dirty="0"/>
              </a:p>
            </p:txBody>
          </p:sp>
        </mc:Choice>
        <mc:Fallback xmlns="">
          <p:sp>
            <p:nvSpPr>
              <p:cNvPr id="3" name="Content Placeholder 2">
                <a:extLst>
                  <a:ext uri="{FF2B5EF4-FFF2-40B4-BE49-F238E27FC236}">
                    <a16:creationId xmlns:a16="http://schemas.microsoft.com/office/drawing/2014/main" id="{8D349D39-AABB-4E8F-B817-F2701A58F868}"/>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3702879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Table 4">
                <a:extLst>
                  <a:ext uri="{FF2B5EF4-FFF2-40B4-BE49-F238E27FC236}">
                    <a16:creationId xmlns:a16="http://schemas.microsoft.com/office/drawing/2014/main" id="{A4B7A71D-6E3D-448E-94D9-9BD3ADEFD868}"/>
                  </a:ext>
                </a:extLst>
              </p:cNvPr>
              <p:cNvGraphicFramePr>
                <a:graphicFrameLocks noGrp="1"/>
              </p:cNvGraphicFramePr>
              <p:nvPr>
                <p:ph idx="1"/>
                <p:extLst>
                  <p:ext uri="{D42A27DB-BD31-4B8C-83A1-F6EECF244321}">
                    <p14:modId xmlns:p14="http://schemas.microsoft.com/office/powerpoint/2010/main" val="3225979256"/>
                  </p:ext>
                </p:extLst>
              </p:nvPr>
            </p:nvGraphicFramePr>
            <p:xfrm>
              <a:off x="838200" y="583097"/>
              <a:ext cx="10515600" cy="40233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973649021"/>
                        </a:ext>
                      </a:extLst>
                    </a:gridCol>
                    <a:gridCol w="2628900">
                      <a:extLst>
                        <a:ext uri="{9D8B030D-6E8A-4147-A177-3AD203B41FA5}">
                          <a16:colId xmlns:a16="http://schemas.microsoft.com/office/drawing/2014/main" val="2587835679"/>
                        </a:ext>
                      </a:extLst>
                    </a:gridCol>
                    <a:gridCol w="2628900">
                      <a:extLst>
                        <a:ext uri="{9D8B030D-6E8A-4147-A177-3AD203B41FA5}">
                          <a16:colId xmlns:a16="http://schemas.microsoft.com/office/drawing/2014/main" val="3064664615"/>
                        </a:ext>
                      </a:extLst>
                    </a:gridCol>
                    <a:gridCol w="2628900">
                      <a:extLst>
                        <a:ext uri="{9D8B030D-6E8A-4147-A177-3AD203B41FA5}">
                          <a16:colId xmlns:a16="http://schemas.microsoft.com/office/drawing/2014/main" val="2293961459"/>
                        </a:ext>
                      </a:extLst>
                    </a:gridCol>
                  </a:tblGrid>
                  <a:tr h="363832">
                    <a:tc>
                      <a:txBody>
                        <a:bodyPr/>
                        <a:lstStyle/>
                        <a:p>
                          <a:r>
                            <a:rPr lang="en-US" dirty="0"/>
                            <a:t>xi</a:t>
                          </a:r>
                        </a:p>
                      </a:txBody>
                      <a:tcPr/>
                    </a:tc>
                    <a:tc>
                      <a:txBody>
                        <a:bodyPr/>
                        <a:lstStyle/>
                        <a:p>
                          <a:r>
                            <a:rPr lang="en-US" dirty="0"/>
                            <a:t>X-</a:t>
                          </a:r>
                          <a14:m>
                            <m:oMath xmlns:m="http://schemas.openxmlformats.org/officeDocument/2006/math">
                              <m:acc>
                                <m:accPr>
                                  <m:chr m:val="̅"/>
                                  <m:ctrlPr>
                                    <a:rPr lang="en-US" i="1" smtClean="0">
                                      <a:latin typeface="Cambria Math" panose="02040503050406030204" pitchFamily="18" charset="0"/>
                                    </a:rPr>
                                  </m:ctrlPr>
                                </m:accPr>
                                <m:e>
                                  <m:r>
                                    <a:rPr lang="en-US" b="1" i="1" smtClean="0">
                                      <a:latin typeface="Cambria Math" panose="02040503050406030204" pitchFamily="18" charset="0"/>
                                    </a:rPr>
                                    <m:t>𝑿</m:t>
                                  </m:r>
                                </m:e>
                              </m:acc>
                            </m:oMath>
                          </a14:m>
                          <a:endParaRPr lang="en-US" dirty="0"/>
                        </a:p>
                      </a:txBody>
                      <a:tcPr/>
                    </a:tc>
                    <a:tc>
                      <a:txBody>
                        <a:bodyPr/>
                        <a:lstStyle/>
                        <a:p>
                          <a:pPr/>
                          <a14:m>
                            <m:oMathPara xmlns:m="http://schemas.openxmlformats.org/officeDocument/2006/math">
                              <m:oMathParaPr>
                                <m:jc m:val="centerGroup"/>
                              </m:oMathParaPr>
                              <m:oMath xmlns:m="http://schemas.openxmlformats.org/officeDocument/2006/math">
                                <m:d>
                                  <m:dPr>
                                    <m:begChr m:val="|"/>
                                    <m:endChr m:val="|"/>
                                    <m:ctrlPr>
                                      <a:rPr lang="en-US" sz="1800" b="1" i="1" kern="1200" smtClean="0">
                                        <a:solidFill>
                                          <a:schemeClr val="lt1"/>
                                        </a:solidFill>
                                        <a:effectLst/>
                                        <a:latin typeface="Cambria Math" panose="02040503050406030204" pitchFamily="18" charset="0"/>
                                        <a:ea typeface="+mn-ea"/>
                                        <a:cs typeface="+mn-cs"/>
                                      </a:rPr>
                                    </m:ctrlPr>
                                  </m:dPr>
                                  <m:e>
                                    <m:r>
                                      <a:rPr lang="en-US" sz="1800" b="1" i="1" kern="1200">
                                        <a:solidFill>
                                          <a:schemeClr val="lt1"/>
                                        </a:solidFill>
                                        <a:effectLst/>
                                        <a:latin typeface="Cambria Math" panose="02040503050406030204" pitchFamily="18" charset="0"/>
                                        <a:ea typeface="+mn-ea"/>
                                        <a:cs typeface="+mn-cs"/>
                                      </a:rPr>
                                      <m:t>𝑿</m:t>
                                    </m:r>
                                    <m:r>
                                      <a:rPr lang="en-US" sz="1800" b="1" i="1" kern="1200">
                                        <a:solidFill>
                                          <a:schemeClr val="lt1"/>
                                        </a:solidFill>
                                        <a:effectLst/>
                                        <a:latin typeface="Cambria Math" panose="02040503050406030204" pitchFamily="18" charset="0"/>
                                        <a:ea typeface="+mn-ea"/>
                                        <a:cs typeface="+mn-cs"/>
                                      </a:rPr>
                                      <m:t>−</m:t>
                                    </m:r>
                                    <m:acc>
                                      <m:accPr>
                                        <m:chr m:val="̅"/>
                                        <m:ctrlPr>
                                          <a:rPr lang="en-US" sz="1800" b="1" i="1" kern="1200">
                                            <a:solidFill>
                                              <a:schemeClr val="lt1"/>
                                            </a:solidFill>
                                            <a:effectLst/>
                                            <a:latin typeface="Cambria Math" panose="02040503050406030204" pitchFamily="18" charset="0"/>
                                            <a:ea typeface="+mn-ea"/>
                                            <a:cs typeface="+mn-cs"/>
                                          </a:rPr>
                                        </m:ctrlPr>
                                      </m:accPr>
                                      <m:e>
                                        <m:r>
                                          <a:rPr lang="en-US" sz="1800" b="1" i="1" kern="1200">
                                            <a:solidFill>
                                              <a:schemeClr val="lt1"/>
                                            </a:solidFill>
                                            <a:effectLst/>
                                            <a:latin typeface="Cambria Math" panose="02040503050406030204" pitchFamily="18" charset="0"/>
                                            <a:ea typeface="+mn-ea"/>
                                            <a:cs typeface="+mn-cs"/>
                                          </a:rPr>
                                          <m:t>𝑿</m:t>
                                        </m:r>
                                      </m:e>
                                    </m:acc>
                                  </m:e>
                                </m:d>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d>
                                  <m:dPr>
                                    <m:begChr m:val="|"/>
                                    <m:endChr m:val="|"/>
                                    <m:ctrlPr>
                                      <a:rPr lang="en-US" sz="1800" b="1" i="1" kern="1200" smtClean="0">
                                        <a:solidFill>
                                          <a:schemeClr val="lt1"/>
                                        </a:solidFill>
                                        <a:effectLst/>
                                        <a:latin typeface="Cambria Math" panose="02040503050406030204" pitchFamily="18" charset="0"/>
                                        <a:ea typeface="+mn-ea"/>
                                        <a:cs typeface="+mn-cs"/>
                                      </a:rPr>
                                    </m:ctrlPr>
                                  </m:dPr>
                                  <m:e>
                                    <m:r>
                                      <a:rPr lang="en-US" sz="1800" b="1" i="1" kern="1200">
                                        <a:solidFill>
                                          <a:schemeClr val="lt1"/>
                                        </a:solidFill>
                                        <a:effectLst/>
                                        <a:latin typeface="Cambria Math" panose="02040503050406030204" pitchFamily="18" charset="0"/>
                                        <a:ea typeface="+mn-ea"/>
                                        <a:cs typeface="+mn-cs"/>
                                      </a:rPr>
                                      <m:t>𝑿</m:t>
                                    </m:r>
                                    <m:r>
                                      <a:rPr lang="en-US" sz="1800" b="1" i="1" kern="1200">
                                        <a:solidFill>
                                          <a:schemeClr val="lt1"/>
                                        </a:solidFill>
                                        <a:effectLst/>
                                        <a:latin typeface="Cambria Math" panose="02040503050406030204" pitchFamily="18" charset="0"/>
                                        <a:ea typeface="+mn-ea"/>
                                        <a:cs typeface="+mn-cs"/>
                                      </a:rPr>
                                      <m:t>−</m:t>
                                    </m:r>
                                    <m:r>
                                      <a:rPr lang="en-US" sz="1800" b="1" i="1" kern="1200" smtClean="0">
                                        <a:solidFill>
                                          <a:schemeClr val="lt1"/>
                                        </a:solidFill>
                                        <a:effectLst/>
                                        <a:latin typeface="Cambria Math" panose="02040503050406030204" pitchFamily="18" charset="0"/>
                                        <a:ea typeface="+mn-ea"/>
                                        <a:cs typeface="+mn-cs"/>
                                      </a:rPr>
                                      <m:t>𝒎𝒆𝒅𝒊𝒂𝒏</m:t>
                                    </m:r>
                                  </m:e>
                                </m:d>
                              </m:oMath>
                            </m:oMathPara>
                          </a14:m>
                          <a:endParaRPr lang="en-US" dirty="0"/>
                        </a:p>
                      </a:txBody>
                      <a:tcPr/>
                    </a:tc>
                    <a:extLst>
                      <a:ext uri="{0D108BD9-81ED-4DB2-BD59-A6C34878D82A}">
                        <a16:rowId xmlns:a16="http://schemas.microsoft.com/office/drawing/2014/main" val="386114671"/>
                      </a:ext>
                    </a:extLst>
                  </a:tr>
                  <a:tr h="363832">
                    <a:tc>
                      <a:txBody>
                        <a:bodyPr/>
                        <a:lstStyle/>
                        <a:p>
                          <a:r>
                            <a:rPr lang="en-US" dirty="0"/>
                            <a:t>32</a:t>
                          </a:r>
                        </a:p>
                      </a:txBody>
                      <a:tcPr/>
                    </a:tc>
                    <a:tc>
                      <a:txBody>
                        <a:bodyPr/>
                        <a:lstStyle/>
                        <a:p>
                          <a:r>
                            <a:rPr lang="en-US" dirty="0"/>
                            <a:t>-8</a:t>
                          </a:r>
                        </a:p>
                      </a:txBody>
                      <a:tcPr/>
                    </a:tc>
                    <a:tc>
                      <a:txBody>
                        <a:bodyPr/>
                        <a:lstStyle/>
                        <a:p>
                          <a:r>
                            <a:rPr lang="en-US" dirty="0"/>
                            <a:t>8</a:t>
                          </a:r>
                        </a:p>
                      </a:txBody>
                      <a:tcPr/>
                    </a:tc>
                    <a:tc>
                      <a:txBody>
                        <a:bodyPr/>
                        <a:lstStyle/>
                        <a:p>
                          <a:r>
                            <a:rPr lang="en-US" dirty="0"/>
                            <a:t>7</a:t>
                          </a:r>
                        </a:p>
                      </a:txBody>
                      <a:tcPr/>
                    </a:tc>
                    <a:extLst>
                      <a:ext uri="{0D108BD9-81ED-4DB2-BD59-A6C34878D82A}">
                        <a16:rowId xmlns:a16="http://schemas.microsoft.com/office/drawing/2014/main" val="1408006628"/>
                      </a:ext>
                    </a:extLst>
                  </a:tr>
                  <a:tr h="363832">
                    <a:tc>
                      <a:txBody>
                        <a:bodyPr/>
                        <a:lstStyle/>
                        <a:p>
                          <a:r>
                            <a:rPr lang="en-US" dirty="0"/>
                            <a:t>36</a:t>
                          </a:r>
                        </a:p>
                      </a:txBody>
                      <a:tcPr/>
                    </a:tc>
                    <a:tc>
                      <a:txBody>
                        <a:bodyPr/>
                        <a:lstStyle/>
                        <a:p>
                          <a:r>
                            <a:rPr lang="en-US" dirty="0"/>
                            <a:t>-4</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1268022759"/>
                      </a:ext>
                    </a:extLst>
                  </a:tr>
                  <a:tr h="363832">
                    <a:tc>
                      <a:txBody>
                        <a:bodyPr/>
                        <a:lstStyle/>
                        <a:p>
                          <a:r>
                            <a:rPr lang="en-US" dirty="0"/>
                            <a:t>36</a:t>
                          </a:r>
                        </a:p>
                      </a:txBody>
                      <a:tcPr/>
                    </a:tc>
                    <a:tc>
                      <a:txBody>
                        <a:bodyPr/>
                        <a:lstStyle/>
                        <a:p>
                          <a:r>
                            <a:rPr lang="en-US" dirty="0"/>
                            <a:t>-4</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1177493057"/>
                      </a:ext>
                    </a:extLst>
                  </a:tr>
                  <a:tr h="363832">
                    <a:tc>
                      <a:txBody>
                        <a:bodyPr/>
                        <a:lstStyle/>
                        <a:p>
                          <a:r>
                            <a:rPr lang="en-US" dirty="0"/>
                            <a:t>37</a:t>
                          </a:r>
                        </a:p>
                      </a:txBody>
                      <a:tcPr/>
                    </a:tc>
                    <a:tc>
                      <a:txBody>
                        <a:bodyPr/>
                        <a:lstStyle/>
                        <a:p>
                          <a:r>
                            <a:rPr lang="en-US" dirty="0"/>
                            <a:t>-3</a:t>
                          </a:r>
                        </a:p>
                      </a:txBody>
                      <a:tcPr/>
                    </a:tc>
                    <a:tc>
                      <a:txBody>
                        <a:bodyPr/>
                        <a:lstStyle/>
                        <a:p>
                          <a:r>
                            <a:rPr lang="en-US" dirty="0"/>
                            <a:t>3</a:t>
                          </a:r>
                        </a:p>
                      </a:txBody>
                      <a:tcPr/>
                    </a:tc>
                    <a:tc>
                      <a:txBody>
                        <a:bodyPr/>
                        <a:lstStyle/>
                        <a:p>
                          <a:r>
                            <a:rPr lang="en-US" dirty="0"/>
                            <a:t>2</a:t>
                          </a:r>
                        </a:p>
                      </a:txBody>
                      <a:tcPr/>
                    </a:tc>
                    <a:extLst>
                      <a:ext uri="{0D108BD9-81ED-4DB2-BD59-A6C34878D82A}">
                        <a16:rowId xmlns:a16="http://schemas.microsoft.com/office/drawing/2014/main" val="1103962061"/>
                      </a:ext>
                    </a:extLst>
                  </a:tr>
                  <a:tr h="363832">
                    <a:tc>
                      <a:txBody>
                        <a:bodyPr/>
                        <a:lstStyle/>
                        <a:p>
                          <a:r>
                            <a:rPr lang="en-US" dirty="0"/>
                            <a:t>39</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4046832573"/>
                      </a:ext>
                    </a:extLst>
                  </a:tr>
                  <a:tr h="363832">
                    <a:tc>
                      <a:txBody>
                        <a:bodyPr/>
                        <a:lstStyle/>
                        <a:p>
                          <a:r>
                            <a:rPr lang="en-US" dirty="0"/>
                            <a:t>41</a:t>
                          </a:r>
                        </a:p>
                      </a:txBody>
                      <a:tcPr/>
                    </a:tc>
                    <a:tc>
                      <a:txBody>
                        <a:bodyPr/>
                        <a:lstStyle/>
                        <a:p>
                          <a:r>
                            <a:rPr lang="en-US" dirty="0"/>
                            <a:t>1</a:t>
                          </a:r>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val="3865004298"/>
                      </a:ext>
                    </a:extLst>
                  </a:tr>
                  <a:tr h="363832">
                    <a:tc>
                      <a:txBody>
                        <a:bodyPr/>
                        <a:lstStyle/>
                        <a:p>
                          <a:r>
                            <a:rPr lang="en-US" dirty="0"/>
                            <a:t>45</a:t>
                          </a:r>
                        </a:p>
                      </a:txBody>
                      <a:tcPr/>
                    </a:tc>
                    <a:tc>
                      <a:txBody>
                        <a:bodyPr/>
                        <a:lstStyle/>
                        <a:p>
                          <a:r>
                            <a:rPr lang="en-US" dirty="0"/>
                            <a:t>5</a:t>
                          </a:r>
                        </a:p>
                      </a:txBody>
                      <a:tcPr/>
                    </a:tc>
                    <a:tc>
                      <a:txBody>
                        <a:bodyPr/>
                        <a:lstStyle/>
                        <a:p>
                          <a:r>
                            <a:rPr lang="en-US" dirty="0"/>
                            <a:t>5</a:t>
                          </a:r>
                        </a:p>
                      </a:txBody>
                      <a:tcPr/>
                    </a:tc>
                    <a:tc>
                      <a:txBody>
                        <a:bodyPr/>
                        <a:lstStyle/>
                        <a:p>
                          <a:r>
                            <a:rPr lang="en-US" dirty="0"/>
                            <a:t>6</a:t>
                          </a:r>
                        </a:p>
                      </a:txBody>
                      <a:tcPr/>
                    </a:tc>
                    <a:extLst>
                      <a:ext uri="{0D108BD9-81ED-4DB2-BD59-A6C34878D82A}">
                        <a16:rowId xmlns:a16="http://schemas.microsoft.com/office/drawing/2014/main" val="4232014874"/>
                      </a:ext>
                    </a:extLst>
                  </a:tr>
                  <a:tr h="363832">
                    <a:tc>
                      <a:txBody>
                        <a:bodyPr/>
                        <a:lstStyle/>
                        <a:p>
                          <a:r>
                            <a:rPr lang="en-US" dirty="0"/>
                            <a:t>46</a:t>
                          </a:r>
                        </a:p>
                      </a:txBody>
                      <a:tcPr/>
                    </a:tc>
                    <a:tc>
                      <a:txBody>
                        <a:bodyPr/>
                        <a:lstStyle/>
                        <a:p>
                          <a:r>
                            <a:rPr lang="en-US" dirty="0"/>
                            <a:t>6</a:t>
                          </a:r>
                        </a:p>
                      </a:txBody>
                      <a:tcPr/>
                    </a:tc>
                    <a:tc>
                      <a:txBody>
                        <a:bodyPr/>
                        <a:lstStyle/>
                        <a:p>
                          <a:r>
                            <a:rPr lang="en-US" dirty="0"/>
                            <a:t>6</a:t>
                          </a:r>
                        </a:p>
                      </a:txBody>
                      <a:tcPr/>
                    </a:tc>
                    <a:tc>
                      <a:txBody>
                        <a:bodyPr/>
                        <a:lstStyle/>
                        <a:p>
                          <a:r>
                            <a:rPr lang="en-US" dirty="0"/>
                            <a:t>7</a:t>
                          </a:r>
                        </a:p>
                      </a:txBody>
                      <a:tcPr/>
                    </a:tc>
                    <a:extLst>
                      <a:ext uri="{0D108BD9-81ED-4DB2-BD59-A6C34878D82A}">
                        <a16:rowId xmlns:a16="http://schemas.microsoft.com/office/drawing/2014/main" val="2889978256"/>
                      </a:ext>
                    </a:extLst>
                  </a:tr>
                  <a:tr h="363832">
                    <a:tc>
                      <a:txBody>
                        <a:bodyPr/>
                        <a:lstStyle/>
                        <a:p>
                          <a:r>
                            <a:rPr lang="en-US" dirty="0"/>
                            <a:t>48</a:t>
                          </a:r>
                        </a:p>
                      </a:txBody>
                      <a:tcPr/>
                    </a:tc>
                    <a:tc>
                      <a:txBody>
                        <a:bodyPr/>
                        <a:lstStyle/>
                        <a:p>
                          <a:r>
                            <a:rPr lang="en-US" u="sng" dirty="0"/>
                            <a:t>8</a:t>
                          </a:r>
                        </a:p>
                      </a:txBody>
                      <a:tcPr/>
                    </a:tc>
                    <a:tc>
                      <a:txBody>
                        <a:bodyPr/>
                        <a:lstStyle/>
                        <a:p>
                          <a:r>
                            <a:rPr lang="en-US" u="sng" dirty="0"/>
                            <a:t>8</a:t>
                          </a:r>
                        </a:p>
                      </a:txBody>
                      <a:tcPr/>
                    </a:tc>
                    <a:tc>
                      <a:txBody>
                        <a:bodyPr/>
                        <a:lstStyle/>
                        <a:p>
                          <a:r>
                            <a:rPr lang="en-US" u="sng" dirty="0"/>
                            <a:t>9</a:t>
                          </a:r>
                        </a:p>
                      </a:txBody>
                      <a:tcPr/>
                    </a:tc>
                    <a:extLst>
                      <a:ext uri="{0D108BD9-81ED-4DB2-BD59-A6C34878D82A}">
                        <a16:rowId xmlns:a16="http://schemas.microsoft.com/office/drawing/2014/main" val="3140078985"/>
                      </a:ext>
                    </a:extLst>
                  </a:tr>
                  <a:tr h="363832">
                    <a:tc>
                      <a:txBody>
                        <a:bodyPr/>
                        <a:lstStyle/>
                        <a:p>
                          <a:r>
                            <a:rPr lang="en-US" dirty="0"/>
                            <a:t>sum</a:t>
                          </a:r>
                        </a:p>
                      </a:txBody>
                      <a:tcPr/>
                    </a:tc>
                    <a:tc>
                      <a:txBody>
                        <a:bodyPr/>
                        <a:lstStyle/>
                        <a:p>
                          <a:r>
                            <a:rPr lang="en-US" dirty="0"/>
                            <a:t>0</a:t>
                          </a:r>
                        </a:p>
                      </a:txBody>
                      <a:tcPr/>
                    </a:tc>
                    <a:tc>
                      <a:txBody>
                        <a:bodyPr/>
                        <a:lstStyle/>
                        <a:p>
                          <a:r>
                            <a:rPr lang="en-US" dirty="0"/>
                            <a:t>40</a:t>
                          </a:r>
                        </a:p>
                      </a:txBody>
                      <a:tcPr/>
                    </a:tc>
                    <a:tc>
                      <a:txBody>
                        <a:bodyPr/>
                        <a:lstStyle/>
                        <a:p>
                          <a:r>
                            <a:rPr lang="en-US" dirty="0"/>
                            <a:t>39</a:t>
                          </a:r>
                        </a:p>
                      </a:txBody>
                      <a:tcPr/>
                    </a:tc>
                    <a:extLst>
                      <a:ext uri="{0D108BD9-81ED-4DB2-BD59-A6C34878D82A}">
                        <a16:rowId xmlns:a16="http://schemas.microsoft.com/office/drawing/2014/main" val="1982081824"/>
                      </a:ext>
                    </a:extLst>
                  </a:tr>
                </a:tbl>
              </a:graphicData>
            </a:graphic>
          </p:graphicFrame>
        </mc:Choice>
        <mc:Fallback xmlns="">
          <p:graphicFrame>
            <p:nvGraphicFramePr>
              <p:cNvPr id="4" name="Table 4">
                <a:extLst>
                  <a:ext uri="{FF2B5EF4-FFF2-40B4-BE49-F238E27FC236}">
                    <a16:creationId xmlns:a16="http://schemas.microsoft.com/office/drawing/2014/main" id="{A4B7A71D-6E3D-448E-94D9-9BD3ADEFD868}"/>
                  </a:ext>
                </a:extLst>
              </p:cNvPr>
              <p:cNvGraphicFramePr>
                <a:graphicFrameLocks noGrp="1"/>
              </p:cNvGraphicFramePr>
              <p:nvPr>
                <p:ph idx="1"/>
                <p:extLst>
                  <p:ext uri="{D42A27DB-BD31-4B8C-83A1-F6EECF244321}">
                    <p14:modId xmlns:p14="http://schemas.microsoft.com/office/powerpoint/2010/main" val="3225979256"/>
                  </p:ext>
                </p:extLst>
              </p:nvPr>
            </p:nvGraphicFramePr>
            <p:xfrm>
              <a:off x="838200" y="583097"/>
              <a:ext cx="10515600" cy="40233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973649021"/>
                        </a:ext>
                      </a:extLst>
                    </a:gridCol>
                    <a:gridCol w="2628900">
                      <a:extLst>
                        <a:ext uri="{9D8B030D-6E8A-4147-A177-3AD203B41FA5}">
                          <a16:colId xmlns:a16="http://schemas.microsoft.com/office/drawing/2014/main" val="2587835679"/>
                        </a:ext>
                      </a:extLst>
                    </a:gridCol>
                    <a:gridCol w="2628900">
                      <a:extLst>
                        <a:ext uri="{9D8B030D-6E8A-4147-A177-3AD203B41FA5}">
                          <a16:colId xmlns:a16="http://schemas.microsoft.com/office/drawing/2014/main" val="3064664615"/>
                        </a:ext>
                      </a:extLst>
                    </a:gridCol>
                    <a:gridCol w="2628900">
                      <a:extLst>
                        <a:ext uri="{9D8B030D-6E8A-4147-A177-3AD203B41FA5}">
                          <a16:colId xmlns:a16="http://schemas.microsoft.com/office/drawing/2014/main" val="2293961459"/>
                        </a:ext>
                      </a:extLst>
                    </a:gridCol>
                  </a:tblGrid>
                  <a:tr h="365760">
                    <a:tc>
                      <a:txBody>
                        <a:bodyPr/>
                        <a:lstStyle/>
                        <a:p>
                          <a:r>
                            <a:rPr lang="en-US" dirty="0"/>
                            <a:t>xi</a:t>
                          </a:r>
                        </a:p>
                      </a:txBody>
                      <a:tcPr/>
                    </a:tc>
                    <a:tc>
                      <a:txBody>
                        <a:bodyPr/>
                        <a:lstStyle/>
                        <a:p>
                          <a:endParaRPr lang="en-US"/>
                        </a:p>
                      </a:txBody>
                      <a:tcPr>
                        <a:blipFill>
                          <a:blip r:embed="rId2"/>
                          <a:stretch>
                            <a:fillRect l="-100464" t="-8333" r="-201160" b="-1028333"/>
                          </a:stretch>
                        </a:blipFill>
                      </a:tcPr>
                    </a:tc>
                    <a:tc>
                      <a:txBody>
                        <a:bodyPr/>
                        <a:lstStyle/>
                        <a:p>
                          <a:endParaRPr lang="en-US"/>
                        </a:p>
                      </a:txBody>
                      <a:tcPr>
                        <a:blipFill>
                          <a:blip r:embed="rId2"/>
                          <a:stretch>
                            <a:fillRect l="-200000" t="-8333" r="-100694" b="-1028333"/>
                          </a:stretch>
                        </a:blipFill>
                      </a:tcPr>
                    </a:tc>
                    <a:tc>
                      <a:txBody>
                        <a:bodyPr/>
                        <a:lstStyle/>
                        <a:p>
                          <a:endParaRPr lang="en-US"/>
                        </a:p>
                      </a:txBody>
                      <a:tcPr>
                        <a:blipFill>
                          <a:blip r:embed="rId2"/>
                          <a:stretch>
                            <a:fillRect l="-300696" t="-8333" r="-928" b="-1028333"/>
                          </a:stretch>
                        </a:blipFill>
                      </a:tcPr>
                    </a:tc>
                    <a:extLst>
                      <a:ext uri="{0D108BD9-81ED-4DB2-BD59-A6C34878D82A}">
                        <a16:rowId xmlns:a16="http://schemas.microsoft.com/office/drawing/2014/main" val="386114671"/>
                      </a:ext>
                    </a:extLst>
                  </a:tr>
                  <a:tr h="365760">
                    <a:tc>
                      <a:txBody>
                        <a:bodyPr/>
                        <a:lstStyle/>
                        <a:p>
                          <a:r>
                            <a:rPr lang="en-US" dirty="0"/>
                            <a:t>32</a:t>
                          </a:r>
                        </a:p>
                      </a:txBody>
                      <a:tcPr/>
                    </a:tc>
                    <a:tc>
                      <a:txBody>
                        <a:bodyPr/>
                        <a:lstStyle/>
                        <a:p>
                          <a:r>
                            <a:rPr lang="en-US" dirty="0"/>
                            <a:t>-8</a:t>
                          </a:r>
                        </a:p>
                      </a:txBody>
                      <a:tcPr/>
                    </a:tc>
                    <a:tc>
                      <a:txBody>
                        <a:bodyPr/>
                        <a:lstStyle/>
                        <a:p>
                          <a:r>
                            <a:rPr lang="en-US" dirty="0"/>
                            <a:t>8</a:t>
                          </a:r>
                        </a:p>
                      </a:txBody>
                      <a:tcPr/>
                    </a:tc>
                    <a:tc>
                      <a:txBody>
                        <a:bodyPr/>
                        <a:lstStyle/>
                        <a:p>
                          <a:r>
                            <a:rPr lang="en-US" dirty="0"/>
                            <a:t>7</a:t>
                          </a:r>
                        </a:p>
                      </a:txBody>
                      <a:tcPr/>
                    </a:tc>
                    <a:extLst>
                      <a:ext uri="{0D108BD9-81ED-4DB2-BD59-A6C34878D82A}">
                        <a16:rowId xmlns:a16="http://schemas.microsoft.com/office/drawing/2014/main" val="1408006628"/>
                      </a:ext>
                    </a:extLst>
                  </a:tr>
                  <a:tr h="365760">
                    <a:tc>
                      <a:txBody>
                        <a:bodyPr/>
                        <a:lstStyle/>
                        <a:p>
                          <a:r>
                            <a:rPr lang="en-US" dirty="0"/>
                            <a:t>36</a:t>
                          </a:r>
                        </a:p>
                      </a:txBody>
                      <a:tcPr/>
                    </a:tc>
                    <a:tc>
                      <a:txBody>
                        <a:bodyPr/>
                        <a:lstStyle/>
                        <a:p>
                          <a:r>
                            <a:rPr lang="en-US" dirty="0"/>
                            <a:t>-4</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1268022759"/>
                      </a:ext>
                    </a:extLst>
                  </a:tr>
                  <a:tr h="365760">
                    <a:tc>
                      <a:txBody>
                        <a:bodyPr/>
                        <a:lstStyle/>
                        <a:p>
                          <a:r>
                            <a:rPr lang="en-US" dirty="0"/>
                            <a:t>36</a:t>
                          </a:r>
                        </a:p>
                      </a:txBody>
                      <a:tcPr/>
                    </a:tc>
                    <a:tc>
                      <a:txBody>
                        <a:bodyPr/>
                        <a:lstStyle/>
                        <a:p>
                          <a:r>
                            <a:rPr lang="en-US" dirty="0"/>
                            <a:t>-4</a:t>
                          </a:r>
                        </a:p>
                      </a:txBody>
                      <a:tcPr/>
                    </a:tc>
                    <a:tc>
                      <a:txBody>
                        <a:bodyPr/>
                        <a:lstStyle/>
                        <a:p>
                          <a:r>
                            <a:rPr lang="en-US" dirty="0"/>
                            <a:t>4</a:t>
                          </a:r>
                        </a:p>
                      </a:txBody>
                      <a:tcPr/>
                    </a:tc>
                    <a:tc>
                      <a:txBody>
                        <a:bodyPr/>
                        <a:lstStyle/>
                        <a:p>
                          <a:r>
                            <a:rPr lang="en-US" dirty="0"/>
                            <a:t>3</a:t>
                          </a:r>
                        </a:p>
                      </a:txBody>
                      <a:tcPr/>
                    </a:tc>
                    <a:extLst>
                      <a:ext uri="{0D108BD9-81ED-4DB2-BD59-A6C34878D82A}">
                        <a16:rowId xmlns:a16="http://schemas.microsoft.com/office/drawing/2014/main" val="1177493057"/>
                      </a:ext>
                    </a:extLst>
                  </a:tr>
                  <a:tr h="365760">
                    <a:tc>
                      <a:txBody>
                        <a:bodyPr/>
                        <a:lstStyle/>
                        <a:p>
                          <a:r>
                            <a:rPr lang="en-US" dirty="0"/>
                            <a:t>37</a:t>
                          </a:r>
                        </a:p>
                      </a:txBody>
                      <a:tcPr/>
                    </a:tc>
                    <a:tc>
                      <a:txBody>
                        <a:bodyPr/>
                        <a:lstStyle/>
                        <a:p>
                          <a:r>
                            <a:rPr lang="en-US" dirty="0"/>
                            <a:t>-3</a:t>
                          </a:r>
                        </a:p>
                      </a:txBody>
                      <a:tcPr/>
                    </a:tc>
                    <a:tc>
                      <a:txBody>
                        <a:bodyPr/>
                        <a:lstStyle/>
                        <a:p>
                          <a:r>
                            <a:rPr lang="en-US" dirty="0"/>
                            <a:t>3</a:t>
                          </a:r>
                        </a:p>
                      </a:txBody>
                      <a:tcPr/>
                    </a:tc>
                    <a:tc>
                      <a:txBody>
                        <a:bodyPr/>
                        <a:lstStyle/>
                        <a:p>
                          <a:r>
                            <a:rPr lang="en-US" dirty="0"/>
                            <a:t>2</a:t>
                          </a:r>
                        </a:p>
                      </a:txBody>
                      <a:tcPr/>
                    </a:tc>
                    <a:extLst>
                      <a:ext uri="{0D108BD9-81ED-4DB2-BD59-A6C34878D82A}">
                        <a16:rowId xmlns:a16="http://schemas.microsoft.com/office/drawing/2014/main" val="1103962061"/>
                      </a:ext>
                    </a:extLst>
                  </a:tr>
                  <a:tr h="365760">
                    <a:tc>
                      <a:txBody>
                        <a:bodyPr/>
                        <a:lstStyle/>
                        <a:p>
                          <a:r>
                            <a:rPr lang="en-US" dirty="0"/>
                            <a:t>39</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extLst>
                      <a:ext uri="{0D108BD9-81ED-4DB2-BD59-A6C34878D82A}">
                        <a16:rowId xmlns:a16="http://schemas.microsoft.com/office/drawing/2014/main" val="4046832573"/>
                      </a:ext>
                    </a:extLst>
                  </a:tr>
                  <a:tr h="365760">
                    <a:tc>
                      <a:txBody>
                        <a:bodyPr/>
                        <a:lstStyle/>
                        <a:p>
                          <a:r>
                            <a:rPr lang="en-US" dirty="0"/>
                            <a:t>41</a:t>
                          </a:r>
                        </a:p>
                      </a:txBody>
                      <a:tcPr/>
                    </a:tc>
                    <a:tc>
                      <a:txBody>
                        <a:bodyPr/>
                        <a:lstStyle/>
                        <a:p>
                          <a:r>
                            <a:rPr lang="en-US" dirty="0"/>
                            <a:t>1</a:t>
                          </a:r>
                        </a:p>
                      </a:txBody>
                      <a:tcPr/>
                    </a:tc>
                    <a:tc>
                      <a:txBody>
                        <a:bodyPr/>
                        <a:lstStyle/>
                        <a:p>
                          <a:r>
                            <a:rPr lang="en-US" dirty="0"/>
                            <a:t>1</a:t>
                          </a:r>
                        </a:p>
                      </a:txBody>
                      <a:tcPr/>
                    </a:tc>
                    <a:tc>
                      <a:txBody>
                        <a:bodyPr/>
                        <a:lstStyle/>
                        <a:p>
                          <a:r>
                            <a:rPr lang="en-US" dirty="0"/>
                            <a:t>2</a:t>
                          </a:r>
                        </a:p>
                      </a:txBody>
                      <a:tcPr/>
                    </a:tc>
                    <a:extLst>
                      <a:ext uri="{0D108BD9-81ED-4DB2-BD59-A6C34878D82A}">
                        <a16:rowId xmlns:a16="http://schemas.microsoft.com/office/drawing/2014/main" val="3865004298"/>
                      </a:ext>
                    </a:extLst>
                  </a:tr>
                  <a:tr h="365760">
                    <a:tc>
                      <a:txBody>
                        <a:bodyPr/>
                        <a:lstStyle/>
                        <a:p>
                          <a:r>
                            <a:rPr lang="en-US" dirty="0"/>
                            <a:t>45</a:t>
                          </a:r>
                        </a:p>
                      </a:txBody>
                      <a:tcPr/>
                    </a:tc>
                    <a:tc>
                      <a:txBody>
                        <a:bodyPr/>
                        <a:lstStyle/>
                        <a:p>
                          <a:r>
                            <a:rPr lang="en-US" dirty="0"/>
                            <a:t>5</a:t>
                          </a:r>
                        </a:p>
                      </a:txBody>
                      <a:tcPr/>
                    </a:tc>
                    <a:tc>
                      <a:txBody>
                        <a:bodyPr/>
                        <a:lstStyle/>
                        <a:p>
                          <a:r>
                            <a:rPr lang="en-US" dirty="0"/>
                            <a:t>5</a:t>
                          </a:r>
                        </a:p>
                      </a:txBody>
                      <a:tcPr/>
                    </a:tc>
                    <a:tc>
                      <a:txBody>
                        <a:bodyPr/>
                        <a:lstStyle/>
                        <a:p>
                          <a:r>
                            <a:rPr lang="en-US" dirty="0"/>
                            <a:t>6</a:t>
                          </a:r>
                        </a:p>
                      </a:txBody>
                      <a:tcPr/>
                    </a:tc>
                    <a:extLst>
                      <a:ext uri="{0D108BD9-81ED-4DB2-BD59-A6C34878D82A}">
                        <a16:rowId xmlns:a16="http://schemas.microsoft.com/office/drawing/2014/main" val="4232014874"/>
                      </a:ext>
                    </a:extLst>
                  </a:tr>
                  <a:tr h="365760">
                    <a:tc>
                      <a:txBody>
                        <a:bodyPr/>
                        <a:lstStyle/>
                        <a:p>
                          <a:r>
                            <a:rPr lang="en-US" dirty="0"/>
                            <a:t>46</a:t>
                          </a:r>
                        </a:p>
                      </a:txBody>
                      <a:tcPr/>
                    </a:tc>
                    <a:tc>
                      <a:txBody>
                        <a:bodyPr/>
                        <a:lstStyle/>
                        <a:p>
                          <a:r>
                            <a:rPr lang="en-US" dirty="0"/>
                            <a:t>6</a:t>
                          </a:r>
                        </a:p>
                      </a:txBody>
                      <a:tcPr/>
                    </a:tc>
                    <a:tc>
                      <a:txBody>
                        <a:bodyPr/>
                        <a:lstStyle/>
                        <a:p>
                          <a:r>
                            <a:rPr lang="en-US" dirty="0"/>
                            <a:t>6</a:t>
                          </a:r>
                        </a:p>
                      </a:txBody>
                      <a:tcPr/>
                    </a:tc>
                    <a:tc>
                      <a:txBody>
                        <a:bodyPr/>
                        <a:lstStyle/>
                        <a:p>
                          <a:r>
                            <a:rPr lang="en-US" dirty="0"/>
                            <a:t>7</a:t>
                          </a:r>
                        </a:p>
                      </a:txBody>
                      <a:tcPr/>
                    </a:tc>
                    <a:extLst>
                      <a:ext uri="{0D108BD9-81ED-4DB2-BD59-A6C34878D82A}">
                        <a16:rowId xmlns:a16="http://schemas.microsoft.com/office/drawing/2014/main" val="2889978256"/>
                      </a:ext>
                    </a:extLst>
                  </a:tr>
                  <a:tr h="365760">
                    <a:tc>
                      <a:txBody>
                        <a:bodyPr/>
                        <a:lstStyle/>
                        <a:p>
                          <a:r>
                            <a:rPr lang="en-US" dirty="0"/>
                            <a:t>48</a:t>
                          </a:r>
                        </a:p>
                      </a:txBody>
                      <a:tcPr/>
                    </a:tc>
                    <a:tc>
                      <a:txBody>
                        <a:bodyPr/>
                        <a:lstStyle/>
                        <a:p>
                          <a:r>
                            <a:rPr lang="en-US" u="sng" dirty="0"/>
                            <a:t>8</a:t>
                          </a:r>
                        </a:p>
                      </a:txBody>
                      <a:tcPr/>
                    </a:tc>
                    <a:tc>
                      <a:txBody>
                        <a:bodyPr/>
                        <a:lstStyle/>
                        <a:p>
                          <a:r>
                            <a:rPr lang="en-US" u="sng" dirty="0"/>
                            <a:t>8</a:t>
                          </a:r>
                        </a:p>
                      </a:txBody>
                      <a:tcPr/>
                    </a:tc>
                    <a:tc>
                      <a:txBody>
                        <a:bodyPr/>
                        <a:lstStyle/>
                        <a:p>
                          <a:r>
                            <a:rPr lang="en-US" u="sng" dirty="0"/>
                            <a:t>9</a:t>
                          </a:r>
                        </a:p>
                      </a:txBody>
                      <a:tcPr/>
                    </a:tc>
                    <a:extLst>
                      <a:ext uri="{0D108BD9-81ED-4DB2-BD59-A6C34878D82A}">
                        <a16:rowId xmlns:a16="http://schemas.microsoft.com/office/drawing/2014/main" val="3140078985"/>
                      </a:ext>
                    </a:extLst>
                  </a:tr>
                  <a:tr h="365760">
                    <a:tc>
                      <a:txBody>
                        <a:bodyPr/>
                        <a:lstStyle/>
                        <a:p>
                          <a:r>
                            <a:rPr lang="en-US" dirty="0"/>
                            <a:t>sum</a:t>
                          </a:r>
                        </a:p>
                      </a:txBody>
                      <a:tcPr/>
                    </a:tc>
                    <a:tc>
                      <a:txBody>
                        <a:bodyPr/>
                        <a:lstStyle/>
                        <a:p>
                          <a:r>
                            <a:rPr lang="en-US" dirty="0"/>
                            <a:t>0</a:t>
                          </a:r>
                        </a:p>
                      </a:txBody>
                      <a:tcPr/>
                    </a:tc>
                    <a:tc>
                      <a:txBody>
                        <a:bodyPr/>
                        <a:lstStyle/>
                        <a:p>
                          <a:r>
                            <a:rPr lang="en-US" dirty="0"/>
                            <a:t>40</a:t>
                          </a:r>
                        </a:p>
                      </a:txBody>
                      <a:tcPr/>
                    </a:tc>
                    <a:tc>
                      <a:txBody>
                        <a:bodyPr/>
                        <a:lstStyle/>
                        <a:p>
                          <a:r>
                            <a:rPr lang="en-US" dirty="0"/>
                            <a:t>39</a:t>
                          </a:r>
                        </a:p>
                      </a:txBody>
                      <a:tcPr/>
                    </a:tc>
                    <a:extLst>
                      <a:ext uri="{0D108BD9-81ED-4DB2-BD59-A6C34878D82A}">
                        <a16:rowId xmlns:a16="http://schemas.microsoft.com/office/drawing/2014/main" val="1982081824"/>
                      </a:ext>
                    </a:extLst>
                  </a:tr>
                </a:tbl>
              </a:graphicData>
            </a:graphic>
          </p:graphicFrame>
        </mc:Fallback>
      </mc:AlternateContent>
    </p:spTree>
    <p:extLst>
      <p:ext uri="{BB962C8B-B14F-4D97-AF65-F5344CB8AC3E}">
        <p14:creationId xmlns:p14="http://schemas.microsoft.com/office/powerpoint/2010/main" val="1802226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7A1E6CF-8505-4B1E-9B8E-42778DFB40D7}"/>
                  </a:ext>
                </a:extLst>
              </p:cNvPr>
              <p:cNvSpPr>
                <a:spLocks noGrp="1"/>
              </p:cNvSpPr>
              <p:nvPr>
                <p:ph idx="1"/>
              </p:nvPr>
            </p:nvSpPr>
            <p:spPr/>
            <p:txBody>
              <a:bodyPr/>
              <a:lstStyle/>
              <a:p>
                <a:r>
                  <a:rPr lang="en-US" dirty="0"/>
                  <a:t>M.D. (from mean)=</a:t>
                </a:r>
                <a:r>
                  <a:rPr lang="en-US" sz="2800" dirty="0">
                    <a:solidFill>
                      <a:schemeClr val="tx1"/>
                    </a:solidFill>
                    <a:effectLst/>
                    <a:ea typeface="Times New Roman" panose="02020603050405020304" pitchFamily="18" charset="0"/>
                    <a:cs typeface="Times New Roman" panose="02020603050405020304" pitchFamily="18" charset="0"/>
                  </a:rPr>
                  <a:t> </a:t>
                </a:r>
                <a14:m>
                  <m:oMath xmlns:m="http://schemas.openxmlformats.org/officeDocument/2006/math">
                    <m:f>
                      <m:fPr>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begChr m:val="|"/>
                                <m:endChr m:val="|"/>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acc>
                                  <m:accPr>
                                    <m:chr m:val="̅"/>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e>
                                </m:acc>
                              </m:e>
                            </m:d>
                          </m:e>
                        </m:nary>
                      </m:num>
                      <m:den>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𝑛</m:t>
                        </m:r>
                      </m:den>
                    </m:f>
                  </m:oMath>
                </a14:m>
                <a:r>
                  <a:rPr lang="en-US" dirty="0"/>
                  <a:t>=</a:t>
                </a:r>
                <a:r>
                  <a:rPr lang="en-US" dirty="0">
                    <a:ea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en-US" b="0" i="1" smtClean="0">
                            <a:latin typeface="Cambria Math" panose="02040503050406030204" pitchFamily="18" charset="0"/>
                            <a:ea typeface="Times New Roman" panose="02020603050405020304" pitchFamily="18" charset="0"/>
                            <a:cs typeface="Times New Roman" panose="02020603050405020304" pitchFamily="18" charset="0"/>
                          </a:rPr>
                          <m:t>40</m:t>
                        </m:r>
                      </m:num>
                      <m:den>
                        <m:r>
                          <a:rPr lang="en-US" b="0" i="1" smtClean="0">
                            <a:latin typeface="Cambria Math" panose="02040503050406030204" pitchFamily="18" charset="0"/>
                            <a:ea typeface="Times New Roman" panose="02020603050405020304" pitchFamily="18" charset="0"/>
                            <a:cs typeface="Times New Roman" panose="02020603050405020304" pitchFamily="18" charset="0"/>
                          </a:rPr>
                          <m:t>9</m:t>
                        </m:r>
                      </m:den>
                    </m:f>
                    <m:r>
                      <a:rPr lang="en-US" b="0" i="1" smtClean="0">
                        <a:latin typeface="Cambria Math" panose="02040503050406030204" pitchFamily="18" charset="0"/>
                        <a:ea typeface="Times New Roman" panose="02020603050405020304" pitchFamily="18" charset="0"/>
                        <a:cs typeface="Times New Roman" panose="02020603050405020304" pitchFamily="18" charset="0"/>
                      </a:rPr>
                      <m:t>=4.4 </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𝑚𝑎𝑟𝑘𝑠</m:t>
                    </m:r>
                  </m:oMath>
                </a14:m>
                <a:endParaRPr lang="en-US" b="0" dirty="0">
                  <a:ea typeface="Times New Roman" panose="02020603050405020304" pitchFamily="18" charset="0"/>
                  <a:cs typeface="Times New Roman" panose="02020603050405020304" pitchFamily="18" charset="0"/>
                </a:endParaRPr>
              </a:p>
              <a:p>
                <a:r>
                  <a:rPr lang="en-US" dirty="0"/>
                  <a:t>M.D.(from median)= </a:t>
                </a:r>
                <a14:m>
                  <m:oMath xmlns:m="http://schemas.openxmlformats.org/officeDocument/2006/math">
                    <m:f>
                      <m:fPr>
                        <m:ctrlPr>
                          <a:rPr lang="en-US" sz="2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d>
                              <m:dPr>
                                <m:begChr m:val="|"/>
                                <m:endChr m:val="|"/>
                                <m:ctrlP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e>
                            </m:d>
                          </m:e>
                        </m:nary>
                      </m:num>
                      <m:den>
                        <m:r>
                          <a:rPr lang="en-US" sz="2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𝑛</m:t>
                        </m:r>
                      </m:den>
                    </m:f>
                  </m:oMath>
                </a14:m>
                <a:r>
                  <a:rPr lang="en-US" dirty="0"/>
                  <a:t>=</a:t>
                </a:r>
                <a:r>
                  <a:rPr lang="en-US" dirty="0">
                    <a:ea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en-US" b="0" i="1" smtClean="0">
                            <a:latin typeface="Cambria Math" panose="02040503050406030204" pitchFamily="18" charset="0"/>
                            <a:ea typeface="Times New Roman" panose="02020603050405020304" pitchFamily="18" charset="0"/>
                            <a:cs typeface="Times New Roman" panose="02020603050405020304" pitchFamily="18" charset="0"/>
                          </a:rPr>
                          <m:t>39</m:t>
                        </m:r>
                      </m:num>
                      <m:den>
                        <m:r>
                          <a:rPr lang="en-US" b="0" i="1" smtClean="0">
                            <a:latin typeface="Cambria Math" panose="02040503050406030204" pitchFamily="18" charset="0"/>
                            <a:ea typeface="Times New Roman" panose="02020603050405020304" pitchFamily="18" charset="0"/>
                            <a:cs typeface="Times New Roman" panose="02020603050405020304" pitchFamily="18" charset="0"/>
                          </a:rPr>
                          <m:t>9</m:t>
                        </m:r>
                      </m:den>
                    </m:f>
                  </m:oMath>
                </a14:m>
                <a:r>
                  <a:rPr lang="en-US" dirty="0"/>
                  <a:t>=4.3 marks</a:t>
                </a:r>
              </a:p>
            </p:txBody>
          </p:sp>
        </mc:Choice>
        <mc:Fallback xmlns="">
          <p:sp>
            <p:nvSpPr>
              <p:cNvPr id="3" name="Content Placeholder 2">
                <a:extLst>
                  <a:ext uri="{FF2B5EF4-FFF2-40B4-BE49-F238E27FC236}">
                    <a16:creationId xmlns:a16="http://schemas.microsoft.com/office/drawing/2014/main" id="{47A1E6CF-8505-4B1E-9B8E-42778DFB40D7}"/>
                  </a:ext>
                </a:extLst>
              </p:cNvPr>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US">
                    <a:noFill/>
                  </a:rPr>
                  <a:t> </a:t>
                </a:r>
              </a:p>
            </p:txBody>
          </p:sp>
        </mc:Fallback>
      </mc:AlternateContent>
    </p:spTree>
    <p:extLst>
      <p:ext uri="{BB962C8B-B14F-4D97-AF65-F5344CB8AC3E}">
        <p14:creationId xmlns:p14="http://schemas.microsoft.com/office/powerpoint/2010/main" val="943362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25E33-F983-4698-846C-A29DE8A48993}"/>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Calculate the mean deviation of the following frequency distribution showing the weights of apples.</a:t>
            </a:r>
          </a:p>
        </p:txBody>
      </p:sp>
      <p:graphicFrame>
        <p:nvGraphicFramePr>
          <p:cNvPr id="4" name="Table 4">
            <a:extLst>
              <a:ext uri="{FF2B5EF4-FFF2-40B4-BE49-F238E27FC236}">
                <a16:creationId xmlns:a16="http://schemas.microsoft.com/office/drawing/2014/main" id="{108F599D-066E-4958-8C59-8703EFB308A5}"/>
              </a:ext>
            </a:extLst>
          </p:cNvPr>
          <p:cNvGraphicFramePr>
            <a:graphicFrameLocks noGrp="1"/>
          </p:cNvGraphicFramePr>
          <p:nvPr>
            <p:ph idx="1"/>
            <p:extLst>
              <p:ext uri="{D42A27DB-BD31-4B8C-83A1-F6EECF244321}">
                <p14:modId xmlns:p14="http://schemas.microsoft.com/office/powerpoint/2010/main" val="3676118879"/>
              </p:ext>
            </p:extLst>
          </p:nvPr>
        </p:nvGraphicFramePr>
        <p:xfrm>
          <a:off x="838200" y="1825625"/>
          <a:ext cx="10515600" cy="2966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40014936"/>
                    </a:ext>
                  </a:extLst>
                </a:gridCol>
                <a:gridCol w="5257800">
                  <a:extLst>
                    <a:ext uri="{9D8B030D-6E8A-4147-A177-3AD203B41FA5}">
                      <a16:colId xmlns:a16="http://schemas.microsoft.com/office/drawing/2014/main" val="1534599199"/>
                    </a:ext>
                  </a:extLst>
                </a:gridCol>
              </a:tblGrid>
              <a:tr h="370840">
                <a:tc>
                  <a:txBody>
                    <a:bodyPr/>
                    <a:lstStyle/>
                    <a:p>
                      <a:r>
                        <a:rPr lang="en-US" dirty="0"/>
                        <a:t>Weight(grams)</a:t>
                      </a:r>
                    </a:p>
                  </a:txBody>
                  <a:tcPr/>
                </a:tc>
                <a:tc>
                  <a:txBody>
                    <a:bodyPr/>
                    <a:lstStyle/>
                    <a:p>
                      <a:r>
                        <a:rPr lang="en-US" dirty="0"/>
                        <a:t>f</a:t>
                      </a:r>
                    </a:p>
                  </a:txBody>
                  <a:tcPr/>
                </a:tc>
                <a:extLst>
                  <a:ext uri="{0D108BD9-81ED-4DB2-BD59-A6C34878D82A}">
                    <a16:rowId xmlns:a16="http://schemas.microsoft.com/office/drawing/2014/main" val="2675372452"/>
                  </a:ext>
                </a:extLst>
              </a:tr>
              <a:tr h="370840">
                <a:tc>
                  <a:txBody>
                    <a:bodyPr/>
                    <a:lstStyle/>
                    <a:p>
                      <a:r>
                        <a:rPr lang="en-US" dirty="0"/>
                        <a:t>65-84</a:t>
                      </a:r>
                    </a:p>
                  </a:txBody>
                  <a:tcPr/>
                </a:tc>
                <a:tc>
                  <a:txBody>
                    <a:bodyPr/>
                    <a:lstStyle/>
                    <a:p>
                      <a:r>
                        <a:rPr lang="en-US" dirty="0"/>
                        <a:t>9</a:t>
                      </a:r>
                    </a:p>
                  </a:txBody>
                  <a:tcPr/>
                </a:tc>
                <a:extLst>
                  <a:ext uri="{0D108BD9-81ED-4DB2-BD59-A6C34878D82A}">
                    <a16:rowId xmlns:a16="http://schemas.microsoft.com/office/drawing/2014/main" val="96003360"/>
                  </a:ext>
                </a:extLst>
              </a:tr>
              <a:tr h="370840">
                <a:tc>
                  <a:txBody>
                    <a:bodyPr/>
                    <a:lstStyle/>
                    <a:p>
                      <a:r>
                        <a:rPr lang="en-US" dirty="0"/>
                        <a:t>85-104</a:t>
                      </a:r>
                    </a:p>
                  </a:txBody>
                  <a:tcPr/>
                </a:tc>
                <a:tc>
                  <a:txBody>
                    <a:bodyPr/>
                    <a:lstStyle/>
                    <a:p>
                      <a:r>
                        <a:rPr lang="en-US" dirty="0"/>
                        <a:t>10</a:t>
                      </a:r>
                    </a:p>
                  </a:txBody>
                  <a:tcPr/>
                </a:tc>
                <a:extLst>
                  <a:ext uri="{0D108BD9-81ED-4DB2-BD59-A6C34878D82A}">
                    <a16:rowId xmlns:a16="http://schemas.microsoft.com/office/drawing/2014/main" val="2486014915"/>
                  </a:ext>
                </a:extLst>
              </a:tr>
              <a:tr h="370840">
                <a:tc>
                  <a:txBody>
                    <a:bodyPr/>
                    <a:lstStyle/>
                    <a:p>
                      <a:r>
                        <a:rPr lang="en-US" dirty="0"/>
                        <a:t>105-124</a:t>
                      </a:r>
                    </a:p>
                  </a:txBody>
                  <a:tcPr/>
                </a:tc>
                <a:tc>
                  <a:txBody>
                    <a:bodyPr/>
                    <a:lstStyle/>
                    <a:p>
                      <a:r>
                        <a:rPr lang="en-US" dirty="0"/>
                        <a:t>17</a:t>
                      </a:r>
                    </a:p>
                  </a:txBody>
                  <a:tcPr/>
                </a:tc>
                <a:extLst>
                  <a:ext uri="{0D108BD9-81ED-4DB2-BD59-A6C34878D82A}">
                    <a16:rowId xmlns:a16="http://schemas.microsoft.com/office/drawing/2014/main" val="2990187672"/>
                  </a:ext>
                </a:extLst>
              </a:tr>
              <a:tr h="370840">
                <a:tc>
                  <a:txBody>
                    <a:bodyPr/>
                    <a:lstStyle/>
                    <a:p>
                      <a:r>
                        <a:rPr lang="en-US" dirty="0"/>
                        <a:t>125-144</a:t>
                      </a:r>
                    </a:p>
                  </a:txBody>
                  <a:tcPr/>
                </a:tc>
                <a:tc>
                  <a:txBody>
                    <a:bodyPr/>
                    <a:lstStyle/>
                    <a:p>
                      <a:r>
                        <a:rPr lang="en-US" dirty="0"/>
                        <a:t>10</a:t>
                      </a:r>
                    </a:p>
                  </a:txBody>
                  <a:tcPr/>
                </a:tc>
                <a:extLst>
                  <a:ext uri="{0D108BD9-81ED-4DB2-BD59-A6C34878D82A}">
                    <a16:rowId xmlns:a16="http://schemas.microsoft.com/office/drawing/2014/main" val="669686433"/>
                  </a:ext>
                </a:extLst>
              </a:tr>
              <a:tr h="370840">
                <a:tc>
                  <a:txBody>
                    <a:bodyPr/>
                    <a:lstStyle/>
                    <a:p>
                      <a:r>
                        <a:rPr lang="en-US" dirty="0"/>
                        <a:t>145-164</a:t>
                      </a:r>
                    </a:p>
                  </a:txBody>
                  <a:tcPr/>
                </a:tc>
                <a:tc>
                  <a:txBody>
                    <a:bodyPr/>
                    <a:lstStyle/>
                    <a:p>
                      <a:r>
                        <a:rPr lang="en-US" dirty="0"/>
                        <a:t>5</a:t>
                      </a:r>
                    </a:p>
                  </a:txBody>
                  <a:tcPr/>
                </a:tc>
                <a:extLst>
                  <a:ext uri="{0D108BD9-81ED-4DB2-BD59-A6C34878D82A}">
                    <a16:rowId xmlns:a16="http://schemas.microsoft.com/office/drawing/2014/main" val="4020377244"/>
                  </a:ext>
                </a:extLst>
              </a:tr>
              <a:tr h="370840">
                <a:tc>
                  <a:txBody>
                    <a:bodyPr/>
                    <a:lstStyle/>
                    <a:p>
                      <a:r>
                        <a:rPr lang="en-US" dirty="0"/>
                        <a:t>165-184</a:t>
                      </a:r>
                    </a:p>
                  </a:txBody>
                  <a:tcPr/>
                </a:tc>
                <a:tc>
                  <a:txBody>
                    <a:bodyPr/>
                    <a:lstStyle/>
                    <a:p>
                      <a:r>
                        <a:rPr lang="en-US" dirty="0"/>
                        <a:t>4</a:t>
                      </a:r>
                    </a:p>
                  </a:txBody>
                  <a:tcPr/>
                </a:tc>
                <a:extLst>
                  <a:ext uri="{0D108BD9-81ED-4DB2-BD59-A6C34878D82A}">
                    <a16:rowId xmlns:a16="http://schemas.microsoft.com/office/drawing/2014/main" val="3071432143"/>
                  </a:ext>
                </a:extLst>
              </a:tr>
              <a:tr h="370840">
                <a:tc>
                  <a:txBody>
                    <a:bodyPr/>
                    <a:lstStyle/>
                    <a:p>
                      <a:r>
                        <a:rPr lang="en-US" dirty="0"/>
                        <a:t>185-204</a:t>
                      </a:r>
                    </a:p>
                  </a:txBody>
                  <a:tcPr/>
                </a:tc>
                <a:tc>
                  <a:txBody>
                    <a:bodyPr/>
                    <a:lstStyle/>
                    <a:p>
                      <a:r>
                        <a:rPr lang="en-US" dirty="0"/>
                        <a:t>5</a:t>
                      </a:r>
                    </a:p>
                  </a:txBody>
                  <a:tcPr/>
                </a:tc>
                <a:extLst>
                  <a:ext uri="{0D108BD9-81ED-4DB2-BD59-A6C34878D82A}">
                    <a16:rowId xmlns:a16="http://schemas.microsoft.com/office/drawing/2014/main" val="2891468100"/>
                  </a:ext>
                </a:extLst>
              </a:tr>
            </a:tbl>
          </a:graphicData>
        </a:graphic>
      </p:graphicFrame>
    </p:spTree>
    <p:extLst>
      <p:ext uri="{BB962C8B-B14F-4D97-AF65-F5344CB8AC3E}">
        <p14:creationId xmlns:p14="http://schemas.microsoft.com/office/powerpoint/2010/main" val="3702483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Table 4">
                <a:extLst>
                  <a:ext uri="{FF2B5EF4-FFF2-40B4-BE49-F238E27FC236}">
                    <a16:creationId xmlns:a16="http://schemas.microsoft.com/office/drawing/2014/main" id="{4D6CF110-F771-412C-946B-F242773C6496}"/>
                  </a:ext>
                </a:extLst>
              </p:cNvPr>
              <p:cNvGraphicFramePr>
                <a:graphicFrameLocks noGrp="1"/>
              </p:cNvGraphicFramePr>
              <p:nvPr>
                <p:ph idx="1"/>
                <p:extLst>
                  <p:ext uri="{D42A27DB-BD31-4B8C-83A1-F6EECF244321}">
                    <p14:modId xmlns:p14="http://schemas.microsoft.com/office/powerpoint/2010/main" val="1108383513"/>
                  </p:ext>
                </p:extLst>
              </p:nvPr>
            </p:nvGraphicFramePr>
            <p:xfrm>
              <a:off x="838200" y="1825625"/>
              <a:ext cx="10515600" cy="3708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48409376"/>
                        </a:ext>
                      </a:extLst>
                    </a:gridCol>
                    <a:gridCol w="1752600">
                      <a:extLst>
                        <a:ext uri="{9D8B030D-6E8A-4147-A177-3AD203B41FA5}">
                          <a16:colId xmlns:a16="http://schemas.microsoft.com/office/drawing/2014/main" val="4282863289"/>
                        </a:ext>
                      </a:extLst>
                    </a:gridCol>
                    <a:gridCol w="1752600">
                      <a:extLst>
                        <a:ext uri="{9D8B030D-6E8A-4147-A177-3AD203B41FA5}">
                          <a16:colId xmlns:a16="http://schemas.microsoft.com/office/drawing/2014/main" val="3201896092"/>
                        </a:ext>
                      </a:extLst>
                    </a:gridCol>
                    <a:gridCol w="1752600">
                      <a:extLst>
                        <a:ext uri="{9D8B030D-6E8A-4147-A177-3AD203B41FA5}">
                          <a16:colId xmlns:a16="http://schemas.microsoft.com/office/drawing/2014/main" val="2616884294"/>
                        </a:ext>
                      </a:extLst>
                    </a:gridCol>
                    <a:gridCol w="1752600">
                      <a:extLst>
                        <a:ext uri="{9D8B030D-6E8A-4147-A177-3AD203B41FA5}">
                          <a16:colId xmlns:a16="http://schemas.microsoft.com/office/drawing/2014/main" val="1867022233"/>
                        </a:ext>
                      </a:extLst>
                    </a:gridCol>
                    <a:gridCol w="1752600">
                      <a:extLst>
                        <a:ext uri="{9D8B030D-6E8A-4147-A177-3AD203B41FA5}">
                          <a16:colId xmlns:a16="http://schemas.microsoft.com/office/drawing/2014/main" val="1350147835"/>
                        </a:ext>
                      </a:extLst>
                    </a:gridCol>
                  </a:tblGrid>
                  <a:tr h="370840">
                    <a:tc>
                      <a:txBody>
                        <a:bodyPr/>
                        <a:lstStyle/>
                        <a:p>
                          <a:r>
                            <a:rPr lang="en-US" dirty="0"/>
                            <a:t>Weight</a:t>
                          </a:r>
                        </a:p>
                      </a:txBody>
                      <a:tcPr/>
                    </a:tc>
                    <a:tc>
                      <a:txBody>
                        <a:bodyPr/>
                        <a:lstStyle/>
                        <a:p>
                          <a:r>
                            <a:rPr lang="en-US" dirty="0"/>
                            <a:t>X(midpoint)</a:t>
                          </a:r>
                        </a:p>
                      </a:txBody>
                      <a:tcPr/>
                    </a:tc>
                    <a:tc>
                      <a:txBody>
                        <a:bodyPr/>
                        <a:lstStyle/>
                        <a:p>
                          <a:r>
                            <a:rPr lang="en-US" dirty="0"/>
                            <a:t>f</a:t>
                          </a:r>
                        </a:p>
                      </a:txBody>
                      <a:tcPr/>
                    </a:tc>
                    <a:tc>
                      <a:txBody>
                        <a:bodyPr/>
                        <a:lstStyle/>
                        <a:p>
                          <a:pPr/>
                          <a14:m>
                            <m:oMathPara xmlns:m="http://schemas.openxmlformats.org/officeDocument/2006/math">
                              <m:oMathParaPr>
                                <m:jc m:val="centerGroup"/>
                              </m:oMathParaPr>
                              <m:oMath xmlns:m="http://schemas.openxmlformats.org/officeDocument/2006/math">
                                <m:d>
                                  <m:dPr>
                                    <m:begChr m:val="|"/>
                                    <m:endChr m:val="|"/>
                                    <m:ctrlPr>
                                      <a:rPr lang="en-US" sz="1800" b="1" i="1" kern="1200" smtClean="0">
                                        <a:solidFill>
                                          <a:schemeClr val="lt1"/>
                                        </a:solidFill>
                                        <a:effectLst/>
                                        <a:latin typeface="Cambria Math" panose="02040503050406030204" pitchFamily="18" charset="0"/>
                                        <a:ea typeface="+mn-ea"/>
                                        <a:cs typeface="+mn-cs"/>
                                      </a:rPr>
                                    </m:ctrlPr>
                                  </m:dPr>
                                  <m:e>
                                    <m:r>
                                      <a:rPr lang="en-US" sz="1800" b="1" i="1" kern="1200">
                                        <a:solidFill>
                                          <a:schemeClr val="lt1"/>
                                        </a:solidFill>
                                        <a:effectLst/>
                                        <a:latin typeface="Cambria Math" panose="02040503050406030204" pitchFamily="18" charset="0"/>
                                        <a:ea typeface="+mn-ea"/>
                                        <a:cs typeface="+mn-cs"/>
                                      </a:rPr>
                                      <m:t>𝑿</m:t>
                                    </m:r>
                                    <m:r>
                                      <a:rPr lang="en-US" sz="1800" b="1" i="1" kern="1200">
                                        <a:solidFill>
                                          <a:schemeClr val="lt1"/>
                                        </a:solidFill>
                                        <a:effectLst/>
                                        <a:latin typeface="Cambria Math" panose="02040503050406030204" pitchFamily="18" charset="0"/>
                                        <a:ea typeface="+mn-ea"/>
                                        <a:cs typeface="+mn-cs"/>
                                      </a:rPr>
                                      <m:t>−</m:t>
                                    </m:r>
                                    <m:acc>
                                      <m:accPr>
                                        <m:chr m:val="̅"/>
                                        <m:ctrlPr>
                                          <a:rPr lang="en-US" sz="1800" b="1" i="1" kern="1200">
                                            <a:solidFill>
                                              <a:schemeClr val="lt1"/>
                                            </a:solidFill>
                                            <a:effectLst/>
                                            <a:latin typeface="Cambria Math" panose="02040503050406030204" pitchFamily="18" charset="0"/>
                                            <a:ea typeface="+mn-ea"/>
                                            <a:cs typeface="+mn-cs"/>
                                          </a:rPr>
                                        </m:ctrlPr>
                                      </m:accPr>
                                      <m:e>
                                        <m:r>
                                          <a:rPr lang="en-US" sz="1800" b="1" i="1" kern="1200">
                                            <a:solidFill>
                                              <a:schemeClr val="lt1"/>
                                            </a:solidFill>
                                            <a:effectLst/>
                                            <a:latin typeface="Cambria Math" panose="02040503050406030204" pitchFamily="18" charset="0"/>
                                            <a:ea typeface="+mn-ea"/>
                                            <a:cs typeface="+mn-cs"/>
                                          </a:rPr>
                                          <m:t>𝑿</m:t>
                                        </m:r>
                                      </m:e>
                                    </m:acc>
                                  </m:e>
                                </m:d>
                              </m:oMath>
                            </m:oMathPara>
                          </a14:m>
                          <a:endParaRPr lang="en-US" dirty="0"/>
                        </a:p>
                      </a:txBody>
                      <a:tcPr/>
                    </a:tc>
                    <a:tc>
                      <a:txBody>
                        <a:bodyPr/>
                        <a:lstStyle/>
                        <a:p>
                          <a:r>
                            <a:rPr lang="en-US" dirty="0" err="1"/>
                            <a:t>fx</a:t>
                          </a:r>
                          <a:endParaRPr lang="en-US" dirty="0"/>
                        </a:p>
                      </a:txBody>
                      <a:tcPr/>
                    </a:tc>
                    <a:tc>
                      <a:txBody>
                        <a:bodyPr/>
                        <a:lstStyle/>
                        <a:p>
                          <a:r>
                            <a:rPr lang="en-US" sz="1800" b="1" kern="1200" dirty="0">
                              <a:solidFill>
                                <a:schemeClr val="lt1"/>
                              </a:solidFill>
                              <a:effectLst/>
                              <a:ea typeface="+mn-ea"/>
                              <a:cs typeface="+mn-cs"/>
                            </a:rPr>
                            <a:t>f</a:t>
                          </a:r>
                          <a14:m>
                            <m:oMath xmlns:m="http://schemas.openxmlformats.org/officeDocument/2006/math">
                              <m:d>
                                <m:dPr>
                                  <m:begChr m:val="|"/>
                                  <m:endChr m:val="|"/>
                                  <m:ctrlPr>
                                    <a:rPr lang="en-US" sz="1800" b="1" i="1" kern="1200" smtClean="0">
                                      <a:solidFill>
                                        <a:schemeClr val="lt1"/>
                                      </a:solidFill>
                                      <a:effectLst/>
                                      <a:latin typeface="Cambria Math" panose="02040503050406030204" pitchFamily="18" charset="0"/>
                                      <a:ea typeface="+mn-ea"/>
                                      <a:cs typeface="+mn-cs"/>
                                    </a:rPr>
                                  </m:ctrlPr>
                                </m:dPr>
                                <m:e>
                                  <m:r>
                                    <a:rPr lang="en-US" sz="1800" b="1" i="1" kern="1200">
                                      <a:solidFill>
                                        <a:schemeClr val="lt1"/>
                                      </a:solidFill>
                                      <a:effectLst/>
                                      <a:latin typeface="Cambria Math" panose="02040503050406030204" pitchFamily="18" charset="0"/>
                                      <a:ea typeface="+mn-ea"/>
                                      <a:cs typeface="+mn-cs"/>
                                    </a:rPr>
                                    <m:t>𝑿</m:t>
                                  </m:r>
                                  <m:r>
                                    <a:rPr lang="en-US" sz="1800" b="1" i="1" kern="1200">
                                      <a:solidFill>
                                        <a:schemeClr val="lt1"/>
                                      </a:solidFill>
                                      <a:effectLst/>
                                      <a:latin typeface="Cambria Math" panose="02040503050406030204" pitchFamily="18" charset="0"/>
                                      <a:ea typeface="+mn-ea"/>
                                      <a:cs typeface="+mn-cs"/>
                                    </a:rPr>
                                    <m:t>−</m:t>
                                  </m:r>
                                  <m:acc>
                                    <m:accPr>
                                      <m:chr m:val="̅"/>
                                      <m:ctrlPr>
                                        <a:rPr lang="en-US" sz="1800" b="1" i="1" kern="1200">
                                          <a:solidFill>
                                            <a:schemeClr val="lt1"/>
                                          </a:solidFill>
                                          <a:effectLst/>
                                          <a:latin typeface="Cambria Math" panose="02040503050406030204" pitchFamily="18" charset="0"/>
                                          <a:ea typeface="+mn-ea"/>
                                          <a:cs typeface="+mn-cs"/>
                                        </a:rPr>
                                      </m:ctrlPr>
                                    </m:accPr>
                                    <m:e>
                                      <m:r>
                                        <a:rPr lang="en-US" sz="1800" b="1" i="1" kern="1200">
                                          <a:solidFill>
                                            <a:schemeClr val="lt1"/>
                                          </a:solidFill>
                                          <a:effectLst/>
                                          <a:latin typeface="Cambria Math" panose="02040503050406030204" pitchFamily="18" charset="0"/>
                                          <a:ea typeface="+mn-ea"/>
                                          <a:cs typeface="+mn-cs"/>
                                        </a:rPr>
                                        <m:t>𝑿</m:t>
                                      </m:r>
                                    </m:e>
                                  </m:acc>
                                </m:e>
                              </m:d>
                            </m:oMath>
                          </a14:m>
                          <a:endParaRPr lang="en-US" dirty="0"/>
                        </a:p>
                      </a:txBody>
                      <a:tcPr/>
                    </a:tc>
                    <a:extLst>
                      <a:ext uri="{0D108BD9-81ED-4DB2-BD59-A6C34878D82A}">
                        <a16:rowId xmlns:a16="http://schemas.microsoft.com/office/drawing/2014/main" val="1284472050"/>
                      </a:ext>
                    </a:extLst>
                  </a:tr>
                  <a:tr h="370840">
                    <a:tc>
                      <a:txBody>
                        <a:bodyPr/>
                        <a:lstStyle/>
                        <a:p>
                          <a:r>
                            <a:rPr lang="en-US" dirty="0"/>
                            <a:t>65-84</a:t>
                          </a:r>
                        </a:p>
                      </a:txBody>
                      <a:tcPr/>
                    </a:tc>
                    <a:tc>
                      <a:txBody>
                        <a:bodyPr/>
                        <a:lstStyle/>
                        <a:p>
                          <a:r>
                            <a:rPr lang="en-US" dirty="0"/>
                            <a:t>65+84/2=74.5</a:t>
                          </a:r>
                        </a:p>
                      </a:txBody>
                      <a:tcPr/>
                    </a:tc>
                    <a:tc>
                      <a:txBody>
                        <a:bodyPr/>
                        <a:lstStyle/>
                        <a:p>
                          <a:r>
                            <a:rPr lang="en-US" dirty="0"/>
                            <a:t>9</a:t>
                          </a:r>
                        </a:p>
                      </a:txBody>
                      <a:tcPr/>
                    </a:tc>
                    <a:tc>
                      <a:txBody>
                        <a:bodyPr/>
                        <a:lstStyle/>
                        <a:p>
                          <a:r>
                            <a:rPr lang="en-US" dirty="0"/>
                            <a:t>48</a:t>
                          </a:r>
                        </a:p>
                      </a:txBody>
                      <a:tcPr/>
                    </a:tc>
                    <a:tc>
                      <a:txBody>
                        <a:bodyPr/>
                        <a:lstStyle/>
                        <a:p>
                          <a:r>
                            <a:rPr lang="en-US" dirty="0"/>
                            <a:t>670.5</a:t>
                          </a:r>
                        </a:p>
                      </a:txBody>
                      <a:tcPr/>
                    </a:tc>
                    <a:tc>
                      <a:txBody>
                        <a:bodyPr/>
                        <a:lstStyle/>
                        <a:p>
                          <a:r>
                            <a:rPr lang="en-US" dirty="0"/>
                            <a:t>432</a:t>
                          </a:r>
                        </a:p>
                      </a:txBody>
                      <a:tcPr/>
                    </a:tc>
                    <a:extLst>
                      <a:ext uri="{0D108BD9-81ED-4DB2-BD59-A6C34878D82A}">
                        <a16:rowId xmlns:a16="http://schemas.microsoft.com/office/drawing/2014/main" val="694698723"/>
                      </a:ext>
                    </a:extLst>
                  </a:tr>
                  <a:tr h="370840">
                    <a:tc>
                      <a:txBody>
                        <a:bodyPr/>
                        <a:lstStyle/>
                        <a:p>
                          <a:r>
                            <a:rPr lang="en-US" dirty="0"/>
                            <a:t>85-104</a:t>
                          </a:r>
                        </a:p>
                      </a:txBody>
                      <a:tcPr/>
                    </a:tc>
                    <a:tc>
                      <a:txBody>
                        <a:bodyPr/>
                        <a:lstStyle/>
                        <a:p>
                          <a:r>
                            <a:rPr lang="en-US" dirty="0"/>
                            <a:t>94.5</a:t>
                          </a:r>
                        </a:p>
                      </a:txBody>
                      <a:tcPr/>
                    </a:tc>
                    <a:tc>
                      <a:txBody>
                        <a:bodyPr/>
                        <a:lstStyle/>
                        <a:p>
                          <a:r>
                            <a:rPr lang="en-US" dirty="0"/>
                            <a:t>10</a:t>
                          </a:r>
                        </a:p>
                      </a:txBody>
                      <a:tcPr/>
                    </a:tc>
                    <a:tc>
                      <a:txBody>
                        <a:bodyPr/>
                        <a:lstStyle/>
                        <a:p>
                          <a:r>
                            <a:rPr lang="en-US" dirty="0"/>
                            <a:t>28</a:t>
                          </a:r>
                        </a:p>
                      </a:txBody>
                      <a:tcPr/>
                    </a:tc>
                    <a:tc>
                      <a:txBody>
                        <a:bodyPr/>
                        <a:lstStyle/>
                        <a:p>
                          <a:r>
                            <a:rPr lang="en-US" dirty="0"/>
                            <a:t>945</a:t>
                          </a:r>
                        </a:p>
                      </a:txBody>
                      <a:tcPr/>
                    </a:tc>
                    <a:tc>
                      <a:txBody>
                        <a:bodyPr/>
                        <a:lstStyle/>
                        <a:p>
                          <a:r>
                            <a:rPr lang="en-US" dirty="0"/>
                            <a:t>280</a:t>
                          </a:r>
                        </a:p>
                      </a:txBody>
                      <a:tcPr/>
                    </a:tc>
                    <a:extLst>
                      <a:ext uri="{0D108BD9-81ED-4DB2-BD59-A6C34878D82A}">
                        <a16:rowId xmlns:a16="http://schemas.microsoft.com/office/drawing/2014/main" val="2819652442"/>
                      </a:ext>
                    </a:extLst>
                  </a:tr>
                  <a:tr h="370840">
                    <a:tc>
                      <a:txBody>
                        <a:bodyPr/>
                        <a:lstStyle/>
                        <a:p>
                          <a:r>
                            <a:rPr lang="en-US" dirty="0"/>
                            <a:t>105-124</a:t>
                          </a:r>
                        </a:p>
                      </a:txBody>
                      <a:tcPr/>
                    </a:tc>
                    <a:tc>
                      <a:txBody>
                        <a:bodyPr/>
                        <a:lstStyle/>
                        <a:p>
                          <a:r>
                            <a:rPr lang="en-US" dirty="0"/>
                            <a:t>114.5</a:t>
                          </a:r>
                        </a:p>
                      </a:txBody>
                      <a:tcPr/>
                    </a:tc>
                    <a:tc>
                      <a:txBody>
                        <a:bodyPr/>
                        <a:lstStyle/>
                        <a:p>
                          <a:r>
                            <a:rPr lang="en-US" dirty="0"/>
                            <a:t>17</a:t>
                          </a:r>
                        </a:p>
                      </a:txBody>
                      <a:tcPr/>
                    </a:tc>
                    <a:tc>
                      <a:txBody>
                        <a:bodyPr/>
                        <a:lstStyle/>
                        <a:p>
                          <a:r>
                            <a:rPr lang="en-US" dirty="0"/>
                            <a:t>8</a:t>
                          </a:r>
                        </a:p>
                      </a:txBody>
                      <a:tcPr/>
                    </a:tc>
                    <a:tc>
                      <a:txBody>
                        <a:bodyPr/>
                        <a:lstStyle/>
                        <a:p>
                          <a:r>
                            <a:rPr lang="en-US" dirty="0"/>
                            <a:t>1946.5</a:t>
                          </a:r>
                        </a:p>
                      </a:txBody>
                      <a:tcPr/>
                    </a:tc>
                    <a:tc>
                      <a:txBody>
                        <a:bodyPr/>
                        <a:lstStyle/>
                        <a:p>
                          <a:r>
                            <a:rPr lang="en-US" dirty="0"/>
                            <a:t>136</a:t>
                          </a:r>
                        </a:p>
                      </a:txBody>
                      <a:tcPr/>
                    </a:tc>
                    <a:extLst>
                      <a:ext uri="{0D108BD9-81ED-4DB2-BD59-A6C34878D82A}">
                        <a16:rowId xmlns:a16="http://schemas.microsoft.com/office/drawing/2014/main" val="1208757541"/>
                      </a:ext>
                    </a:extLst>
                  </a:tr>
                  <a:tr h="370840">
                    <a:tc>
                      <a:txBody>
                        <a:bodyPr/>
                        <a:lstStyle/>
                        <a:p>
                          <a:r>
                            <a:rPr lang="en-US" dirty="0"/>
                            <a:t>125-144</a:t>
                          </a:r>
                        </a:p>
                      </a:txBody>
                      <a:tcPr/>
                    </a:tc>
                    <a:tc>
                      <a:txBody>
                        <a:bodyPr/>
                        <a:lstStyle/>
                        <a:p>
                          <a:r>
                            <a:rPr lang="en-US" dirty="0"/>
                            <a:t>134.5</a:t>
                          </a:r>
                        </a:p>
                      </a:txBody>
                      <a:tcPr/>
                    </a:tc>
                    <a:tc>
                      <a:txBody>
                        <a:bodyPr/>
                        <a:lstStyle/>
                        <a:p>
                          <a:r>
                            <a:rPr lang="en-US" dirty="0"/>
                            <a:t>10</a:t>
                          </a:r>
                        </a:p>
                      </a:txBody>
                      <a:tcPr/>
                    </a:tc>
                    <a:tc>
                      <a:txBody>
                        <a:bodyPr/>
                        <a:lstStyle/>
                        <a:p>
                          <a:r>
                            <a:rPr lang="en-US" dirty="0"/>
                            <a:t>12</a:t>
                          </a:r>
                        </a:p>
                      </a:txBody>
                      <a:tcPr/>
                    </a:tc>
                    <a:tc>
                      <a:txBody>
                        <a:bodyPr/>
                        <a:lstStyle/>
                        <a:p>
                          <a:r>
                            <a:rPr lang="en-US" dirty="0"/>
                            <a:t>1345</a:t>
                          </a:r>
                        </a:p>
                      </a:txBody>
                      <a:tcPr/>
                    </a:tc>
                    <a:tc>
                      <a:txBody>
                        <a:bodyPr/>
                        <a:lstStyle/>
                        <a:p>
                          <a:r>
                            <a:rPr lang="en-US" dirty="0"/>
                            <a:t>120</a:t>
                          </a:r>
                        </a:p>
                      </a:txBody>
                      <a:tcPr/>
                    </a:tc>
                    <a:extLst>
                      <a:ext uri="{0D108BD9-81ED-4DB2-BD59-A6C34878D82A}">
                        <a16:rowId xmlns:a16="http://schemas.microsoft.com/office/drawing/2014/main" val="1483424004"/>
                      </a:ext>
                    </a:extLst>
                  </a:tr>
                  <a:tr h="370840">
                    <a:tc>
                      <a:txBody>
                        <a:bodyPr/>
                        <a:lstStyle/>
                        <a:p>
                          <a:r>
                            <a:rPr lang="en-US" dirty="0"/>
                            <a:t>145-164</a:t>
                          </a:r>
                        </a:p>
                      </a:txBody>
                      <a:tcPr/>
                    </a:tc>
                    <a:tc>
                      <a:txBody>
                        <a:bodyPr/>
                        <a:lstStyle/>
                        <a:p>
                          <a:r>
                            <a:rPr lang="en-US" dirty="0"/>
                            <a:t>154.5</a:t>
                          </a:r>
                        </a:p>
                      </a:txBody>
                      <a:tcPr/>
                    </a:tc>
                    <a:tc>
                      <a:txBody>
                        <a:bodyPr/>
                        <a:lstStyle/>
                        <a:p>
                          <a:r>
                            <a:rPr lang="en-US" dirty="0"/>
                            <a:t>5</a:t>
                          </a:r>
                        </a:p>
                      </a:txBody>
                      <a:tcPr/>
                    </a:tc>
                    <a:tc>
                      <a:txBody>
                        <a:bodyPr/>
                        <a:lstStyle/>
                        <a:p>
                          <a:r>
                            <a:rPr lang="en-US" dirty="0"/>
                            <a:t>32</a:t>
                          </a:r>
                        </a:p>
                      </a:txBody>
                      <a:tcPr/>
                    </a:tc>
                    <a:tc>
                      <a:txBody>
                        <a:bodyPr/>
                        <a:lstStyle/>
                        <a:p>
                          <a:r>
                            <a:rPr lang="en-US" dirty="0"/>
                            <a:t>772.5</a:t>
                          </a:r>
                        </a:p>
                      </a:txBody>
                      <a:tcPr/>
                    </a:tc>
                    <a:tc>
                      <a:txBody>
                        <a:bodyPr/>
                        <a:lstStyle/>
                        <a:p>
                          <a:r>
                            <a:rPr lang="en-US" dirty="0"/>
                            <a:t>160</a:t>
                          </a:r>
                        </a:p>
                      </a:txBody>
                      <a:tcPr/>
                    </a:tc>
                    <a:extLst>
                      <a:ext uri="{0D108BD9-81ED-4DB2-BD59-A6C34878D82A}">
                        <a16:rowId xmlns:a16="http://schemas.microsoft.com/office/drawing/2014/main" val="898456510"/>
                      </a:ext>
                    </a:extLst>
                  </a:tr>
                  <a:tr h="370840">
                    <a:tc>
                      <a:txBody>
                        <a:bodyPr/>
                        <a:lstStyle/>
                        <a:p>
                          <a:r>
                            <a:rPr lang="en-US" dirty="0"/>
                            <a:t>165-184</a:t>
                          </a:r>
                        </a:p>
                      </a:txBody>
                      <a:tcPr/>
                    </a:tc>
                    <a:tc>
                      <a:txBody>
                        <a:bodyPr/>
                        <a:lstStyle/>
                        <a:p>
                          <a:r>
                            <a:rPr lang="en-US" dirty="0"/>
                            <a:t>174.5</a:t>
                          </a:r>
                        </a:p>
                      </a:txBody>
                      <a:tcPr/>
                    </a:tc>
                    <a:tc>
                      <a:txBody>
                        <a:bodyPr/>
                        <a:lstStyle/>
                        <a:p>
                          <a:r>
                            <a:rPr lang="en-US" dirty="0"/>
                            <a:t>4</a:t>
                          </a:r>
                        </a:p>
                      </a:txBody>
                      <a:tcPr/>
                    </a:tc>
                    <a:tc>
                      <a:txBody>
                        <a:bodyPr/>
                        <a:lstStyle/>
                        <a:p>
                          <a:r>
                            <a:rPr lang="en-US" dirty="0"/>
                            <a:t>52</a:t>
                          </a:r>
                        </a:p>
                      </a:txBody>
                      <a:tcPr/>
                    </a:tc>
                    <a:tc>
                      <a:txBody>
                        <a:bodyPr/>
                        <a:lstStyle/>
                        <a:p>
                          <a:r>
                            <a:rPr lang="en-US" dirty="0"/>
                            <a:t>698</a:t>
                          </a:r>
                        </a:p>
                      </a:txBody>
                      <a:tcPr/>
                    </a:tc>
                    <a:tc>
                      <a:txBody>
                        <a:bodyPr/>
                        <a:lstStyle/>
                        <a:p>
                          <a:r>
                            <a:rPr lang="en-US" dirty="0"/>
                            <a:t>208</a:t>
                          </a:r>
                        </a:p>
                      </a:txBody>
                      <a:tcPr/>
                    </a:tc>
                    <a:extLst>
                      <a:ext uri="{0D108BD9-81ED-4DB2-BD59-A6C34878D82A}">
                        <a16:rowId xmlns:a16="http://schemas.microsoft.com/office/drawing/2014/main" val="3784025451"/>
                      </a:ext>
                    </a:extLst>
                  </a:tr>
                  <a:tr h="370840">
                    <a:tc>
                      <a:txBody>
                        <a:bodyPr/>
                        <a:lstStyle/>
                        <a:p>
                          <a:r>
                            <a:rPr lang="en-US" dirty="0"/>
                            <a:t>185-204</a:t>
                          </a:r>
                        </a:p>
                      </a:txBody>
                      <a:tcPr/>
                    </a:tc>
                    <a:tc>
                      <a:txBody>
                        <a:bodyPr/>
                        <a:lstStyle/>
                        <a:p>
                          <a:r>
                            <a:rPr lang="en-US" dirty="0"/>
                            <a:t>194.5</a:t>
                          </a:r>
                        </a:p>
                      </a:txBody>
                      <a:tcPr/>
                    </a:tc>
                    <a:tc>
                      <a:txBody>
                        <a:bodyPr/>
                        <a:lstStyle/>
                        <a:p>
                          <a:r>
                            <a:rPr lang="en-US" dirty="0"/>
                            <a:t>5</a:t>
                          </a:r>
                        </a:p>
                      </a:txBody>
                      <a:tcPr/>
                    </a:tc>
                    <a:tc>
                      <a:txBody>
                        <a:bodyPr/>
                        <a:lstStyle/>
                        <a:p>
                          <a:r>
                            <a:rPr lang="en-US" dirty="0"/>
                            <a:t>72</a:t>
                          </a:r>
                        </a:p>
                      </a:txBody>
                      <a:tcPr/>
                    </a:tc>
                    <a:tc>
                      <a:txBody>
                        <a:bodyPr/>
                        <a:lstStyle/>
                        <a:p>
                          <a:r>
                            <a:rPr lang="en-US" dirty="0"/>
                            <a:t>972.5</a:t>
                          </a:r>
                        </a:p>
                      </a:txBody>
                      <a:tcPr/>
                    </a:tc>
                    <a:tc>
                      <a:txBody>
                        <a:bodyPr/>
                        <a:lstStyle/>
                        <a:p>
                          <a:r>
                            <a:rPr lang="en-US" dirty="0"/>
                            <a:t>360</a:t>
                          </a:r>
                        </a:p>
                      </a:txBody>
                      <a:tcPr/>
                    </a:tc>
                    <a:extLst>
                      <a:ext uri="{0D108BD9-81ED-4DB2-BD59-A6C34878D82A}">
                        <a16:rowId xmlns:a16="http://schemas.microsoft.com/office/drawing/2014/main" val="2313185620"/>
                      </a:ext>
                    </a:extLst>
                  </a:tr>
                  <a:tr h="370840">
                    <a:tc>
                      <a:txBody>
                        <a:bodyPr/>
                        <a:lstStyle/>
                        <a:p>
                          <a:r>
                            <a:rPr lang="en-US" dirty="0"/>
                            <a:t>Total</a:t>
                          </a:r>
                        </a:p>
                      </a:txBody>
                      <a:tcPr/>
                    </a:tc>
                    <a:tc>
                      <a:txBody>
                        <a:bodyPr/>
                        <a:lstStyle/>
                        <a:p>
                          <a:r>
                            <a:rPr lang="en-US" dirty="0"/>
                            <a:t>-----</a:t>
                          </a:r>
                        </a:p>
                      </a:txBody>
                      <a:tcPr/>
                    </a:tc>
                    <a:tc>
                      <a:txBody>
                        <a:bodyPr/>
                        <a:lstStyle/>
                        <a:p>
                          <a:r>
                            <a:rPr lang="en-US" dirty="0"/>
                            <a:t>60</a:t>
                          </a:r>
                        </a:p>
                      </a:txBody>
                      <a:tcPr/>
                    </a:tc>
                    <a:tc>
                      <a:txBody>
                        <a:bodyPr/>
                        <a:lstStyle/>
                        <a:p>
                          <a:r>
                            <a:rPr lang="en-US" dirty="0"/>
                            <a:t>----</a:t>
                          </a:r>
                        </a:p>
                      </a:txBody>
                      <a:tcPr/>
                    </a:tc>
                    <a:tc>
                      <a:txBody>
                        <a:bodyPr/>
                        <a:lstStyle/>
                        <a:p>
                          <a:r>
                            <a:rPr lang="en-US" dirty="0"/>
                            <a:t>7350</a:t>
                          </a:r>
                        </a:p>
                      </a:txBody>
                      <a:tcPr/>
                    </a:tc>
                    <a:tc>
                      <a:txBody>
                        <a:bodyPr/>
                        <a:lstStyle/>
                        <a:p>
                          <a:r>
                            <a:rPr lang="en-US" dirty="0"/>
                            <a:t>1696</a:t>
                          </a:r>
                        </a:p>
                      </a:txBody>
                      <a:tcPr/>
                    </a:tc>
                    <a:extLst>
                      <a:ext uri="{0D108BD9-81ED-4DB2-BD59-A6C34878D82A}">
                        <a16:rowId xmlns:a16="http://schemas.microsoft.com/office/drawing/2014/main" val="20561326"/>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8217060"/>
                      </a:ext>
                    </a:extLst>
                  </a:tr>
                </a:tbl>
              </a:graphicData>
            </a:graphic>
          </p:graphicFrame>
        </mc:Choice>
        <mc:Fallback xmlns="">
          <p:graphicFrame>
            <p:nvGraphicFramePr>
              <p:cNvPr id="4" name="Table 4">
                <a:extLst>
                  <a:ext uri="{FF2B5EF4-FFF2-40B4-BE49-F238E27FC236}">
                    <a16:creationId xmlns:a16="http://schemas.microsoft.com/office/drawing/2014/main" id="{4D6CF110-F771-412C-946B-F242773C6496}"/>
                  </a:ext>
                </a:extLst>
              </p:cNvPr>
              <p:cNvGraphicFramePr>
                <a:graphicFrameLocks noGrp="1"/>
              </p:cNvGraphicFramePr>
              <p:nvPr>
                <p:ph idx="1"/>
                <p:extLst>
                  <p:ext uri="{D42A27DB-BD31-4B8C-83A1-F6EECF244321}">
                    <p14:modId xmlns:p14="http://schemas.microsoft.com/office/powerpoint/2010/main" val="1108383513"/>
                  </p:ext>
                </p:extLst>
              </p:nvPr>
            </p:nvGraphicFramePr>
            <p:xfrm>
              <a:off x="838200" y="1825625"/>
              <a:ext cx="10515600" cy="3708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448409376"/>
                        </a:ext>
                      </a:extLst>
                    </a:gridCol>
                    <a:gridCol w="1752600">
                      <a:extLst>
                        <a:ext uri="{9D8B030D-6E8A-4147-A177-3AD203B41FA5}">
                          <a16:colId xmlns:a16="http://schemas.microsoft.com/office/drawing/2014/main" val="4282863289"/>
                        </a:ext>
                      </a:extLst>
                    </a:gridCol>
                    <a:gridCol w="1752600">
                      <a:extLst>
                        <a:ext uri="{9D8B030D-6E8A-4147-A177-3AD203B41FA5}">
                          <a16:colId xmlns:a16="http://schemas.microsoft.com/office/drawing/2014/main" val="3201896092"/>
                        </a:ext>
                      </a:extLst>
                    </a:gridCol>
                    <a:gridCol w="1752600">
                      <a:extLst>
                        <a:ext uri="{9D8B030D-6E8A-4147-A177-3AD203B41FA5}">
                          <a16:colId xmlns:a16="http://schemas.microsoft.com/office/drawing/2014/main" val="2616884294"/>
                        </a:ext>
                      </a:extLst>
                    </a:gridCol>
                    <a:gridCol w="1752600">
                      <a:extLst>
                        <a:ext uri="{9D8B030D-6E8A-4147-A177-3AD203B41FA5}">
                          <a16:colId xmlns:a16="http://schemas.microsoft.com/office/drawing/2014/main" val="1867022233"/>
                        </a:ext>
                      </a:extLst>
                    </a:gridCol>
                    <a:gridCol w="1752600">
                      <a:extLst>
                        <a:ext uri="{9D8B030D-6E8A-4147-A177-3AD203B41FA5}">
                          <a16:colId xmlns:a16="http://schemas.microsoft.com/office/drawing/2014/main" val="1350147835"/>
                        </a:ext>
                      </a:extLst>
                    </a:gridCol>
                  </a:tblGrid>
                  <a:tr h="370840">
                    <a:tc>
                      <a:txBody>
                        <a:bodyPr/>
                        <a:lstStyle/>
                        <a:p>
                          <a:r>
                            <a:rPr lang="en-US" dirty="0"/>
                            <a:t>Weight</a:t>
                          </a:r>
                        </a:p>
                      </a:txBody>
                      <a:tcPr/>
                    </a:tc>
                    <a:tc>
                      <a:txBody>
                        <a:bodyPr/>
                        <a:lstStyle/>
                        <a:p>
                          <a:r>
                            <a:rPr lang="en-US" dirty="0"/>
                            <a:t>X(midpoint)</a:t>
                          </a:r>
                        </a:p>
                      </a:txBody>
                      <a:tcPr/>
                    </a:tc>
                    <a:tc>
                      <a:txBody>
                        <a:bodyPr/>
                        <a:lstStyle/>
                        <a:p>
                          <a:r>
                            <a:rPr lang="en-US" dirty="0"/>
                            <a:t>f</a:t>
                          </a:r>
                        </a:p>
                      </a:txBody>
                      <a:tcPr/>
                    </a:tc>
                    <a:tc>
                      <a:txBody>
                        <a:bodyPr/>
                        <a:lstStyle/>
                        <a:p>
                          <a:endParaRPr lang="en-US"/>
                        </a:p>
                      </a:txBody>
                      <a:tcPr>
                        <a:blipFill>
                          <a:blip r:embed="rId2"/>
                          <a:stretch>
                            <a:fillRect l="-300000" t="-8197" r="-201042" b="-901639"/>
                          </a:stretch>
                        </a:blipFill>
                      </a:tcPr>
                    </a:tc>
                    <a:tc>
                      <a:txBody>
                        <a:bodyPr/>
                        <a:lstStyle/>
                        <a:p>
                          <a:r>
                            <a:rPr lang="en-US" dirty="0" err="1"/>
                            <a:t>fx</a:t>
                          </a:r>
                          <a:endParaRPr lang="en-US" dirty="0"/>
                        </a:p>
                      </a:txBody>
                      <a:tcPr/>
                    </a:tc>
                    <a:tc>
                      <a:txBody>
                        <a:bodyPr/>
                        <a:lstStyle/>
                        <a:p>
                          <a:endParaRPr lang="en-US"/>
                        </a:p>
                      </a:txBody>
                      <a:tcPr>
                        <a:blipFill>
                          <a:blip r:embed="rId2"/>
                          <a:stretch>
                            <a:fillRect l="-499653" t="-8197" r="-1389" b="-901639"/>
                          </a:stretch>
                        </a:blipFill>
                      </a:tcPr>
                    </a:tc>
                    <a:extLst>
                      <a:ext uri="{0D108BD9-81ED-4DB2-BD59-A6C34878D82A}">
                        <a16:rowId xmlns:a16="http://schemas.microsoft.com/office/drawing/2014/main" val="1284472050"/>
                      </a:ext>
                    </a:extLst>
                  </a:tr>
                  <a:tr h="370840">
                    <a:tc>
                      <a:txBody>
                        <a:bodyPr/>
                        <a:lstStyle/>
                        <a:p>
                          <a:r>
                            <a:rPr lang="en-US" dirty="0"/>
                            <a:t>65-84</a:t>
                          </a:r>
                        </a:p>
                      </a:txBody>
                      <a:tcPr/>
                    </a:tc>
                    <a:tc>
                      <a:txBody>
                        <a:bodyPr/>
                        <a:lstStyle/>
                        <a:p>
                          <a:r>
                            <a:rPr lang="en-US" dirty="0"/>
                            <a:t>65+84/2=74.5</a:t>
                          </a:r>
                        </a:p>
                      </a:txBody>
                      <a:tcPr/>
                    </a:tc>
                    <a:tc>
                      <a:txBody>
                        <a:bodyPr/>
                        <a:lstStyle/>
                        <a:p>
                          <a:r>
                            <a:rPr lang="en-US" dirty="0"/>
                            <a:t>9</a:t>
                          </a:r>
                        </a:p>
                      </a:txBody>
                      <a:tcPr/>
                    </a:tc>
                    <a:tc>
                      <a:txBody>
                        <a:bodyPr/>
                        <a:lstStyle/>
                        <a:p>
                          <a:r>
                            <a:rPr lang="en-US" dirty="0"/>
                            <a:t>48</a:t>
                          </a:r>
                        </a:p>
                      </a:txBody>
                      <a:tcPr/>
                    </a:tc>
                    <a:tc>
                      <a:txBody>
                        <a:bodyPr/>
                        <a:lstStyle/>
                        <a:p>
                          <a:r>
                            <a:rPr lang="en-US" dirty="0"/>
                            <a:t>670.5</a:t>
                          </a:r>
                        </a:p>
                      </a:txBody>
                      <a:tcPr/>
                    </a:tc>
                    <a:tc>
                      <a:txBody>
                        <a:bodyPr/>
                        <a:lstStyle/>
                        <a:p>
                          <a:r>
                            <a:rPr lang="en-US" dirty="0"/>
                            <a:t>432</a:t>
                          </a:r>
                        </a:p>
                      </a:txBody>
                      <a:tcPr/>
                    </a:tc>
                    <a:extLst>
                      <a:ext uri="{0D108BD9-81ED-4DB2-BD59-A6C34878D82A}">
                        <a16:rowId xmlns:a16="http://schemas.microsoft.com/office/drawing/2014/main" val="694698723"/>
                      </a:ext>
                    </a:extLst>
                  </a:tr>
                  <a:tr h="370840">
                    <a:tc>
                      <a:txBody>
                        <a:bodyPr/>
                        <a:lstStyle/>
                        <a:p>
                          <a:r>
                            <a:rPr lang="en-US" dirty="0"/>
                            <a:t>85-104</a:t>
                          </a:r>
                        </a:p>
                      </a:txBody>
                      <a:tcPr/>
                    </a:tc>
                    <a:tc>
                      <a:txBody>
                        <a:bodyPr/>
                        <a:lstStyle/>
                        <a:p>
                          <a:r>
                            <a:rPr lang="en-US" dirty="0"/>
                            <a:t>94.5</a:t>
                          </a:r>
                        </a:p>
                      </a:txBody>
                      <a:tcPr/>
                    </a:tc>
                    <a:tc>
                      <a:txBody>
                        <a:bodyPr/>
                        <a:lstStyle/>
                        <a:p>
                          <a:r>
                            <a:rPr lang="en-US" dirty="0"/>
                            <a:t>10</a:t>
                          </a:r>
                        </a:p>
                      </a:txBody>
                      <a:tcPr/>
                    </a:tc>
                    <a:tc>
                      <a:txBody>
                        <a:bodyPr/>
                        <a:lstStyle/>
                        <a:p>
                          <a:r>
                            <a:rPr lang="en-US" dirty="0"/>
                            <a:t>28</a:t>
                          </a:r>
                        </a:p>
                      </a:txBody>
                      <a:tcPr/>
                    </a:tc>
                    <a:tc>
                      <a:txBody>
                        <a:bodyPr/>
                        <a:lstStyle/>
                        <a:p>
                          <a:r>
                            <a:rPr lang="en-US" dirty="0"/>
                            <a:t>945</a:t>
                          </a:r>
                        </a:p>
                      </a:txBody>
                      <a:tcPr/>
                    </a:tc>
                    <a:tc>
                      <a:txBody>
                        <a:bodyPr/>
                        <a:lstStyle/>
                        <a:p>
                          <a:r>
                            <a:rPr lang="en-US" dirty="0"/>
                            <a:t>280</a:t>
                          </a:r>
                        </a:p>
                      </a:txBody>
                      <a:tcPr/>
                    </a:tc>
                    <a:extLst>
                      <a:ext uri="{0D108BD9-81ED-4DB2-BD59-A6C34878D82A}">
                        <a16:rowId xmlns:a16="http://schemas.microsoft.com/office/drawing/2014/main" val="2819652442"/>
                      </a:ext>
                    </a:extLst>
                  </a:tr>
                  <a:tr h="370840">
                    <a:tc>
                      <a:txBody>
                        <a:bodyPr/>
                        <a:lstStyle/>
                        <a:p>
                          <a:r>
                            <a:rPr lang="en-US" dirty="0"/>
                            <a:t>105-124</a:t>
                          </a:r>
                        </a:p>
                      </a:txBody>
                      <a:tcPr/>
                    </a:tc>
                    <a:tc>
                      <a:txBody>
                        <a:bodyPr/>
                        <a:lstStyle/>
                        <a:p>
                          <a:r>
                            <a:rPr lang="en-US" dirty="0"/>
                            <a:t>114.5</a:t>
                          </a:r>
                        </a:p>
                      </a:txBody>
                      <a:tcPr/>
                    </a:tc>
                    <a:tc>
                      <a:txBody>
                        <a:bodyPr/>
                        <a:lstStyle/>
                        <a:p>
                          <a:r>
                            <a:rPr lang="en-US" dirty="0"/>
                            <a:t>17</a:t>
                          </a:r>
                        </a:p>
                      </a:txBody>
                      <a:tcPr/>
                    </a:tc>
                    <a:tc>
                      <a:txBody>
                        <a:bodyPr/>
                        <a:lstStyle/>
                        <a:p>
                          <a:r>
                            <a:rPr lang="en-US" dirty="0"/>
                            <a:t>8</a:t>
                          </a:r>
                        </a:p>
                      </a:txBody>
                      <a:tcPr/>
                    </a:tc>
                    <a:tc>
                      <a:txBody>
                        <a:bodyPr/>
                        <a:lstStyle/>
                        <a:p>
                          <a:r>
                            <a:rPr lang="en-US" dirty="0"/>
                            <a:t>1946.5</a:t>
                          </a:r>
                        </a:p>
                      </a:txBody>
                      <a:tcPr/>
                    </a:tc>
                    <a:tc>
                      <a:txBody>
                        <a:bodyPr/>
                        <a:lstStyle/>
                        <a:p>
                          <a:r>
                            <a:rPr lang="en-US" dirty="0"/>
                            <a:t>136</a:t>
                          </a:r>
                        </a:p>
                      </a:txBody>
                      <a:tcPr/>
                    </a:tc>
                    <a:extLst>
                      <a:ext uri="{0D108BD9-81ED-4DB2-BD59-A6C34878D82A}">
                        <a16:rowId xmlns:a16="http://schemas.microsoft.com/office/drawing/2014/main" val="1208757541"/>
                      </a:ext>
                    </a:extLst>
                  </a:tr>
                  <a:tr h="370840">
                    <a:tc>
                      <a:txBody>
                        <a:bodyPr/>
                        <a:lstStyle/>
                        <a:p>
                          <a:r>
                            <a:rPr lang="en-US" dirty="0"/>
                            <a:t>125-144</a:t>
                          </a:r>
                        </a:p>
                      </a:txBody>
                      <a:tcPr/>
                    </a:tc>
                    <a:tc>
                      <a:txBody>
                        <a:bodyPr/>
                        <a:lstStyle/>
                        <a:p>
                          <a:r>
                            <a:rPr lang="en-US" dirty="0"/>
                            <a:t>134.5</a:t>
                          </a:r>
                        </a:p>
                      </a:txBody>
                      <a:tcPr/>
                    </a:tc>
                    <a:tc>
                      <a:txBody>
                        <a:bodyPr/>
                        <a:lstStyle/>
                        <a:p>
                          <a:r>
                            <a:rPr lang="en-US" dirty="0"/>
                            <a:t>10</a:t>
                          </a:r>
                        </a:p>
                      </a:txBody>
                      <a:tcPr/>
                    </a:tc>
                    <a:tc>
                      <a:txBody>
                        <a:bodyPr/>
                        <a:lstStyle/>
                        <a:p>
                          <a:r>
                            <a:rPr lang="en-US" dirty="0"/>
                            <a:t>12</a:t>
                          </a:r>
                        </a:p>
                      </a:txBody>
                      <a:tcPr/>
                    </a:tc>
                    <a:tc>
                      <a:txBody>
                        <a:bodyPr/>
                        <a:lstStyle/>
                        <a:p>
                          <a:r>
                            <a:rPr lang="en-US" dirty="0"/>
                            <a:t>1345</a:t>
                          </a:r>
                        </a:p>
                      </a:txBody>
                      <a:tcPr/>
                    </a:tc>
                    <a:tc>
                      <a:txBody>
                        <a:bodyPr/>
                        <a:lstStyle/>
                        <a:p>
                          <a:r>
                            <a:rPr lang="en-US" dirty="0"/>
                            <a:t>120</a:t>
                          </a:r>
                        </a:p>
                      </a:txBody>
                      <a:tcPr/>
                    </a:tc>
                    <a:extLst>
                      <a:ext uri="{0D108BD9-81ED-4DB2-BD59-A6C34878D82A}">
                        <a16:rowId xmlns:a16="http://schemas.microsoft.com/office/drawing/2014/main" val="1483424004"/>
                      </a:ext>
                    </a:extLst>
                  </a:tr>
                  <a:tr h="370840">
                    <a:tc>
                      <a:txBody>
                        <a:bodyPr/>
                        <a:lstStyle/>
                        <a:p>
                          <a:r>
                            <a:rPr lang="en-US" dirty="0"/>
                            <a:t>145-164</a:t>
                          </a:r>
                        </a:p>
                      </a:txBody>
                      <a:tcPr/>
                    </a:tc>
                    <a:tc>
                      <a:txBody>
                        <a:bodyPr/>
                        <a:lstStyle/>
                        <a:p>
                          <a:r>
                            <a:rPr lang="en-US" dirty="0"/>
                            <a:t>154.5</a:t>
                          </a:r>
                        </a:p>
                      </a:txBody>
                      <a:tcPr/>
                    </a:tc>
                    <a:tc>
                      <a:txBody>
                        <a:bodyPr/>
                        <a:lstStyle/>
                        <a:p>
                          <a:r>
                            <a:rPr lang="en-US" dirty="0"/>
                            <a:t>5</a:t>
                          </a:r>
                        </a:p>
                      </a:txBody>
                      <a:tcPr/>
                    </a:tc>
                    <a:tc>
                      <a:txBody>
                        <a:bodyPr/>
                        <a:lstStyle/>
                        <a:p>
                          <a:r>
                            <a:rPr lang="en-US" dirty="0"/>
                            <a:t>32</a:t>
                          </a:r>
                        </a:p>
                      </a:txBody>
                      <a:tcPr/>
                    </a:tc>
                    <a:tc>
                      <a:txBody>
                        <a:bodyPr/>
                        <a:lstStyle/>
                        <a:p>
                          <a:r>
                            <a:rPr lang="en-US" dirty="0"/>
                            <a:t>772.5</a:t>
                          </a:r>
                        </a:p>
                      </a:txBody>
                      <a:tcPr/>
                    </a:tc>
                    <a:tc>
                      <a:txBody>
                        <a:bodyPr/>
                        <a:lstStyle/>
                        <a:p>
                          <a:r>
                            <a:rPr lang="en-US" dirty="0"/>
                            <a:t>160</a:t>
                          </a:r>
                        </a:p>
                      </a:txBody>
                      <a:tcPr/>
                    </a:tc>
                    <a:extLst>
                      <a:ext uri="{0D108BD9-81ED-4DB2-BD59-A6C34878D82A}">
                        <a16:rowId xmlns:a16="http://schemas.microsoft.com/office/drawing/2014/main" val="898456510"/>
                      </a:ext>
                    </a:extLst>
                  </a:tr>
                  <a:tr h="370840">
                    <a:tc>
                      <a:txBody>
                        <a:bodyPr/>
                        <a:lstStyle/>
                        <a:p>
                          <a:r>
                            <a:rPr lang="en-US" dirty="0"/>
                            <a:t>165-184</a:t>
                          </a:r>
                        </a:p>
                      </a:txBody>
                      <a:tcPr/>
                    </a:tc>
                    <a:tc>
                      <a:txBody>
                        <a:bodyPr/>
                        <a:lstStyle/>
                        <a:p>
                          <a:r>
                            <a:rPr lang="en-US" dirty="0"/>
                            <a:t>174.5</a:t>
                          </a:r>
                        </a:p>
                      </a:txBody>
                      <a:tcPr/>
                    </a:tc>
                    <a:tc>
                      <a:txBody>
                        <a:bodyPr/>
                        <a:lstStyle/>
                        <a:p>
                          <a:r>
                            <a:rPr lang="en-US" dirty="0"/>
                            <a:t>4</a:t>
                          </a:r>
                        </a:p>
                      </a:txBody>
                      <a:tcPr/>
                    </a:tc>
                    <a:tc>
                      <a:txBody>
                        <a:bodyPr/>
                        <a:lstStyle/>
                        <a:p>
                          <a:r>
                            <a:rPr lang="en-US" dirty="0"/>
                            <a:t>52</a:t>
                          </a:r>
                        </a:p>
                      </a:txBody>
                      <a:tcPr/>
                    </a:tc>
                    <a:tc>
                      <a:txBody>
                        <a:bodyPr/>
                        <a:lstStyle/>
                        <a:p>
                          <a:r>
                            <a:rPr lang="en-US" dirty="0"/>
                            <a:t>698</a:t>
                          </a:r>
                        </a:p>
                      </a:txBody>
                      <a:tcPr/>
                    </a:tc>
                    <a:tc>
                      <a:txBody>
                        <a:bodyPr/>
                        <a:lstStyle/>
                        <a:p>
                          <a:r>
                            <a:rPr lang="en-US" dirty="0"/>
                            <a:t>208</a:t>
                          </a:r>
                        </a:p>
                      </a:txBody>
                      <a:tcPr/>
                    </a:tc>
                    <a:extLst>
                      <a:ext uri="{0D108BD9-81ED-4DB2-BD59-A6C34878D82A}">
                        <a16:rowId xmlns:a16="http://schemas.microsoft.com/office/drawing/2014/main" val="3784025451"/>
                      </a:ext>
                    </a:extLst>
                  </a:tr>
                  <a:tr h="370840">
                    <a:tc>
                      <a:txBody>
                        <a:bodyPr/>
                        <a:lstStyle/>
                        <a:p>
                          <a:r>
                            <a:rPr lang="en-US" dirty="0"/>
                            <a:t>185-204</a:t>
                          </a:r>
                        </a:p>
                      </a:txBody>
                      <a:tcPr/>
                    </a:tc>
                    <a:tc>
                      <a:txBody>
                        <a:bodyPr/>
                        <a:lstStyle/>
                        <a:p>
                          <a:r>
                            <a:rPr lang="en-US" dirty="0"/>
                            <a:t>194.5</a:t>
                          </a:r>
                        </a:p>
                      </a:txBody>
                      <a:tcPr/>
                    </a:tc>
                    <a:tc>
                      <a:txBody>
                        <a:bodyPr/>
                        <a:lstStyle/>
                        <a:p>
                          <a:r>
                            <a:rPr lang="en-US" dirty="0"/>
                            <a:t>5</a:t>
                          </a:r>
                        </a:p>
                      </a:txBody>
                      <a:tcPr/>
                    </a:tc>
                    <a:tc>
                      <a:txBody>
                        <a:bodyPr/>
                        <a:lstStyle/>
                        <a:p>
                          <a:r>
                            <a:rPr lang="en-US" dirty="0"/>
                            <a:t>72</a:t>
                          </a:r>
                        </a:p>
                      </a:txBody>
                      <a:tcPr/>
                    </a:tc>
                    <a:tc>
                      <a:txBody>
                        <a:bodyPr/>
                        <a:lstStyle/>
                        <a:p>
                          <a:r>
                            <a:rPr lang="en-US" dirty="0"/>
                            <a:t>972.5</a:t>
                          </a:r>
                        </a:p>
                      </a:txBody>
                      <a:tcPr/>
                    </a:tc>
                    <a:tc>
                      <a:txBody>
                        <a:bodyPr/>
                        <a:lstStyle/>
                        <a:p>
                          <a:r>
                            <a:rPr lang="en-US" dirty="0"/>
                            <a:t>360</a:t>
                          </a:r>
                        </a:p>
                      </a:txBody>
                      <a:tcPr/>
                    </a:tc>
                    <a:extLst>
                      <a:ext uri="{0D108BD9-81ED-4DB2-BD59-A6C34878D82A}">
                        <a16:rowId xmlns:a16="http://schemas.microsoft.com/office/drawing/2014/main" val="2313185620"/>
                      </a:ext>
                    </a:extLst>
                  </a:tr>
                  <a:tr h="370840">
                    <a:tc>
                      <a:txBody>
                        <a:bodyPr/>
                        <a:lstStyle/>
                        <a:p>
                          <a:r>
                            <a:rPr lang="en-US" dirty="0"/>
                            <a:t>Total</a:t>
                          </a:r>
                        </a:p>
                      </a:txBody>
                      <a:tcPr/>
                    </a:tc>
                    <a:tc>
                      <a:txBody>
                        <a:bodyPr/>
                        <a:lstStyle/>
                        <a:p>
                          <a:r>
                            <a:rPr lang="en-US" dirty="0"/>
                            <a:t>-----</a:t>
                          </a:r>
                        </a:p>
                      </a:txBody>
                      <a:tcPr/>
                    </a:tc>
                    <a:tc>
                      <a:txBody>
                        <a:bodyPr/>
                        <a:lstStyle/>
                        <a:p>
                          <a:r>
                            <a:rPr lang="en-US" dirty="0"/>
                            <a:t>60</a:t>
                          </a:r>
                        </a:p>
                      </a:txBody>
                      <a:tcPr/>
                    </a:tc>
                    <a:tc>
                      <a:txBody>
                        <a:bodyPr/>
                        <a:lstStyle/>
                        <a:p>
                          <a:r>
                            <a:rPr lang="en-US" dirty="0"/>
                            <a:t>----</a:t>
                          </a:r>
                        </a:p>
                      </a:txBody>
                      <a:tcPr/>
                    </a:tc>
                    <a:tc>
                      <a:txBody>
                        <a:bodyPr/>
                        <a:lstStyle/>
                        <a:p>
                          <a:r>
                            <a:rPr lang="en-US" dirty="0"/>
                            <a:t>7350</a:t>
                          </a:r>
                        </a:p>
                      </a:txBody>
                      <a:tcPr/>
                    </a:tc>
                    <a:tc>
                      <a:txBody>
                        <a:bodyPr/>
                        <a:lstStyle/>
                        <a:p>
                          <a:r>
                            <a:rPr lang="en-US" dirty="0"/>
                            <a:t>1696</a:t>
                          </a:r>
                        </a:p>
                      </a:txBody>
                      <a:tcPr/>
                    </a:tc>
                    <a:extLst>
                      <a:ext uri="{0D108BD9-81ED-4DB2-BD59-A6C34878D82A}">
                        <a16:rowId xmlns:a16="http://schemas.microsoft.com/office/drawing/2014/main" val="20561326"/>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8217060"/>
                      </a:ext>
                    </a:extLst>
                  </a:tr>
                </a:tbl>
              </a:graphicData>
            </a:graphic>
          </p:graphicFrame>
        </mc:Fallback>
      </mc:AlternateContent>
    </p:spTree>
    <p:extLst>
      <p:ext uri="{BB962C8B-B14F-4D97-AF65-F5344CB8AC3E}">
        <p14:creationId xmlns:p14="http://schemas.microsoft.com/office/powerpoint/2010/main" val="470533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F19F-CAEA-44E6-8D04-74BC5796F3A9}"/>
              </a:ext>
            </a:extLst>
          </p:cNvPr>
          <p:cNvSpPr>
            <a:spLocks noGrp="1"/>
          </p:cNvSpPr>
          <p:nvPr>
            <p:ph type="title"/>
          </p:nvPr>
        </p:nvSpPr>
        <p:spPr/>
        <p:txBody>
          <a:bodyPr/>
          <a:lstStyle/>
          <a:p>
            <a:pPr algn="ctr"/>
            <a:r>
              <a:rPr lang="en-US" dirty="0"/>
              <a:t>Definitions of Dispersion </a:t>
            </a:r>
          </a:p>
        </p:txBody>
      </p:sp>
      <p:sp>
        <p:nvSpPr>
          <p:cNvPr id="3" name="Content Placeholder 2">
            <a:extLst>
              <a:ext uri="{FF2B5EF4-FFF2-40B4-BE49-F238E27FC236}">
                <a16:creationId xmlns:a16="http://schemas.microsoft.com/office/drawing/2014/main" id="{0E330D96-B5B4-467D-AD08-9669616D07F1}"/>
              </a:ext>
            </a:extLst>
          </p:cNvPr>
          <p:cNvSpPr>
            <a:spLocks noGrp="1"/>
          </p:cNvSpPr>
          <p:nvPr>
            <p:ph idx="1"/>
          </p:nvPr>
        </p:nvSpPr>
        <p:spPr/>
        <p:txBody>
          <a:bodyPr/>
          <a:lstStyle/>
          <a:p>
            <a:r>
              <a:rPr lang="en-US" dirty="0"/>
              <a:t>Dispersion measures the extent to which numerical data vary from central value is called the dispersion. or</a:t>
            </a:r>
          </a:p>
          <a:p>
            <a:r>
              <a:rPr lang="en-US" dirty="0"/>
              <a:t>Dispersion or variation may be defined as a statistics signifying the extent of the scatter of items around a measure of central tendency.</a:t>
            </a:r>
          </a:p>
          <a:p>
            <a:pPr marL="0" indent="0">
              <a:buNone/>
            </a:pPr>
            <a:endParaRPr lang="en-US" dirty="0"/>
          </a:p>
        </p:txBody>
      </p:sp>
    </p:spTree>
    <p:extLst>
      <p:ext uri="{BB962C8B-B14F-4D97-AF65-F5344CB8AC3E}">
        <p14:creationId xmlns:p14="http://schemas.microsoft.com/office/powerpoint/2010/main" val="222130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D010CE1-3882-4C94-9E0A-179EE857812F}"/>
                  </a:ext>
                </a:extLst>
              </p:cNvPr>
              <p:cNvSpPr>
                <a:spLocks noGrp="1"/>
              </p:cNvSpPr>
              <p:nvPr>
                <p:ph idx="1"/>
              </p:nvPr>
            </p:nvSpPr>
            <p:spPr/>
            <p:txBody>
              <a:bodyPr/>
              <a:lstStyle/>
              <a:p>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𝑋</m:t>
                        </m:r>
                      </m:e>
                    </m:acc>
                    <m:r>
                      <a:rPr lang="en-US" b="0" i="1" smtClean="0">
                        <a:latin typeface="Cambria Math" panose="02040503050406030204" pitchFamily="18" charset="0"/>
                      </a:rPr>
                      <m:t>=</m:t>
                    </m:r>
                    <m:f>
                      <m:fPr>
                        <m:ctrlPr>
                          <a:rPr lang="en-US" i="1">
                            <a:latin typeface="Cambria Math" panose="02040503050406030204" pitchFamily="18" charset="0"/>
                          </a:rPr>
                        </m:ctrlPr>
                      </m:fPr>
                      <m:num>
                        <m:nary>
                          <m:naryPr>
                            <m:chr m:val="∑"/>
                            <m:limLoc m:val="undOvr"/>
                            <m:subHide m:val="on"/>
                            <m:supHide m:val="on"/>
                            <m:ctrlPr>
                              <a:rPr lang="en-US" i="1">
                                <a:latin typeface="Cambria Math" panose="02040503050406030204" pitchFamily="18" charset="0"/>
                              </a:rPr>
                            </m:ctrlPr>
                          </m:naryPr>
                          <m:sub/>
                          <m:sup/>
                          <m:e>
                            <m:r>
                              <a:rPr lang="en-US" b="0" i="1" smtClean="0">
                                <a:latin typeface="Cambria Math" panose="02040503050406030204" pitchFamily="18" charset="0"/>
                              </a:rPr>
                              <m:t>𝑓𝑋</m:t>
                            </m:r>
                          </m:e>
                        </m:nary>
                      </m:num>
                      <m:den>
                        <m:r>
                          <a:rPr lang="en-US" i="1">
                            <a:latin typeface="Cambria Math" panose="02040503050406030204" pitchFamily="18" charset="0"/>
                          </a:rPr>
                          <m:t>𝑛</m:t>
                        </m:r>
                      </m:den>
                    </m:f>
                  </m:oMath>
                </a14:m>
                <a:r>
                  <a:rPr lang="en-US" dirty="0"/>
                  <a:t>= </a:t>
                </a:r>
                <a14:m>
                  <m:oMath xmlns:m="http://schemas.openxmlformats.org/officeDocument/2006/math">
                    <m:f>
                      <m:fPr>
                        <m:ctrlPr>
                          <a:rPr lang="en-US" i="1">
                            <a:latin typeface="Cambria Math" panose="02040503050406030204" pitchFamily="18" charset="0"/>
                          </a:rPr>
                        </m:ctrlPr>
                      </m:fPr>
                      <m:num>
                        <m:r>
                          <a:rPr lang="en-US" b="0" i="1" smtClean="0">
                            <a:latin typeface="Cambria Math" panose="02040503050406030204" pitchFamily="18" charset="0"/>
                          </a:rPr>
                          <m:t>7350</m:t>
                        </m:r>
                      </m:num>
                      <m:den>
                        <m:r>
                          <a:rPr lang="en-US" b="0" i="1" smtClean="0">
                            <a:latin typeface="Cambria Math" panose="02040503050406030204" pitchFamily="18" charset="0"/>
                          </a:rPr>
                          <m:t>60</m:t>
                        </m:r>
                      </m:den>
                    </m:f>
                    <m:r>
                      <a:rPr lang="en-US" b="0" i="1" smtClean="0">
                        <a:latin typeface="Cambria Math" panose="02040503050406030204" pitchFamily="18" charset="0"/>
                      </a:rPr>
                      <m:t>=122.5</m:t>
                    </m:r>
                    <m:r>
                      <a:rPr lang="en-US" b="0" i="1" smtClean="0">
                        <a:latin typeface="Cambria Math" panose="02040503050406030204" pitchFamily="18" charset="0"/>
                      </a:rPr>
                      <m:t>𝑔𝑟𝑎𝑚𝑠</m:t>
                    </m:r>
                  </m:oMath>
                </a14:m>
                <a:endParaRPr lang="en-US" b="0" dirty="0"/>
              </a:p>
              <a:p>
                <a:r>
                  <a:rPr lang="en-US" dirty="0"/>
                  <a:t>M.D.=</a:t>
                </a:r>
                <a:r>
                  <a:rPr lang="en-US" sz="2800" dirty="0">
                    <a:effectLst/>
                    <a:ea typeface="Times New Roman" panose="02020603050405020304" pitchFamily="18" charset="0"/>
                    <a:cs typeface="Times New Roman" panose="02020603050405020304" pitchFamily="18" charset="0"/>
                  </a:rPr>
                  <a:t> </a:t>
                </a:r>
                <a14:m>
                  <m:oMath xmlns:m="http://schemas.openxmlformats.org/officeDocument/2006/math">
                    <m:f>
                      <m:fPr>
                        <m:ctrlPr>
                          <a:rPr lang="en-US" sz="2800" i="1">
                            <a:effectLst/>
                            <a:latin typeface="Cambria Math" panose="02040503050406030204" pitchFamily="18" charset="0"/>
                            <a:ea typeface="Times New Roman" panose="02020603050405020304" pitchFamily="18" charset="0"/>
                            <a:cs typeface="Times New Roman" panose="02020603050405020304" pitchFamily="18" charset="0"/>
                          </a:rPr>
                        </m:ctrlPr>
                      </m:fPr>
                      <m:num>
                        <m:nary>
                          <m:naryPr>
                            <m:chr m:val="∑"/>
                            <m:limLoc m:val="undOvr"/>
                            <m:subHide m:val="on"/>
                            <m:supHide m:val="on"/>
                            <m:ctrlPr>
                              <a:rPr lang="en-U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𝑚𝑒𝑑𝑖𝑎𝑛</m:t>
                                </m:r>
                              </m:e>
                            </m:d>
                          </m:e>
                        </m:nary>
                      </m:num>
                      <m:den>
                        <m:nary>
                          <m:naryPr>
                            <m:chr m:val="∑"/>
                            <m:limLoc m:val="undOvr"/>
                            <m:subHide m:val="on"/>
                            <m:supHide m:val="on"/>
                            <m:ctrlPr>
                              <a:rPr lang="en-U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𝑓</m:t>
                            </m:r>
                          </m:e>
                        </m:nary>
                      </m:den>
                    </m:f>
                  </m:oMath>
                </a14:m>
                <a:r>
                  <a:rPr lang="en-US" dirty="0"/>
                  <a:t>=</a:t>
                </a:r>
                <a:r>
                  <a:rPr lang="en-US" dirty="0">
                    <a:ea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en-US" b="0" i="1" smtClean="0">
                            <a:latin typeface="Cambria Math" panose="02040503050406030204" pitchFamily="18" charset="0"/>
                            <a:ea typeface="Times New Roman" panose="02020603050405020304" pitchFamily="18" charset="0"/>
                            <a:cs typeface="Times New Roman" panose="02020603050405020304" pitchFamily="18" charset="0"/>
                          </a:rPr>
                          <m:t>1696</m:t>
                        </m:r>
                      </m:num>
                      <m:den>
                        <m:r>
                          <a:rPr lang="en-US" b="0" i="1" smtClean="0">
                            <a:latin typeface="Cambria Math" panose="02040503050406030204" pitchFamily="18" charset="0"/>
                            <a:ea typeface="Times New Roman" panose="02020603050405020304" pitchFamily="18" charset="0"/>
                            <a:cs typeface="Times New Roman" panose="02020603050405020304" pitchFamily="18" charset="0"/>
                          </a:rPr>
                          <m:t>60</m:t>
                        </m:r>
                      </m:den>
                    </m:f>
                    <m:r>
                      <a:rPr lang="en-US" b="0" i="1" smtClean="0">
                        <a:latin typeface="Cambria Math" panose="02040503050406030204" pitchFamily="18" charset="0"/>
                        <a:ea typeface="Times New Roman" panose="02020603050405020304" pitchFamily="18" charset="0"/>
                        <a:cs typeface="Times New Roman" panose="02020603050405020304" pitchFamily="18" charset="0"/>
                      </a:rPr>
                      <m:t>=28.27</m:t>
                    </m:r>
                  </m:oMath>
                </a14:m>
                <a:endParaRPr lang="en-US" dirty="0"/>
              </a:p>
            </p:txBody>
          </p:sp>
        </mc:Choice>
        <mc:Fallback xmlns="">
          <p:sp>
            <p:nvSpPr>
              <p:cNvPr id="3" name="Content Placeholder 2">
                <a:extLst>
                  <a:ext uri="{FF2B5EF4-FFF2-40B4-BE49-F238E27FC236}">
                    <a16:creationId xmlns:a16="http://schemas.microsoft.com/office/drawing/2014/main" id="{BD010CE1-3882-4C94-9E0A-179EE857812F}"/>
                  </a:ext>
                </a:extLst>
              </p:cNvPr>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US">
                    <a:noFill/>
                  </a:rPr>
                  <a:t> </a:t>
                </a:r>
              </a:p>
            </p:txBody>
          </p:sp>
        </mc:Fallback>
      </mc:AlternateContent>
    </p:spTree>
    <p:extLst>
      <p:ext uri="{BB962C8B-B14F-4D97-AF65-F5344CB8AC3E}">
        <p14:creationId xmlns:p14="http://schemas.microsoft.com/office/powerpoint/2010/main" val="1126867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DE13-1889-4537-AFDB-2E23279E1148}"/>
              </a:ext>
            </a:extLst>
          </p:cNvPr>
          <p:cNvSpPr>
            <a:spLocks noGrp="1"/>
          </p:cNvSpPr>
          <p:nvPr>
            <p:ph type="title"/>
          </p:nvPr>
        </p:nvSpPr>
        <p:spPr>
          <a:xfrm>
            <a:off x="838200" y="309707"/>
            <a:ext cx="10515600" cy="1325563"/>
          </a:xfrm>
        </p:spPr>
        <p:txBody>
          <a:bodyPr/>
          <a:lstStyle/>
          <a:p>
            <a:r>
              <a:rPr lang="en-US" dirty="0"/>
              <a:t>Q#1) Find the mean deviation from of the following data </a:t>
            </a:r>
          </a:p>
        </p:txBody>
      </p:sp>
      <p:graphicFrame>
        <p:nvGraphicFramePr>
          <p:cNvPr id="4" name="Content Placeholder 3">
            <a:extLst>
              <a:ext uri="{FF2B5EF4-FFF2-40B4-BE49-F238E27FC236}">
                <a16:creationId xmlns:a16="http://schemas.microsoft.com/office/drawing/2014/main" id="{EAA5722C-76E3-4997-80A3-19EF7A01D67F}"/>
              </a:ext>
            </a:extLst>
          </p:cNvPr>
          <p:cNvGraphicFramePr>
            <a:graphicFrameLocks noGrp="1"/>
          </p:cNvGraphicFramePr>
          <p:nvPr>
            <p:ph idx="1"/>
            <p:extLst>
              <p:ext uri="{D42A27DB-BD31-4B8C-83A1-F6EECF244321}">
                <p14:modId xmlns:p14="http://schemas.microsoft.com/office/powerpoint/2010/main" val="3620646361"/>
              </p:ext>
            </p:extLst>
          </p:nvPr>
        </p:nvGraphicFramePr>
        <p:xfrm>
          <a:off x="1579418" y="2189017"/>
          <a:ext cx="8382000" cy="2618509"/>
        </p:xfrm>
        <a:graphic>
          <a:graphicData uri="http://schemas.openxmlformats.org/drawingml/2006/table">
            <a:tbl>
              <a:tblPr/>
              <a:tblGrid>
                <a:gridCol w="1036116">
                  <a:extLst>
                    <a:ext uri="{9D8B030D-6E8A-4147-A177-3AD203B41FA5}">
                      <a16:colId xmlns:a16="http://schemas.microsoft.com/office/drawing/2014/main" val="1240844"/>
                    </a:ext>
                  </a:extLst>
                </a:gridCol>
                <a:gridCol w="1042321">
                  <a:extLst>
                    <a:ext uri="{9D8B030D-6E8A-4147-A177-3AD203B41FA5}">
                      <a16:colId xmlns:a16="http://schemas.microsoft.com/office/drawing/2014/main" val="3516018973"/>
                    </a:ext>
                  </a:extLst>
                </a:gridCol>
                <a:gridCol w="1042321">
                  <a:extLst>
                    <a:ext uri="{9D8B030D-6E8A-4147-A177-3AD203B41FA5}">
                      <a16:colId xmlns:a16="http://schemas.microsoft.com/office/drawing/2014/main" val="1458261202"/>
                    </a:ext>
                  </a:extLst>
                </a:gridCol>
                <a:gridCol w="938624">
                  <a:extLst>
                    <a:ext uri="{9D8B030D-6E8A-4147-A177-3AD203B41FA5}">
                      <a16:colId xmlns:a16="http://schemas.microsoft.com/office/drawing/2014/main" val="620739131"/>
                    </a:ext>
                  </a:extLst>
                </a:gridCol>
                <a:gridCol w="1158428">
                  <a:extLst>
                    <a:ext uri="{9D8B030D-6E8A-4147-A177-3AD203B41FA5}">
                      <a16:colId xmlns:a16="http://schemas.microsoft.com/office/drawing/2014/main" val="1909260018"/>
                    </a:ext>
                  </a:extLst>
                </a:gridCol>
                <a:gridCol w="1054730">
                  <a:extLst>
                    <a:ext uri="{9D8B030D-6E8A-4147-A177-3AD203B41FA5}">
                      <a16:colId xmlns:a16="http://schemas.microsoft.com/office/drawing/2014/main" val="3574784823"/>
                    </a:ext>
                  </a:extLst>
                </a:gridCol>
                <a:gridCol w="1054730">
                  <a:extLst>
                    <a:ext uri="{9D8B030D-6E8A-4147-A177-3AD203B41FA5}">
                      <a16:colId xmlns:a16="http://schemas.microsoft.com/office/drawing/2014/main" val="2588288859"/>
                    </a:ext>
                  </a:extLst>
                </a:gridCol>
                <a:gridCol w="1054730">
                  <a:extLst>
                    <a:ext uri="{9D8B030D-6E8A-4147-A177-3AD203B41FA5}">
                      <a16:colId xmlns:a16="http://schemas.microsoft.com/office/drawing/2014/main" val="507960009"/>
                    </a:ext>
                  </a:extLst>
                </a:gridCol>
              </a:tblGrid>
              <a:tr h="2618509">
                <a:tc>
                  <a:txBody>
                    <a:bodyPr/>
                    <a:lstStyle/>
                    <a:p>
                      <a:pPr algn="l" fontAlgn="ctr"/>
                      <a:r>
                        <a:rPr lang="en-US" b="1">
                          <a:effectLst/>
                        </a:rPr>
                        <a:t>X</a:t>
                      </a:r>
                      <a:endParaRPr lang="en-US" b="0">
                        <a:effectLst/>
                      </a:endParaRP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7</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9</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5</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8</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11</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a:effectLst/>
                        </a:rPr>
                        <a:t>13</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tc>
                  <a:txBody>
                    <a:bodyPr/>
                    <a:lstStyle/>
                    <a:p>
                      <a:pPr algn="l" fontAlgn="ctr"/>
                      <a:r>
                        <a:rPr lang="en-US" b="0" dirty="0">
                          <a:effectLst/>
                        </a:rPr>
                        <a:t>10</a:t>
                      </a:r>
                    </a:p>
                  </a:txBody>
                  <a:tcPr marL="142875" marR="142875" marT="142875" marB="142875" anchor="ctr">
                    <a:lnL w="9525" cap="flat" cmpd="sng" algn="ctr">
                      <a:solidFill>
                        <a:srgbClr val="F09C37"/>
                      </a:solidFill>
                      <a:prstDash val="solid"/>
                      <a:round/>
                      <a:headEnd type="none" w="med" len="med"/>
                      <a:tailEnd type="none" w="med" len="med"/>
                    </a:lnL>
                    <a:lnR w="9525" cap="flat" cmpd="sng" algn="ctr">
                      <a:solidFill>
                        <a:srgbClr val="F09C37"/>
                      </a:solidFill>
                      <a:prstDash val="solid"/>
                      <a:round/>
                      <a:headEnd type="none" w="med" len="med"/>
                      <a:tailEnd type="none" w="med" len="med"/>
                    </a:lnR>
                    <a:lnT w="9525" cap="flat" cmpd="sng" algn="ctr">
                      <a:solidFill>
                        <a:srgbClr val="F09C37"/>
                      </a:solidFill>
                      <a:prstDash val="solid"/>
                      <a:round/>
                      <a:headEnd type="none" w="med" len="med"/>
                      <a:tailEnd type="none" w="med" len="med"/>
                    </a:lnT>
                    <a:lnB w="9525" cap="flat" cmpd="sng" algn="ctr">
                      <a:solidFill>
                        <a:srgbClr val="F09C37"/>
                      </a:solidFill>
                      <a:prstDash val="solid"/>
                      <a:round/>
                      <a:headEnd type="none" w="med" len="med"/>
                      <a:tailEnd type="none" w="med" len="med"/>
                    </a:lnB>
                    <a:solidFill>
                      <a:srgbClr val="FFFFFF"/>
                    </a:solidFill>
                  </a:tcPr>
                </a:tc>
                <a:extLst>
                  <a:ext uri="{0D108BD9-81ED-4DB2-BD59-A6C34878D82A}">
                    <a16:rowId xmlns:a16="http://schemas.microsoft.com/office/drawing/2014/main" val="3217026985"/>
                  </a:ext>
                </a:extLst>
              </a:tr>
            </a:tbl>
          </a:graphicData>
        </a:graphic>
      </p:graphicFrame>
    </p:spTree>
    <p:extLst>
      <p:ext uri="{BB962C8B-B14F-4D97-AF65-F5344CB8AC3E}">
        <p14:creationId xmlns:p14="http://schemas.microsoft.com/office/powerpoint/2010/main" val="4034724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1F72-992C-45AD-A18B-60F258606693}"/>
              </a:ext>
            </a:extLst>
          </p:cNvPr>
          <p:cNvSpPr>
            <a:spLocks noGrp="1"/>
          </p:cNvSpPr>
          <p:nvPr>
            <p:ph type="title"/>
          </p:nvPr>
        </p:nvSpPr>
        <p:spPr/>
        <p:txBody>
          <a:bodyPr/>
          <a:lstStyle/>
          <a:p>
            <a:r>
              <a:rPr lang="en-US" dirty="0"/>
              <a:t>Q#2)Calculate the mean deviation from mean of the following data set:</a:t>
            </a:r>
          </a:p>
        </p:txBody>
      </p:sp>
      <p:pic>
        <p:nvPicPr>
          <p:cNvPr id="1026" name="Picture 2">
            <a:extLst>
              <a:ext uri="{FF2B5EF4-FFF2-40B4-BE49-F238E27FC236}">
                <a16:creationId xmlns:a16="http://schemas.microsoft.com/office/drawing/2014/main" id="{3DD8E9A5-B114-4DC8-8D11-1BEAE06EC4A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976" b="43363"/>
          <a:stretch/>
        </p:blipFill>
        <p:spPr bwMode="auto">
          <a:xfrm>
            <a:off x="457201" y="1593273"/>
            <a:ext cx="11000508" cy="4807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09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48043-3069-488D-BB1F-055C8A2DDB9D}"/>
              </a:ext>
            </a:extLst>
          </p:cNvPr>
          <p:cNvSpPr>
            <a:spLocks noGrp="1"/>
          </p:cNvSpPr>
          <p:nvPr>
            <p:ph type="title"/>
          </p:nvPr>
        </p:nvSpPr>
        <p:spPr/>
        <p:txBody>
          <a:bodyPr/>
          <a:lstStyle/>
          <a:p>
            <a:r>
              <a:rPr lang="en-US" dirty="0"/>
              <a:t>Measure of Dispersion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CCC901A-FEF7-4BD5-A114-012DE4B43300}"/>
                  </a:ext>
                </a:extLst>
              </p:cNvPr>
              <p:cNvSpPr>
                <a:spLocks noGrp="1"/>
              </p:cNvSpPr>
              <p:nvPr>
                <p:ph idx="1"/>
              </p:nvPr>
            </p:nvSpPr>
            <p:spPr/>
            <p:txBody>
              <a:bodyPr/>
              <a:lstStyle/>
              <a:p>
                <a:r>
                  <a:rPr lang="en-US" dirty="0"/>
                  <a:t>Measure of central tendency only describe the center of the data it does not tell anything about the spread of the data because two datasets with different variability may have same central tendency.</a:t>
                </a:r>
              </a:p>
              <a:p>
                <a:r>
                  <a:rPr lang="en-US" dirty="0"/>
                  <a:t>A numerical quantity that describe the spread of the values in  a data set is called measure of dispersion. </a:t>
                </a:r>
              </a:p>
              <a:p>
                <a:pPr marL="0" indent="0">
                  <a:buNone/>
                </a:pPr>
                <a:r>
                  <a:rPr lang="en-US" dirty="0"/>
                  <a:t>Group A: 46,48,50,52,54,  </a:t>
                </a:r>
                <a14:m>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𝑋</m:t>
                            </m:r>
                          </m:e>
                        </m:acc>
                      </m:e>
                      <m:sub>
                        <m:r>
                          <a:rPr lang="en-US" b="0" i="1" smtClean="0">
                            <a:latin typeface="Cambria Math" panose="02040503050406030204" pitchFamily="18" charset="0"/>
                          </a:rPr>
                          <m:t>𝐴</m:t>
                        </m:r>
                      </m:sub>
                    </m:sSub>
                    <m:r>
                      <a:rPr lang="en-US" b="0" i="1" smtClean="0">
                        <a:latin typeface="Cambria Math" panose="02040503050406030204" pitchFamily="18" charset="0"/>
                      </a:rPr>
                      <m:t>=50</m:t>
                    </m:r>
                  </m:oMath>
                </a14:m>
                <a:endParaRPr lang="en-US" dirty="0"/>
              </a:p>
              <a:p>
                <a:pPr marL="0" indent="0">
                  <a:buNone/>
                </a:pPr>
                <a:r>
                  <a:rPr lang="en-US" dirty="0"/>
                  <a:t>Group B: 30,40,50,60,70, </a:t>
                </a:r>
                <a14:m>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𝑋</m:t>
                            </m:r>
                          </m:e>
                        </m:acc>
                      </m:e>
                      <m:sub>
                        <m:r>
                          <a:rPr lang="en-US" b="0" i="1" smtClean="0">
                            <a:latin typeface="Cambria Math" panose="02040503050406030204" pitchFamily="18" charset="0"/>
                          </a:rPr>
                          <m:t>𝐵</m:t>
                        </m:r>
                      </m:sub>
                    </m:sSub>
                    <m:r>
                      <a:rPr lang="en-US" b="0" i="1" smtClean="0">
                        <a:latin typeface="Cambria Math" panose="02040503050406030204" pitchFamily="18" charset="0"/>
                      </a:rPr>
                      <m:t>=50</m:t>
                    </m:r>
                  </m:oMath>
                </a14:m>
                <a:endParaRPr lang="en-US" dirty="0"/>
              </a:p>
              <a:p>
                <a:endParaRPr lang="en-US" dirty="0"/>
              </a:p>
            </p:txBody>
          </p:sp>
        </mc:Choice>
        <mc:Fallback xmlns="">
          <p:sp>
            <p:nvSpPr>
              <p:cNvPr id="3" name="Content Placeholder 2">
                <a:extLst>
                  <a:ext uri="{FF2B5EF4-FFF2-40B4-BE49-F238E27FC236}">
                    <a16:creationId xmlns:a16="http://schemas.microsoft.com/office/drawing/2014/main" id="{1CCC901A-FEF7-4BD5-A114-012DE4B43300}"/>
                  </a:ext>
                </a:extLst>
              </p:cNvPr>
              <p:cNvSpPr>
                <a:spLocks noGrp="1" noRot="1" noChangeAspect="1" noMove="1" noResize="1" noEditPoints="1" noAdjustHandles="1" noChangeArrowheads="1" noChangeShapeType="1" noTextEdit="1"/>
              </p:cNvSpPr>
              <p:nvPr>
                <p:ph idx="1"/>
              </p:nvPr>
            </p:nvSpPr>
            <p:spPr>
              <a:blipFill>
                <a:blip r:embed="rId2"/>
                <a:stretch>
                  <a:fillRect l="-1217" t="-2241" r="-464"/>
                </a:stretch>
              </a:blipFill>
            </p:spPr>
            <p:txBody>
              <a:bodyPr/>
              <a:lstStyle/>
              <a:p>
                <a:r>
                  <a:rPr lang="en-US">
                    <a:noFill/>
                  </a:rPr>
                  <a:t> </a:t>
                </a:r>
              </a:p>
            </p:txBody>
          </p:sp>
        </mc:Fallback>
      </mc:AlternateContent>
    </p:spTree>
    <p:extLst>
      <p:ext uri="{BB962C8B-B14F-4D97-AF65-F5344CB8AC3E}">
        <p14:creationId xmlns:p14="http://schemas.microsoft.com/office/powerpoint/2010/main" val="219436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0B04D6-3F8B-4EA4-894E-5AFFB0AC7A80}"/>
              </a:ext>
            </a:extLst>
          </p:cNvPr>
          <p:cNvSpPr>
            <a:spLocks noGrp="1"/>
          </p:cNvSpPr>
          <p:nvPr>
            <p:ph idx="1"/>
          </p:nvPr>
        </p:nvSpPr>
        <p:spPr/>
        <p:txBody>
          <a:bodyPr/>
          <a:lstStyle/>
          <a:p>
            <a:pPr algn="l"/>
            <a:r>
              <a:rPr lang="en-US" i="0" dirty="0">
                <a:effectLst/>
                <a:latin typeface="Times New Roman" panose="02020603050405020304" pitchFamily="18" charset="0"/>
                <a:cs typeface="Times New Roman" panose="02020603050405020304" pitchFamily="18" charset="0"/>
              </a:rPr>
              <a:t>Types of Measures of Dispersion</a:t>
            </a:r>
          </a:p>
          <a:p>
            <a:pPr marL="0" indent="0" algn="l">
              <a:buNone/>
            </a:pPr>
            <a:r>
              <a:rPr lang="en-US" b="0" i="0" dirty="0">
                <a:effectLst/>
                <a:latin typeface="Times New Roman" panose="02020603050405020304" pitchFamily="18" charset="0"/>
                <a:cs typeface="Times New Roman" panose="02020603050405020304" pitchFamily="18" charset="0"/>
              </a:rPr>
              <a:t>There are two main types of dispersion methods in statistics which are:</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Absolute Measure of Dispersion</a:t>
            </a:r>
          </a:p>
          <a:p>
            <a:pPr algn="l">
              <a:buFont typeface="Arial" panose="020B0604020202020204" pitchFamily="34" charset="0"/>
              <a:buChar char="•"/>
            </a:pPr>
            <a:r>
              <a:rPr lang="en-US" b="0" i="0" dirty="0">
                <a:effectLst/>
                <a:latin typeface="Times New Roman" panose="02020603050405020304" pitchFamily="18" charset="0"/>
                <a:cs typeface="Times New Roman" panose="02020603050405020304" pitchFamily="18" charset="0"/>
              </a:rPr>
              <a:t>Relative Measure of Dispersion</a:t>
            </a:r>
          </a:p>
          <a:p>
            <a:endParaRPr lang="en-US" dirty="0"/>
          </a:p>
        </p:txBody>
      </p:sp>
    </p:spTree>
    <p:extLst>
      <p:ext uri="{BB962C8B-B14F-4D97-AF65-F5344CB8AC3E}">
        <p14:creationId xmlns:p14="http://schemas.microsoft.com/office/powerpoint/2010/main" val="191151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5A7AD5-420D-46B5-A9C2-66B9647A3E63}"/>
              </a:ext>
            </a:extLst>
          </p:cNvPr>
          <p:cNvSpPr>
            <a:spLocks noGrp="1"/>
          </p:cNvSpPr>
          <p:nvPr>
            <p:ph idx="1"/>
          </p:nvPr>
        </p:nvSpPr>
        <p:spPr/>
        <p:txBody>
          <a:bodyPr/>
          <a:lstStyle/>
          <a:p>
            <a:r>
              <a:rPr lang="en-US" dirty="0"/>
              <a:t>Absolute Measure of Dispersion</a:t>
            </a:r>
          </a:p>
          <a:p>
            <a:pPr marL="0" indent="0">
              <a:buNone/>
            </a:pPr>
            <a:r>
              <a:rPr lang="en-US" dirty="0"/>
              <a:t>An absolute measure of Dispersion is one that measures the dispersion in terms of the same units, as the units of the original data. For example, if the units of the data are rupees, meters, kilograms etc. the units of the measure of dispersion will also be rupees, meters, kilograms. </a:t>
            </a:r>
          </a:p>
          <a:p>
            <a:r>
              <a:rPr lang="en-US" dirty="0"/>
              <a:t>Relative Measure of Dispersion</a:t>
            </a:r>
          </a:p>
          <a:p>
            <a:pPr marL="0" indent="0">
              <a:buNone/>
            </a:pPr>
            <a:r>
              <a:rPr lang="en-US" dirty="0"/>
              <a:t>A relative measure of dispersion is one that is expressed in the form of a ratio or percentage and is independent of the units of measurement. It is useful for comparison of data of different nature</a:t>
            </a:r>
          </a:p>
        </p:txBody>
      </p:sp>
    </p:spTree>
    <p:extLst>
      <p:ext uri="{BB962C8B-B14F-4D97-AF65-F5344CB8AC3E}">
        <p14:creationId xmlns:p14="http://schemas.microsoft.com/office/powerpoint/2010/main" val="210206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07C9-F197-4140-A0BB-524E27A34673}"/>
              </a:ext>
            </a:extLst>
          </p:cNvPr>
          <p:cNvSpPr>
            <a:spLocks noGrp="1"/>
          </p:cNvSpPr>
          <p:nvPr>
            <p:ph type="title"/>
          </p:nvPr>
        </p:nvSpPr>
        <p:spPr/>
        <p:txBody>
          <a:bodyPr/>
          <a:lstStyle/>
          <a:p>
            <a:r>
              <a:rPr lang="en-US" dirty="0"/>
              <a:t>Absolute Measure of Dispersion</a:t>
            </a:r>
          </a:p>
        </p:txBody>
      </p:sp>
      <p:sp>
        <p:nvSpPr>
          <p:cNvPr id="3" name="Content Placeholder 2">
            <a:extLst>
              <a:ext uri="{FF2B5EF4-FFF2-40B4-BE49-F238E27FC236}">
                <a16:creationId xmlns:a16="http://schemas.microsoft.com/office/drawing/2014/main" id="{906CCF8D-9AC1-47C7-836E-F2FE5DD06D75}"/>
              </a:ext>
            </a:extLst>
          </p:cNvPr>
          <p:cNvSpPr>
            <a:spLocks noGrp="1"/>
          </p:cNvSpPr>
          <p:nvPr>
            <p:ph idx="1"/>
          </p:nvPr>
        </p:nvSpPr>
        <p:spPr/>
        <p:txBody>
          <a:bodyPr/>
          <a:lstStyle/>
          <a:p>
            <a:pPr marL="571500" indent="-571500">
              <a:buFont typeface="+mj-lt"/>
              <a:buAutoNum type="romanLcPeriod"/>
            </a:pPr>
            <a:r>
              <a:rPr lang="en-US" dirty="0"/>
              <a:t>The Range</a:t>
            </a:r>
          </a:p>
          <a:p>
            <a:pPr marL="571500" indent="-571500">
              <a:buFont typeface="+mj-lt"/>
              <a:buAutoNum type="romanLcPeriod"/>
            </a:pPr>
            <a:r>
              <a:rPr lang="en-US" dirty="0"/>
              <a:t>The Mean Deviation or the Average Deviation</a:t>
            </a:r>
          </a:p>
          <a:p>
            <a:pPr marL="571500" indent="-571500">
              <a:buFont typeface="+mj-lt"/>
              <a:buAutoNum type="romanLcPeriod"/>
            </a:pPr>
            <a:r>
              <a:rPr lang="en-US" dirty="0"/>
              <a:t>Variance</a:t>
            </a:r>
          </a:p>
          <a:p>
            <a:pPr marL="571500" indent="-571500">
              <a:buFont typeface="+mj-lt"/>
              <a:buAutoNum type="romanLcPeriod"/>
            </a:pPr>
            <a:r>
              <a:rPr lang="en-US" dirty="0"/>
              <a:t>The Standard Deviation</a:t>
            </a:r>
          </a:p>
        </p:txBody>
      </p:sp>
    </p:spTree>
    <p:extLst>
      <p:ext uri="{BB962C8B-B14F-4D97-AF65-F5344CB8AC3E}">
        <p14:creationId xmlns:p14="http://schemas.microsoft.com/office/powerpoint/2010/main" val="4018926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7970-5703-49F1-AACC-925696BAB6B4}"/>
              </a:ext>
            </a:extLst>
          </p:cNvPr>
          <p:cNvSpPr>
            <a:spLocks noGrp="1"/>
          </p:cNvSpPr>
          <p:nvPr>
            <p:ph type="title"/>
          </p:nvPr>
        </p:nvSpPr>
        <p:spPr/>
        <p:txBody>
          <a:bodyPr/>
          <a:lstStyle/>
          <a:p>
            <a:r>
              <a:rPr lang="en-US" dirty="0"/>
              <a:t>Range</a:t>
            </a:r>
          </a:p>
        </p:txBody>
      </p:sp>
      <p:sp>
        <p:nvSpPr>
          <p:cNvPr id="3" name="Content Placeholder 2">
            <a:extLst>
              <a:ext uri="{FF2B5EF4-FFF2-40B4-BE49-F238E27FC236}">
                <a16:creationId xmlns:a16="http://schemas.microsoft.com/office/drawing/2014/main" id="{126AA67A-4AE1-465D-9E7B-92B28596A479}"/>
              </a:ext>
            </a:extLst>
          </p:cNvPr>
          <p:cNvSpPr>
            <a:spLocks noGrp="1"/>
          </p:cNvSpPr>
          <p:nvPr>
            <p:ph idx="1"/>
          </p:nvPr>
        </p:nvSpPr>
        <p:spPr/>
        <p:txBody>
          <a:bodyPr/>
          <a:lstStyle/>
          <a:p>
            <a:r>
              <a:rPr lang="en-US" dirty="0"/>
              <a:t>It is defined as the difference between the largest value and smallest value in the data.</a:t>
            </a:r>
          </a:p>
          <a:p>
            <a:pPr marL="0" indent="0">
              <a:buNone/>
            </a:pPr>
            <a:r>
              <a:rPr lang="en-US" dirty="0"/>
              <a:t>R= </a:t>
            </a:r>
            <a:r>
              <a:rPr lang="en-US" dirty="0" err="1"/>
              <a:t>Xm</a:t>
            </a:r>
            <a:r>
              <a:rPr lang="en-US" dirty="0"/>
              <a:t>-Xo</a:t>
            </a:r>
          </a:p>
          <a:p>
            <a:pPr marL="0" indent="0">
              <a:buNone/>
            </a:pPr>
            <a:r>
              <a:rPr lang="en-US" dirty="0"/>
              <a:t>Where </a:t>
            </a:r>
            <a:r>
              <a:rPr lang="en-US" dirty="0" err="1"/>
              <a:t>Xm</a:t>
            </a:r>
            <a:r>
              <a:rPr lang="en-US" dirty="0"/>
              <a:t> represent the largest value and Xo represent the smallest value.</a:t>
            </a:r>
          </a:p>
        </p:txBody>
      </p:sp>
    </p:spTree>
    <p:extLst>
      <p:ext uri="{BB962C8B-B14F-4D97-AF65-F5344CB8AC3E}">
        <p14:creationId xmlns:p14="http://schemas.microsoft.com/office/powerpoint/2010/main" val="2351257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44F7F4-55D9-41F9-91FE-D50CD84679F9}"/>
              </a:ext>
            </a:extLst>
          </p:cNvPr>
          <p:cNvSpPr>
            <a:spLocks noGrp="1"/>
          </p:cNvSpPr>
          <p:nvPr>
            <p:ph idx="1"/>
          </p:nvPr>
        </p:nvSpPr>
        <p:spPr/>
        <p:txBody>
          <a:bodyPr/>
          <a:lstStyle/>
          <a:p>
            <a:pPr marL="0" indent="0">
              <a:buNone/>
            </a:pPr>
            <a:r>
              <a:rPr lang="en-US" dirty="0"/>
              <a:t>Example 1: 13, 23, 11, 17, 25,18, 14 and 24.</a:t>
            </a:r>
          </a:p>
          <a:p>
            <a:pPr marL="0" indent="0">
              <a:buNone/>
            </a:pPr>
            <a:r>
              <a:rPr lang="en-US" dirty="0"/>
              <a:t>R= </a:t>
            </a:r>
            <a:r>
              <a:rPr lang="en-US" dirty="0" err="1"/>
              <a:t>Xm</a:t>
            </a:r>
            <a:r>
              <a:rPr lang="en-US" dirty="0"/>
              <a:t>-Xo</a:t>
            </a:r>
          </a:p>
          <a:p>
            <a:pPr marL="0" indent="0">
              <a:buNone/>
            </a:pPr>
            <a:r>
              <a:rPr lang="en-US" dirty="0"/>
              <a:t>R= 24-11=13</a:t>
            </a:r>
          </a:p>
          <a:p>
            <a:pPr marL="0" indent="0">
              <a:buNone/>
            </a:pPr>
            <a:r>
              <a:rPr lang="en-US" dirty="0"/>
              <a:t>Example 2 : Marks obtained by 9 students are given by </a:t>
            </a:r>
          </a:p>
          <a:p>
            <a:pPr marL="0" indent="0">
              <a:buNone/>
            </a:pPr>
            <a:r>
              <a:rPr lang="en-US" dirty="0"/>
              <a:t>45,32, 37,46,39,36,41,48,36 find its Range.</a:t>
            </a:r>
          </a:p>
          <a:p>
            <a:pPr marL="0" indent="0">
              <a:buNone/>
            </a:pPr>
            <a:r>
              <a:rPr lang="en-US" dirty="0"/>
              <a:t>R= 48-32</a:t>
            </a:r>
          </a:p>
          <a:p>
            <a:pPr marL="0" indent="0">
              <a:buNone/>
            </a:pPr>
            <a:r>
              <a:rPr lang="en-US" dirty="0"/>
              <a:t>R= 16</a:t>
            </a:r>
          </a:p>
        </p:txBody>
      </p:sp>
    </p:spTree>
    <p:extLst>
      <p:ext uri="{BB962C8B-B14F-4D97-AF65-F5344CB8AC3E}">
        <p14:creationId xmlns:p14="http://schemas.microsoft.com/office/powerpoint/2010/main" val="3990513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EB3D2-417F-4508-8249-E4EECC77C05A}"/>
              </a:ext>
            </a:extLst>
          </p:cNvPr>
          <p:cNvSpPr>
            <a:spLocks noGrp="1"/>
          </p:cNvSpPr>
          <p:nvPr>
            <p:ph type="title"/>
          </p:nvPr>
        </p:nvSpPr>
        <p:spPr/>
        <p:txBody>
          <a:bodyPr/>
          <a:lstStyle/>
          <a:p>
            <a:r>
              <a:rPr lang="en-US" dirty="0"/>
              <a:t>Range for Grouped Data</a:t>
            </a:r>
          </a:p>
        </p:txBody>
      </p:sp>
      <p:sp>
        <p:nvSpPr>
          <p:cNvPr id="3" name="Content Placeholder 2">
            <a:extLst>
              <a:ext uri="{FF2B5EF4-FFF2-40B4-BE49-F238E27FC236}">
                <a16:creationId xmlns:a16="http://schemas.microsoft.com/office/drawing/2014/main" id="{4CB5A5AD-BB98-4E15-A697-2D0276F36AA6}"/>
              </a:ext>
            </a:extLst>
          </p:cNvPr>
          <p:cNvSpPr>
            <a:spLocks noGrp="1"/>
          </p:cNvSpPr>
          <p:nvPr>
            <p:ph idx="1"/>
          </p:nvPr>
        </p:nvSpPr>
        <p:spPr/>
        <p:txBody>
          <a:bodyPr/>
          <a:lstStyle/>
          <a:p>
            <a:r>
              <a:rPr lang="en-US" dirty="0"/>
              <a:t>The Range for grouped data, may be defined as the difference between  the upper class boundary and lowest class </a:t>
            </a:r>
            <a:r>
              <a:rPr lang="en-US" dirty="0" err="1"/>
              <a:t>boundry</a:t>
            </a:r>
            <a:r>
              <a:rPr lang="en-US" dirty="0"/>
              <a:t>.</a:t>
            </a:r>
          </a:p>
          <a:p>
            <a:r>
              <a:rPr lang="en-US" dirty="0"/>
              <a:t>We may also define the range for grouped data as the difference between the class mark/mid points of the highest class and the lowest class. </a:t>
            </a:r>
          </a:p>
        </p:txBody>
      </p:sp>
    </p:spTree>
    <p:extLst>
      <p:ext uri="{BB962C8B-B14F-4D97-AF65-F5344CB8AC3E}">
        <p14:creationId xmlns:p14="http://schemas.microsoft.com/office/powerpoint/2010/main" val="2769437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942</Words>
  <Application>Microsoft Office PowerPoint</Application>
  <PresentationFormat>Widescreen</PresentationFormat>
  <Paragraphs>239</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Cambria Math</vt:lpstr>
      <vt:lpstr>Times New Roman</vt:lpstr>
      <vt:lpstr>Wingdings</vt:lpstr>
      <vt:lpstr>Office Theme</vt:lpstr>
      <vt:lpstr>Measure of Dispersion or  Measure of Variability</vt:lpstr>
      <vt:lpstr>Definitions of Dispersion </vt:lpstr>
      <vt:lpstr>Measure of Dispersion</vt:lpstr>
      <vt:lpstr>PowerPoint Presentation</vt:lpstr>
      <vt:lpstr>PowerPoint Presentation</vt:lpstr>
      <vt:lpstr>Absolute Measure of Dispersion</vt:lpstr>
      <vt:lpstr>Range</vt:lpstr>
      <vt:lpstr>PowerPoint Presentation</vt:lpstr>
      <vt:lpstr>Range for Grouped Data</vt:lpstr>
      <vt:lpstr>Example: Find the range for the frequency distribution of weights of 120 apples are given below</vt:lpstr>
      <vt:lpstr>PowerPoint Presentation</vt:lpstr>
      <vt:lpstr>PowerPoint Presentation</vt:lpstr>
      <vt:lpstr>PowerPoint Presentation</vt:lpstr>
      <vt:lpstr>PowerPoint Presentation</vt:lpstr>
      <vt:lpstr>Calculate the mean deviation from  i) the mean, ii) the median, of the following set of examination marks:45,32,37,46,39,36,41,48 and 36. </vt:lpstr>
      <vt:lpstr>PowerPoint Presentation</vt:lpstr>
      <vt:lpstr>PowerPoint Presentation</vt:lpstr>
      <vt:lpstr>Calculate the mean deviation of the following frequency distribution showing the weights of apples.</vt:lpstr>
      <vt:lpstr>PowerPoint Presentation</vt:lpstr>
      <vt:lpstr>PowerPoint Presentation</vt:lpstr>
      <vt:lpstr>Q#1) Find the mean deviation from of the following data </vt:lpstr>
      <vt:lpstr>Q#2)Calculate the mean deviation from mean of the following data 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 of Dispersion or  Measure of Variability</dc:title>
  <dc:creator>user</dc:creator>
  <cp:lastModifiedBy>user</cp:lastModifiedBy>
  <cp:revision>47</cp:revision>
  <dcterms:created xsi:type="dcterms:W3CDTF">2020-11-15T12:58:36Z</dcterms:created>
  <dcterms:modified xsi:type="dcterms:W3CDTF">2020-11-18T18:04:00Z</dcterms:modified>
</cp:coreProperties>
</file>