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832AF36-1005-4B8A-83CD-B72622F98600}" type="datetimeFigureOut">
              <a:rPr lang="en-US" smtClean="0"/>
              <a:pPr/>
              <a:t>1/18/2021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4D7C9FD-06D6-4E4B-BCA8-18C1DFBDE60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32AF36-1005-4B8A-83CD-B72622F98600}"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7C9FD-06D6-4E4B-BCA8-18C1DFBDE6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32AF36-1005-4B8A-83CD-B72622F98600}"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7C9FD-06D6-4E4B-BCA8-18C1DFBDE6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832AF36-1005-4B8A-83CD-B72622F98600}"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7C9FD-06D6-4E4B-BCA8-18C1DFBDE60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32AF36-1005-4B8A-83CD-B72622F98600}" type="datetimeFigureOut">
              <a:rPr lang="en-US" smtClean="0"/>
              <a:pPr/>
              <a:t>1/18/2021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4D7C9FD-06D6-4E4B-BCA8-18C1DFBDE6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832AF36-1005-4B8A-83CD-B72622F98600}"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7C9FD-06D6-4E4B-BCA8-18C1DFBDE60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832AF36-1005-4B8A-83CD-B72622F98600}"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7C9FD-06D6-4E4B-BCA8-18C1DFBDE60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32AF36-1005-4B8A-83CD-B72622F98600}"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7C9FD-06D6-4E4B-BCA8-18C1DFBDE6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2AF36-1005-4B8A-83CD-B72622F98600}"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7C9FD-06D6-4E4B-BCA8-18C1DFBDE6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832AF36-1005-4B8A-83CD-B72622F98600}"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7C9FD-06D6-4E4B-BCA8-18C1DFBDE60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832AF36-1005-4B8A-83CD-B72622F98600}" type="datetimeFigureOut">
              <a:rPr lang="en-US" smtClean="0"/>
              <a:pPr/>
              <a:t>1/18/2021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4D7C9FD-06D6-4E4B-BCA8-18C1DFBDE60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832AF36-1005-4B8A-83CD-B72622F98600}" type="datetimeFigureOut">
              <a:rPr lang="en-US" smtClean="0"/>
              <a:pPr/>
              <a:t>1/18/2021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4D7C9FD-06D6-4E4B-BCA8-18C1DFBDE6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Performance</a:t>
            </a:r>
            <a:endParaRPr lang="en-US" dirty="0"/>
          </a:p>
        </p:txBody>
      </p:sp>
      <p:sp>
        <p:nvSpPr>
          <p:cNvPr id="2" name="Title 1"/>
          <p:cNvSpPr>
            <a:spLocks noGrp="1"/>
          </p:cNvSpPr>
          <p:nvPr>
            <p:ph type="ctrTitle"/>
          </p:nvPr>
        </p:nvSpPr>
        <p:spPr/>
        <p:txBody>
          <a:bodyPr/>
          <a:lstStyle/>
          <a:p>
            <a:r>
              <a:rPr lang="en-US" dirty="0" smtClean="0"/>
              <a:t>Chapter 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Resource Demand</a:t>
            </a:r>
            <a:endParaRPr lang="en-US" dirty="0"/>
          </a:p>
        </p:txBody>
      </p:sp>
      <p:sp>
        <p:nvSpPr>
          <p:cNvPr id="3" name="Content Placeholder 2"/>
          <p:cNvSpPr>
            <a:spLocks noGrp="1"/>
          </p:cNvSpPr>
          <p:nvPr>
            <p:ph sz="quarter" idx="1"/>
          </p:nvPr>
        </p:nvSpPr>
        <p:spPr>
          <a:xfrm>
            <a:off x="0" y="1295400"/>
            <a:ext cx="9144000" cy="5562600"/>
          </a:xfrm>
        </p:spPr>
        <p:txBody>
          <a:bodyPr>
            <a:normAutofit/>
          </a:bodyPr>
          <a:lstStyle/>
          <a:p>
            <a:pPr>
              <a:buNone/>
            </a:pPr>
            <a:r>
              <a:rPr lang="en-US" dirty="0" smtClean="0"/>
              <a:t>• Reduce Overhead: The use of intermediaries (important for modifiability) increases the resources consumed in processing an event stream; removing them improves latency. </a:t>
            </a:r>
          </a:p>
          <a:p>
            <a:pPr>
              <a:buNone/>
            </a:pPr>
            <a:r>
              <a:rPr lang="en-US" dirty="0" smtClean="0"/>
              <a:t>• Bound Execution Times: Place a limit on how much execution time is used to respond to an event. </a:t>
            </a:r>
            <a:endParaRPr lang="en-US" dirty="0"/>
          </a:p>
          <a:p>
            <a:pPr>
              <a:buNone/>
            </a:pPr>
            <a:r>
              <a:rPr lang="en-US" dirty="0" smtClean="0"/>
              <a:t>• Increase Resource Efficiency: Improving the algorithms used in critical areas will decrease latency.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Resources</a:t>
            </a:r>
            <a:endParaRPr lang="en-US" dirty="0"/>
          </a:p>
        </p:txBody>
      </p:sp>
      <p:sp>
        <p:nvSpPr>
          <p:cNvPr id="3" name="Content Placeholder 2"/>
          <p:cNvSpPr>
            <a:spLocks noGrp="1"/>
          </p:cNvSpPr>
          <p:nvPr>
            <p:ph sz="quarter" idx="1"/>
          </p:nvPr>
        </p:nvSpPr>
        <p:spPr>
          <a:xfrm>
            <a:off x="0" y="1295400"/>
            <a:ext cx="9144000" cy="5562600"/>
          </a:xfrm>
        </p:spPr>
        <p:txBody>
          <a:bodyPr>
            <a:normAutofit fontScale="92500"/>
          </a:bodyPr>
          <a:lstStyle/>
          <a:p>
            <a:pPr>
              <a:buNone/>
            </a:pPr>
            <a:r>
              <a:rPr lang="en-US" dirty="0" smtClean="0"/>
              <a:t>• Increase Resources: Faster processors, additional processors, additional memory, and faster networks all have the potential for reducing latency. </a:t>
            </a:r>
          </a:p>
          <a:p>
            <a:pPr>
              <a:buNone/>
            </a:pPr>
            <a:r>
              <a:rPr lang="en-US" dirty="0" smtClean="0"/>
              <a:t>• Increase Concurrency: If requests can be processed in parallel, the blocked time can be reduced. Concurrency can be introduced by processing different streams of events on different threads or by creating additional threads to process different sets of activities. </a:t>
            </a:r>
          </a:p>
          <a:p>
            <a:pPr>
              <a:buNone/>
            </a:pPr>
            <a:r>
              <a:rPr lang="en-US" dirty="0" smtClean="0"/>
              <a:t>• Maintain Multiple Copies of Computations: The purpose of replicas is to reduce the contention that would occur if all computations took place on a single server.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Resources</a:t>
            </a:r>
            <a:endParaRPr lang="en-US" dirty="0"/>
          </a:p>
        </p:txBody>
      </p:sp>
      <p:sp>
        <p:nvSpPr>
          <p:cNvPr id="3" name="Content Placeholder 2"/>
          <p:cNvSpPr>
            <a:spLocks noGrp="1"/>
          </p:cNvSpPr>
          <p:nvPr>
            <p:ph sz="quarter" idx="1"/>
          </p:nvPr>
        </p:nvSpPr>
        <p:spPr>
          <a:xfrm>
            <a:off x="0" y="1447800"/>
            <a:ext cx="9144000" cy="5410200"/>
          </a:xfrm>
        </p:spPr>
        <p:txBody>
          <a:bodyPr>
            <a:normAutofit/>
          </a:bodyPr>
          <a:lstStyle/>
          <a:p>
            <a:pPr>
              <a:buNone/>
            </a:pPr>
            <a:r>
              <a:rPr lang="en-US" dirty="0" smtClean="0"/>
              <a:t>• Maintain Multiple Copies of Data: keeping copies of data (possibly one a subset of the other) on storage with different access speeds. </a:t>
            </a:r>
          </a:p>
          <a:p>
            <a:pPr>
              <a:buNone/>
            </a:pPr>
            <a:r>
              <a:rPr lang="en-US" dirty="0" smtClean="0"/>
              <a:t>• Bound Queue Sizes: control the maximum number of queued arrivals and consequently the resources used to process the arrivals. </a:t>
            </a:r>
          </a:p>
          <a:p>
            <a:pPr>
              <a:buNone/>
            </a:pPr>
            <a:r>
              <a:rPr lang="en-US" dirty="0" smtClean="0"/>
              <a:t>• Schedule Resources: When there is contention for a resource, the resource must be scheduled.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t>Design Checklist for Performance</a:t>
            </a:r>
            <a:endParaRPr lang="en-US"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0" y="861151"/>
            <a:ext cx="9133012" cy="599684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Design Checklist for Performance</a:t>
            </a:r>
            <a:endParaRPr lang="en-US" dirty="0"/>
          </a:p>
        </p:txBody>
      </p:sp>
      <p:pic>
        <p:nvPicPr>
          <p:cNvPr id="5122" name="Picture 2"/>
          <p:cNvPicPr>
            <a:picLocks noGrp="1" noChangeAspect="1" noChangeArrowheads="1"/>
          </p:cNvPicPr>
          <p:nvPr>
            <p:ph sz="quarter" idx="1"/>
          </p:nvPr>
        </p:nvPicPr>
        <p:blipFill>
          <a:blip r:embed="rId2"/>
          <a:srcRect/>
          <a:stretch>
            <a:fillRect/>
          </a:stretch>
        </p:blipFill>
        <p:spPr bwMode="auto">
          <a:xfrm>
            <a:off x="0" y="1219200"/>
            <a:ext cx="9144000" cy="5105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Checklist for Performance</a:t>
            </a:r>
            <a:endParaRPr lang="en-US" dirty="0"/>
          </a:p>
        </p:txBody>
      </p:sp>
      <p:pic>
        <p:nvPicPr>
          <p:cNvPr id="6146" name="Picture 2"/>
          <p:cNvPicPr>
            <a:picLocks noGrp="1" noChangeAspect="1" noChangeArrowheads="1"/>
          </p:cNvPicPr>
          <p:nvPr>
            <p:ph sz="quarter" idx="1"/>
          </p:nvPr>
        </p:nvPicPr>
        <p:blipFill>
          <a:blip r:embed="rId2"/>
          <a:stretch>
            <a:fillRect/>
          </a:stretch>
        </p:blipFill>
        <p:spPr bwMode="auto">
          <a:xfrm>
            <a:off x="914400" y="1583405"/>
            <a:ext cx="7772400" cy="430078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Checklist for Performance</a:t>
            </a:r>
            <a:endParaRPr lang="en-US"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0" y="1676400"/>
            <a:ext cx="9144000" cy="416639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Checklist for Performance</a:t>
            </a:r>
            <a:endParaRPr lang="en-US" dirty="0"/>
          </a:p>
        </p:txBody>
      </p:sp>
      <p:pic>
        <p:nvPicPr>
          <p:cNvPr id="8194" name="Picture 2"/>
          <p:cNvPicPr>
            <a:picLocks noGrp="1" noChangeAspect="1" noChangeArrowheads="1"/>
          </p:cNvPicPr>
          <p:nvPr>
            <p:ph sz="quarter" idx="1"/>
          </p:nvPr>
        </p:nvPicPr>
        <p:blipFill>
          <a:blip r:embed="rId2"/>
          <a:stretch>
            <a:fillRect/>
          </a:stretch>
        </p:blipFill>
        <p:spPr bwMode="auto">
          <a:xfrm>
            <a:off x="914400" y="2020529"/>
            <a:ext cx="7772400" cy="342654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Checklist for Performance</a:t>
            </a:r>
            <a:endParaRPr lang="en-US" dirty="0"/>
          </a:p>
        </p:txBody>
      </p:sp>
      <p:pic>
        <p:nvPicPr>
          <p:cNvPr id="9218" name="Picture 2"/>
          <p:cNvPicPr>
            <a:picLocks noGrp="1" noChangeAspect="1" noChangeArrowheads="1"/>
          </p:cNvPicPr>
          <p:nvPr>
            <p:ph sz="quarter" idx="1"/>
          </p:nvPr>
        </p:nvPicPr>
        <p:blipFill>
          <a:blip r:embed="rId2"/>
          <a:srcRect/>
          <a:stretch>
            <a:fillRect/>
          </a:stretch>
        </p:blipFill>
        <p:spPr bwMode="auto">
          <a:xfrm>
            <a:off x="0" y="1676400"/>
            <a:ext cx="9144000" cy="342979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Checklist for Performance</a:t>
            </a:r>
            <a:endParaRPr lang="en-US" dirty="0"/>
          </a:p>
        </p:txBody>
      </p:sp>
      <p:pic>
        <p:nvPicPr>
          <p:cNvPr id="10242" name="Picture 2"/>
          <p:cNvPicPr>
            <a:picLocks noGrp="1" noChangeAspect="1" noChangeArrowheads="1"/>
          </p:cNvPicPr>
          <p:nvPr>
            <p:ph sz="quarter" idx="1"/>
          </p:nvPr>
        </p:nvPicPr>
        <p:blipFill>
          <a:blip r:embed="rId2"/>
          <a:stretch>
            <a:fillRect/>
          </a:stretch>
        </p:blipFill>
        <p:spPr bwMode="auto">
          <a:xfrm>
            <a:off x="914400" y="2031848"/>
            <a:ext cx="7772400" cy="340390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Outline</a:t>
            </a:r>
            <a:endParaRPr lang="en-US" dirty="0"/>
          </a:p>
        </p:txBody>
      </p:sp>
      <p:sp>
        <p:nvSpPr>
          <p:cNvPr id="3" name="Content Placeholder 2"/>
          <p:cNvSpPr>
            <a:spLocks noGrp="1"/>
          </p:cNvSpPr>
          <p:nvPr>
            <p:ph sz="quarter" idx="1"/>
          </p:nvPr>
        </p:nvSpPr>
        <p:spPr/>
        <p:txBody>
          <a:bodyPr/>
          <a:lstStyle/>
          <a:p>
            <a:pPr>
              <a:buNone/>
            </a:pPr>
            <a:r>
              <a:rPr lang="en-US" dirty="0" smtClean="0"/>
              <a:t>• What is Performance? </a:t>
            </a:r>
          </a:p>
          <a:p>
            <a:pPr>
              <a:buNone/>
            </a:pPr>
            <a:r>
              <a:rPr lang="en-US" dirty="0" smtClean="0"/>
              <a:t>• Performance General Scenario</a:t>
            </a:r>
          </a:p>
          <a:p>
            <a:pPr>
              <a:buNone/>
            </a:pPr>
            <a:r>
              <a:rPr lang="en-US" dirty="0" smtClean="0"/>
              <a:t>• Tactics for Performance </a:t>
            </a:r>
          </a:p>
          <a:p>
            <a:pPr>
              <a:buNone/>
            </a:pPr>
            <a:r>
              <a:rPr lang="en-US" dirty="0" smtClean="0"/>
              <a:t>• A Design Checklist for Performance </a:t>
            </a:r>
          </a:p>
          <a:p>
            <a:pPr>
              <a:buNone/>
            </a:pPr>
            <a:r>
              <a:rPr lang="en-US" dirty="0" smtClean="0"/>
              <a:t>• Summary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Performance?</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 Performance is about time and the software system’s ability to meet timing requirements.</a:t>
            </a:r>
          </a:p>
          <a:p>
            <a:pPr>
              <a:buNone/>
            </a:pPr>
            <a:r>
              <a:rPr lang="en-US" dirty="0" smtClean="0"/>
              <a:t>• When events occur – interrupts, messages, requests from users or other systems, or clock events marking the passage of time – the system, or some element of the system, must respond to them in time. </a:t>
            </a:r>
          </a:p>
          <a:p>
            <a:pPr>
              <a:buNone/>
            </a:pPr>
            <a:r>
              <a:rPr lang="en-US" dirty="0" smtClean="0"/>
              <a:t>• Characterizing the events that can occur (and when they can occur) and the system or element’s time-based response to those events is the essence is discussing performance.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General Scenario</a:t>
            </a:r>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0" y="1676400"/>
            <a:ext cx="9144052" cy="391080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Concrete Performance Scenario</a:t>
            </a:r>
            <a:endParaRPr lang="en-US" dirty="0"/>
          </a:p>
        </p:txBody>
      </p:sp>
      <p:sp>
        <p:nvSpPr>
          <p:cNvPr id="3" name="Content Placeholder 2"/>
          <p:cNvSpPr>
            <a:spLocks noGrp="1"/>
          </p:cNvSpPr>
          <p:nvPr>
            <p:ph sz="quarter" idx="1"/>
          </p:nvPr>
        </p:nvSpPr>
        <p:spPr/>
        <p:txBody>
          <a:bodyPr/>
          <a:lstStyle/>
          <a:p>
            <a:r>
              <a:rPr lang="en-US" dirty="0" smtClean="0"/>
              <a:t>Users initiate transactions under normal operations. The system processes the transactions with an average latency of two seconds.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Performance Tactics</a:t>
            </a:r>
            <a:endParaRPr lang="en-US" dirty="0"/>
          </a:p>
        </p:txBody>
      </p:sp>
      <p:sp>
        <p:nvSpPr>
          <p:cNvPr id="3" name="Content Placeholder 2"/>
          <p:cNvSpPr>
            <a:spLocks noGrp="1"/>
          </p:cNvSpPr>
          <p:nvPr>
            <p:ph sz="quarter" idx="1"/>
          </p:nvPr>
        </p:nvSpPr>
        <p:spPr/>
        <p:txBody>
          <a:bodyPr/>
          <a:lstStyle/>
          <a:p>
            <a:pPr>
              <a:buNone/>
            </a:pPr>
            <a:r>
              <a:rPr lang="en-US" dirty="0" smtClean="0"/>
              <a:t>• Tactics to control Performance have as their goal to generate a response to an event arriving at the system within some time-based constraint.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Performance Tactics</a:t>
            </a:r>
            <a:endParaRPr lang="en-US"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1066800" y="2057400"/>
            <a:ext cx="7115933" cy="357266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Tactics</a:t>
            </a:r>
            <a:endParaRPr lang="en-US" dirty="0"/>
          </a:p>
        </p:txBody>
      </p:sp>
      <p:pic>
        <p:nvPicPr>
          <p:cNvPr id="3074" name="Picture 2"/>
          <p:cNvPicPr>
            <a:picLocks noGrp="1" noChangeAspect="1" noChangeArrowheads="1"/>
          </p:cNvPicPr>
          <p:nvPr>
            <p:ph sz="quarter" idx="1"/>
          </p:nvPr>
        </p:nvPicPr>
        <p:blipFill>
          <a:blip r:embed="rId2"/>
          <a:stretch>
            <a:fillRect/>
          </a:stretch>
        </p:blipFill>
        <p:spPr bwMode="auto">
          <a:xfrm>
            <a:off x="1188541" y="1447800"/>
            <a:ext cx="7224117" cy="4572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Resource Demand</a:t>
            </a:r>
            <a:endParaRPr lang="en-US" dirty="0"/>
          </a:p>
        </p:txBody>
      </p:sp>
      <p:sp>
        <p:nvSpPr>
          <p:cNvPr id="3" name="Content Placeholder 2"/>
          <p:cNvSpPr>
            <a:spLocks noGrp="1"/>
          </p:cNvSpPr>
          <p:nvPr>
            <p:ph sz="quarter" idx="1"/>
          </p:nvPr>
        </p:nvSpPr>
        <p:spPr>
          <a:xfrm>
            <a:off x="0" y="1371600"/>
            <a:ext cx="9144000" cy="5486400"/>
          </a:xfrm>
        </p:spPr>
        <p:txBody>
          <a:bodyPr>
            <a:normAutofit fontScale="92500"/>
          </a:bodyPr>
          <a:lstStyle/>
          <a:p>
            <a:pPr>
              <a:buNone/>
            </a:pPr>
            <a:r>
              <a:rPr lang="en-US" dirty="0" smtClean="0"/>
              <a:t>• Manage Sampling Rate: If it is possible to reduce the sampling frequency at which a stream of data is captured, then demand can be reduced, typically with some loss of fidelity. </a:t>
            </a:r>
          </a:p>
          <a:p>
            <a:pPr>
              <a:buNone/>
            </a:pPr>
            <a:r>
              <a:rPr lang="en-US" dirty="0" smtClean="0"/>
              <a:t>• Limit Event Response: process events only up to a set maximum rate, thereby ensuring more predictable processing when the events are actually processed. </a:t>
            </a:r>
          </a:p>
          <a:p>
            <a:pPr>
              <a:buNone/>
            </a:pPr>
            <a:r>
              <a:rPr lang="en-US" dirty="0" smtClean="0"/>
              <a:t>• Prioritize Events: If not all events are equally important, you can impose a priority scheme that ranks events according to how important it is to service them.</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26</TotalTime>
  <Words>541</Words>
  <Application>Microsoft Office PowerPoint</Application>
  <PresentationFormat>On-screen Show (4:3)</PresentationFormat>
  <Paragraphs>42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Chapter 8</vt:lpstr>
      <vt:lpstr>Chapter Outline</vt:lpstr>
      <vt:lpstr>What is Performance?</vt:lpstr>
      <vt:lpstr>Performance General Scenario</vt:lpstr>
      <vt:lpstr>Sample Concrete Performance Scenario</vt:lpstr>
      <vt:lpstr>Goal of Performance Tactics</vt:lpstr>
      <vt:lpstr>Goal of Performance Tactics</vt:lpstr>
      <vt:lpstr>Performance Tactics</vt:lpstr>
      <vt:lpstr>Control Resource Demand</vt:lpstr>
      <vt:lpstr>Control Resource Demand</vt:lpstr>
      <vt:lpstr>Manage Resources</vt:lpstr>
      <vt:lpstr>Manage Resources</vt:lpstr>
      <vt:lpstr>Design Checklist for Performance</vt:lpstr>
      <vt:lpstr>Design Checklist for Performance</vt:lpstr>
      <vt:lpstr>Design Checklist for Performance</vt:lpstr>
      <vt:lpstr>Design Checklist for Performance</vt:lpstr>
      <vt:lpstr>Design Checklist for Performance</vt:lpstr>
      <vt:lpstr>Design Checklist for Performance</vt:lpstr>
      <vt:lpstr>Design Checklist for Performance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laptop care</dc:creator>
  <cp:lastModifiedBy>laptop care</cp:lastModifiedBy>
  <cp:revision>4</cp:revision>
  <dcterms:created xsi:type="dcterms:W3CDTF">2021-01-01T13:01:50Z</dcterms:created>
  <dcterms:modified xsi:type="dcterms:W3CDTF">2021-01-18T16:44:45Z</dcterms:modified>
</cp:coreProperties>
</file>