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54803-108E-415B-939D-B41CD0A22064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59870-533C-4BF7-9CEF-B6FA481C282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terms.com/script/main/art.asp?articlekey=39075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Notion:idea</a:t>
            </a:r>
            <a:endParaRPr lang="en-US" dirty="0" smtClean="0"/>
          </a:p>
          <a:p>
            <a:r>
              <a:rPr lang="en-US" dirty="0" smtClean="0"/>
              <a:t>Appraisal: (assessment)The classification of someone or something with respect to its worth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59870-533C-4BF7-9CEF-B6FA481C282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hlinkClick r:id="rId3"/>
              </a:rPr>
              <a:t>clinical trial</a:t>
            </a:r>
            <a:r>
              <a:rPr lang="en-US" dirty="0" smtClean="0"/>
              <a:t> in which the participants are assigned randomly (by chance alone) to different treatments.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randomized trials were for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 who were uncertain whether or not they were right, and he was certain that he was right!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C2D63-5FD0-41D5-B783-34858ACEC82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15-May-17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HISTORY OF EBPT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Funders of Physical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Decisions on investment of health services need to be based on evidence (Gray 1997).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E:\EBP &amp; PP\EBP\pics\1463943_609413672447867_26737786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79756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STEPS FOR PRACTISING</a:t>
            </a:r>
            <a:br>
              <a:rPr lang="en-US" b="1" dirty="0" smtClean="0"/>
            </a:br>
            <a:r>
              <a:rPr lang="en-US" b="1" dirty="0" smtClean="0"/>
              <a:t>EVIDENCE-BASED </a:t>
            </a:r>
            <a:br>
              <a:rPr lang="en-US" b="1" dirty="0" smtClean="0"/>
            </a:br>
            <a:r>
              <a:rPr lang="en-US" b="1" dirty="0" smtClean="0"/>
              <a:t>PHYSIOTHERAPY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i="1" dirty="0" smtClean="0"/>
          </a:p>
          <a:p>
            <a:r>
              <a:rPr lang="en-US" sz="3200" i="1" dirty="0" smtClean="0"/>
              <a:t>Step 1  </a:t>
            </a:r>
            <a:r>
              <a:rPr lang="en-US" sz="3200" i="1" u="sng" dirty="0" smtClean="0"/>
              <a:t>Convert information needs into answerable questions.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Step 2   </a:t>
            </a:r>
            <a:r>
              <a:rPr lang="en-US" sz="3200" i="1" u="sng" dirty="0" smtClean="0"/>
              <a:t>Track down the best evidence with which to answer those questions.</a:t>
            </a:r>
          </a:p>
          <a:p>
            <a:endParaRPr lang="en-US" sz="3200" i="1" dirty="0" smtClean="0"/>
          </a:p>
          <a:p>
            <a:r>
              <a:rPr lang="en-US" sz="3200" i="1" dirty="0" smtClean="0"/>
              <a:t>Step 3   </a:t>
            </a:r>
            <a:r>
              <a:rPr lang="en-US" sz="3200" i="1" u="sng" dirty="0" smtClean="0"/>
              <a:t>Critically appraise the evidence for its validity, impact and applicability.</a:t>
            </a:r>
            <a:endParaRPr lang="en-US" sz="3200" i="1" u="sng" dirty="0"/>
          </a:p>
        </p:txBody>
      </p:sp>
      <p:pic>
        <p:nvPicPr>
          <p:cNvPr id="1026" name="Picture 2" descr="E:\EBP &amp; PP\EBP\pics\3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1" y="-1"/>
            <a:ext cx="3657600" cy="2739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Step 4    </a:t>
            </a:r>
            <a:r>
              <a:rPr lang="en-US" i="1" u="sng" dirty="0" smtClean="0"/>
              <a:t>Integrate the evidence with clinical expertise and with patients’ </a:t>
            </a:r>
            <a:r>
              <a:rPr lang="en-US" u="sng" dirty="0" smtClean="0"/>
              <a:t>unique </a:t>
            </a:r>
            <a:r>
              <a:rPr lang="en-US" u="sng" dirty="0" err="1" smtClean="0"/>
              <a:t>biologies</a:t>
            </a:r>
            <a:r>
              <a:rPr lang="en-US" u="sng" dirty="0" smtClean="0"/>
              <a:t> , values and circumstances.</a:t>
            </a:r>
          </a:p>
          <a:p>
            <a:endParaRPr lang="en-US" i="1" dirty="0" smtClean="0"/>
          </a:p>
          <a:p>
            <a:r>
              <a:rPr lang="en-US" i="1" dirty="0" smtClean="0"/>
              <a:t>Step 5   </a:t>
            </a:r>
            <a:r>
              <a:rPr lang="en-US" i="1" u="sng" dirty="0" smtClean="0"/>
              <a:t> Evaluate the effectiveness and efficiency in executing steps 1–4 </a:t>
            </a:r>
            <a:r>
              <a:rPr lang="en-US" u="sng" dirty="0" smtClean="0"/>
              <a:t>and seek ways to improve them both for next time.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/>
              <a:t># fibula</a:t>
            </a:r>
          </a:p>
          <a:p>
            <a:pPr>
              <a:buNone/>
            </a:pPr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advice subsiding swelling </a:t>
            </a:r>
          </a:p>
          <a:p>
            <a:pPr>
              <a:buNone/>
            </a:pPr>
            <a:r>
              <a:rPr lang="en-US" sz="3200" dirty="0" smtClean="0"/>
              <a:t>Then cast for 6 weeks</a:t>
            </a:r>
          </a:p>
          <a:p>
            <a:pPr>
              <a:buNone/>
            </a:pPr>
            <a:r>
              <a:rPr lang="en-US" sz="3200" dirty="0" smtClean="0"/>
              <a:t>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opinion using supportive bandage and Wt bearing till ankle hurts and so 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dirty="0" smtClean="0"/>
              <a:t>How to judge b/w two clinical approach ???</a:t>
            </a:r>
          </a:p>
          <a:p>
            <a:pPr>
              <a:buNone/>
            </a:pPr>
            <a:r>
              <a:rPr lang="en-US" sz="3200" dirty="0" smtClean="0"/>
              <a:t>&gt;&gt;Randomized clinical trials</a:t>
            </a:r>
            <a:endParaRPr lang="en-US" sz="3200" dirty="0"/>
          </a:p>
        </p:txBody>
      </p:sp>
      <p:pic>
        <p:nvPicPr>
          <p:cNvPr id="2050" name="Picture 2" descr="E:\EBP &amp; PP\EBP\pics\EBP intr\broken_ankl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0"/>
            <a:ext cx="2819400" cy="3434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clinical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Uncertainty</a:t>
            </a:r>
          </a:p>
          <a:p>
            <a:r>
              <a:rPr lang="en-US" dirty="0" smtClean="0"/>
              <a:t>Control Group</a:t>
            </a:r>
          </a:p>
          <a:p>
            <a:r>
              <a:rPr lang="en-US" dirty="0" smtClean="0"/>
              <a:t>Trial Group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Term EBM was first introduced in 1992 By a team at Mc master </a:t>
            </a:r>
            <a:r>
              <a:rPr lang="en-US" dirty="0" err="1" smtClean="0"/>
              <a:t>uni</a:t>
            </a:r>
            <a:r>
              <a:rPr lang="en-US" dirty="0" smtClean="0"/>
              <a:t> , Canada</a:t>
            </a:r>
          </a:p>
          <a:p>
            <a:r>
              <a:rPr lang="en-US" dirty="0" smtClean="0"/>
              <a:t>They produced a </a:t>
            </a:r>
            <a:r>
              <a:rPr lang="en-US" b="1" dirty="0" smtClean="0">
                <a:solidFill>
                  <a:srgbClr val="002060"/>
                </a:solidFill>
              </a:rPr>
              <a:t>series of guides </a:t>
            </a:r>
            <a:r>
              <a:rPr lang="en-US" dirty="0" smtClean="0"/>
              <a:t>to help those teaching medicine to introduce the notion of finding, appraising and using high quality evidence to improve the </a:t>
            </a:r>
            <a:r>
              <a:rPr lang="en-US" b="1" dirty="0" smtClean="0">
                <a:solidFill>
                  <a:srgbClr val="002060"/>
                </a:solidFill>
              </a:rPr>
              <a:t>effectiveness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of the care given to patients</a:t>
            </a:r>
          </a:p>
          <a:p>
            <a:r>
              <a:rPr lang="en-US" sz="2000" dirty="0" smtClean="0"/>
              <a:t>Appraisal: (assessment) classification of someone or something with respect to its worth</a:t>
            </a:r>
          </a:p>
          <a:p>
            <a:endParaRPr lang="en-US" dirty="0"/>
          </a:p>
        </p:txBody>
      </p:sp>
      <p:pic>
        <p:nvPicPr>
          <p:cNvPr id="1027" name="Picture 3" descr="E:\EBP &amp; PP\EBP\pics\hist\logo_mcmas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0"/>
            <a:ext cx="3495675" cy="2484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MAIN DRIVER TO EBPT…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Gap b/w Research &amp; Practice</a:t>
            </a:r>
          </a:p>
          <a:p>
            <a:r>
              <a:rPr lang="en-US" dirty="0" smtClean="0"/>
              <a:t>Belief Vs sound information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1991 Director of Research &amp; Development belief exert too much influence in health care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1980 clot bursting drugs &amp; mortality</a:t>
            </a:r>
          </a:p>
          <a:p>
            <a:r>
              <a:rPr lang="en-US" dirty="0" smtClean="0"/>
              <a:t>Still in 1990 not a routine Rx</a:t>
            </a:r>
          </a:p>
          <a:p>
            <a:r>
              <a:rPr lang="en-US" dirty="0" smtClean="0"/>
              <a:t>Rapidly increasing volume of literature</a:t>
            </a:r>
          </a:p>
          <a:p>
            <a:endParaRPr lang="en-US" dirty="0"/>
          </a:p>
        </p:txBody>
      </p:sp>
      <p:pic>
        <p:nvPicPr>
          <p:cNvPr id="3074" name="Picture 2" descr="E:\EBP &amp; PP\EBP\pics\images 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0"/>
            <a:ext cx="4191001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200" dirty="0" smtClean="0"/>
              <a:t>despite </a:t>
            </a:r>
            <a:r>
              <a:rPr lang="en-US" sz="3200" b="1" dirty="0" smtClean="0"/>
              <a:t>high quality evidence</a:t>
            </a:r>
            <a:r>
              <a:rPr lang="en-US" sz="3200" dirty="0" smtClean="0"/>
              <a:t> that showed </a:t>
            </a:r>
            <a:r>
              <a:rPr lang="en-US" sz="3200" i="1" dirty="0" smtClean="0"/>
              <a:t>bed rest was ineffective in the treatment of </a:t>
            </a:r>
            <a:r>
              <a:rPr lang="en-US" sz="3200" i="1" dirty="0" smtClean="0">
                <a:solidFill>
                  <a:srgbClr val="002060"/>
                </a:solidFill>
              </a:rPr>
              <a:t>acute back pain</a:t>
            </a:r>
            <a:r>
              <a:rPr lang="en-US" sz="3200" i="1" dirty="0" smtClean="0"/>
              <a:t>, physicians were still advising  patients to take to their beds</a:t>
            </a:r>
            <a:r>
              <a:rPr lang="en-US" sz="3200" dirty="0" smtClean="0"/>
              <a:t> (</a:t>
            </a:r>
            <a:r>
              <a:rPr lang="en-US" sz="3200" dirty="0" err="1" smtClean="0"/>
              <a:t>Cherkin</a:t>
            </a:r>
            <a:r>
              <a:rPr lang="en-US" sz="3200" dirty="0" smtClean="0"/>
              <a:t> et al 1995).</a:t>
            </a:r>
            <a:endParaRPr lang="en-US" sz="3200" dirty="0"/>
          </a:p>
        </p:txBody>
      </p:sp>
      <p:pic>
        <p:nvPicPr>
          <p:cNvPr id="2051" name="Picture 3" descr="E:\EBP &amp; PP\EBP\pics\EBP intr\chronic-back-pain-spine-300x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"/>
            <a:ext cx="5181600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Rapidly increasing volume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 about poor quality published research</a:t>
            </a:r>
          </a:p>
          <a:p>
            <a:r>
              <a:rPr lang="en-US" dirty="0" smtClean="0"/>
              <a:t>Time issue</a:t>
            </a:r>
          </a:p>
          <a:p>
            <a:r>
              <a:rPr lang="en-US" dirty="0" smtClean="0"/>
              <a:t>daily need for reliable information about diagnosis, prognosis, therapy and prevention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9" name="Picture 3" descr="E:\EBP &amp; PP\EBP\pics\hist\cochrane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114800"/>
            <a:ext cx="3278187" cy="25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driver in EBPT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 of Epidemiology at the University of Maastricht in the Netherlands. </a:t>
            </a:r>
          </a:p>
          <a:p>
            <a:r>
              <a:rPr lang="en-US" dirty="0" smtClean="0"/>
              <a:t>Since the early 1990s this department has trained several ‘generations’ of excellent researchers who have produced an enormous</a:t>
            </a:r>
          </a:p>
          <a:p>
            <a:pPr>
              <a:buNone/>
            </a:pPr>
            <a:r>
              <a:rPr lang="en-US" dirty="0" smtClean="0"/>
              <a:t>   volume of high quality clinical research relevant to physiotherapy.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1999 </a:t>
            </a:r>
            <a:r>
              <a:rPr lang="en-US" dirty="0" err="1" smtClean="0"/>
              <a:t>PEDro</a:t>
            </a:r>
            <a:endParaRPr lang="en-US" dirty="0"/>
          </a:p>
        </p:txBody>
      </p:sp>
      <p:pic>
        <p:nvPicPr>
          <p:cNvPr id="1026" name="Picture 2" descr="E:\EBP &amp; PP\EBP\pics\pedro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800" y="4876800"/>
            <a:ext cx="4527550" cy="1771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Importance for Patient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Offering safest &amp; effective treatment</a:t>
            </a:r>
          </a:p>
          <a:p>
            <a:r>
              <a:rPr lang="en-US" dirty="0" smtClean="0"/>
              <a:t>Expectation of best possible clinical outcomes</a:t>
            </a:r>
          </a:p>
          <a:p>
            <a:r>
              <a:rPr lang="en-US" dirty="0" smtClean="0"/>
              <a:t>Demand of info about disease and treatment option</a:t>
            </a:r>
          </a:p>
          <a:p>
            <a:r>
              <a:rPr lang="en-US" dirty="0" smtClean="0"/>
              <a:t>Internet source but for high quality need assistance</a:t>
            </a:r>
          </a:p>
          <a:p>
            <a:r>
              <a:rPr lang="en-US" dirty="0" smtClean="0"/>
              <a:t>In some countries encouragement…….</a:t>
            </a:r>
            <a:endParaRPr lang="en-US" dirty="0"/>
          </a:p>
        </p:txBody>
      </p:sp>
      <p:pic>
        <p:nvPicPr>
          <p:cNvPr id="5122" name="Picture 2" descr="E:\EBP &amp; PP\EBP\pics\ban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5173" y="0"/>
            <a:ext cx="3888827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Physical Therapist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Profession?</a:t>
            </a:r>
          </a:p>
          <a:p>
            <a:r>
              <a:rPr lang="en-US" dirty="0" smtClean="0"/>
              <a:t> Unique element is Trustworthiness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professionals strive to do good,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have the patient’s best interests at heart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high ethical standards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Practice informed by </a:t>
            </a:r>
            <a:r>
              <a:rPr lang="en-US" b="1" i="1" dirty="0" smtClean="0"/>
              <a:t>evidence</a:t>
            </a:r>
            <a:r>
              <a:rPr lang="en-US" dirty="0" smtClean="0"/>
              <a:t> ,to be called a professional.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in last 60 years </a:t>
            </a:r>
          </a:p>
          <a:p>
            <a:r>
              <a:rPr lang="en-US" dirty="0" smtClean="0"/>
              <a:t>Autonomy…….responsibility</a:t>
            </a:r>
          </a:p>
          <a:p>
            <a:endParaRPr lang="en-US" dirty="0" smtClean="0"/>
          </a:p>
          <a:p>
            <a:r>
              <a:rPr lang="en-US" dirty="0" smtClean="0"/>
              <a:t>patients are given accurate diagnoses and prognoses, and are well-informed about benefits, harms and risks of intervention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209</TotalTime>
  <Words>533</Words>
  <Application>Microsoft Office PowerPoint</Application>
  <PresentationFormat>On-screen Show (4:3)</PresentationFormat>
  <Paragraphs>78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Urban</vt:lpstr>
      <vt:lpstr> HISTORY OF EBPT</vt:lpstr>
      <vt:lpstr>w</vt:lpstr>
      <vt:lpstr>MAIN DRIVER TO EBPT…</vt:lpstr>
      <vt:lpstr>Slide 4</vt:lpstr>
      <vt:lpstr>Rapidly increasing volume of literature</vt:lpstr>
      <vt:lpstr>Early driver in EBPT</vt:lpstr>
      <vt:lpstr>Importance for Patient</vt:lpstr>
      <vt:lpstr>For Physical Therapist</vt:lpstr>
      <vt:lpstr>Slide 9</vt:lpstr>
      <vt:lpstr>Funders of Physical Therapy</vt:lpstr>
      <vt:lpstr>Slide 11</vt:lpstr>
      <vt:lpstr>STEPS FOR PRACTISING EVIDENCE-BASED  PHYSIOTHERAPY</vt:lpstr>
      <vt:lpstr>Slide 13</vt:lpstr>
      <vt:lpstr>Slide 14</vt:lpstr>
      <vt:lpstr>Randomized clinical trials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EBPT</dc:title>
  <dc:creator>breeze</dc:creator>
  <cp:lastModifiedBy>Windows User</cp:lastModifiedBy>
  <cp:revision>32</cp:revision>
  <dcterms:created xsi:type="dcterms:W3CDTF">2006-08-16T00:00:00Z</dcterms:created>
  <dcterms:modified xsi:type="dcterms:W3CDTF">2017-05-15T06:32:26Z</dcterms:modified>
</cp:coreProperties>
</file>