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07A111B-587C-466C-9B3E-40BCC10979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43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111B-587C-466C-9B3E-40BCC10979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0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07A111B-587C-466C-9B3E-40BCC10979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1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111B-587C-466C-9B3E-40BCC10979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5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07A111B-587C-466C-9B3E-40BCC10979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508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111B-587C-466C-9B3E-40BCC10979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07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111B-587C-466C-9B3E-40BCC10979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9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111B-587C-466C-9B3E-40BCC10979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13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111B-587C-466C-9B3E-40BCC10979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87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07A111B-587C-466C-9B3E-40BCC10979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960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111B-587C-466C-9B3E-40BCC10979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5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07A111B-587C-466C-9B3E-40BCC10979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59F2C54-73C4-4A0C-B953-A65E27B33CF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01587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a study of drugs abuse in a sub urban areas investigators found .Let the median IQ of arrested abusers who were 16 years age and older 107. Suppose that a researcher wishes to know whether to conclude that the median IQ of arrested abusers in another sub urban areas is different from 107.The IQs of a random sample of 10 persons from the population of interest is given. What researchers conclude at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=0.05.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IQ=99,100,90,135,108,107,111,119,104,127.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933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8348"/>
          </a:xfrm>
        </p:spPr>
        <p:txBody>
          <a:bodyPr/>
          <a:lstStyle/>
          <a:p>
            <a:r>
              <a:rPr lang="en-US" dirty="0" smtClean="0"/>
              <a:t>Solution: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81192" y="1868558"/>
                <a:ext cx="11029615" cy="3990242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  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1</a:t>
                </a:r>
                <a:r>
                  <a:rPr lang="en-US" sz="2400" dirty="0" smtClean="0"/>
                  <a:t>)    Null hypothesisH</a:t>
                </a:r>
                <a:r>
                  <a:rPr lang="en-US" sz="2400" baseline="-25000" dirty="0" smtClean="0"/>
                  <a:t>0</a:t>
                </a:r>
                <a:r>
                  <a:rPr lang="en-US" sz="2400" dirty="0" smtClean="0"/>
                  <a:t>: M=107</a:t>
                </a:r>
              </a:p>
              <a:p>
                <a:pPr marL="0" indent="0">
                  <a:buNone/>
                </a:pPr>
                <a:r>
                  <a:rPr lang="en-US" sz="2400" dirty="0" smtClean="0"/>
                  <a:t>          Alternative hypothesis H</a:t>
                </a:r>
                <a:r>
                  <a:rPr lang="en-US" sz="2400" baseline="-25000" dirty="0" smtClean="0"/>
                  <a:t>1</a:t>
                </a:r>
                <a:r>
                  <a:rPr lang="en-US" sz="2400" dirty="0" smtClean="0"/>
                  <a:t> :M ≠ 107</a:t>
                </a:r>
              </a:p>
              <a:p>
                <a:pPr marL="514350" indent="-514350">
                  <a:buAutoNum type="arabicParenR" startAt="2"/>
                </a:pPr>
                <a:r>
                  <a:rPr lang="en-US" sz="2400" dirty="0" smtClean="0"/>
                  <a:t>Level of significance: </a:t>
                </a:r>
                <a:r>
                  <a:rPr lang="el-G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=0.05.</a:t>
                </a:r>
              </a:p>
              <a:p>
                <a:pPr marL="514350" indent="-514350">
                  <a:buFont typeface="Arial" panose="020B0604020202020204" pitchFamily="34" charset="0"/>
                  <a:buAutoNum type="arabicParenR" startAt="2"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Test statistic:    D=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M</m:t>
                    </m:r>
                    <m:r>
                      <m:rPr>
                        <m:nor/>
                      </m:rPr>
                      <a:rPr lang="en-US" sz="2400" baseline="-25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Compute </a:t>
                </a:r>
                <a:r>
                  <a:rPr lang="en-US" sz="2400" dirty="0" smtClean="0"/>
                  <a:t>W+ (sum of ranks with positive sign) and W−( sum of ranks with negative signs).</a:t>
                </a: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</a:t>
                </a:r>
              </a:p>
              <a:p>
                <a:pPr marL="514350" indent="-514350">
                  <a:buFont typeface="Arial" panose="020B0604020202020204" pitchFamily="34" charset="0"/>
                  <a:buAutoNum type="arabicParenR" startAt="2"/>
                </a:pP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1192" y="1868558"/>
                <a:ext cx="11029615" cy="3990242"/>
              </a:xfrm>
              <a:blipFill rotWithShape="0">
                <a:blip r:embed="rId2"/>
                <a:stretch>
                  <a:fillRect l="-3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673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4) Calculations: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581025" y="2181225"/>
              <a:ext cx="11029952" cy="40792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57488"/>
                    <a:gridCol w="2757488"/>
                    <a:gridCol w="2757488"/>
                    <a:gridCol w="2757488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IQ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D=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dirty="0" smtClean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M</m:t>
                              </m:r>
                              <m:r>
                                <m:rPr>
                                  <m:nor/>
                                </m:rPr>
                                <a:rPr lang="en-US" baseline="-25000" dirty="0" smtClean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oMath>
                          </a14:m>
                          <a:endParaRPr lang="en-US" baseline="-25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Ranks of D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Sign rank</a:t>
                          </a:r>
                          <a:r>
                            <a:rPr lang="en-US" baseline="0" dirty="0" smtClean="0"/>
                            <a:t> of D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99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-8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-5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100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-7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-4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90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-17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7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-7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111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+3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135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28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9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+9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108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+1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107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ignore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119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12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6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+6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104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-3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+2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127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8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+8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581025" y="2181225"/>
              <a:ext cx="11029952" cy="40792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57488"/>
                    <a:gridCol w="2757488"/>
                    <a:gridCol w="2757488"/>
                    <a:gridCol w="2757488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IQ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913" marR="95913">
                        <a:blipFill rotWithShape="0">
                          <a:blip r:embed="rId2"/>
                          <a:stretch>
                            <a:fillRect l="-100442" t="-8197" r="-201106" b="-10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Ranks of D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Sign rank</a:t>
                          </a:r>
                          <a:r>
                            <a:rPr lang="en-US" baseline="0" dirty="0" smtClean="0"/>
                            <a:t> of D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99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-8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-5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100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-7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-4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90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-17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7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-7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111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+3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135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28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9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+9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108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+1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107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ignore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119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12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6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+6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104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-3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+2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127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8</a:t>
                          </a:r>
                          <a:endParaRPr lang="en-US" dirty="0"/>
                        </a:p>
                      </a:txBody>
                      <a:tcPr marL="95913" marR="95913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+8</a:t>
                          </a:r>
                          <a:endParaRPr lang="en-US" dirty="0"/>
                        </a:p>
                      </a:txBody>
                      <a:tcPr marL="95913" marR="95913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82817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</a:t>
            </a:r>
            <a:endParaRPr lang="en-US" dirty="0"/>
          </a:p>
        </p:txBody>
      </p:sp>
      <p:pic>
        <p:nvPicPr>
          <p:cNvPr id="5122" name="Picture 2" descr="Wilcoxon Signed-Ranks Table | Real Statistics Using Exce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17" y="1961321"/>
            <a:ext cx="9263269" cy="4532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3023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81192" y="2133600"/>
                <a:ext cx="11029615" cy="3725200"/>
              </a:xfrm>
            </p:spPr>
            <p:txBody>
              <a:bodyPr>
                <a:normAutofit fontScale="85000" lnSpcReduction="20000"/>
              </a:bodyPr>
              <a:lstStyle/>
              <a:p>
                <a:endParaRPr lang="en-US" dirty="0" smtClean="0"/>
              </a:p>
              <a:p>
                <a:r>
                  <a:rPr lang="en-US" dirty="0" smtClean="0"/>
                  <a:t>W+ (sum of ranks with positive sign)= 29</a:t>
                </a:r>
              </a:p>
              <a:p>
                <a:r>
                  <a:rPr lang="en-US" dirty="0" smtClean="0"/>
                  <a:t>W−( sum of ranks with negative signs)= 16</a:t>
                </a: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 the test statistic is </a:t>
                </a:r>
                <a:r>
                  <a:rPr lang="en-US" dirty="0" smtClean="0"/>
                  <a:t>W−=16 with n=9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5)  Critical value:  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W ≤ tabulated value(d)   (if fulfill then reject null </a:t>
                </a:r>
                <a:r>
                  <a:rPr lang="en-US" dirty="0" err="1" smtClean="0"/>
                  <a:t>hypothsis</a:t>
                </a:r>
                <a:r>
                  <a:rPr lang="en-US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d=5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 W=16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16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≰</m:t>
                    </m:r>
                  </m:oMath>
                </a14:m>
                <a:r>
                  <a:rPr lang="en-US" dirty="0" smtClean="0"/>
                  <a:t>5</a:t>
                </a:r>
              </a:p>
              <a:p>
                <a:pPr marL="0" indent="0">
                  <a:buNone/>
                </a:pPr>
                <a:r>
                  <a:rPr lang="en-US" dirty="0" smtClean="0"/>
                  <a:t>6)    Conclusion:  </a:t>
                </a:r>
              </a:p>
              <a:p>
                <a:pPr marL="0" indent="0">
                  <a:buNone/>
                </a:pPr>
                <a:r>
                  <a:rPr lang="en-US" dirty="0" smtClean="0"/>
                  <a:t> As 16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≰</m:t>
                    </m:r>
                  </m:oMath>
                </a14:m>
                <a:r>
                  <a:rPr lang="en-US" dirty="0" smtClean="0"/>
                  <a:t>5 So  we do not reject H</a:t>
                </a:r>
                <a:r>
                  <a:rPr lang="en-US" baseline="-25000" dirty="0" smtClean="0"/>
                  <a:t>0</a:t>
                </a:r>
                <a:r>
                  <a:rPr lang="en-US" dirty="0" smtClean="0"/>
                  <a:t> and  conclude that M=107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                              </a:t>
                </a:r>
              </a:p>
              <a:p>
                <a:pPr marL="0" indent="0">
                  <a:buNone/>
                </a:pP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1192" y="2133600"/>
                <a:ext cx="11029615" cy="3725200"/>
              </a:xfrm>
              <a:blipFill rotWithShape="0">
                <a:blip r:embed="rId2"/>
                <a:stretch>
                  <a:fillRect l="-221" t="-1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095438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6</TotalTime>
  <Words>263</Words>
  <Application>Microsoft Office PowerPoint</Application>
  <PresentationFormat>Widescreen</PresentationFormat>
  <Paragraphs>73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Cambria Math</vt:lpstr>
      <vt:lpstr>Gill Sans MT</vt:lpstr>
      <vt:lpstr>Times New Roman</vt:lpstr>
      <vt:lpstr>Wingdings 2</vt:lpstr>
      <vt:lpstr>Dividend</vt:lpstr>
      <vt:lpstr>Question</vt:lpstr>
      <vt:lpstr>Solution:</vt:lpstr>
      <vt:lpstr> 4) Calculations:</vt:lpstr>
      <vt:lpstr>Table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Wilcoxon Sign Rank  Test</dc:title>
  <dc:creator>Ali</dc:creator>
  <cp:lastModifiedBy>Ishrat Fatima</cp:lastModifiedBy>
  <cp:revision>4</cp:revision>
  <dcterms:created xsi:type="dcterms:W3CDTF">2020-04-30T19:16:26Z</dcterms:created>
  <dcterms:modified xsi:type="dcterms:W3CDTF">2020-05-03T17:45:07Z</dcterms:modified>
</cp:coreProperties>
</file>