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7" r:id="rId1"/>
  </p:sldMasterIdLst>
  <p:notesMasterIdLst>
    <p:notesMasterId r:id="rId31"/>
  </p:notesMasterIdLst>
  <p:sldIdLst>
    <p:sldId id="303" r:id="rId2"/>
    <p:sldId id="257" r:id="rId3"/>
    <p:sldId id="259" r:id="rId4"/>
    <p:sldId id="265" r:id="rId5"/>
    <p:sldId id="260" r:id="rId6"/>
    <p:sldId id="261" r:id="rId7"/>
    <p:sldId id="317" r:id="rId8"/>
    <p:sldId id="295" r:id="rId9"/>
    <p:sldId id="318" r:id="rId10"/>
    <p:sldId id="263" r:id="rId11"/>
    <p:sldId id="264" r:id="rId12"/>
    <p:sldId id="266" r:id="rId13"/>
    <p:sldId id="267" r:id="rId14"/>
    <p:sldId id="268" r:id="rId15"/>
    <p:sldId id="314" r:id="rId16"/>
    <p:sldId id="270" r:id="rId17"/>
    <p:sldId id="319" r:id="rId18"/>
    <p:sldId id="313" r:id="rId19"/>
    <p:sldId id="284" r:id="rId20"/>
    <p:sldId id="320" r:id="rId21"/>
    <p:sldId id="306" r:id="rId22"/>
    <p:sldId id="321" r:id="rId23"/>
    <p:sldId id="285" r:id="rId24"/>
    <p:sldId id="311" r:id="rId25"/>
    <p:sldId id="310" r:id="rId26"/>
    <p:sldId id="315" r:id="rId27"/>
    <p:sldId id="316" r:id="rId28"/>
    <p:sldId id="305" r:id="rId29"/>
    <p:sldId id="309" r:id="rId30"/>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53" autoAdjust="0"/>
    <p:restoredTop sz="80071" autoAdjust="0"/>
  </p:normalViewPr>
  <p:slideViewPr>
    <p:cSldViewPr>
      <p:cViewPr>
        <p:scale>
          <a:sx n="66" d="100"/>
          <a:sy n="66" d="100"/>
        </p:scale>
        <p:origin x="-870" y="2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20" d="100"/>
          <a:sy n="120" d="100"/>
        </p:scale>
        <p:origin x="-2752" y="-11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0000" tIns="46800" rIns="90000" bIns="46800" numCol="1" anchor="t" anchorCtr="0" compatLnSpc="1">
            <a:prstTxWarp prst="textNoShape">
              <a:avLst/>
            </a:prstTxWarp>
          </a:bodyPr>
          <a:lstStyle>
            <a:lvl1pPr>
              <a:defRPr sz="1200"/>
            </a:lvl1pPr>
          </a:lstStyle>
          <a:p>
            <a:pPr>
              <a:defRPr/>
            </a:pPr>
            <a:endParaRPr lang="en-US"/>
          </a:p>
        </p:txBody>
      </p:sp>
      <p:sp>
        <p:nvSpPr>
          <p:cNvPr id="337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0000" tIns="46800" rIns="90000" bIns="46800" numCol="1" anchor="t" anchorCtr="0" compatLnSpc="1">
            <a:prstTxWarp prst="textNoShape">
              <a:avLst/>
            </a:prstTxWarp>
          </a:bodyPr>
          <a:lstStyle>
            <a:lvl1pPr algn="r">
              <a:defRPr sz="1200"/>
            </a:lvl1pPr>
          </a:lstStyle>
          <a:p>
            <a:pPr>
              <a:defRPr/>
            </a:pPr>
            <a:endParaRPr lang="en-US"/>
          </a:p>
        </p:txBody>
      </p:sp>
      <p:sp>
        <p:nvSpPr>
          <p:cNvPr id="327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37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0000" tIns="46800" rIns="90000" bIns="4680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37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0000" tIns="46800" rIns="90000" bIns="46800" numCol="1" anchor="b" anchorCtr="0" compatLnSpc="1">
            <a:prstTxWarp prst="textNoShape">
              <a:avLst/>
            </a:prstTxWarp>
          </a:bodyPr>
          <a:lstStyle>
            <a:lvl1pPr>
              <a:defRPr sz="1200"/>
            </a:lvl1pPr>
          </a:lstStyle>
          <a:p>
            <a:pPr>
              <a:defRPr/>
            </a:pPr>
            <a:endParaRPr lang="en-US"/>
          </a:p>
        </p:txBody>
      </p:sp>
      <p:sp>
        <p:nvSpPr>
          <p:cNvPr id="337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0000" tIns="46800" rIns="90000" bIns="46800" numCol="1" anchor="b" anchorCtr="0" compatLnSpc="1">
            <a:prstTxWarp prst="textNoShape">
              <a:avLst/>
            </a:prstTxWarp>
          </a:bodyPr>
          <a:lstStyle>
            <a:lvl1pPr algn="r">
              <a:defRPr sz="1200"/>
            </a:lvl1pPr>
          </a:lstStyle>
          <a:p>
            <a:pPr>
              <a:defRPr/>
            </a:pPr>
            <a:fld id="{E7E68CD6-685C-4271-A673-CC08018ADB79}" type="slidenum">
              <a:rPr lang="en-US"/>
              <a:pPr>
                <a:defRPr/>
              </a:pPr>
              <a:t>‹#›</a:t>
            </a:fld>
            <a:endParaRPr lang="en-US"/>
          </a:p>
        </p:txBody>
      </p:sp>
    </p:spTree>
    <p:extLst>
      <p:ext uri="{BB962C8B-B14F-4D97-AF65-F5344CB8AC3E}">
        <p14:creationId xmlns:p14="http://schemas.microsoft.com/office/powerpoint/2010/main" val="41553502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3162E2FF-9A64-4166-A8B1-D72B3BF7E76F}" type="slidenum">
              <a:rPr lang="en-US" smtClean="0"/>
              <a:pPr/>
              <a:t>1</a:t>
            </a:fld>
            <a:endParaRPr lang="en-US" smtClean="0"/>
          </a:p>
        </p:txBody>
      </p:sp>
      <p:sp>
        <p:nvSpPr>
          <p:cNvPr id="33795" name="Rectangle 2"/>
          <p:cNvSpPr>
            <a:spLocks noGrp="1" noRot="1" noChangeAspect="1" noChangeArrowheads="1" noTextEdit="1"/>
          </p:cNvSpPr>
          <p:nvPr>
            <p:ph type="sldImg"/>
          </p:nvPr>
        </p:nvSpPr>
        <p:spPr>
          <a:solidFill>
            <a:srgbClr val="FFFFFF"/>
          </a:solidFill>
          <a:ln/>
        </p:spPr>
      </p:sp>
      <p:sp>
        <p:nvSpPr>
          <p:cNvPr id="33796" name="Rectangle 3"/>
          <p:cNvSpPr>
            <a:spLocks noGrp="1" noChangeArrowheads="1"/>
          </p:cNvSpPr>
          <p:nvPr>
            <p:ph type="body" idx="1"/>
          </p:nvPr>
        </p:nvSpPr>
        <p:spPr>
          <a:xfrm>
            <a:off x="685800" y="4343400"/>
            <a:ext cx="5486400" cy="4114800"/>
          </a:xfrm>
          <a:solidFill>
            <a:srgbClr val="FFFFFF"/>
          </a:solidFill>
          <a:ln/>
        </p:spPr>
        <p:txBody>
          <a:bodyPr/>
          <a:lstStyle/>
          <a:p>
            <a:r>
              <a:rPr lang="en-US" smtClean="0"/>
              <a:t>Lecture slides prepared by Dr Lawrie Brown (UNSW@ADFA) for “Data and Computer Communications”, 8/e, by William Stallings, Chapter 8 “</a:t>
            </a:r>
            <a:r>
              <a:rPr kumimoji="1" lang="en-US" smtClean="0"/>
              <a:t>Multiplexing</a:t>
            </a:r>
            <a:r>
              <a:rPr lang="en-US" smtClean="0"/>
              <a:t>”.</a:t>
            </a:r>
            <a:endParaRPr lang="en-AU" smtClean="0"/>
          </a:p>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E629C56B-19E1-4910-A046-F06E1B810560}" type="slidenum">
              <a:rPr lang="en-US" smtClean="0"/>
              <a:pPr/>
              <a:t>10</a:t>
            </a:fld>
            <a:endParaRPr lang="en-US"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r>
              <a:rPr lang="en-US" b="1" smtClean="0">
                <a:latin typeface="Times" charset="0"/>
              </a:rPr>
              <a:t>Synchronous time division multiplexing</a:t>
            </a:r>
            <a:r>
              <a:rPr lang="en-US" smtClean="0">
                <a:latin typeface="Times" charset="0"/>
              </a:rPr>
              <a:t> can be used with digital signals or analog signals carrying digital data. In this form of multiplexing, data from various sources are carried in repetitive frames. Each frame consists of a set of time slots, and each source is assigned one or more time slots per frame. The effect is to interleave bits of data from the various sources. The interleaving can be at the bit level or in blocks of bytes or larger quantities. For example, the multiplexer in </a:t>
            </a:r>
            <a:r>
              <a:rPr lang="en-US" smtClean="0"/>
              <a:t>Stallings DCC8e </a:t>
            </a:r>
            <a:r>
              <a:rPr lang="en-US" smtClean="0">
                <a:latin typeface="Times" charset="0"/>
              </a:rPr>
              <a:t>Figure 8.2b has six inputs that might each be, say, 9.6 kbps. A single line with a capacity of at least 57.6 kbps (plus overhead capacity) could accommodate all six sources.</a:t>
            </a:r>
          </a:p>
          <a:p>
            <a:r>
              <a:rPr lang="en-US" smtClean="0">
                <a:latin typeface="Times" charset="0"/>
              </a:rPr>
              <a:t>	Synchronous TDM is called synchronous not because synchronous transmission is used, but because the time slots are preassigned to sources and fixed. The time slots for each source are transmitted whether or not the source has data to send.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8A5D4609-74B4-4054-9C76-F417EDFE37BF}" type="slidenum">
              <a:rPr lang="en-US" smtClean="0"/>
              <a:pPr/>
              <a:t>11</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r>
              <a:rPr lang="en-US" dirty="0" smtClean="0">
                <a:latin typeface="Times" charset="0"/>
              </a:rPr>
              <a:t>A generic depiction of a synchronous TDM system is provided in </a:t>
            </a:r>
            <a:r>
              <a:rPr lang="en-US" dirty="0" smtClean="0"/>
              <a:t>Stallings DCC8e </a:t>
            </a:r>
            <a:r>
              <a:rPr lang="en-US" dirty="0" smtClean="0">
                <a:latin typeface="Times" charset="0"/>
              </a:rPr>
              <a:t>Figure 8.6. A number of signals [</a:t>
            </a:r>
            <a:r>
              <a:rPr lang="en-US" i="1" dirty="0" smtClean="0">
                <a:latin typeface="Times" charset="0"/>
              </a:rPr>
              <a:t>m</a:t>
            </a:r>
            <a:r>
              <a:rPr lang="en-US" i="1" baseline="-25000" dirty="0" smtClean="0">
                <a:latin typeface="Times" charset="0"/>
              </a:rPr>
              <a:t>i</a:t>
            </a:r>
            <a:r>
              <a:rPr lang="en-US" dirty="0" smtClean="0">
                <a:latin typeface="Times" charset="0"/>
              </a:rPr>
              <a:t>(</a:t>
            </a:r>
            <a:r>
              <a:rPr lang="en-US" i="1" dirty="0" smtClean="0">
                <a:latin typeface="Times" charset="0"/>
              </a:rPr>
              <a:t>t</a:t>
            </a:r>
            <a:r>
              <a:rPr lang="en-US" dirty="0" smtClean="0">
                <a:latin typeface="Times" charset="0"/>
              </a:rPr>
              <a:t>), </a:t>
            </a:r>
            <a:r>
              <a:rPr lang="en-US" i="1" dirty="0" smtClean="0">
                <a:latin typeface="Times" charset="0"/>
              </a:rPr>
              <a:t>i</a:t>
            </a:r>
            <a:r>
              <a:rPr lang="en-US" dirty="0" smtClean="0">
                <a:latin typeface="Times" charset="0"/>
              </a:rPr>
              <a:t> = 1, </a:t>
            </a:r>
            <a:r>
              <a:rPr lang="en-US" i="1" dirty="0" smtClean="0">
                <a:latin typeface="Times" charset="0"/>
              </a:rPr>
              <a:t>n</a:t>
            </a:r>
            <a:r>
              <a:rPr lang="en-US" dirty="0" smtClean="0">
                <a:latin typeface="Times" charset="0"/>
              </a:rPr>
              <a:t>] are to be multiplexed onto the same transmission medium. The signals carry digital data and are generally digital signals. The incoming data from each source are briefly buffered. Each buffer is typically one bit or one character in length. The buffers are scanned sequentially to form a composite digital data stream </a:t>
            </a:r>
            <a:r>
              <a:rPr lang="en-US" i="1" dirty="0" smtClean="0">
                <a:latin typeface="Times" charset="0"/>
              </a:rPr>
              <a:t>m</a:t>
            </a:r>
            <a:r>
              <a:rPr lang="en-US" i="1" baseline="-25000" dirty="0" smtClean="0">
                <a:latin typeface="Times" charset="0"/>
              </a:rPr>
              <a:t>c</a:t>
            </a:r>
            <a:r>
              <a:rPr lang="en-US" dirty="0" smtClean="0">
                <a:latin typeface="Times" charset="0"/>
              </a:rPr>
              <a:t>(</a:t>
            </a:r>
            <a:r>
              <a:rPr lang="en-US" i="1" dirty="0" smtClean="0">
                <a:latin typeface="Times" charset="0"/>
              </a:rPr>
              <a:t>t</a:t>
            </a:r>
            <a:r>
              <a:rPr lang="en-US" dirty="0" smtClean="0">
                <a:latin typeface="Times" charset="0"/>
              </a:rPr>
              <a:t>). The scan operation is sufficiently rapid so that each buffer is emptied before more data can arrive. Thus, the data rate of </a:t>
            </a:r>
            <a:r>
              <a:rPr lang="en-US" i="1" dirty="0" smtClean="0">
                <a:latin typeface="Times" charset="0"/>
              </a:rPr>
              <a:t>m</a:t>
            </a:r>
            <a:r>
              <a:rPr lang="en-US" i="1" baseline="-25000" dirty="0" smtClean="0">
                <a:latin typeface="Times" charset="0"/>
              </a:rPr>
              <a:t>c</a:t>
            </a:r>
            <a:r>
              <a:rPr lang="en-US" dirty="0" smtClean="0">
                <a:latin typeface="Times" charset="0"/>
              </a:rPr>
              <a:t>(</a:t>
            </a:r>
            <a:r>
              <a:rPr lang="en-US" i="1" dirty="0" smtClean="0">
                <a:latin typeface="Times" charset="0"/>
              </a:rPr>
              <a:t>t</a:t>
            </a:r>
            <a:r>
              <a:rPr lang="en-US" dirty="0" smtClean="0">
                <a:latin typeface="Times" charset="0"/>
              </a:rPr>
              <a:t>) must at least equal the sum of the data rates of the </a:t>
            </a:r>
            <a:r>
              <a:rPr lang="en-US" i="1" dirty="0" smtClean="0">
                <a:latin typeface="Times" charset="0"/>
              </a:rPr>
              <a:t>m</a:t>
            </a:r>
            <a:r>
              <a:rPr lang="en-US" i="1" baseline="-25000" dirty="0" smtClean="0">
                <a:latin typeface="Times" charset="0"/>
              </a:rPr>
              <a:t>i</a:t>
            </a:r>
            <a:r>
              <a:rPr lang="en-US" dirty="0" smtClean="0">
                <a:latin typeface="Times" charset="0"/>
              </a:rPr>
              <a:t>(</a:t>
            </a:r>
            <a:r>
              <a:rPr lang="en-US" i="1" dirty="0" smtClean="0">
                <a:latin typeface="Times" charset="0"/>
              </a:rPr>
              <a:t>t</a:t>
            </a:r>
            <a:r>
              <a:rPr lang="en-US" dirty="0" smtClean="0">
                <a:latin typeface="Times" charset="0"/>
              </a:rPr>
              <a:t>). The digital signal </a:t>
            </a:r>
            <a:r>
              <a:rPr lang="en-US" i="1" dirty="0" smtClean="0">
                <a:latin typeface="Times" charset="0"/>
              </a:rPr>
              <a:t>m</a:t>
            </a:r>
            <a:r>
              <a:rPr lang="en-US" i="1" baseline="-25000" dirty="0" smtClean="0">
                <a:latin typeface="Times" charset="0"/>
              </a:rPr>
              <a:t>c</a:t>
            </a:r>
            <a:r>
              <a:rPr lang="en-US" dirty="0" smtClean="0">
                <a:latin typeface="Times" charset="0"/>
              </a:rPr>
              <a:t>(</a:t>
            </a:r>
            <a:r>
              <a:rPr lang="en-US" i="1" dirty="0" smtClean="0">
                <a:latin typeface="Times" charset="0"/>
              </a:rPr>
              <a:t>t</a:t>
            </a:r>
            <a:r>
              <a:rPr lang="en-US" dirty="0" smtClean="0">
                <a:latin typeface="Times" charset="0"/>
              </a:rPr>
              <a:t>) may be transmitted directly, or passed through a modem so that an analog signal is transmitted. In either case, transmission is typically synchronous.</a:t>
            </a:r>
          </a:p>
          <a:p>
            <a:r>
              <a:rPr lang="en-US" dirty="0" smtClean="0">
                <a:latin typeface="Times" charset="0"/>
              </a:rPr>
              <a:t>	The transmitted data may have a format something like Figure 8.6b. The data are organized into </a:t>
            </a:r>
            <a:r>
              <a:rPr lang="en-US" b="1" dirty="0" smtClean="0">
                <a:latin typeface="Times" charset="0"/>
              </a:rPr>
              <a:t>frames</a:t>
            </a:r>
            <a:r>
              <a:rPr lang="en-US" dirty="0" smtClean="0">
                <a:latin typeface="Times" charset="0"/>
              </a:rPr>
              <a:t>. Each frame contains a cycle of time slots. In each frame, one or more slots are dedicated to each data source. The sequence of slots dedicated to one source, from frame to frame, is called a </a:t>
            </a:r>
            <a:r>
              <a:rPr lang="en-US" b="1" dirty="0" smtClean="0">
                <a:latin typeface="Times" charset="0"/>
              </a:rPr>
              <a:t>channel</a:t>
            </a:r>
            <a:r>
              <a:rPr lang="en-US" dirty="0" smtClean="0">
                <a:latin typeface="Times" charset="0"/>
              </a:rPr>
              <a:t>. The slot length equals the transmitter buffer length, typically a bit or a byte (character).</a:t>
            </a:r>
          </a:p>
          <a:p>
            <a:r>
              <a:rPr lang="en-US" dirty="0" smtClean="0">
                <a:latin typeface="Times" charset="0"/>
              </a:rPr>
              <a:t>	At the receiver, the interleaved data are </a:t>
            </a:r>
            <a:r>
              <a:rPr lang="en-US" dirty="0" err="1" smtClean="0">
                <a:latin typeface="Times" charset="0"/>
              </a:rPr>
              <a:t>demultiplexed</a:t>
            </a:r>
            <a:r>
              <a:rPr lang="en-US" dirty="0" smtClean="0">
                <a:latin typeface="Times" charset="0"/>
              </a:rPr>
              <a:t> and routed to the appropriate destination buffer. For each input source </a:t>
            </a:r>
            <a:r>
              <a:rPr lang="en-US" i="1" dirty="0" smtClean="0">
                <a:latin typeface="Times" charset="0"/>
              </a:rPr>
              <a:t>m</a:t>
            </a:r>
            <a:r>
              <a:rPr lang="en-US" i="1" baseline="-25000" dirty="0" smtClean="0">
                <a:latin typeface="Times" charset="0"/>
              </a:rPr>
              <a:t>i</a:t>
            </a:r>
            <a:r>
              <a:rPr lang="en-US" dirty="0" smtClean="0">
                <a:latin typeface="Times" charset="0"/>
              </a:rPr>
              <a:t>(</a:t>
            </a:r>
            <a:r>
              <a:rPr lang="en-US" i="1" dirty="0" smtClean="0">
                <a:latin typeface="Times" charset="0"/>
              </a:rPr>
              <a:t>t</a:t>
            </a:r>
            <a:r>
              <a:rPr lang="en-US" dirty="0" smtClean="0">
                <a:latin typeface="Times" charset="0"/>
              </a:rPr>
              <a:t>), there is an identical output destination that will receive the output data at the same rate at which it was generated.</a:t>
            </a:r>
          </a:p>
          <a:p>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4F52E688-47CD-420E-98EA-DB3BFC0D1E68}" type="slidenum">
              <a:rPr lang="en-US" smtClean="0"/>
              <a:pPr/>
              <a:t>12</a:t>
            </a:fld>
            <a:endParaRPr lang="en-US"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r>
              <a:rPr lang="en-US" dirty="0" smtClean="0">
                <a:latin typeface="Times" charset="0"/>
              </a:rPr>
              <a:t>Note that the transmitted data stream depicted in </a:t>
            </a:r>
            <a:r>
              <a:rPr lang="en-US" dirty="0" smtClean="0"/>
              <a:t>Stallings DCC8e </a:t>
            </a:r>
            <a:r>
              <a:rPr lang="en-US" dirty="0" smtClean="0">
                <a:latin typeface="Times" charset="0"/>
              </a:rPr>
              <a:t>Figure 8.6b does not contain the headers and trailers that we have come to associate with synchronous transmission, as the control mechanisms provided by a data link protocol are not needed. It should be clear that, as far as the multiplexer and demultiplexer (Figure 8.1) are concerned, flow control is not needed. The data rate on the multiplexed line is fixed, and the multiplexer and demultiplexer are designed to operate at that rate. If one of the individual output lines attaches to a device that is temporarily unable to accept data, transmission must continue, since the remaining output lines are expecting to receive data at predetermined times. Thus, the channel in question will carry empty slots, but the frames as a whole will maintain the same transmission rate.</a:t>
            </a:r>
          </a:p>
          <a:p>
            <a:r>
              <a:rPr lang="en-US" dirty="0" smtClean="0">
                <a:latin typeface="Times" charset="0"/>
              </a:rPr>
              <a:t>	The reasoning for error control is the same. It would not do to request retransmission of an entire TDM frame because an error occurs on one channel. The devices using the other channels do not want a retransmission nor would they know that a retransmission has been requested by some other device on another channel. Again, the solution is to apply error control on a per-channel basis.</a:t>
            </a:r>
          </a:p>
          <a:p>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1F646895-24D1-4BA0-8C76-C2C09F36EDDB}" type="slidenum">
              <a:rPr lang="en-US" smtClean="0"/>
              <a:pPr/>
              <a:t>13</a:t>
            </a:fld>
            <a:endParaRPr lang="en-US"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r>
              <a:rPr lang="en-US" dirty="0" smtClean="0">
                <a:latin typeface="Times" charset="0"/>
              </a:rPr>
              <a:t>Flow control and error control can be provided on a per-channel basis by using a data link control protocol such as HDLC on a per-channel basis. A simplified example is shown in </a:t>
            </a:r>
            <a:r>
              <a:rPr lang="en-US" dirty="0" smtClean="0"/>
              <a:t>Stallings DCC8e </a:t>
            </a:r>
            <a:r>
              <a:rPr lang="en-US" dirty="0" smtClean="0">
                <a:latin typeface="Times" charset="0"/>
              </a:rPr>
              <a:t>Figure 8.7. Assume two data sources, each using HDLC. One is transmitting a stream of HDLC frames containing three octets of data each, and the other is transmitting HDLC frames containing four octets of data. For clarity, we assume that character-interleaved multiplexing is used, although bit interleaving is more typical. The octets of the HDLC frames from the two sources are shuffled together for transmission over the multiplexed line. Note that even though the HDLC frames have lost their integrity in some sense, the pieces are reassembled correctly before they are seen by the device on the other end of the HDLC protocol. In this sense, the multiplexing/</a:t>
            </a:r>
            <a:r>
              <a:rPr lang="en-US" dirty="0" err="1" smtClean="0">
                <a:latin typeface="Times" charset="0"/>
              </a:rPr>
              <a:t>demultiplexing</a:t>
            </a:r>
            <a:r>
              <a:rPr lang="en-US" dirty="0" smtClean="0">
                <a:latin typeface="Times" charset="0"/>
              </a:rPr>
              <a:t> operation is transparent to the attached stations; to each communicating pair of stations, it appears that they have a dedicated link.</a:t>
            </a:r>
          </a:p>
          <a:p>
            <a:r>
              <a:rPr lang="en-US" dirty="0" smtClean="0">
                <a:latin typeface="Times" charset="0"/>
              </a:rPr>
              <a:t>	One refinement is needed in this figure. Both ends of the line need to be a combination multiplexer/demultiplexer with a full-duplex line in between. Then each channel consists of two sets of slots, one traveling in each direction. The individual devices attached at each end can, in pairs, use HDLC to control their own channel. The multiplexer/</a:t>
            </a:r>
            <a:r>
              <a:rPr lang="en-US" dirty="0" err="1" smtClean="0">
                <a:latin typeface="Times" charset="0"/>
              </a:rPr>
              <a:t>demultiplexers</a:t>
            </a:r>
            <a:r>
              <a:rPr lang="en-US" dirty="0" smtClean="0">
                <a:latin typeface="Times" charset="0"/>
              </a:rPr>
              <a:t> need not be concerned with these matters.</a:t>
            </a:r>
          </a:p>
          <a:p>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97BA71BD-3B88-4ECC-9A71-A3491E12E6FE}" type="slidenum">
              <a:rPr lang="en-US" smtClean="0"/>
              <a:pPr/>
              <a:t>14</a:t>
            </a:fld>
            <a:endParaRPr lang="en-US"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r>
              <a:rPr lang="en-US" dirty="0" smtClean="0">
                <a:latin typeface="Times" charset="0"/>
              </a:rPr>
              <a:t>See that a link control protocol is not needed to manage the overall TDM link. There is, however, a basic requirement for framing. Because we are not providing flag or SYNC characters to bracket TDM frames, some means is needed to assure frame synchronization. It is clearly important to maintain framing synchronization because, if the source and destination are out of step, data on all channels are lost.</a:t>
            </a:r>
          </a:p>
          <a:p>
            <a:r>
              <a:rPr lang="en-US" dirty="0" smtClean="0">
                <a:latin typeface="Times" charset="0"/>
              </a:rPr>
              <a:t>	Perhaps the most common mechanism for framing is known as added-digit framing. In this scheme, typically, one control bit is added to each TDM frame. An identifiable pattern of bits, from frame to frame, is used as a "control channel." A typical example is the alternating bit pattern, 101010…. This is a pattern unlikely to be sustained on a data channel. Thus, to synchronize, a receiver compares the incoming bits of one frame position to the expected pattern. If the pattern does not match, successive bit positions are searched until the pattern persists over multiple frames. Once framing synchronization is established, the receiver continues to monitor the framing bit channel. If the pattern breaks down, the receiver must again enter a framing search mode.</a:t>
            </a:r>
          </a:p>
          <a:p>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97BA71BD-3B88-4ECC-9A71-A3491E12E6FE}" type="slidenum">
              <a:rPr lang="en-US" smtClean="0"/>
              <a:pPr/>
              <a:t>15</a:t>
            </a:fld>
            <a:endParaRPr lang="en-US"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7D5ED5B2-E792-4C47-B5E8-F21A23F795A1}" type="slidenum">
              <a:rPr lang="en-US" smtClean="0"/>
              <a:pPr/>
              <a:t>16</a:t>
            </a:fld>
            <a:endParaRPr lang="en-US"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r>
              <a:rPr lang="en-US" dirty="0" smtClean="0">
                <a:latin typeface="Times" charset="0"/>
              </a:rPr>
              <a:t>Perhaps the most difficult problem in the design of a synchronous time division multiplexer is that of synchronizing the various data sources. If each source has a separate clock, any variation among clocks could cause loss of synchronization. Also, in some cases, the data rates of the input data streams are not related by a simple rational number. For both these problems, a technique known as pulse stuffing is an effective remedy. With pulse stuffing, the outgoing data rate of the multiplexer, excluding framing bits, is higher than the sum of the maximum instantaneous incoming rates. The extra capacity is used by stuffing extra dummy bits or pulses into each incoming signal until its rate is raised to that of a locally generated clock signal. The stuffed pulses are inserted at fixed locations in the multiplexer frame format so that they may be identified and removed at the demultiplexer.</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7D5ED5B2-E792-4C47-B5E8-F21A23F795A1}" type="slidenum">
              <a:rPr lang="en-US" smtClean="0"/>
              <a:pPr/>
              <a:t>17</a:t>
            </a:fld>
            <a:endParaRPr lang="en-US"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r>
              <a:rPr lang="en-US" dirty="0" smtClean="0">
                <a:latin typeface="Times" charset="0"/>
              </a:rPr>
              <a:t>Perhaps the most difficult problem in the design of a synchronous time division multiplexer is that of synchronizing the various data sources. If each source has a separate clock, any variation among clocks could cause loss of synchronization. Also, in some cases, the data rates of the input data streams are not related by a simple rational number. For both these problems, a technique known as pulse stuffing is an effective remedy. With pulse stuffing, the outgoing data rate of the multiplexer, excluding framing bits, is higher than the sum of the maximum instantaneous incoming rates. The extra capacity is used by stuffing extra dummy bits or pulses into each incoming signal until its rate is raised to that of a locally generated clock signal. The stuffed pulses are inserted at fixed locations in the multiplexer frame format so that they may be identified and removed at the demultiplexer.</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7D5ED5B2-E792-4C47-B5E8-F21A23F795A1}" type="slidenum">
              <a:rPr lang="en-US" smtClean="0"/>
              <a:pPr/>
              <a:t>18</a:t>
            </a:fld>
            <a:endParaRPr lang="en-US"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r>
              <a:rPr lang="en-US" dirty="0" smtClean="0">
                <a:latin typeface="Times" charset="0"/>
              </a:rPr>
              <a:t>Perhaps the most difficult problem in the design of a synchronous time division multiplexer is that of synchronizing the various data sources. If each source has a separate clock, any variation among clocks could cause loss of synchronization. Also, in some cases, the data rates of the input data streams are not related by a simple rational number. For both these problems, a technique known as pulse stuffing is an effective remedy. With pulse stuffing, the outgoing data rate of the multiplexer, excluding framing bits, is higher than the sum of the maximum instantaneous incoming rates. The extra capacity is used by stuffing extra dummy bits or pulses into each incoming signal until its rate is raised to that of a locally generated clock signal. The stuffed pulses are inserted at fixed locations in the multiplexer frame format so that they may be identified and removed at the demultiplexer.</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3B911820-399D-4DA9-AED3-BD65EEE67604}" type="slidenum">
              <a:rPr lang="en-US" smtClean="0"/>
              <a:pPr/>
              <a:t>19</a:t>
            </a:fld>
            <a:endParaRPr lang="en-US"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r>
              <a:rPr lang="en-US" dirty="0" smtClean="0">
                <a:latin typeface="Times" charset="0"/>
              </a:rPr>
              <a:t>In a synchronous time division multiplexer, many of the time slots in a frame are often wasted. </a:t>
            </a:r>
            <a:r>
              <a:rPr lang="en-US" b="1" dirty="0" smtClean="0">
                <a:latin typeface="Times" charset="0"/>
              </a:rPr>
              <a:t>Statistical time division multiplexing</a:t>
            </a:r>
            <a:r>
              <a:rPr lang="en-US" dirty="0" smtClean="0">
                <a:latin typeface="Times" charset="0"/>
              </a:rPr>
              <a:t> provides a generally more efficient service than synchronous TDM for the support of terminals. With statistical TDM, time slots are not </a:t>
            </a:r>
            <a:r>
              <a:rPr lang="en-US" dirty="0" err="1" smtClean="0">
                <a:latin typeface="Times" charset="0"/>
              </a:rPr>
              <a:t>preassigned</a:t>
            </a:r>
            <a:r>
              <a:rPr lang="en-US" dirty="0" smtClean="0">
                <a:latin typeface="Times" charset="0"/>
              </a:rPr>
              <a:t> to particular data sources. Rather, user data are buffered and transmitted as rapidly as possible using available time slots. As with a synchronous TDM, the statistical multiplexer has a number of I/O lines on one side and a higher speed multiplexed line on the other. Each I/O line has a buffer associated with it. In the case of the statistical multiplexer, there are </a:t>
            </a:r>
            <a:r>
              <a:rPr lang="en-US" i="1" dirty="0" smtClean="0">
                <a:latin typeface="Times" charset="0"/>
              </a:rPr>
              <a:t>n</a:t>
            </a:r>
            <a:r>
              <a:rPr lang="en-US" dirty="0" smtClean="0">
                <a:latin typeface="Times" charset="0"/>
              </a:rPr>
              <a:t> I/O lines, but only </a:t>
            </a:r>
            <a:r>
              <a:rPr lang="en-US" i="1" dirty="0" smtClean="0">
                <a:latin typeface="Times" charset="0"/>
              </a:rPr>
              <a:t>k</a:t>
            </a:r>
            <a:r>
              <a:rPr lang="en-US" dirty="0" smtClean="0">
                <a:latin typeface="Times" charset="0"/>
              </a:rPr>
              <a:t>, where </a:t>
            </a:r>
            <a:r>
              <a:rPr lang="en-US" i="1" dirty="0" smtClean="0">
                <a:latin typeface="Times" charset="0"/>
              </a:rPr>
              <a:t>k</a:t>
            </a:r>
            <a:r>
              <a:rPr lang="en-US" dirty="0" smtClean="0">
                <a:latin typeface="Times" charset="0"/>
              </a:rPr>
              <a:t> &lt; </a:t>
            </a:r>
            <a:r>
              <a:rPr lang="en-US" i="1" dirty="0" smtClean="0">
                <a:latin typeface="Times" charset="0"/>
              </a:rPr>
              <a:t>n</a:t>
            </a:r>
            <a:r>
              <a:rPr lang="en-US" dirty="0" smtClean="0">
                <a:latin typeface="Times" charset="0"/>
              </a:rPr>
              <a:t>, time slots available on the TDM frame. For input, the function of the multiplexer is to scan the input buffers, collecting data until a frame is filled, and then send the frame. On output, the multiplexer receives a frame and distributes the slots of data to the appropriate output buffers. Because statistical TDM takes advantage of the fact that the attached devices are not all transmitting all of the time, the data rate on the multiplexed line is less than the sum of the data rates of the attached devices. Thus, a statistical multiplexer can use a lower data rate to support as many devices as a synchronous multiplexer. However there is more overhead per slot for statistical TDM because each slot carries an address as well as data. The difficulty with this approach is that, while the average aggregate input may be less than the multiplexed line capacity, there may be peak periods when the input exceeds capacity. The solution to this problem is to include a buffer in the multiplexer to hold temporary excess input. There is a tradeoff between the size of the buffer used and the data rate of the line. We would like to use the smallest possible buffer and the smallest possible data rate, but a reduction in one requires an increase in the other.</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4E1D0931-CFEE-4514-9F07-F4303D380935}" type="slidenum">
              <a:rPr lang="en-US" smtClean="0"/>
              <a:pPr/>
              <a:t>2</a:t>
            </a:fld>
            <a:endParaRPr lang="en-US"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r>
              <a:rPr lang="en-US" dirty="0" smtClean="0">
                <a:latin typeface="Times" charset="0"/>
              </a:rPr>
              <a:t>To make efficient use of high-speed telecommunications lines, some form of multiplexing is used. Multiplexing allows several transmission sources to share a larger transmission capacity. A common application of multiplexing is in long-haul communications. Trunks on long-haul networks are high-capacity fiber, coaxial, or microwave links. These links can carry large numbers of voice and data transmissions simultaneously using multiplexing. Common forms of multiplexing are frequency division multiplexing (FDM), time division multiplexing (TDM), and statistical TDM (STDM).</a:t>
            </a:r>
          </a:p>
          <a:p>
            <a:r>
              <a:rPr lang="en-US" dirty="0" smtClean="0">
                <a:latin typeface="Times" charset="0"/>
              </a:rPr>
              <a:t>	</a:t>
            </a:r>
            <a:r>
              <a:rPr lang="en-US" dirty="0" smtClean="0"/>
              <a:t>Stallings DCC8e </a:t>
            </a:r>
            <a:r>
              <a:rPr lang="en-US" dirty="0" smtClean="0">
                <a:latin typeface="Times" charset="0"/>
              </a:rPr>
              <a:t>Figure 8.1 depicts the multiplexing function in its simplest form. There are </a:t>
            </a:r>
            <a:r>
              <a:rPr lang="en-US" i="1" dirty="0" smtClean="0">
                <a:latin typeface="Times" charset="0"/>
              </a:rPr>
              <a:t>n</a:t>
            </a:r>
            <a:r>
              <a:rPr lang="en-US" dirty="0" smtClean="0">
                <a:latin typeface="Times" charset="0"/>
              </a:rPr>
              <a:t> inputs to a multiplexer. The multiplexer is connected by a single data link to a demultiplexer. The link is able to carry </a:t>
            </a:r>
            <a:r>
              <a:rPr lang="en-US" i="1" dirty="0" smtClean="0">
                <a:latin typeface="Times" charset="0"/>
              </a:rPr>
              <a:t>n</a:t>
            </a:r>
            <a:r>
              <a:rPr lang="en-US" dirty="0" smtClean="0">
                <a:latin typeface="Times" charset="0"/>
              </a:rPr>
              <a:t> separate channels of data. The multiplexer combines (multiplexes) data from the </a:t>
            </a:r>
            <a:r>
              <a:rPr lang="en-US" i="1" dirty="0" smtClean="0">
                <a:latin typeface="Times" charset="0"/>
              </a:rPr>
              <a:t>n</a:t>
            </a:r>
            <a:r>
              <a:rPr lang="en-US" dirty="0" smtClean="0">
                <a:latin typeface="Times" charset="0"/>
              </a:rPr>
              <a:t> input lines and transmits over a higher-capacity data link. The demultiplexer accepts the multiplexed data stream, separates (demultiplexes) the data according to channel, and delivers data to the appropriate output lines.</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3B911820-399D-4DA9-AED3-BD65EEE67604}" type="slidenum">
              <a:rPr lang="en-US" smtClean="0"/>
              <a:pPr/>
              <a:t>20</a:t>
            </a:fld>
            <a:endParaRPr lang="en-US"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r>
              <a:rPr lang="en-US" dirty="0" smtClean="0">
                <a:latin typeface="Times" charset="0"/>
              </a:rPr>
              <a:t>In a synchronous time division multiplexer, many of the time slots in a frame are often wasted. </a:t>
            </a:r>
            <a:r>
              <a:rPr lang="en-US" b="1" dirty="0" smtClean="0">
                <a:latin typeface="Times" charset="0"/>
              </a:rPr>
              <a:t>Statistical time division multiplexing</a:t>
            </a:r>
            <a:r>
              <a:rPr lang="en-US" dirty="0" smtClean="0">
                <a:latin typeface="Times" charset="0"/>
              </a:rPr>
              <a:t> provides a generally more efficient service than synchronous TDM for the support of terminals. With statistical TDM, time slots are not </a:t>
            </a:r>
            <a:r>
              <a:rPr lang="en-US" dirty="0" err="1" smtClean="0">
                <a:latin typeface="Times" charset="0"/>
              </a:rPr>
              <a:t>preassigned</a:t>
            </a:r>
            <a:r>
              <a:rPr lang="en-US" dirty="0" smtClean="0">
                <a:latin typeface="Times" charset="0"/>
              </a:rPr>
              <a:t> to particular data sources. Rather, user data are buffered and transmitted as rapidly as possible using available time slots. As with a synchronous TDM, the statistical multiplexer has a number of I/O lines on one side and a higher speed multiplexed line on the other. Each I/O line has a buffer associated with it. In the case of the statistical multiplexer, there are </a:t>
            </a:r>
            <a:r>
              <a:rPr lang="en-US" i="1" dirty="0" smtClean="0">
                <a:latin typeface="Times" charset="0"/>
              </a:rPr>
              <a:t>n</a:t>
            </a:r>
            <a:r>
              <a:rPr lang="en-US" dirty="0" smtClean="0">
                <a:latin typeface="Times" charset="0"/>
              </a:rPr>
              <a:t> I/O lines, but only </a:t>
            </a:r>
            <a:r>
              <a:rPr lang="en-US" i="1" dirty="0" smtClean="0">
                <a:latin typeface="Times" charset="0"/>
              </a:rPr>
              <a:t>k</a:t>
            </a:r>
            <a:r>
              <a:rPr lang="en-US" dirty="0" smtClean="0">
                <a:latin typeface="Times" charset="0"/>
              </a:rPr>
              <a:t>, where </a:t>
            </a:r>
            <a:r>
              <a:rPr lang="en-US" i="1" dirty="0" smtClean="0">
                <a:latin typeface="Times" charset="0"/>
              </a:rPr>
              <a:t>k</a:t>
            </a:r>
            <a:r>
              <a:rPr lang="en-US" dirty="0" smtClean="0">
                <a:latin typeface="Times" charset="0"/>
              </a:rPr>
              <a:t> &lt; </a:t>
            </a:r>
            <a:r>
              <a:rPr lang="en-US" i="1" dirty="0" smtClean="0">
                <a:latin typeface="Times" charset="0"/>
              </a:rPr>
              <a:t>n</a:t>
            </a:r>
            <a:r>
              <a:rPr lang="en-US" dirty="0" smtClean="0">
                <a:latin typeface="Times" charset="0"/>
              </a:rPr>
              <a:t>, time slots available on the TDM frame. For input, the function of the multiplexer is to scan the input buffers, collecting data until a frame is filled, and then send the frame. On output, the multiplexer receives a frame and distributes the slots of data to the appropriate output buffers. Because statistical TDM takes advantage of the fact that the attached devices are not all transmitting all of the time, the data rate on the multiplexed line is less than the sum of the data rates of the attached devices. Thus, a statistical multiplexer can use a lower data rate to support as many devices as a synchronous multiplexer. However there is more overhead per slot for statistical TDM because each slot carries an address as well as data. The difficulty with this approach is that, while the average aggregate input may be less than the multiplexed line capacity, there may be peak periods when the input exceeds capacity. The solution to this problem is to include a buffer in the multiplexer to hold temporary excess input. There is a tradeoff between the size of the buffer used and the data rate of the line. We would like to use the smallest possible buffer and the smallest possible data rate, but a reduction in one requires an increase in the other.</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2D31A817-0645-486F-95E5-7D427DC18D56}" type="slidenum">
              <a:rPr lang="en-US" smtClean="0"/>
              <a:pPr/>
              <a:t>23</a:t>
            </a:fld>
            <a:endParaRPr lang="en-US"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2D31A817-0645-486F-95E5-7D427DC18D56}" type="slidenum">
              <a:rPr lang="en-US" smtClean="0"/>
              <a:pPr/>
              <a:t>24</a:t>
            </a:fld>
            <a:endParaRPr lang="en-US"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2D31A817-0645-486F-95E5-7D427DC18D56}" type="slidenum">
              <a:rPr lang="en-US" smtClean="0"/>
              <a:pPr/>
              <a:t>25</a:t>
            </a:fld>
            <a:endParaRPr lang="en-US"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82796A02-30C6-49E9-B401-EE481EAD7F80}" type="slidenum">
              <a:rPr lang="en-US" smtClean="0"/>
              <a:pPr/>
              <a:t>26</a:t>
            </a:fld>
            <a:endParaRPr lang="en-US"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endParaRPr lang="en-US" dirty="0" smtClean="0">
              <a:solidFill>
                <a:srgbClr val="000000"/>
              </a:solidFill>
              <a:latin typeface="Times"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1E2D7EC7-9A83-42E1-84B8-2659C33545CB}" type="slidenum">
              <a:rPr lang="en-US" smtClean="0"/>
              <a:pPr/>
              <a:t>27</a:t>
            </a:fld>
            <a:endParaRPr lang="en-US"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r>
              <a:rPr lang="en-US" smtClean="0">
                <a:latin typeface="Times" charset="0"/>
              </a:rPr>
              <a:t>A form of statistical TDM is typically used with Cable Modems, as illustrated in </a:t>
            </a:r>
            <a:r>
              <a:rPr lang="en-US" smtClean="0"/>
              <a:t>Stallings DCC8e </a:t>
            </a:r>
            <a:r>
              <a:rPr lang="en-US" smtClean="0">
                <a:latin typeface="Times" charset="0"/>
              </a:rPr>
              <a:t>Figure 8.16. This also shows the request and allocation of upstream time slots.</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1812DC0B-2008-4369-8CB2-945D5FE13F96}" type="slidenum">
              <a:rPr lang="en-US" smtClean="0"/>
              <a:pPr/>
              <a:t>28</a:t>
            </a:fld>
            <a:endParaRPr lang="en-US" smtClean="0"/>
          </a:p>
        </p:txBody>
      </p:sp>
      <p:sp>
        <p:nvSpPr>
          <p:cNvPr id="54275" name="Rectangle 2"/>
          <p:cNvSpPr>
            <a:spLocks noGrp="1" noRot="1" noChangeAspect="1" noChangeArrowheads="1" noTextEdit="1"/>
          </p:cNvSpPr>
          <p:nvPr>
            <p:ph type="sldImg"/>
          </p:nvPr>
        </p:nvSpPr>
        <p:spPr>
          <a:solidFill>
            <a:srgbClr val="FFFFFF"/>
          </a:solidFill>
          <a:ln/>
        </p:spPr>
      </p:sp>
      <p:sp>
        <p:nvSpPr>
          <p:cNvPr id="54276" name="Rectangle 3"/>
          <p:cNvSpPr>
            <a:spLocks noGrp="1" noChangeArrowheads="1"/>
          </p:cNvSpPr>
          <p:nvPr>
            <p:ph type="body" idx="1"/>
          </p:nvPr>
        </p:nvSpPr>
        <p:spPr>
          <a:xfrm>
            <a:off x="685800" y="4343400"/>
            <a:ext cx="5486400" cy="4114800"/>
          </a:xfrm>
          <a:solidFill>
            <a:srgbClr val="FFFFFF"/>
          </a:solidFill>
          <a:ln/>
        </p:spPr>
        <p:txBody>
          <a:bodyPr/>
          <a:lstStyle/>
          <a:p>
            <a:r>
              <a:rPr lang="en-US" smtClean="0"/>
              <a:t>Chapter 8 summary.</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7E68CD6-685C-4271-A673-CC08018ADB79}" type="slidenum">
              <a:rPr lang="en-US" smtClean="0"/>
              <a:pPr>
                <a:defRPr/>
              </a:pPr>
              <a:t>29</a:t>
            </a:fld>
            <a:endParaRPr lang="en-US"/>
          </a:p>
        </p:txBody>
      </p:sp>
    </p:spTree>
    <p:extLst>
      <p:ext uri="{BB962C8B-B14F-4D97-AF65-F5344CB8AC3E}">
        <p14:creationId xmlns:p14="http://schemas.microsoft.com/office/powerpoint/2010/main" val="36796498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0BB87148-F45A-4F65-9C80-27C9E512A637}" type="slidenum">
              <a:rPr lang="en-US" smtClean="0"/>
              <a:pPr/>
              <a:t>3</a:t>
            </a:fld>
            <a:endParaRPr lang="en-US"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r>
              <a:rPr lang="en-US" b="1" dirty="0" smtClean="0">
                <a:latin typeface="Times" charset="0"/>
              </a:rPr>
              <a:t>Frequency division multiplexing</a:t>
            </a:r>
            <a:r>
              <a:rPr lang="en-US" dirty="0" smtClean="0">
                <a:latin typeface="Times" charset="0"/>
              </a:rPr>
              <a:t> can be used with analog signals. A number of signals are carried simultaneously on the same medium by allocating to each signal a different frequency band.</a:t>
            </a:r>
            <a:r>
              <a:rPr lang="en-US" b="1" dirty="0" smtClean="0">
                <a:latin typeface="Times" charset="0"/>
              </a:rPr>
              <a:t> </a:t>
            </a:r>
            <a:r>
              <a:rPr lang="en-US" dirty="0" smtClean="0">
                <a:latin typeface="Times" charset="0"/>
              </a:rPr>
              <a:t>FDM is possible when the useful bandwidth of the transmission medium exceeds the required bandwidth of signals to be transmitted. A number of signals can be carried simultaneously if each signal is modulated onto a different carrier frequency and the carrier frequencies are sufficiently separated that the bandwidths of the signals do not significantly overlap. A general case of FDM is shown in </a:t>
            </a:r>
            <a:r>
              <a:rPr lang="en-US" dirty="0" smtClean="0"/>
              <a:t>Stallings DCC8e </a:t>
            </a:r>
            <a:r>
              <a:rPr lang="en-US" dirty="0" smtClean="0">
                <a:latin typeface="Times" charset="0"/>
              </a:rPr>
              <a:t>Figure 8.2a. Six signal sources are fed into a multiplexer, which modulates each signal onto a different frequency (</a:t>
            </a:r>
            <a:r>
              <a:rPr lang="en-US" i="1" dirty="0" smtClean="0">
                <a:latin typeface="Times" charset="0"/>
              </a:rPr>
              <a:t>f</a:t>
            </a:r>
            <a:r>
              <a:rPr lang="en-US" baseline="-25000" dirty="0" smtClean="0">
                <a:latin typeface="Times" charset="0"/>
              </a:rPr>
              <a:t>1</a:t>
            </a:r>
            <a:r>
              <a:rPr lang="en-US" dirty="0" smtClean="0">
                <a:latin typeface="Times" charset="0"/>
              </a:rPr>
              <a:t>, …, </a:t>
            </a:r>
            <a:r>
              <a:rPr lang="en-US" i="1" dirty="0" smtClean="0">
                <a:latin typeface="Times" charset="0"/>
              </a:rPr>
              <a:t>f</a:t>
            </a:r>
            <a:r>
              <a:rPr lang="en-US" baseline="-25000" dirty="0" smtClean="0">
                <a:latin typeface="Times" charset="0"/>
              </a:rPr>
              <a:t>6</a:t>
            </a:r>
            <a:r>
              <a:rPr lang="en-US" dirty="0" smtClean="0">
                <a:latin typeface="Times" charset="0"/>
              </a:rPr>
              <a:t>). Each modulated signal requires a certain bandwidth centered on its carrier frequency, referred to as a </a:t>
            </a:r>
            <a:r>
              <a:rPr lang="en-US" b="1" dirty="0" smtClean="0">
                <a:latin typeface="Times" charset="0"/>
              </a:rPr>
              <a:t>channel</a:t>
            </a:r>
            <a:r>
              <a:rPr lang="en-US" dirty="0" smtClean="0">
                <a:latin typeface="Times" charset="0"/>
              </a:rPr>
              <a:t>. To prevent interference, the channels are separated by guard bands, which are unused portions of the spectrum. The composite signal transmitted across the medium is analog. Note, however, that the input signals may be either digital or analog. In the case of digital input, the input signals must be passed through modems to be converted to analog. In either case, each input analog signal must then be modulated to move it to the appropriate frequency band.</a:t>
            </a:r>
          </a:p>
          <a:p>
            <a:endParaRPr lang="en-US" dirty="0" smtClean="0">
              <a:latin typeface="Times"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9D2F887E-5CA8-4129-A044-612812F709BE}" type="slidenum">
              <a:rPr lang="en-US" smtClean="0"/>
              <a:pPr/>
              <a:t>4</a:t>
            </a:fld>
            <a:endParaRPr lang="en-US"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r>
              <a:rPr lang="en-US" dirty="0" smtClean="0">
                <a:latin typeface="Times" charset="0"/>
              </a:rPr>
              <a:t>A generic depiction of an FDM system is shown in </a:t>
            </a:r>
            <a:r>
              <a:rPr lang="en-US" dirty="0" smtClean="0"/>
              <a:t>Stallings DCC8e </a:t>
            </a:r>
            <a:r>
              <a:rPr lang="en-US" dirty="0" smtClean="0">
                <a:latin typeface="Times" charset="0"/>
              </a:rPr>
              <a:t>Figure 8.4. A number of analog or digital signals [</a:t>
            </a:r>
            <a:r>
              <a:rPr lang="en-US" i="1" dirty="0" smtClean="0">
                <a:latin typeface="Times" charset="0"/>
              </a:rPr>
              <a:t>m</a:t>
            </a:r>
            <a:r>
              <a:rPr lang="en-US" i="1" baseline="-25000" dirty="0" smtClean="0">
                <a:latin typeface="Times" charset="0"/>
              </a:rPr>
              <a:t>i</a:t>
            </a:r>
            <a:r>
              <a:rPr lang="en-US" dirty="0" smtClean="0">
                <a:latin typeface="Times" charset="0"/>
              </a:rPr>
              <a:t>(</a:t>
            </a:r>
            <a:r>
              <a:rPr lang="en-US" i="1" dirty="0" smtClean="0">
                <a:latin typeface="Times" charset="0"/>
              </a:rPr>
              <a:t>t</a:t>
            </a:r>
            <a:r>
              <a:rPr lang="en-US" dirty="0" smtClean="0">
                <a:latin typeface="Times" charset="0"/>
              </a:rPr>
              <a:t>), </a:t>
            </a:r>
            <a:r>
              <a:rPr lang="en-US" i="1" dirty="0" err="1" smtClean="0">
                <a:latin typeface="Times" charset="0"/>
              </a:rPr>
              <a:t>i</a:t>
            </a:r>
            <a:r>
              <a:rPr lang="en-US" dirty="0" smtClean="0">
                <a:latin typeface="Times" charset="0"/>
              </a:rPr>
              <a:t> = 1, </a:t>
            </a:r>
            <a:r>
              <a:rPr lang="en-US" i="1" dirty="0" smtClean="0">
                <a:latin typeface="Times" charset="0"/>
              </a:rPr>
              <a:t>n</a:t>
            </a:r>
            <a:r>
              <a:rPr lang="en-US" dirty="0" smtClean="0">
                <a:latin typeface="Times" charset="0"/>
              </a:rPr>
              <a:t>] are to be multiplexed onto the same transmission medium. Modulation equipment is needed to move each signal to the required frequency band, and multiplexing equipment is needed to combine the modulated signals. Each signal </a:t>
            </a:r>
            <a:r>
              <a:rPr lang="en-US" i="1" dirty="0" smtClean="0">
                <a:latin typeface="Times" charset="0"/>
              </a:rPr>
              <a:t>m</a:t>
            </a:r>
            <a:r>
              <a:rPr lang="en-US" i="1" baseline="-25000" dirty="0" smtClean="0">
                <a:latin typeface="Times" charset="0"/>
              </a:rPr>
              <a:t>i</a:t>
            </a:r>
            <a:r>
              <a:rPr lang="en-US" dirty="0" smtClean="0">
                <a:latin typeface="Times" charset="0"/>
              </a:rPr>
              <a:t>(</a:t>
            </a:r>
            <a:r>
              <a:rPr lang="en-US" i="1" dirty="0" smtClean="0">
                <a:latin typeface="Times" charset="0"/>
              </a:rPr>
              <a:t>t</a:t>
            </a:r>
            <a:r>
              <a:rPr lang="en-US" dirty="0" smtClean="0">
                <a:latin typeface="Times" charset="0"/>
              </a:rPr>
              <a:t>) is modulated onto a carrier </a:t>
            </a:r>
            <a:r>
              <a:rPr lang="en-US" i="1" dirty="0" err="1" smtClean="0">
                <a:latin typeface="Times" charset="0"/>
              </a:rPr>
              <a:t>f</a:t>
            </a:r>
            <a:r>
              <a:rPr lang="en-US" i="1" baseline="-25000" dirty="0" err="1" smtClean="0">
                <a:latin typeface="Times" charset="0"/>
              </a:rPr>
              <a:t>i</a:t>
            </a:r>
            <a:r>
              <a:rPr lang="en-US" dirty="0" smtClean="0">
                <a:latin typeface="Times" charset="0"/>
              </a:rPr>
              <a:t>; because multiple carriers are to be used, each is referred to as a </a:t>
            </a:r>
            <a:r>
              <a:rPr lang="en-US" b="1" dirty="0" smtClean="0">
                <a:latin typeface="Times" charset="0"/>
              </a:rPr>
              <a:t>subcarrier</a:t>
            </a:r>
            <a:r>
              <a:rPr lang="en-US" dirty="0" smtClean="0">
                <a:latin typeface="Times" charset="0"/>
              </a:rPr>
              <a:t>. Any type of modulation may be used. The resulting analog, modulated signals are then summed to produce a composite baseband signal </a:t>
            </a:r>
            <a:r>
              <a:rPr lang="en-US" i="1" dirty="0" err="1" smtClean="0">
                <a:latin typeface="Times" charset="0"/>
              </a:rPr>
              <a:t>m</a:t>
            </a:r>
            <a:r>
              <a:rPr lang="en-US" i="1" baseline="-25000" dirty="0" err="1" smtClean="0">
                <a:latin typeface="Times" charset="0"/>
              </a:rPr>
              <a:t>b</a:t>
            </a:r>
            <a:r>
              <a:rPr lang="en-US" dirty="0" smtClean="0">
                <a:latin typeface="Times" charset="0"/>
              </a:rPr>
              <a:t>(</a:t>
            </a:r>
            <a:r>
              <a:rPr lang="en-US" i="1" dirty="0" smtClean="0">
                <a:latin typeface="Times" charset="0"/>
              </a:rPr>
              <a:t>t</a:t>
            </a:r>
            <a:r>
              <a:rPr lang="en-US" dirty="0" smtClean="0">
                <a:latin typeface="Times" charset="0"/>
              </a:rPr>
              <a:t>). Figure 8.4b shows the result. The spectrum of signal </a:t>
            </a:r>
            <a:r>
              <a:rPr lang="en-US" i="1" dirty="0" smtClean="0">
                <a:latin typeface="Times" charset="0"/>
              </a:rPr>
              <a:t>m</a:t>
            </a:r>
            <a:r>
              <a:rPr lang="en-US" i="1" baseline="-25000" dirty="0" smtClean="0">
                <a:latin typeface="Times" charset="0"/>
              </a:rPr>
              <a:t>i</a:t>
            </a:r>
            <a:r>
              <a:rPr lang="en-US" dirty="0" smtClean="0">
                <a:latin typeface="Times" charset="0"/>
              </a:rPr>
              <a:t>(</a:t>
            </a:r>
            <a:r>
              <a:rPr lang="en-US" i="1" dirty="0" smtClean="0">
                <a:latin typeface="Times" charset="0"/>
              </a:rPr>
              <a:t>t</a:t>
            </a:r>
            <a:r>
              <a:rPr lang="en-US" dirty="0" smtClean="0">
                <a:latin typeface="Times" charset="0"/>
              </a:rPr>
              <a:t>) is shifted to be centered on </a:t>
            </a:r>
            <a:r>
              <a:rPr lang="en-US" i="1" dirty="0" err="1" smtClean="0">
                <a:latin typeface="Times" charset="0"/>
              </a:rPr>
              <a:t>f</a:t>
            </a:r>
            <a:r>
              <a:rPr lang="en-US" i="1" baseline="-25000" dirty="0" err="1" smtClean="0">
                <a:latin typeface="Times" charset="0"/>
              </a:rPr>
              <a:t>i</a:t>
            </a:r>
            <a:r>
              <a:rPr lang="en-US" dirty="0" smtClean="0">
                <a:latin typeface="Times" charset="0"/>
              </a:rPr>
              <a:t>. For this scheme to work, </a:t>
            </a:r>
            <a:r>
              <a:rPr lang="en-US" i="1" dirty="0" err="1" smtClean="0">
                <a:latin typeface="Times" charset="0"/>
              </a:rPr>
              <a:t>f</a:t>
            </a:r>
            <a:r>
              <a:rPr lang="en-US" i="1" baseline="-25000" dirty="0" err="1" smtClean="0">
                <a:latin typeface="Times" charset="0"/>
              </a:rPr>
              <a:t>i</a:t>
            </a:r>
            <a:r>
              <a:rPr lang="en-US" dirty="0" smtClean="0">
                <a:latin typeface="Times" charset="0"/>
              </a:rPr>
              <a:t> must be chosen so that the bandwidths of the various signals do not significantly overlap. Otherwise, it will be impossible to recover the original signals. The composite signal may then be shifted as a whole to another carrier frequency by an additional modulation step. The FDM signal </a:t>
            </a:r>
            <a:r>
              <a:rPr lang="en-US" i="1" dirty="0" smtClean="0">
                <a:latin typeface="Times" charset="0"/>
              </a:rPr>
              <a:t>s</a:t>
            </a:r>
            <a:r>
              <a:rPr lang="en-US" dirty="0" smtClean="0">
                <a:latin typeface="Times" charset="0"/>
              </a:rPr>
              <a:t>(</a:t>
            </a:r>
            <a:r>
              <a:rPr lang="en-US" i="1" dirty="0" smtClean="0">
                <a:latin typeface="Times" charset="0"/>
              </a:rPr>
              <a:t>t</a:t>
            </a:r>
            <a:r>
              <a:rPr lang="en-US" dirty="0" smtClean="0">
                <a:latin typeface="Times" charset="0"/>
              </a:rPr>
              <a:t>) has a total bandwidth </a:t>
            </a:r>
            <a:r>
              <a:rPr lang="en-US" i="1" dirty="0" smtClean="0">
                <a:latin typeface="Times" charset="0"/>
              </a:rPr>
              <a:t>B</a:t>
            </a:r>
            <a:r>
              <a:rPr lang="en-US" dirty="0" smtClean="0">
                <a:latin typeface="Times" charset="0"/>
              </a:rPr>
              <a:t> = Sum </a:t>
            </a:r>
            <a:r>
              <a:rPr lang="en-US" i="1" dirty="0" smtClean="0">
                <a:latin typeface="Times" charset="0"/>
              </a:rPr>
              <a:t>B</a:t>
            </a:r>
            <a:r>
              <a:rPr lang="en-US" i="1" baseline="-25000" dirty="0" smtClean="0">
                <a:latin typeface="Times" charset="0"/>
              </a:rPr>
              <a:t>i</a:t>
            </a:r>
            <a:r>
              <a:rPr lang="en-US" dirty="0" smtClean="0">
                <a:latin typeface="Times" charset="0"/>
              </a:rPr>
              <a:t> . This analog signal may be transmitted over a suitable medium. At the receiving end, the FDM signal is demodulated to retrieve </a:t>
            </a:r>
            <a:r>
              <a:rPr lang="en-US" i="1" dirty="0" err="1" smtClean="0">
                <a:latin typeface="Times" charset="0"/>
              </a:rPr>
              <a:t>m</a:t>
            </a:r>
            <a:r>
              <a:rPr lang="en-US" i="1" baseline="-25000" dirty="0" err="1" smtClean="0">
                <a:latin typeface="Times" charset="0"/>
              </a:rPr>
              <a:t>b</a:t>
            </a:r>
            <a:r>
              <a:rPr lang="en-US" dirty="0" smtClean="0">
                <a:latin typeface="Times" charset="0"/>
              </a:rPr>
              <a:t>(</a:t>
            </a:r>
            <a:r>
              <a:rPr lang="en-US" i="1" dirty="0" smtClean="0">
                <a:latin typeface="Times" charset="0"/>
              </a:rPr>
              <a:t>t</a:t>
            </a:r>
            <a:r>
              <a:rPr lang="en-US" dirty="0" smtClean="0">
                <a:latin typeface="Times" charset="0"/>
              </a:rPr>
              <a:t>), which is then passed through </a:t>
            </a:r>
            <a:r>
              <a:rPr lang="en-US" i="1" dirty="0" smtClean="0">
                <a:latin typeface="Times" charset="0"/>
              </a:rPr>
              <a:t>n</a:t>
            </a:r>
            <a:r>
              <a:rPr lang="en-US" dirty="0" smtClean="0">
                <a:latin typeface="Times" charset="0"/>
              </a:rPr>
              <a:t> </a:t>
            </a:r>
            <a:r>
              <a:rPr lang="en-US" dirty="0" err="1" smtClean="0">
                <a:latin typeface="Times" charset="0"/>
              </a:rPr>
              <a:t>bandpass</a:t>
            </a:r>
            <a:r>
              <a:rPr lang="en-US" dirty="0" smtClean="0">
                <a:latin typeface="Times" charset="0"/>
              </a:rPr>
              <a:t> filters, each filter centered on </a:t>
            </a:r>
            <a:r>
              <a:rPr lang="en-US" i="1" dirty="0" err="1" smtClean="0">
                <a:latin typeface="Times" charset="0"/>
              </a:rPr>
              <a:t>f</a:t>
            </a:r>
            <a:r>
              <a:rPr lang="en-US" i="1" baseline="-25000" dirty="0" err="1" smtClean="0">
                <a:latin typeface="Times" charset="0"/>
              </a:rPr>
              <a:t>i</a:t>
            </a:r>
            <a:r>
              <a:rPr lang="en-US" dirty="0" smtClean="0">
                <a:latin typeface="Times" charset="0"/>
              </a:rPr>
              <a:t> and having a bandwidth </a:t>
            </a:r>
            <a:r>
              <a:rPr lang="en-US" i="1" dirty="0" smtClean="0">
                <a:latin typeface="Times" charset="0"/>
              </a:rPr>
              <a:t>B</a:t>
            </a:r>
            <a:r>
              <a:rPr lang="en-US" i="1" baseline="-25000" dirty="0" smtClean="0">
                <a:latin typeface="Times" charset="0"/>
              </a:rPr>
              <a:t>i</a:t>
            </a:r>
            <a:r>
              <a:rPr lang="en-US" dirty="0" smtClean="0">
                <a:latin typeface="Times" charset="0"/>
              </a:rPr>
              <a:t>, for 1 ≤ </a:t>
            </a:r>
            <a:r>
              <a:rPr lang="en-US" i="1" dirty="0" err="1" smtClean="0">
                <a:latin typeface="Times" charset="0"/>
              </a:rPr>
              <a:t>i</a:t>
            </a:r>
            <a:r>
              <a:rPr lang="en-US" dirty="0" smtClean="0">
                <a:latin typeface="Times" charset="0"/>
              </a:rPr>
              <a:t> ≤ </a:t>
            </a:r>
            <a:r>
              <a:rPr lang="en-US" i="1" dirty="0" smtClean="0">
                <a:latin typeface="Times" charset="0"/>
              </a:rPr>
              <a:t>n</a:t>
            </a:r>
            <a:r>
              <a:rPr lang="en-US" dirty="0" smtClean="0">
                <a:latin typeface="Times" charset="0"/>
              </a:rPr>
              <a:t>. In this way, the signal is again split into its component parts. Each component is then demodulated to recover the original signal.</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AF8A2A14-C0E2-4DEC-9688-4339D1A7FAE2}" type="slidenum">
              <a:rPr lang="en-US" smtClean="0"/>
              <a:pPr/>
              <a:t>5</a:t>
            </a:fld>
            <a:endParaRPr lang="en-US"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r>
              <a:rPr lang="en-US" dirty="0" smtClean="0"/>
              <a:t>Stallings DCC8e </a:t>
            </a:r>
            <a:r>
              <a:rPr lang="en-US" b="1" dirty="0" smtClean="0">
                <a:latin typeface="Times" charset="0"/>
              </a:rPr>
              <a:t>Example 8.2 </a:t>
            </a:r>
            <a:r>
              <a:rPr lang="en-US" dirty="0" smtClean="0">
                <a:latin typeface="Times" charset="0"/>
              </a:rPr>
              <a:t>illustrates a simple example of transmitting three voice signals simultaneously over a medium. As was mentioned, the bandwidth of a voice signal is generally taken to be 4 kHz, with an effective spectrum of 300 to 3400 Hz (Figure 8.5a). If such a signal is used to amplitude-modulate a 64-kHz carrier, the spectrum of Figure 8.5b results. The modulated signal has a bandwidth of 8 kHz, extending from 60 to 68 kHz. To make efficient use of bandwidth, we elect to transmit only the lower sideband. If three voice signals are used to modulate carriers at 64, 68, and 72 kHz, and only the lower sideband of each is taken, the spectrum of Figure 8.5c results.</a:t>
            </a:r>
          </a:p>
          <a:p>
            <a:r>
              <a:rPr lang="en-US" dirty="0" smtClean="0"/>
              <a:t>	</a:t>
            </a:r>
            <a:r>
              <a:rPr lang="en-US" dirty="0" smtClean="0">
                <a:latin typeface="Times" charset="0"/>
              </a:rPr>
              <a:t>This figure points out two problems that an FDM system must cope with. The first is crosstalk, which may occur if the spectra of adjacent component signals overlap significantly. In the case of voice signals, with an effective bandwidth of only 3100 Hz (300 to 3400), a 4-kHz bandwidth is adequate. The spectra of signals produced by modems for voice band transmission also fit well in this bandwidth. Another potential problem is intermodulation noise. On a long link, the nonlinear effects of amplifiers on a signal in one channel could produce frequency components in other channels.</a:t>
            </a:r>
          </a:p>
          <a:p>
            <a:endParaRPr lang="en-US" dirty="0" smtClean="0">
              <a:latin typeface="Times"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B79FA975-785F-4668-8145-984FF405D480}" type="slidenum">
              <a:rPr lang="en-US" smtClean="0"/>
              <a:pPr/>
              <a:t>6</a:t>
            </a:fld>
            <a:endParaRPr lang="en-US"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r>
              <a:rPr lang="en-US" dirty="0" smtClean="0">
                <a:latin typeface="Times" charset="0"/>
              </a:rPr>
              <a:t>The long-distance carrier system provided in the United States and throughout the world is designed to transmit voice band signals over high-capacity transmission links, such as coaxial cable and microwave systems. The earliest, and still a very common, technique for utilizing high-capacity links is FDM. In the United States, AT&amp;T has designated a hierarchy of FDM schemes to accommodate transmission systems of various capacities. A similar, but unfortunately not identical, system has been adopted internationally under the auspices of ITU-T (Table 8.1).</a:t>
            </a:r>
          </a:p>
          <a:p>
            <a:r>
              <a:rPr lang="en-US" dirty="0" smtClean="0">
                <a:latin typeface="Times" charset="0"/>
              </a:rPr>
              <a:t>	At the first level of the AT&amp;T hierarchy, 12 voice channels are combined to produce a group signal with a bandwidth of 12 </a:t>
            </a:r>
            <a:r>
              <a:rPr lang="en-US" dirty="0" smtClean="0">
                <a:latin typeface="Symbol" pitchFamily="18" charset="2"/>
                <a:sym typeface="Symbol" pitchFamily="18" charset="2"/>
              </a:rPr>
              <a:t></a:t>
            </a:r>
            <a:r>
              <a:rPr lang="en-US" dirty="0" smtClean="0">
                <a:latin typeface="Times" charset="0"/>
              </a:rPr>
              <a:t> 4 kHz = 48 kHz, in the range 60 to 108 kHz. The next basic building block is the 60-channel </a:t>
            </a:r>
            <a:r>
              <a:rPr lang="en-US" dirty="0" err="1" smtClean="0">
                <a:latin typeface="Times" charset="0"/>
              </a:rPr>
              <a:t>supergroup</a:t>
            </a:r>
            <a:r>
              <a:rPr lang="en-US" dirty="0" smtClean="0">
                <a:latin typeface="Times" charset="0"/>
              </a:rPr>
              <a:t>, which is formed by frequency division multiplexing five group signals. The subcarriers have frequencies from 420 to 612 kHz in increments of 48 kHz. The resulting signal occupies 312 to 552 kHz. The next level of the hierarchy is the </a:t>
            </a:r>
            <a:r>
              <a:rPr lang="en-US" dirty="0" err="1" smtClean="0">
                <a:latin typeface="Times" charset="0"/>
              </a:rPr>
              <a:t>mastergroup</a:t>
            </a:r>
            <a:r>
              <a:rPr lang="en-US" dirty="0" smtClean="0">
                <a:latin typeface="Times" charset="0"/>
              </a:rPr>
              <a:t>, which combines 10 </a:t>
            </a:r>
            <a:r>
              <a:rPr lang="en-US" dirty="0" err="1" smtClean="0">
                <a:latin typeface="Times" charset="0"/>
              </a:rPr>
              <a:t>supergroup</a:t>
            </a:r>
            <a:r>
              <a:rPr lang="en-US" dirty="0" smtClean="0">
                <a:latin typeface="Times" charset="0"/>
              </a:rPr>
              <a:t> inputs. The </a:t>
            </a:r>
            <a:r>
              <a:rPr lang="en-US" dirty="0" err="1" smtClean="0">
                <a:latin typeface="Times" charset="0"/>
              </a:rPr>
              <a:t>mastergroup</a:t>
            </a:r>
            <a:r>
              <a:rPr lang="en-US" dirty="0" smtClean="0">
                <a:latin typeface="Times" charset="0"/>
              </a:rPr>
              <a:t> has a bandwidth of 2.52 MHz and can support 600 voice frequency (VF) channels. Higher-level multiplexing is defined above the </a:t>
            </a:r>
            <a:r>
              <a:rPr lang="en-US" dirty="0" err="1" smtClean="0">
                <a:latin typeface="Times" charset="0"/>
              </a:rPr>
              <a:t>mastergroup</a:t>
            </a:r>
            <a:r>
              <a:rPr lang="en-US" dirty="0" smtClean="0">
                <a:latin typeface="Times" charset="0"/>
              </a:rPr>
              <a:t>, as shown in Table 8.1.</a:t>
            </a:r>
          </a:p>
          <a:p>
            <a:r>
              <a:rPr lang="en-US" dirty="0" smtClean="0">
                <a:latin typeface="Times" charset="0"/>
              </a:rPr>
              <a:t>	Note that the original voice or data signal may be modulated many times. Each stage can distort the original data; this is so, for example, if the modulator/multiplexer contains nonlinearities or introduces noise.</a:t>
            </a:r>
          </a:p>
          <a:p>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B79FA975-785F-4668-8145-984FF405D480}" type="slidenum">
              <a:rPr lang="en-US" smtClean="0"/>
              <a:pPr/>
              <a:t>7</a:t>
            </a:fld>
            <a:endParaRPr lang="en-US"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r>
              <a:rPr lang="en-US" dirty="0" smtClean="0">
                <a:latin typeface="Times" charset="0"/>
              </a:rPr>
              <a:t>The long-distance carrier system provided in the United States and throughout the world is designed to transmit </a:t>
            </a:r>
            <a:r>
              <a:rPr lang="en-US" dirty="0" err="1" smtClean="0">
                <a:latin typeface="Times" charset="0"/>
              </a:rPr>
              <a:t>voiceband</a:t>
            </a:r>
            <a:r>
              <a:rPr lang="en-US" dirty="0" smtClean="0">
                <a:latin typeface="Times" charset="0"/>
              </a:rPr>
              <a:t> signals over high-capacity transmission links, such as coaxial cable and microwave systems. The earliest, and still a very common, technique for utilizing high-capacity links is FDM. In the United States, AT&amp;T has designated a hierarchy of FDM schemes to accommodate transmission systems of various capacities. A similar, but unfortunately not identical, system has been adopted internationally under the auspices of ITU-T (Table 8.1).</a:t>
            </a:r>
          </a:p>
          <a:p>
            <a:r>
              <a:rPr lang="en-US" dirty="0" smtClean="0">
                <a:latin typeface="Times" charset="0"/>
              </a:rPr>
              <a:t>	At the first level of the AT&amp;T hierarchy, 12 voice channels are combined to produce a group signal with a bandwidth of 12 </a:t>
            </a:r>
            <a:r>
              <a:rPr lang="en-US" dirty="0" smtClean="0">
                <a:latin typeface="Symbol" pitchFamily="18" charset="2"/>
                <a:sym typeface="Symbol" pitchFamily="18" charset="2"/>
              </a:rPr>
              <a:t></a:t>
            </a:r>
            <a:r>
              <a:rPr lang="en-US" dirty="0" smtClean="0">
                <a:latin typeface="Times" charset="0"/>
              </a:rPr>
              <a:t> 4 kHz = 48 kHz, in the range 60 to 108 kHz. The next basic building block is the 60-channel </a:t>
            </a:r>
            <a:r>
              <a:rPr lang="en-US" dirty="0" err="1" smtClean="0">
                <a:latin typeface="Times" charset="0"/>
              </a:rPr>
              <a:t>supergroup</a:t>
            </a:r>
            <a:r>
              <a:rPr lang="en-US" dirty="0" smtClean="0">
                <a:latin typeface="Times" charset="0"/>
              </a:rPr>
              <a:t>, which is formed by frequency division multiplexing five group signals. The subcarriers have frequencies from 420 to 612 kHz in increments of 48 kHz. The resulting signal occupies 312 to 552 kHz. The next level of the hierarchy is the </a:t>
            </a:r>
            <a:r>
              <a:rPr lang="en-US" dirty="0" err="1" smtClean="0">
                <a:latin typeface="Times" charset="0"/>
              </a:rPr>
              <a:t>mastergroup</a:t>
            </a:r>
            <a:r>
              <a:rPr lang="en-US" dirty="0" smtClean="0">
                <a:latin typeface="Times" charset="0"/>
              </a:rPr>
              <a:t>, which combines 10 </a:t>
            </a:r>
            <a:r>
              <a:rPr lang="en-US" dirty="0" err="1" smtClean="0">
                <a:latin typeface="Times" charset="0"/>
              </a:rPr>
              <a:t>supergroup</a:t>
            </a:r>
            <a:r>
              <a:rPr lang="en-US" dirty="0" smtClean="0">
                <a:latin typeface="Times" charset="0"/>
              </a:rPr>
              <a:t> inputs. The </a:t>
            </a:r>
            <a:r>
              <a:rPr lang="en-US" dirty="0" err="1" smtClean="0">
                <a:latin typeface="Times" charset="0"/>
              </a:rPr>
              <a:t>mastergroup</a:t>
            </a:r>
            <a:r>
              <a:rPr lang="en-US" dirty="0" smtClean="0">
                <a:latin typeface="Times" charset="0"/>
              </a:rPr>
              <a:t> has a bandwidth of 2.52 MHz and can support 600 voice frequency (VF) channels. Higher-level multiplexing is defined above the </a:t>
            </a:r>
            <a:r>
              <a:rPr lang="en-US" dirty="0" err="1" smtClean="0">
                <a:latin typeface="Times" charset="0"/>
              </a:rPr>
              <a:t>mastergroup</a:t>
            </a:r>
            <a:r>
              <a:rPr lang="en-US" dirty="0" smtClean="0">
                <a:latin typeface="Times" charset="0"/>
              </a:rPr>
              <a:t>, as shown in Table 8.1.</a:t>
            </a:r>
          </a:p>
          <a:p>
            <a:r>
              <a:rPr lang="en-US" dirty="0" smtClean="0">
                <a:latin typeface="Times" charset="0"/>
              </a:rPr>
              <a:t>	Note that the original voice or data signal may be modulated many times. Each stage can distort the original data; this is so, for example, if the modulator/multiplexer contains nonlinearities or introduces noise.</a:t>
            </a:r>
          </a:p>
          <a:p>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497640AD-AE38-41E0-895C-0C0C45EF652F}" type="slidenum">
              <a:rPr lang="en-US" smtClean="0"/>
              <a:pPr/>
              <a:t>8</a:t>
            </a:fld>
            <a:endParaRPr 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r>
              <a:rPr lang="en-US" dirty="0" smtClean="0">
                <a:latin typeface="Times" charset="0"/>
              </a:rPr>
              <a:t>The true potential of optical fiber is fully exploited when multiple beams of light at different frequencies are transmitted on the same fiber. This is a form of frequency division multiplexing (FDM) but is commonly called </a:t>
            </a:r>
            <a:r>
              <a:rPr lang="en-US" b="1" dirty="0" smtClean="0">
                <a:latin typeface="Times" charset="0"/>
              </a:rPr>
              <a:t>wavelength division multiplexing</a:t>
            </a:r>
            <a:r>
              <a:rPr lang="en-US" dirty="0" smtClean="0">
                <a:latin typeface="Times" charset="0"/>
              </a:rPr>
              <a:t> (WDM). With WDM, the light streaming through the fiber consists of many colors, or wavelengths, each carrying a separate channel of data. Commercial systems with 160 channels of 10 </a:t>
            </a:r>
            <a:r>
              <a:rPr lang="en-US" dirty="0" err="1" smtClean="0">
                <a:latin typeface="Times" charset="0"/>
              </a:rPr>
              <a:t>Gbps</a:t>
            </a:r>
            <a:r>
              <a:rPr lang="en-US" dirty="0" smtClean="0">
                <a:latin typeface="Times" charset="0"/>
              </a:rPr>
              <a:t> are now available. In a lab environment, Alcatel has carried 256 channels at 39.8 </a:t>
            </a:r>
            <a:r>
              <a:rPr lang="en-US" dirty="0" err="1" smtClean="0">
                <a:latin typeface="Times" charset="0"/>
              </a:rPr>
              <a:t>Gbps</a:t>
            </a:r>
            <a:r>
              <a:rPr lang="en-US" dirty="0" smtClean="0">
                <a:latin typeface="Times" charset="0"/>
              </a:rPr>
              <a:t> each, a total of 10.1 </a:t>
            </a:r>
            <a:r>
              <a:rPr lang="en-US" dirty="0" err="1" smtClean="0">
                <a:latin typeface="Times" charset="0"/>
              </a:rPr>
              <a:t>Tbps</a:t>
            </a:r>
            <a:r>
              <a:rPr lang="en-US" dirty="0" smtClean="0">
                <a:latin typeface="Times" charset="0"/>
              </a:rPr>
              <a:t>, over a 100-km span.</a:t>
            </a:r>
          </a:p>
          <a:p>
            <a:r>
              <a:rPr lang="en-US" dirty="0" smtClean="0">
                <a:latin typeface="Times" charset="0"/>
              </a:rPr>
              <a:t>	A typical WDM system has the same general architecture as other FDM systems. A number of sources generate a laser beam at different wavelengths. Most WDM systems operate in the 1550-nm range. These are sent to a multiplexer, which consolidates the sources for transmission over a single fiber line. Optical amplifiers, typically spaced tens of kilometers apart, amplify all of the wavelengths simultaneously. Finally, the composite signal arrives at a demultiplexer, where the component channels are separated and sent to receivers at the destination point.</a:t>
            </a:r>
          </a:p>
          <a:p>
            <a:r>
              <a:rPr lang="en-US" dirty="0" smtClean="0">
                <a:latin typeface="Times" charset="0"/>
              </a:rPr>
              <a:t>	The term </a:t>
            </a:r>
            <a:r>
              <a:rPr lang="en-US" b="1" dirty="0" smtClean="0">
                <a:latin typeface="Times" charset="0"/>
              </a:rPr>
              <a:t>dense wavelength division multiplexing</a:t>
            </a:r>
            <a:r>
              <a:rPr lang="en-US" dirty="0" smtClean="0">
                <a:latin typeface="Times" charset="0"/>
              </a:rPr>
              <a:t> (DWDM) is often seen in the literature. There is no official or standard definition of this term. The term connotes the use of more channels, more closely spaced, than ordinary WDM. In general, a channel spacing of 200 GHz or less could be considered dense.</a:t>
            </a:r>
          </a:p>
          <a:p>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497640AD-AE38-41E0-895C-0C0C45EF652F}" type="slidenum">
              <a:rPr lang="en-US" smtClean="0"/>
              <a:pPr/>
              <a:t>9</a:t>
            </a:fld>
            <a:endParaRPr 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r>
              <a:rPr lang="en-US" dirty="0" smtClean="0">
                <a:latin typeface="Times" charset="0"/>
              </a:rPr>
              <a:t>The true potential of optical fiber is fully exploited when multiple beams of light at different frequencies are transmitted on the same fiber. This is a form of frequency division multiplexing (FDM) but is commonly called </a:t>
            </a:r>
            <a:r>
              <a:rPr lang="en-US" b="1" dirty="0" smtClean="0">
                <a:latin typeface="Times" charset="0"/>
              </a:rPr>
              <a:t>wavelength division multiplexing</a:t>
            </a:r>
            <a:r>
              <a:rPr lang="en-US" dirty="0" smtClean="0">
                <a:latin typeface="Times" charset="0"/>
              </a:rPr>
              <a:t> (WDM). With WDM, the light streaming through the fiber consists of many colors, or wavelengths, each carrying a separate channel of data. Commercial systems with 160 channels of 10 </a:t>
            </a:r>
            <a:r>
              <a:rPr lang="en-US" dirty="0" err="1" smtClean="0">
                <a:latin typeface="Times" charset="0"/>
              </a:rPr>
              <a:t>Gbps</a:t>
            </a:r>
            <a:r>
              <a:rPr lang="en-US" dirty="0" smtClean="0">
                <a:latin typeface="Times" charset="0"/>
              </a:rPr>
              <a:t> are now available. In a lab environment, Alcatel has carried 256 channels at 39.8 </a:t>
            </a:r>
            <a:r>
              <a:rPr lang="en-US" dirty="0" err="1" smtClean="0">
                <a:latin typeface="Times" charset="0"/>
              </a:rPr>
              <a:t>Gbps</a:t>
            </a:r>
            <a:r>
              <a:rPr lang="en-US" dirty="0" smtClean="0">
                <a:latin typeface="Times" charset="0"/>
              </a:rPr>
              <a:t> each, a total of 10.1 </a:t>
            </a:r>
            <a:r>
              <a:rPr lang="en-US" dirty="0" err="1" smtClean="0">
                <a:latin typeface="Times" charset="0"/>
              </a:rPr>
              <a:t>Tbps</a:t>
            </a:r>
            <a:r>
              <a:rPr lang="en-US" dirty="0" smtClean="0">
                <a:latin typeface="Times" charset="0"/>
              </a:rPr>
              <a:t>, over a 100-km span.</a:t>
            </a:r>
          </a:p>
          <a:p>
            <a:r>
              <a:rPr lang="en-US" dirty="0" smtClean="0">
                <a:latin typeface="Times" charset="0"/>
              </a:rPr>
              <a:t>	A typical WDM system has the same general architecture as other FDM systems. A number of sources generate a laser beam at different wavelengths. Most WDM systems operate in the 1550-nm range. These are sent to a multiplexer, which consolidates the sources for transmission over a single fiber line. Optical amplifiers, typically spaced tens of kilometers apart, amplify all of the wavelengths simultaneously. Finally, the composite signal arrives at a demultiplexer, where the component channels are separated and sent to receivers at the destination point.</a:t>
            </a:r>
          </a:p>
          <a:p>
            <a:r>
              <a:rPr lang="en-US" dirty="0" smtClean="0">
                <a:latin typeface="Times" charset="0"/>
              </a:rPr>
              <a:t>	The term </a:t>
            </a:r>
            <a:r>
              <a:rPr lang="en-US" b="1" dirty="0" smtClean="0">
                <a:latin typeface="Times" charset="0"/>
              </a:rPr>
              <a:t>dense wavelength division multiplexing</a:t>
            </a:r>
            <a:r>
              <a:rPr lang="en-US" dirty="0" smtClean="0">
                <a:latin typeface="Times" charset="0"/>
              </a:rPr>
              <a:t> (DWDM) is often seen in the literature. There is no official or standard definition of this term. The term connotes the use of more channels, more closely spaced, than ordinary WDM. In general, a channel spacing of 200 GHz or less could be considered dense.</a:t>
            </a:r>
          </a:p>
          <a:p>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904875" y="3648075"/>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5" name="Rectangle 4"/>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904875" y="3648075"/>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Title 7"/>
          <p:cNvSpPr>
            <a:spLocks noGrp="1"/>
          </p:cNvSpPr>
          <p:nvPr>
            <p:ph type="ctrTitle"/>
          </p:nvPr>
        </p:nvSpPr>
        <p:spPr>
          <a:xfrm>
            <a:off x="1219200" y="3886200"/>
            <a:ext cx="6858000" cy="990600"/>
          </a:xfrm>
        </p:spPr>
        <p:txBody>
          <a:bodyPr anchor="t"/>
          <a:lstStyle>
            <a:lvl1pPr algn="r">
              <a:defRPr sz="3200">
                <a:solidFill>
                  <a:schemeClr val="tx1"/>
                </a:solidFill>
              </a:defRPr>
            </a:lvl1pPr>
          </a:lstStyle>
          <a:p>
            <a:r>
              <a:rPr lang="en-US" smtClean="0"/>
              <a:t>Click to edit Master title style</a:t>
            </a:r>
            <a:endParaRPr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0" name="Date Placeholder 27"/>
          <p:cNvSpPr>
            <a:spLocks noGrp="1"/>
          </p:cNvSpPr>
          <p:nvPr>
            <p:ph type="dt" sz="half" idx="10"/>
          </p:nvPr>
        </p:nvSpPr>
        <p:spPr>
          <a:xfrm>
            <a:off x="6400800" y="6354763"/>
            <a:ext cx="2286000" cy="366712"/>
          </a:xfrm>
        </p:spPr>
        <p:txBody>
          <a:bodyPr/>
          <a:lstStyle>
            <a:lvl1pPr>
              <a:defRPr sz="1400"/>
            </a:lvl1pPr>
          </a:lstStyle>
          <a:p>
            <a:pPr>
              <a:defRPr/>
            </a:pPr>
            <a:endParaRPr lang="en-US"/>
          </a:p>
        </p:txBody>
      </p:sp>
      <p:sp>
        <p:nvSpPr>
          <p:cNvPr id="11" name="Footer Placeholder 16"/>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12" name="Slide Number Placeholder 28"/>
          <p:cNvSpPr>
            <a:spLocks noGrp="1"/>
          </p:cNvSpPr>
          <p:nvPr>
            <p:ph type="sldNum" sz="quarter" idx="12"/>
          </p:nvPr>
        </p:nvSpPr>
        <p:spPr>
          <a:xfrm>
            <a:off x="1216025" y="6354763"/>
            <a:ext cx="1219200" cy="366712"/>
          </a:xfrm>
        </p:spPr>
        <p:txBody>
          <a:bodyPr/>
          <a:lstStyle>
            <a:lvl1pPr>
              <a:defRPr/>
            </a:lvl1pPr>
          </a:lstStyle>
          <a:p>
            <a:pPr>
              <a:defRPr/>
            </a:pPr>
            <a:fld id="{CE5F8760-754B-42E3-A296-B92959949DD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194CE7D0-FBC4-4741-9353-28ACD0B3DE9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5" name="Isosceles Triangle 4"/>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Straight Connector 5"/>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D780378-FDED-4EE4-B892-3CF515C0DC4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457200" y="1219200"/>
            <a:ext cx="8229600"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8C605B26-76CA-46D6-8186-D994139DF70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5" name="Rectangle 4"/>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1219200" y="2971800"/>
            <a:ext cx="6858000" cy="1066800"/>
          </a:xfrm>
        </p:spPr>
        <p:txBody>
          <a:bodyPr anchor="t"/>
          <a:lstStyle>
            <a:lvl1pPr algn="r">
              <a:buNone/>
              <a:defRPr sz="3200" b="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3"/>
          <p:cNvSpPr>
            <a:spLocks noGrp="1"/>
          </p:cNvSpPr>
          <p:nvPr>
            <p:ph type="dt" sz="half" idx="10"/>
          </p:nvPr>
        </p:nvSpPr>
        <p:spPr>
          <a:xfrm>
            <a:off x="6400800" y="6354763"/>
            <a:ext cx="2286000" cy="366712"/>
          </a:xfrm>
        </p:spPr>
        <p:txBody>
          <a:bodyPr/>
          <a:lstStyle>
            <a:lvl1pPr>
              <a:defRPr/>
            </a:lvl1pPr>
          </a:lstStyle>
          <a:p>
            <a:pPr>
              <a:defRPr/>
            </a:pPr>
            <a:endParaRPr lang="en-US"/>
          </a:p>
        </p:txBody>
      </p:sp>
      <p:sp>
        <p:nvSpPr>
          <p:cNvPr id="7" name="Footer Placeholder 4"/>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8" name="Slide Number Placeholder 5"/>
          <p:cNvSpPr>
            <a:spLocks noGrp="1"/>
          </p:cNvSpPr>
          <p:nvPr>
            <p:ph type="sldNum" sz="quarter" idx="12"/>
          </p:nvPr>
        </p:nvSpPr>
        <p:spPr>
          <a:xfrm>
            <a:off x="1069975" y="6354763"/>
            <a:ext cx="1520825" cy="366712"/>
          </a:xfrm>
        </p:spPr>
        <p:txBody>
          <a:bodyPr/>
          <a:lstStyle>
            <a:lvl1pPr>
              <a:defRPr/>
            </a:lvl1pPr>
          </a:lstStyle>
          <a:p>
            <a:pPr>
              <a:defRPr/>
            </a:pPr>
            <a:fld id="{1518F3C3-2D56-4127-A317-E36AA1925EF6}"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en-US" smtClean="0"/>
              <a:t>Click to edit Master title style</a:t>
            </a:r>
            <a:endParaRPr lang="en-US"/>
          </a:p>
        </p:txBody>
      </p:sp>
      <p:sp>
        <p:nvSpPr>
          <p:cNvPr id="9" name="Content Placeholder 8"/>
          <p:cNvSpPr>
            <a:spLocks noGrp="1"/>
          </p:cNvSpPr>
          <p:nvPr>
            <p:ph sz="quarter" idx="1"/>
          </p:nvPr>
        </p:nvSpPr>
        <p:spPr>
          <a:xfrm>
            <a:off x="457200" y="1219200"/>
            <a:ext cx="4041648"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632198" y="1216152"/>
            <a:ext cx="4041648"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608C91F5-36D9-4789-A5B7-95C258D140D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quarter" idx="2"/>
          </p:nvPr>
        </p:nvSpPr>
        <p:spPr>
          <a:xfrm>
            <a:off x="457200" y="2133600"/>
            <a:ext cx="40386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648200" y="2133600"/>
            <a:ext cx="40386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EC484849-7DAD-4D49-AFBC-880D5DD5D3E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457200" y="228600"/>
            <a:ext cx="8229600" cy="914400"/>
          </a:xfrm>
        </p:spPr>
        <p:txBody>
          <a:bodyPr/>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lstStyle>
          <a:p>
            <a:pPr>
              <a:defRPr/>
            </a:pPr>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19402339-66BF-4468-9855-7BA6AABBE03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traight Connector 1"/>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4" name="Date Placeholder 1"/>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34300C50-1C13-4368-A481-C40CA11BDD4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6" name="Straight Connector 5"/>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dirty="0"/>
          </a:p>
        </p:txBody>
      </p:sp>
      <p:sp>
        <p:nvSpPr>
          <p:cNvPr id="7" name="Isosceles Triangle 6"/>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en-US" smtClean="0"/>
              <a:t>Click to edit Master title style</a:t>
            </a:r>
            <a:endParaRPr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2" name="Content Placeholder 11"/>
          <p:cNvSpPr>
            <a:spLocks noGrp="1"/>
          </p:cNvSpPr>
          <p:nvPr>
            <p:ph sz="quarter" idx="1"/>
          </p:nvPr>
        </p:nvSpPr>
        <p:spPr>
          <a:xfrm>
            <a:off x="304800" y="304800"/>
            <a:ext cx="571500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4"/>
          <p:cNvSpPr>
            <a:spLocks noGrp="1"/>
          </p:cNvSpPr>
          <p:nvPr>
            <p:ph type="dt" sz="half" idx="10"/>
          </p:nvPr>
        </p:nvSpPr>
        <p:spPr/>
        <p:txBody>
          <a:bodyPr/>
          <a:lstStyle>
            <a:lvl1pPr>
              <a:defRPr/>
            </a:lvl1pPr>
          </a:lstStyle>
          <a:p>
            <a:pPr>
              <a:defRPr/>
            </a:pPr>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E14D7683-E85E-44BC-874D-7130C77D4BF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6"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pPr>
              <a:defRPr/>
            </a:pPr>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53B85F8E-11DF-40B2-825F-55AE60CA1559}"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400800" y="6356350"/>
            <a:ext cx="2289175" cy="365125"/>
          </a:xfrm>
          <a:prstGeom prst="rect">
            <a:avLst/>
          </a:prstGeom>
        </p:spPr>
        <p:txBody>
          <a:bodyPr vert="horz"/>
          <a:lstStyle>
            <a:lvl1pPr algn="l" eaLnBrk="1" latinLnBrk="0" hangingPunct="1">
              <a:defRPr kumimoji="0" sz="1400">
                <a:solidFill>
                  <a:schemeClr val="tx2"/>
                </a:solidFill>
              </a:defRPr>
            </a:lvl1pPr>
          </a:lstStyle>
          <a:p>
            <a:pPr>
              <a:defRPr/>
            </a:pPr>
            <a:endParaRPr lang="en-US"/>
          </a:p>
        </p:txBody>
      </p:sp>
      <p:sp>
        <p:nvSpPr>
          <p:cNvPr id="3" name="Footer Placeholder 2"/>
          <p:cNvSpPr>
            <a:spLocks noGrp="1"/>
          </p:cNvSpPr>
          <p:nvPr>
            <p:ph type="ftr" sz="quarter" idx="3"/>
          </p:nvPr>
        </p:nvSpPr>
        <p:spPr>
          <a:xfrm>
            <a:off x="2898775" y="6356350"/>
            <a:ext cx="3505200" cy="365125"/>
          </a:xfrm>
          <a:prstGeom prst="rect">
            <a:avLst/>
          </a:prstGeom>
        </p:spPr>
        <p:txBody>
          <a:bodyPr vert="horz"/>
          <a:lstStyle>
            <a:lvl1pPr algn="r" eaLnBrk="1" latinLnBrk="0" hangingPunct="1">
              <a:defRPr kumimoji="0" sz="1400">
                <a:solidFill>
                  <a:schemeClr val="tx2"/>
                </a:solidFill>
              </a:defRPr>
            </a:lvl1pPr>
          </a:lstStyle>
          <a:p>
            <a:pPr>
              <a:defRPr/>
            </a:pPr>
            <a:endParaRPr lang="en-US"/>
          </a:p>
        </p:txBody>
      </p:sp>
      <p:sp>
        <p:nvSpPr>
          <p:cNvPr id="23" name="Slide Number Placeholder 22"/>
          <p:cNvSpPr>
            <a:spLocks noGrp="1"/>
          </p:cNvSpPr>
          <p:nvPr>
            <p:ph type="sldNum" sz="quarter" idx="4"/>
          </p:nvPr>
        </p:nvSpPr>
        <p:spPr>
          <a:xfrm>
            <a:off x="612775" y="6356350"/>
            <a:ext cx="1981200" cy="365125"/>
          </a:xfrm>
          <a:prstGeom prst="rect">
            <a:avLst/>
          </a:prstGeom>
        </p:spPr>
        <p:txBody>
          <a:bodyPr vert="horz"/>
          <a:lstStyle>
            <a:lvl1pPr algn="l" eaLnBrk="1" latinLnBrk="0" hangingPunct="1">
              <a:defRPr kumimoji="0" sz="1400">
                <a:solidFill>
                  <a:schemeClr val="tx2"/>
                </a:solidFill>
              </a:defRPr>
            </a:lvl1pPr>
          </a:lstStyle>
          <a:p>
            <a:pPr>
              <a:defRPr/>
            </a:pPr>
            <a:fld id="{DF651303-FF49-4C83-A097-AD23F2306138}" type="slidenum">
              <a:rPr lang="en-US"/>
              <a:pPr>
                <a:defRPr/>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10" name="Isosceles Triangle 9"/>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Tree>
  </p:cSld>
  <p:clrMap bg1="lt1" tx1="dk1" bg2="lt2" tx2="dk2" accent1="accent1" accent2="accent2" accent3="accent3" accent4="accent4" accent5="accent5" accent6="accent6" hlink="hlink" folHlink="folHlink"/>
  <p:sldLayoutIdLst>
    <p:sldLayoutId id="2147483726" r:id="rId1"/>
    <p:sldLayoutId id="2147483722" r:id="rId2"/>
    <p:sldLayoutId id="2147483727" r:id="rId3"/>
    <p:sldLayoutId id="2147483723" r:id="rId4"/>
    <p:sldLayoutId id="2147483724" r:id="rId5"/>
    <p:sldLayoutId id="2147483728" r:id="rId6"/>
    <p:sldLayoutId id="2147483729" r:id="rId7"/>
    <p:sldLayoutId id="2147483730" r:id="rId8"/>
    <p:sldLayoutId id="2147483731" r:id="rId9"/>
    <p:sldLayoutId id="2147483725" r:id="rId10"/>
    <p:sldLayoutId id="2147483732" r:id="rId11"/>
  </p:sldLayoutIdLst>
  <p:txStyles>
    <p:titleStyle>
      <a:lvl1pPr algn="l" rtl="0" eaLnBrk="1" fontAlgn="base" hangingPunct="1">
        <a:spcBef>
          <a:spcPct val="0"/>
        </a:spcBef>
        <a:spcAft>
          <a:spcPct val="0"/>
        </a:spcAft>
        <a:defRPr sz="3200" kern="1200">
          <a:solidFill>
            <a:schemeClr val="tx2"/>
          </a:solidFill>
          <a:latin typeface="+mj-lt"/>
          <a:ea typeface="+mj-ea"/>
          <a:cs typeface="+mj-cs"/>
        </a:defRPr>
      </a:lvl1pPr>
      <a:lvl2pPr algn="l" rtl="0" eaLnBrk="1" fontAlgn="base" hangingPunct="1">
        <a:spcBef>
          <a:spcPct val="0"/>
        </a:spcBef>
        <a:spcAft>
          <a:spcPct val="0"/>
        </a:spcAft>
        <a:defRPr sz="3200">
          <a:solidFill>
            <a:schemeClr val="tx2"/>
          </a:solidFill>
          <a:latin typeface="Bookman Old Style" pitchFamily="18" charset="0"/>
        </a:defRPr>
      </a:lvl2pPr>
      <a:lvl3pPr algn="l" rtl="0" eaLnBrk="1" fontAlgn="base" hangingPunct="1">
        <a:spcBef>
          <a:spcPct val="0"/>
        </a:spcBef>
        <a:spcAft>
          <a:spcPct val="0"/>
        </a:spcAft>
        <a:defRPr sz="3200">
          <a:solidFill>
            <a:schemeClr val="tx2"/>
          </a:solidFill>
          <a:latin typeface="Bookman Old Style" pitchFamily="18" charset="0"/>
        </a:defRPr>
      </a:lvl3pPr>
      <a:lvl4pPr algn="l" rtl="0" eaLnBrk="1" fontAlgn="base" hangingPunct="1">
        <a:spcBef>
          <a:spcPct val="0"/>
        </a:spcBef>
        <a:spcAft>
          <a:spcPct val="0"/>
        </a:spcAft>
        <a:defRPr sz="3200">
          <a:solidFill>
            <a:schemeClr val="tx2"/>
          </a:solidFill>
          <a:latin typeface="Bookman Old Style" pitchFamily="18" charset="0"/>
        </a:defRPr>
      </a:lvl4pPr>
      <a:lvl5pPr algn="l" rtl="0" eaLnBrk="1" fontAlgn="base" hangingPunct="1">
        <a:spcBef>
          <a:spcPct val="0"/>
        </a:spcBef>
        <a:spcAft>
          <a:spcPct val="0"/>
        </a:spcAft>
        <a:defRPr sz="3200">
          <a:solidFill>
            <a:schemeClr val="tx2"/>
          </a:solidFill>
          <a:latin typeface="Bookman Old Style" pitchFamily="18" charset="0"/>
        </a:defRPr>
      </a:lvl5pPr>
      <a:lvl6pPr marL="457200" algn="l" rtl="0" eaLnBrk="1" fontAlgn="base" hangingPunct="1">
        <a:spcBef>
          <a:spcPct val="0"/>
        </a:spcBef>
        <a:spcAft>
          <a:spcPct val="0"/>
        </a:spcAft>
        <a:defRPr sz="3200">
          <a:solidFill>
            <a:schemeClr val="tx2"/>
          </a:solidFill>
          <a:latin typeface="Bookman Old Style" pitchFamily="18" charset="0"/>
        </a:defRPr>
      </a:lvl6pPr>
      <a:lvl7pPr marL="914400" algn="l" rtl="0" eaLnBrk="1" fontAlgn="base" hangingPunct="1">
        <a:spcBef>
          <a:spcPct val="0"/>
        </a:spcBef>
        <a:spcAft>
          <a:spcPct val="0"/>
        </a:spcAft>
        <a:defRPr sz="3200">
          <a:solidFill>
            <a:schemeClr val="tx2"/>
          </a:solidFill>
          <a:latin typeface="Bookman Old Style" pitchFamily="18" charset="0"/>
        </a:defRPr>
      </a:lvl7pPr>
      <a:lvl8pPr marL="1371600" algn="l" rtl="0" eaLnBrk="1" fontAlgn="base" hangingPunct="1">
        <a:spcBef>
          <a:spcPct val="0"/>
        </a:spcBef>
        <a:spcAft>
          <a:spcPct val="0"/>
        </a:spcAft>
        <a:defRPr sz="3200">
          <a:solidFill>
            <a:schemeClr val="tx2"/>
          </a:solidFill>
          <a:latin typeface="Bookman Old Style" pitchFamily="18" charset="0"/>
        </a:defRPr>
      </a:lvl8pPr>
      <a:lvl9pPr marL="1828800" algn="l" rtl="0" eaLnBrk="1" fontAlgn="base" hangingPunct="1">
        <a:spcBef>
          <a:spcPct val="0"/>
        </a:spcBef>
        <a:spcAft>
          <a:spcPct val="0"/>
        </a:spcAft>
        <a:defRPr sz="3200">
          <a:solidFill>
            <a:schemeClr val="tx2"/>
          </a:solidFill>
          <a:latin typeface="Bookman Old Style" pitchFamily="18" charset="0"/>
        </a:defRPr>
      </a:lvl9pPr>
    </p:titleStyle>
    <p:bodyStyle>
      <a:lvl1pPr marL="273050" indent="-273050" algn="l" rtl="0" eaLnBrk="1" fontAlgn="base" hangingPunct="1">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1" fontAlgn="base" hangingPunct="1">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1" fontAlgn="base" hangingPunct="1">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1" fontAlgn="base" hangingPunct="1">
        <a:spcBef>
          <a:spcPts val="400"/>
        </a:spcBef>
        <a:spcAft>
          <a:spcPct val="0"/>
        </a:spcAft>
        <a:buClr>
          <a:srgbClr val="8BA2B4"/>
        </a:buClr>
        <a:buSzPct val="70000"/>
        <a:buFont typeface="Wingdings" charset="2"/>
        <a:buChar char=""/>
        <a:defRPr sz="2000" kern="1200">
          <a:solidFill>
            <a:schemeClr val="tx1"/>
          </a:solidFill>
          <a:latin typeface="+mn-lt"/>
          <a:ea typeface="+mn-ea"/>
          <a:cs typeface="+mn-cs"/>
        </a:defRPr>
      </a:lvl4pPr>
      <a:lvl5pPr marL="1371600" indent="-228600" algn="l" rtl="0" eaLnBrk="1" fontAlgn="base" hangingPunct="1">
        <a:spcBef>
          <a:spcPts val="300"/>
        </a:spcBef>
        <a:spcAft>
          <a:spcPct val="0"/>
        </a:spcAft>
        <a:buClr>
          <a:schemeClr val="accent2"/>
        </a:buClr>
        <a:buSzPct val="70000"/>
        <a:buFont typeface="Wingdings"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026"/>
          <p:cNvSpPr>
            <a:spLocks noGrp="1" noChangeArrowheads="1"/>
          </p:cNvSpPr>
          <p:nvPr>
            <p:ph type="ctrTitle"/>
          </p:nvPr>
        </p:nvSpPr>
        <p:spPr>
          <a:xfrm>
            <a:off x="838200" y="457200"/>
            <a:ext cx="7848600" cy="1752600"/>
          </a:xfrm>
        </p:spPr>
        <p:txBody>
          <a:bodyPr/>
          <a:lstStyle/>
          <a:p>
            <a:pPr eaLnBrk="1" hangingPunct="1"/>
            <a:r>
              <a:rPr kumimoji="1" lang="en-US" smtClean="0"/>
              <a:t>Data and Computer Communications</a:t>
            </a:r>
            <a:endParaRPr lang="en-AU" smtClean="0"/>
          </a:p>
        </p:txBody>
      </p:sp>
      <p:sp>
        <p:nvSpPr>
          <p:cNvPr id="64515" name="Rectangle 1027"/>
          <p:cNvSpPr>
            <a:spLocks noGrp="1" noChangeArrowheads="1"/>
          </p:cNvSpPr>
          <p:nvPr>
            <p:ph type="subTitle" idx="1"/>
          </p:nvPr>
        </p:nvSpPr>
        <p:spPr>
          <a:xfrm>
            <a:off x="1828800" y="3657600"/>
            <a:ext cx="6400800" cy="2057400"/>
          </a:xfrm>
        </p:spPr>
        <p:txBody>
          <a:bodyPr>
            <a:normAutofit fontScale="92500" lnSpcReduction="20000"/>
          </a:bodyPr>
          <a:lstStyle/>
          <a:p>
            <a:pPr eaLnBrk="1" fontAlgn="auto" hangingPunct="1">
              <a:spcAft>
                <a:spcPts val="0"/>
              </a:spcAft>
              <a:buFont typeface="Wingdings 3"/>
              <a:buNone/>
              <a:defRPr/>
            </a:pPr>
            <a:endParaRPr lang="en-US" sz="2800" dirty="0" smtClean="0"/>
          </a:p>
          <a:p>
            <a:pPr eaLnBrk="1" fontAlgn="auto" hangingPunct="1">
              <a:spcAft>
                <a:spcPts val="0"/>
              </a:spcAft>
              <a:buFont typeface="Wingdings 3"/>
              <a:buNone/>
              <a:defRPr/>
            </a:pPr>
            <a:r>
              <a:rPr lang="en-US" sz="2800" dirty="0" smtClean="0"/>
              <a:t>Eighth Edition</a:t>
            </a:r>
          </a:p>
          <a:p>
            <a:pPr eaLnBrk="1" fontAlgn="auto" hangingPunct="1">
              <a:spcAft>
                <a:spcPts val="0"/>
              </a:spcAft>
              <a:buFont typeface="Wingdings 3"/>
              <a:buNone/>
              <a:defRPr/>
            </a:pPr>
            <a:endParaRPr lang="en-US" sz="2800" dirty="0" smtClean="0"/>
          </a:p>
          <a:p>
            <a:pPr eaLnBrk="1" fontAlgn="auto" hangingPunct="1">
              <a:spcAft>
                <a:spcPts val="0"/>
              </a:spcAft>
              <a:buFont typeface="Wingdings 3"/>
              <a:buNone/>
              <a:defRPr/>
            </a:pPr>
            <a:endParaRPr lang="en-US" sz="2800" dirty="0" smtClean="0"/>
          </a:p>
          <a:p>
            <a:pPr eaLnBrk="1" fontAlgn="auto" hangingPunct="1">
              <a:spcAft>
                <a:spcPts val="0"/>
              </a:spcAft>
              <a:buFont typeface="Wingdings 3"/>
              <a:buNone/>
              <a:defRPr/>
            </a:pPr>
            <a:r>
              <a:rPr lang="en-US" sz="2800" dirty="0" smtClean="0"/>
              <a:t>William Stallings</a:t>
            </a:r>
          </a:p>
          <a:p>
            <a:pPr eaLnBrk="1" fontAlgn="auto" hangingPunct="1">
              <a:spcAft>
                <a:spcPts val="0"/>
              </a:spcAft>
              <a:buFont typeface="Wingdings 3"/>
              <a:buNone/>
              <a:defRPr/>
            </a:pPr>
            <a:endParaRPr lang="en-US" sz="1800" dirty="0"/>
          </a:p>
        </p:txBody>
      </p:sp>
      <p:sp>
        <p:nvSpPr>
          <p:cNvPr id="64516" name="Text Box 1028"/>
          <p:cNvSpPr txBox="1">
            <a:spLocks noChangeArrowheads="1"/>
          </p:cNvSpPr>
          <p:nvPr/>
        </p:nvSpPr>
        <p:spPr bwMode="auto">
          <a:xfrm>
            <a:off x="381000" y="1219200"/>
            <a:ext cx="8534400" cy="641350"/>
          </a:xfrm>
          <a:prstGeom prst="rect">
            <a:avLst/>
          </a:prstGeom>
          <a:noFill/>
          <a:ln w="9525">
            <a:noFill/>
            <a:miter lim="800000"/>
            <a:headEnd/>
            <a:tailEnd/>
          </a:ln>
          <a:effectLst/>
        </p:spPr>
        <p:txBody>
          <a:bodyPr lIns="90000" tIns="46800" rIns="90000" bIns="46800">
            <a:spAutoFit/>
          </a:bodyPr>
          <a:lstStyle/>
          <a:p>
            <a:pPr algn="ctr">
              <a:defRPr/>
            </a:pPr>
            <a:r>
              <a:rPr lang="en-US" sz="3600" b="1" dirty="0">
                <a:solidFill>
                  <a:schemeClr val="tx2"/>
                </a:solidFill>
                <a:effectLst>
                  <a:outerShdw blurRad="38100" dist="38100" dir="2700000" algn="tl">
                    <a:srgbClr val="000000"/>
                  </a:outerShdw>
                </a:effectLst>
                <a:latin typeface="Arial" charset="0"/>
              </a:rPr>
              <a:t>Chapter 8 – </a:t>
            </a:r>
            <a:r>
              <a:rPr kumimoji="1" lang="en-US" sz="3600" b="1" dirty="0">
                <a:solidFill>
                  <a:schemeClr val="tx2"/>
                </a:solidFill>
                <a:effectLst>
                  <a:outerShdw blurRad="38100" dist="38100" dir="2700000" algn="tl">
                    <a:srgbClr val="000000"/>
                  </a:outerShdw>
                </a:effectLst>
                <a:latin typeface="Arial" charset="0"/>
              </a:rPr>
              <a:t>Multiplexing</a:t>
            </a:r>
            <a:endParaRPr kumimoji="1" lang="en-US" sz="3200" dirty="0">
              <a:effectLst>
                <a:outerShdw blurRad="38100" dist="38100" dir="2700000" algn="tl">
                  <a:srgbClr val="000000"/>
                </a:outerShdw>
              </a:effectLst>
              <a:latin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457201"/>
            <a:ext cx="8229600" cy="762000"/>
          </a:xfrm>
        </p:spPr>
        <p:txBody>
          <a:bodyPr/>
          <a:lstStyle/>
          <a:p>
            <a:pPr eaLnBrk="1" hangingPunct="1"/>
            <a:r>
              <a:rPr kumimoji="1" lang="en-US" smtClean="0"/>
              <a:t>Synchronous Time Division Multiplexing</a:t>
            </a:r>
          </a:p>
        </p:txBody>
      </p:sp>
      <p:pic>
        <p:nvPicPr>
          <p:cNvPr id="16387" name="Picture 5" descr="FDM&amp;TDM                                                        0028286D  Mnementh                      BEAE7A2F:"/>
          <p:cNvPicPr>
            <a:picLocks noChangeAspect="1" noChangeArrowheads="1"/>
          </p:cNvPicPr>
          <p:nvPr/>
        </p:nvPicPr>
        <p:blipFill>
          <a:blip r:embed="rId3"/>
          <a:srcRect l="9265" t="46535" r="9265" b="10739"/>
          <a:stretch>
            <a:fillRect/>
          </a:stretch>
        </p:blipFill>
        <p:spPr bwMode="auto">
          <a:xfrm>
            <a:off x="1371600" y="1752600"/>
            <a:ext cx="6330950" cy="42957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28600" y="1752600"/>
            <a:ext cx="3352800" cy="2541588"/>
          </a:xfrm>
        </p:spPr>
        <p:txBody>
          <a:bodyPr/>
          <a:lstStyle/>
          <a:p>
            <a:pPr eaLnBrk="1" hangingPunct="1"/>
            <a:r>
              <a:rPr kumimoji="1" lang="en-US" smtClean="0"/>
              <a:t>TDM System</a:t>
            </a:r>
            <a:br>
              <a:rPr kumimoji="1" lang="en-US" smtClean="0"/>
            </a:br>
            <a:r>
              <a:rPr kumimoji="1" lang="en-US" smtClean="0"/>
              <a:t>Overview</a:t>
            </a:r>
          </a:p>
        </p:txBody>
      </p:sp>
      <p:pic>
        <p:nvPicPr>
          <p:cNvPr id="17411" name="Picture 5" descr="TDM                                                            0028286D  Mnementh                      BEAE7A2F:"/>
          <p:cNvPicPr>
            <a:picLocks noChangeAspect="1" noChangeArrowheads="1"/>
          </p:cNvPicPr>
          <p:nvPr/>
        </p:nvPicPr>
        <p:blipFill>
          <a:blip r:embed="rId3"/>
          <a:srcRect l="4633" t="3580" r="4633" b="10739"/>
          <a:stretch>
            <a:fillRect/>
          </a:stretch>
        </p:blipFill>
        <p:spPr bwMode="auto">
          <a:xfrm>
            <a:off x="2971800" y="609600"/>
            <a:ext cx="5611813" cy="61134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kumimoji="1" lang="en-US" smtClean="0"/>
              <a:t>TDM Link Control</a:t>
            </a:r>
          </a:p>
        </p:txBody>
      </p:sp>
      <p:sp>
        <p:nvSpPr>
          <p:cNvPr id="18435" name="Rectangle 3"/>
          <p:cNvSpPr>
            <a:spLocks noGrp="1" noChangeArrowheads="1"/>
          </p:cNvSpPr>
          <p:nvPr>
            <p:ph sz="quarter" idx="1"/>
          </p:nvPr>
        </p:nvSpPr>
        <p:spPr>
          <a:xfrm>
            <a:off x="457200" y="1524000"/>
            <a:ext cx="8229600" cy="4800600"/>
          </a:xfrm>
        </p:spPr>
        <p:txBody>
          <a:bodyPr/>
          <a:lstStyle/>
          <a:p>
            <a:pPr eaLnBrk="1" hangingPunct="1"/>
            <a:r>
              <a:rPr kumimoji="1" lang="en-US" sz="2800" dirty="0"/>
              <a:t>N</a:t>
            </a:r>
            <a:r>
              <a:rPr kumimoji="1" lang="en-US" sz="2800" dirty="0" smtClean="0"/>
              <a:t>o headers and trailers</a:t>
            </a:r>
          </a:p>
          <a:p>
            <a:pPr eaLnBrk="1" hangingPunct="1"/>
            <a:r>
              <a:rPr kumimoji="1" lang="en-US" sz="2800" dirty="0"/>
              <a:t>D</a:t>
            </a:r>
            <a:r>
              <a:rPr kumimoji="1" lang="en-US" sz="2800" dirty="0" smtClean="0"/>
              <a:t>ata link control protocols not needed</a:t>
            </a:r>
          </a:p>
          <a:p>
            <a:pPr eaLnBrk="1" hangingPunct="1"/>
            <a:r>
              <a:rPr kumimoji="1" lang="en-US" sz="2800" dirty="0"/>
              <a:t>F</a:t>
            </a:r>
            <a:r>
              <a:rPr kumimoji="1" lang="en-US" sz="2800" dirty="0" smtClean="0"/>
              <a:t>low control</a:t>
            </a:r>
          </a:p>
          <a:p>
            <a:pPr lvl="1" eaLnBrk="1" hangingPunct="1"/>
            <a:r>
              <a:rPr kumimoji="1" lang="en-US" sz="2400" dirty="0"/>
              <a:t>D</a:t>
            </a:r>
            <a:r>
              <a:rPr kumimoji="1" lang="en-US" sz="2400" dirty="0" smtClean="0"/>
              <a:t>ata rate of multiplexed line is fixed</a:t>
            </a:r>
          </a:p>
          <a:p>
            <a:pPr lvl="1" eaLnBrk="1" hangingPunct="1"/>
            <a:r>
              <a:rPr kumimoji="1" lang="en-US" sz="2400" dirty="0"/>
              <a:t>I</a:t>
            </a:r>
            <a:r>
              <a:rPr kumimoji="1" lang="en-US" sz="2400" dirty="0" smtClean="0"/>
              <a:t>f one channel receiver can not receive data, the others must carry on</a:t>
            </a:r>
          </a:p>
          <a:p>
            <a:pPr lvl="1" eaLnBrk="1" hangingPunct="1"/>
            <a:r>
              <a:rPr kumimoji="1" lang="en-US" sz="2400" dirty="0"/>
              <a:t>L</a:t>
            </a:r>
            <a:r>
              <a:rPr kumimoji="1" lang="en-US" sz="2400" dirty="0" smtClean="0"/>
              <a:t>eaving empty slots</a:t>
            </a:r>
          </a:p>
          <a:p>
            <a:pPr eaLnBrk="1" hangingPunct="1"/>
            <a:r>
              <a:rPr kumimoji="1" lang="en-US" sz="2800" dirty="0"/>
              <a:t>E</a:t>
            </a:r>
            <a:r>
              <a:rPr kumimoji="1" lang="en-US" sz="2800" dirty="0" smtClean="0"/>
              <a:t>rror control</a:t>
            </a:r>
          </a:p>
          <a:p>
            <a:pPr lvl="1" eaLnBrk="1" hangingPunct="1"/>
            <a:r>
              <a:rPr kumimoji="1" lang="en-US" sz="2400" dirty="0"/>
              <a:t>E</a:t>
            </a:r>
            <a:r>
              <a:rPr kumimoji="1" lang="en-US" sz="2400" dirty="0" smtClean="0"/>
              <a:t>rrors detected &amp; handled on individual channel</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Grp="1" noChangeAspect="1" noChangeArrowheads="1"/>
          </p:cNvSpPr>
          <p:nvPr>
            <p:ph type="title"/>
          </p:nvPr>
        </p:nvSpPr>
        <p:spPr/>
        <p:txBody>
          <a:bodyPr/>
          <a:lstStyle/>
          <a:p>
            <a:pPr eaLnBrk="1" hangingPunct="1"/>
            <a:r>
              <a:rPr kumimoji="1" lang="en-US" smtClean="0"/>
              <a:t>Data Link Control on TDM</a:t>
            </a:r>
          </a:p>
        </p:txBody>
      </p:sp>
      <p:pic>
        <p:nvPicPr>
          <p:cNvPr id="19459" name="Picture 5" descr="&#10;Data Link-TDM                                                  0028286D  Mnementh                      BEAE7A2F:"/>
          <p:cNvPicPr>
            <a:picLocks noChangeAspect="1" noChangeArrowheads="1"/>
          </p:cNvPicPr>
          <p:nvPr/>
        </p:nvPicPr>
        <p:blipFill>
          <a:blip r:embed="rId3"/>
          <a:srcRect l="3580" t="4633" r="3580" b="18529"/>
          <a:stretch>
            <a:fillRect/>
          </a:stretch>
        </p:blipFill>
        <p:spPr bwMode="auto">
          <a:xfrm>
            <a:off x="838200" y="1676400"/>
            <a:ext cx="7469188" cy="47767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kumimoji="1" lang="en-US" smtClean="0"/>
              <a:t>Framing</a:t>
            </a:r>
          </a:p>
        </p:txBody>
      </p:sp>
      <p:sp>
        <p:nvSpPr>
          <p:cNvPr id="20483" name="Rectangle 3"/>
          <p:cNvSpPr>
            <a:spLocks noGrp="1" noChangeArrowheads="1"/>
          </p:cNvSpPr>
          <p:nvPr>
            <p:ph sz="quarter" idx="1"/>
          </p:nvPr>
        </p:nvSpPr>
        <p:spPr>
          <a:xfrm>
            <a:off x="457200" y="1676400"/>
            <a:ext cx="8229600" cy="4800600"/>
          </a:xfrm>
        </p:spPr>
        <p:txBody>
          <a:bodyPr/>
          <a:lstStyle/>
          <a:p>
            <a:pPr eaLnBrk="1" hangingPunct="1"/>
            <a:r>
              <a:rPr kumimoji="1" lang="en-US" sz="2800" dirty="0"/>
              <a:t>N</a:t>
            </a:r>
            <a:r>
              <a:rPr kumimoji="1" lang="en-US" sz="2800" dirty="0" smtClean="0"/>
              <a:t>o flag or SYNC chars bracketing TDM frames</a:t>
            </a:r>
          </a:p>
          <a:p>
            <a:pPr eaLnBrk="1" hangingPunct="1"/>
            <a:r>
              <a:rPr kumimoji="1" lang="en-US" sz="2800" dirty="0"/>
              <a:t>M</a:t>
            </a:r>
            <a:r>
              <a:rPr kumimoji="1" lang="en-US" sz="2800" dirty="0" smtClean="0"/>
              <a:t>ust still provide synchronizing mechanism between source and destinations clocks</a:t>
            </a:r>
          </a:p>
          <a:p>
            <a:pPr eaLnBrk="1" hangingPunct="1"/>
            <a:r>
              <a:rPr kumimoji="1" lang="en-US" sz="2800" dirty="0"/>
              <a:t>A</a:t>
            </a:r>
            <a:r>
              <a:rPr kumimoji="1" lang="en-US" sz="2800" dirty="0" smtClean="0"/>
              <a:t>dded digit framing</a:t>
            </a:r>
          </a:p>
          <a:p>
            <a:pPr lvl="1" eaLnBrk="1" hangingPunct="1"/>
            <a:r>
              <a:rPr kumimoji="1" lang="en-US" sz="2400" dirty="0"/>
              <a:t>O</a:t>
            </a:r>
            <a:r>
              <a:rPr kumimoji="1" lang="en-US" sz="2400" dirty="0" smtClean="0"/>
              <a:t>ne control bit added to each TDM frame</a:t>
            </a:r>
          </a:p>
          <a:p>
            <a:pPr lvl="1" eaLnBrk="1" hangingPunct="1"/>
            <a:r>
              <a:rPr kumimoji="1" lang="en-US" sz="2400" dirty="0"/>
              <a:t>I</a:t>
            </a:r>
            <a:r>
              <a:rPr kumimoji="1" lang="en-US" sz="2400" dirty="0" smtClean="0"/>
              <a:t>dentifiable bit pattern used on control channel</a:t>
            </a:r>
          </a:p>
          <a:p>
            <a:pPr lvl="1" eaLnBrk="1" hangingPunct="1"/>
            <a:r>
              <a:rPr kumimoji="1" lang="en-US" sz="2400" dirty="0" smtClean="0"/>
              <a:t>E.g. alternating 1010101…unlikely on a data channel</a:t>
            </a:r>
          </a:p>
          <a:p>
            <a:pPr lvl="1" eaLnBrk="1" hangingPunct="1"/>
            <a:r>
              <a:rPr kumimoji="1" lang="en-US" sz="2400" dirty="0"/>
              <a:t>C</a:t>
            </a:r>
            <a:r>
              <a:rPr kumimoji="1" lang="en-US" sz="2400" dirty="0" smtClean="0"/>
              <a:t>ompare incoming bit patterns on each channel with known sync pattern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kumimoji="1" lang="en-US" smtClean="0"/>
              <a:t>Framing</a:t>
            </a:r>
          </a:p>
        </p:txBody>
      </p:sp>
      <p:pic>
        <p:nvPicPr>
          <p:cNvPr id="5" name="Picture 6"/>
          <p:cNvPicPr>
            <a:picLocks noChangeAspect="1" noChangeArrowheads="1"/>
          </p:cNvPicPr>
          <p:nvPr/>
        </p:nvPicPr>
        <p:blipFill>
          <a:blip r:embed="rId3"/>
          <a:srcRect/>
          <a:stretch>
            <a:fillRect/>
          </a:stretch>
        </p:blipFill>
        <p:spPr bwMode="auto">
          <a:xfrm>
            <a:off x="609602" y="2133600"/>
            <a:ext cx="7772400" cy="2819400"/>
          </a:xfrm>
          <a:prstGeom prst="rect">
            <a:avLst/>
          </a:prstGeom>
          <a:noFill/>
          <a:ln w="9525">
            <a:noFill/>
            <a:miter lim="800000"/>
            <a:headEnd/>
            <a:tailEnd/>
          </a:ln>
        </p:spPr>
      </p:pic>
    </p:spTree>
    <p:extLst>
      <p:ext uri="{BB962C8B-B14F-4D97-AF65-F5344CB8AC3E}">
        <p14:creationId xmlns:p14="http://schemas.microsoft.com/office/powerpoint/2010/main" val="23939088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kumimoji="1" lang="en-US" smtClean="0"/>
              <a:t>Pulse Stuffing</a:t>
            </a:r>
          </a:p>
        </p:txBody>
      </p:sp>
      <p:sp>
        <p:nvSpPr>
          <p:cNvPr id="21507" name="Rectangle 3"/>
          <p:cNvSpPr>
            <a:spLocks noGrp="1" noChangeArrowheads="1"/>
          </p:cNvSpPr>
          <p:nvPr>
            <p:ph sz="quarter" idx="1"/>
          </p:nvPr>
        </p:nvSpPr>
        <p:spPr>
          <a:xfrm>
            <a:off x="457200" y="1371600"/>
            <a:ext cx="8229600" cy="5105400"/>
          </a:xfrm>
        </p:spPr>
        <p:txBody>
          <a:bodyPr/>
          <a:lstStyle/>
          <a:p>
            <a:pPr eaLnBrk="1" hangingPunct="1"/>
            <a:r>
              <a:rPr kumimoji="1" lang="en-US" sz="2800" dirty="0"/>
              <a:t>H</a:t>
            </a:r>
            <a:r>
              <a:rPr kumimoji="1" lang="en-US" sz="2800" dirty="0" smtClean="0"/>
              <a:t>ave problem of synchronizing data sources</a:t>
            </a:r>
          </a:p>
          <a:p>
            <a:pPr eaLnBrk="1" hangingPunct="1"/>
            <a:r>
              <a:rPr kumimoji="1" lang="en-US" sz="2800" dirty="0"/>
              <a:t>W</a:t>
            </a:r>
            <a:r>
              <a:rPr kumimoji="1" lang="en-US" sz="2800" dirty="0" smtClean="0"/>
              <a:t>ith clocks in different sources drifting</a:t>
            </a:r>
          </a:p>
          <a:p>
            <a:pPr eaLnBrk="1" hangingPunct="1"/>
            <a:r>
              <a:rPr kumimoji="1" lang="en-US" sz="2800" dirty="0"/>
              <a:t>A</a:t>
            </a:r>
            <a:r>
              <a:rPr kumimoji="1" lang="en-US" sz="2800" dirty="0" smtClean="0"/>
              <a:t>lso issue of data rates from different sources not related by simple rational number</a:t>
            </a:r>
          </a:p>
          <a:p>
            <a:pPr eaLnBrk="1" hangingPunct="1"/>
            <a:r>
              <a:rPr kumimoji="1" lang="en-US" sz="2800" dirty="0" smtClean="0"/>
              <a:t>Pulse Stuffing a common solution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kumimoji="1" lang="en-US" smtClean="0"/>
              <a:t>Pulse Stuffing</a:t>
            </a:r>
          </a:p>
        </p:txBody>
      </p:sp>
      <p:sp>
        <p:nvSpPr>
          <p:cNvPr id="21507" name="Rectangle 3"/>
          <p:cNvSpPr>
            <a:spLocks noGrp="1" noChangeArrowheads="1"/>
          </p:cNvSpPr>
          <p:nvPr>
            <p:ph sz="quarter" idx="1"/>
          </p:nvPr>
        </p:nvSpPr>
        <p:spPr>
          <a:xfrm>
            <a:off x="457200" y="1371600"/>
            <a:ext cx="8229600" cy="5105400"/>
          </a:xfrm>
        </p:spPr>
        <p:txBody>
          <a:bodyPr/>
          <a:lstStyle/>
          <a:p>
            <a:pPr eaLnBrk="1" hangingPunct="1"/>
            <a:r>
              <a:rPr kumimoji="1" lang="en-US" sz="2800" dirty="0" smtClean="0"/>
              <a:t>Pulse Stuffing a common solution</a:t>
            </a:r>
          </a:p>
          <a:p>
            <a:pPr lvl="1" eaLnBrk="1" hangingPunct="1"/>
            <a:r>
              <a:rPr kumimoji="1" lang="en-US" sz="2400" dirty="0"/>
              <a:t>H</a:t>
            </a:r>
            <a:r>
              <a:rPr kumimoji="1" lang="en-US" sz="2400" dirty="0" smtClean="0"/>
              <a:t>ave outgoing data rate (excluding framing bits) higher than sum of incoming rates</a:t>
            </a:r>
          </a:p>
          <a:p>
            <a:pPr lvl="1" eaLnBrk="1" hangingPunct="1"/>
            <a:r>
              <a:rPr kumimoji="1" lang="en-US" sz="2400" dirty="0"/>
              <a:t>S</a:t>
            </a:r>
            <a:r>
              <a:rPr kumimoji="1" lang="en-US" sz="2400" dirty="0" smtClean="0"/>
              <a:t>tuff extra dummy bits or pulses into each incoming signal until it matches local clock</a:t>
            </a:r>
          </a:p>
          <a:p>
            <a:pPr lvl="1" eaLnBrk="1" hangingPunct="1"/>
            <a:r>
              <a:rPr kumimoji="1" lang="en-US" sz="2400" dirty="0"/>
              <a:t>S</a:t>
            </a:r>
            <a:r>
              <a:rPr kumimoji="1" lang="en-US" sz="2400" dirty="0" smtClean="0"/>
              <a:t>tuffed pulses inserted at fixed locations in frame and removed at demultiplexer</a:t>
            </a:r>
          </a:p>
        </p:txBody>
      </p:sp>
    </p:spTree>
    <p:extLst>
      <p:ext uri="{BB962C8B-B14F-4D97-AF65-F5344CB8AC3E}">
        <p14:creationId xmlns:p14="http://schemas.microsoft.com/office/powerpoint/2010/main" val="17121542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kumimoji="1" lang="en-US" smtClean="0"/>
              <a:t>Pulse Stuffing</a:t>
            </a:r>
          </a:p>
        </p:txBody>
      </p:sp>
      <p:pic>
        <p:nvPicPr>
          <p:cNvPr id="5" name="Picture 6"/>
          <p:cNvPicPr>
            <a:picLocks noChangeAspect="1" noChangeArrowheads="1"/>
          </p:cNvPicPr>
          <p:nvPr/>
        </p:nvPicPr>
        <p:blipFill>
          <a:blip r:embed="rId3"/>
          <a:srcRect/>
          <a:stretch>
            <a:fillRect/>
          </a:stretch>
        </p:blipFill>
        <p:spPr bwMode="auto">
          <a:xfrm>
            <a:off x="1219200" y="1752600"/>
            <a:ext cx="7200854" cy="3198812"/>
          </a:xfrm>
          <a:prstGeom prst="rect">
            <a:avLst/>
          </a:prstGeom>
          <a:noFill/>
          <a:ln w="9525">
            <a:noFill/>
            <a:miter lim="800000"/>
            <a:headEnd/>
            <a:tailEnd/>
          </a:ln>
        </p:spPr>
      </p:pic>
    </p:spTree>
    <p:extLst>
      <p:ext uri="{BB962C8B-B14F-4D97-AF65-F5344CB8AC3E}">
        <p14:creationId xmlns:p14="http://schemas.microsoft.com/office/powerpoint/2010/main" val="28938304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kumimoji="1" lang="en-US" smtClean="0"/>
              <a:t>Statistical TDM</a:t>
            </a:r>
          </a:p>
        </p:txBody>
      </p:sp>
      <p:sp>
        <p:nvSpPr>
          <p:cNvPr id="22531" name="Rectangle 3"/>
          <p:cNvSpPr>
            <a:spLocks noGrp="1" noChangeArrowheads="1"/>
          </p:cNvSpPr>
          <p:nvPr>
            <p:ph sz="quarter" idx="1"/>
          </p:nvPr>
        </p:nvSpPr>
        <p:spPr>
          <a:xfrm>
            <a:off x="457200" y="1447800"/>
            <a:ext cx="8229600" cy="4800600"/>
          </a:xfrm>
        </p:spPr>
        <p:txBody>
          <a:bodyPr/>
          <a:lstStyle/>
          <a:p>
            <a:pPr>
              <a:lnSpc>
                <a:spcPct val="90000"/>
              </a:lnSpc>
            </a:pPr>
            <a:r>
              <a:rPr kumimoji="1" lang="en-US" dirty="0" smtClean="0"/>
              <a:t>Synch TDM wasted many slots are </a:t>
            </a:r>
          </a:p>
          <a:p>
            <a:pPr>
              <a:lnSpc>
                <a:spcPct val="90000"/>
              </a:lnSpc>
            </a:pPr>
            <a:r>
              <a:rPr kumimoji="1" lang="en-US" dirty="0" smtClean="0"/>
              <a:t>Statistical TDM allocates time slots dynamically based on demand</a:t>
            </a:r>
          </a:p>
          <a:p>
            <a:pPr eaLnBrk="1" hangingPunct="1">
              <a:lnSpc>
                <a:spcPct val="90000"/>
              </a:lnSpc>
            </a:pPr>
            <a:r>
              <a:rPr kumimoji="1" lang="en-US" dirty="0"/>
              <a:t>M</a:t>
            </a:r>
            <a:r>
              <a:rPr kumimoji="1" lang="en-US" dirty="0" smtClean="0"/>
              <a:t>ultiplexer scans input lines and collects data until frame full</a:t>
            </a:r>
          </a:p>
          <a:p>
            <a:pPr algn="just">
              <a:lnSpc>
                <a:spcPct val="90000"/>
              </a:lnSpc>
            </a:pPr>
            <a:r>
              <a:rPr lang="en-US" dirty="0"/>
              <a:t>S</a:t>
            </a:r>
            <a:r>
              <a:rPr lang="en-US" dirty="0" smtClean="0"/>
              <a:t>tatistical </a:t>
            </a:r>
            <a:r>
              <a:rPr lang="en-US" dirty="0"/>
              <a:t>TDM takes advantage of the fact that the attached devices are not all transmitting all of the </a:t>
            </a:r>
            <a:r>
              <a:rPr lang="en-US" dirty="0" smtClean="0"/>
              <a:t>time</a:t>
            </a:r>
            <a:endParaRPr kumimoji="1" lang="en-US" dirty="0" smtClean="0"/>
          </a:p>
          <a:p>
            <a:pPr algn="just">
              <a:lnSpc>
                <a:spcPct val="90000"/>
              </a:lnSpc>
            </a:pPr>
            <a:r>
              <a:rPr kumimoji="1" lang="en-US" dirty="0" smtClean="0"/>
              <a:t>Line data rate lower than aggregate input line rates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kumimoji="1" lang="en-US" smtClean="0"/>
              <a:t>Multiplexing</a:t>
            </a:r>
          </a:p>
        </p:txBody>
      </p:sp>
      <p:sp>
        <p:nvSpPr>
          <p:cNvPr id="10243" name="Rectangle 6"/>
          <p:cNvSpPr>
            <a:spLocks noGrp="1" noChangeArrowheads="1"/>
          </p:cNvSpPr>
          <p:nvPr>
            <p:ph sz="quarter" idx="1"/>
          </p:nvPr>
        </p:nvSpPr>
        <p:spPr>
          <a:xfrm>
            <a:off x="457200" y="1524000"/>
            <a:ext cx="8229600" cy="2362200"/>
          </a:xfrm>
        </p:spPr>
        <p:txBody>
          <a:bodyPr/>
          <a:lstStyle/>
          <a:p>
            <a:pPr eaLnBrk="1" hangingPunct="1">
              <a:lnSpc>
                <a:spcPct val="90000"/>
              </a:lnSpc>
            </a:pPr>
            <a:r>
              <a:rPr kumimoji="1" lang="en-US" dirty="0"/>
              <a:t>M</a:t>
            </a:r>
            <a:r>
              <a:rPr kumimoji="1" lang="en-US" dirty="0" smtClean="0"/>
              <a:t>ultiple links </a:t>
            </a:r>
            <a:r>
              <a:rPr kumimoji="1" lang="en-US" smtClean="0"/>
              <a:t>on 1 </a:t>
            </a:r>
            <a:r>
              <a:rPr kumimoji="1" lang="en-US" dirty="0" smtClean="0"/>
              <a:t>physical line</a:t>
            </a:r>
          </a:p>
          <a:p>
            <a:pPr eaLnBrk="1" hangingPunct="1">
              <a:lnSpc>
                <a:spcPct val="90000"/>
              </a:lnSpc>
            </a:pPr>
            <a:r>
              <a:rPr kumimoji="1" lang="en-US" dirty="0"/>
              <a:t>C</a:t>
            </a:r>
            <a:r>
              <a:rPr kumimoji="1" lang="en-US" dirty="0" smtClean="0"/>
              <a:t>ommon on long-haul, high capacity, links</a:t>
            </a:r>
          </a:p>
          <a:p>
            <a:pPr eaLnBrk="1" hangingPunct="1">
              <a:lnSpc>
                <a:spcPct val="90000"/>
              </a:lnSpc>
            </a:pPr>
            <a:r>
              <a:rPr kumimoji="1" lang="en-US" dirty="0"/>
              <a:t>H</a:t>
            </a:r>
            <a:r>
              <a:rPr kumimoji="1" lang="en-US" dirty="0" smtClean="0"/>
              <a:t>ave FDM, TDM, STDM alternatives</a:t>
            </a:r>
          </a:p>
          <a:p>
            <a:pPr eaLnBrk="1" hangingPunct="1">
              <a:lnSpc>
                <a:spcPct val="90000"/>
              </a:lnSpc>
            </a:pPr>
            <a:endParaRPr kumimoji="1" lang="en-US" dirty="0" smtClean="0"/>
          </a:p>
          <a:p>
            <a:pPr eaLnBrk="1" hangingPunct="1">
              <a:lnSpc>
                <a:spcPct val="90000"/>
              </a:lnSpc>
            </a:pPr>
            <a:endParaRPr kumimoji="1" lang="en-US" sz="2000" dirty="0" smtClean="0"/>
          </a:p>
        </p:txBody>
      </p:sp>
      <p:pic>
        <p:nvPicPr>
          <p:cNvPr id="10244" name="Picture 5" descr="Multiplexing                                                   0028286D  Mnementh                      BEAE7A2F:"/>
          <p:cNvPicPr>
            <a:picLocks noChangeAspect="1" noChangeArrowheads="1"/>
          </p:cNvPicPr>
          <p:nvPr/>
        </p:nvPicPr>
        <p:blipFill>
          <a:blip r:embed="rId3"/>
          <a:srcRect l="3580" t="23161" r="3580" b="37059"/>
          <a:stretch>
            <a:fillRect/>
          </a:stretch>
        </p:blipFill>
        <p:spPr bwMode="auto">
          <a:xfrm>
            <a:off x="914400" y="3657600"/>
            <a:ext cx="7469188" cy="24749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kumimoji="1" lang="en-US" smtClean="0"/>
              <a:t>Statistical TDM</a:t>
            </a:r>
          </a:p>
        </p:txBody>
      </p:sp>
      <p:sp>
        <p:nvSpPr>
          <p:cNvPr id="22531" name="Rectangle 3"/>
          <p:cNvSpPr>
            <a:spLocks noGrp="1" noChangeArrowheads="1"/>
          </p:cNvSpPr>
          <p:nvPr>
            <p:ph sz="quarter" idx="1"/>
          </p:nvPr>
        </p:nvSpPr>
        <p:spPr>
          <a:xfrm>
            <a:off x="457200" y="1371600"/>
            <a:ext cx="8229600" cy="4800600"/>
          </a:xfrm>
        </p:spPr>
        <p:txBody>
          <a:bodyPr/>
          <a:lstStyle/>
          <a:p>
            <a:pPr>
              <a:lnSpc>
                <a:spcPct val="90000"/>
              </a:lnSpc>
            </a:pPr>
            <a:r>
              <a:rPr lang="en-US" dirty="0"/>
              <a:t>M</a:t>
            </a:r>
            <a:r>
              <a:rPr lang="en-US" dirty="0" smtClean="0"/>
              <a:t>ore </a:t>
            </a:r>
            <a:r>
              <a:rPr lang="en-US" dirty="0"/>
              <a:t>overhead per slot for statistical TDM because each slot carries an address as well as </a:t>
            </a:r>
            <a:r>
              <a:rPr lang="en-US" dirty="0" smtClean="0"/>
              <a:t>data</a:t>
            </a:r>
          </a:p>
          <a:p>
            <a:pPr>
              <a:lnSpc>
                <a:spcPct val="90000"/>
              </a:lnSpc>
            </a:pPr>
            <a:r>
              <a:rPr kumimoji="1" lang="en-US" dirty="0"/>
              <a:t>May have problems during peak periods</a:t>
            </a:r>
          </a:p>
          <a:p>
            <a:pPr lvl="1">
              <a:lnSpc>
                <a:spcPct val="90000"/>
              </a:lnSpc>
            </a:pPr>
            <a:r>
              <a:rPr kumimoji="1" lang="en-US" dirty="0"/>
              <a:t>Must buffer </a:t>
            </a:r>
            <a:r>
              <a:rPr kumimoji="1" lang="en-US" dirty="0" smtClean="0"/>
              <a:t>inputs</a:t>
            </a:r>
          </a:p>
          <a:p>
            <a:pPr marL="273050" lvl="1" algn="just">
              <a:lnSpc>
                <a:spcPct val="90000"/>
              </a:lnSpc>
              <a:spcBef>
                <a:spcPts val="600"/>
              </a:spcBef>
              <a:buClr>
                <a:schemeClr val="accent1"/>
              </a:buClr>
            </a:pPr>
            <a:r>
              <a:rPr lang="en-US" sz="2600" dirty="0" smtClean="0">
                <a:solidFill>
                  <a:schemeClr val="tx1"/>
                </a:solidFill>
              </a:rPr>
              <a:t>Tradeoff </a:t>
            </a:r>
            <a:r>
              <a:rPr lang="en-US" sz="2600" dirty="0">
                <a:solidFill>
                  <a:schemeClr val="tx1"/>
                </a:solidFill>
              </a:rPr>
              <a:t>between the size of the buffer used and the data rate of the </a:t>
            </a:r>
            <a:r>
              <a:rPr lang="en-US" sz="2600" dirty="0" smtClean="0">
                <a:solidFill>
                  <a:schemeClr val="tx1"/>
                </a:solidFill>
              </a:rPr>
              <a:t>line </a:t>
            </a:r>
          </a:p>
          <a:p>
            <a:pPr marL="273050" lvl="1" algn="just">
              <a:lnSpc>
                <a:spcPct val="90000"/>
              </a:lnSpc>
              <a:spcBef>
                <a:spcPts val="600"/>
              </a:spcBef>
              <a:buClr>
                <a:schemeClr val="accent1"/>
              </a:buClr>
            </a:pPr>
            <a:r>
              <a:rPr lang="en-US" sz="2600" dirty="0" smtClean="0">
                <a:solidFill>
                  <a:schemeClr val="tx1"/>
                </a:solidFill>
              </a:rPr>
              <a:t>Better to </a:t>
            </a:r>
            <a:r>
              <a:rPr lang="en-US" sz="2600" dirty="0">
                <a:solidFill>
                  <a:schemeClr val="tx1"/>
                </a:solidFill>
              </a:rPr>
              <a:t>use the smallest possible buffer and the smallest possible data rate, but a reduction in one requires an increase in the other</a:t>
            </a:r>
            <a:endParaRPr kumimoji="1" lang="en-US" sz="2600" dirty="0">
              <a:solidFill>
                <a:schemeClr val="tx1"/>
              </a:solidFill>
            </a:endParaRPr>
          </a:p>
          <a:p>
            <a:pPr>
              <a:lnSpc>
                <a:spcPct val="90000"/>
              </a:lnSpc>
            </a:pPr>
            <a:endParaRPr lang="en-US" dirty="0"/>
          </a:p>
          <a:p>
            <a:pPr>
              <a:lnSpc>
                <a:spcPct val="90000"/>
              </a:lnSpc>
            </a:pPr>
            <a:endParaRPr lang="en-US" dirty="0" smtClean="0"/>
          </a:p>
          <a:p>
            <a:pPr>
              <a:lnSpc>
                <a:spcPct val="90000"/>
              </a:lnSpc>
            </a:pPr>
            <a:endParaRPr kumimoji="1" lang="en-US" dirty="0" smtClean="0"/>
          </a:p>
        </p:txBody>
      </p:sp>
    </p:spTree>
    <p:extLst>
      <p:ext uri="{BB962C8B-B14F-4D97-AF65-F5344CB8AC3E}">
        <p14:creationId xmlns:p14="http://schemas.microsoft.com/office/powerpoint/2010/main" val="24805892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kumimoji="1" lang="en-US" dirty="0" smtClean="0"/>
              <a:t>Synchronous </a:t>
            </a:r>
            <a:r>
              <a:rPr kumimoji="1" lang="en-US" dirty="0" err="1" smtClean="0"/>
              <a:t>Vs</a:t>
            </a:r>
            <a:r>
              <a:rPr kumimoji="1" lang="en-US" dirty="0" smtClean="0"/>
              <a:t> Statistical TDM</a:t>
            </a:r>
            <a:endParaRPr lang="en-US"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115" y="1447800"/>
            <a:ext cx="8153400" cy="319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4953000"/>
            <a:ext cx="7123339" cy="129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43800" y="4800600"/>
            <a:ext cx="1436914" cy="188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kumimoji="1" lang="en-US" dirty="0"/>
              <a:t>Synchronous </a:t>
            </a:r>
            <a:r>
              <a:rPr kumimoji="1" lang="en-US" dirty="0" err="1"/>
              <a:t>Vs</a:t>
            </a:r>
            <a:r>
              <a:rPr kumimoji="1" lang="en-US" dirty="0"/>
              <a:t> Statistical TDM</a:t>
            </a:r>
            <a:endParaRPr lang="en-US"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115" y="1447800"/>
            <a:ext cx="8153400" cy="319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4800600"/>
            <a:ext cx="1436914" cy="188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6225" y="5181600"/>
            <a:ext cx="7343775" cy="101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306820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kumimoji="1" lang="en-US" smtClean="0"/>
              <a:t>Statistical TDM Frame Format</a:t>
            </a:r>
          </a:p>
        </p:txBody>
      </p:sp>
      <p:sp>
        <p:nvSpPr>
          <p:cNvPr id="5" name="Rectangle 3"/>
          <p:cNvSpPr>
            <a:spLocks noGrp="1" noChangeArrowheads="1"/>
          </p:cNvSpPr>
          <p:nvPr>
            <p:ph sz="quarter" idx="1"/>
          </p:nvPr>
        </p:nvSpPr>
        <p:spPr>
          <a:xfrm>
            <a:off x="457200" y="1219200"/>
            <a:ext cx="8229600" cy="4937125"/>
          </a:xfrm>
        </p:spPr>
        <p:txBody>
          <a:bodyPr/>
          <a:lstStyle/>
          <a:p>
            <a:r>
              <a:rPr lang="en-US" dirty="0" smtClean="0"/>
              <a:t>Two </a:t>
            </a:r>
            <a:r>
              <a:rPr lang="en-US" dirty="0"/>
              <a:t>possible </a:t>
            </a:r>
            <a:r>
              <a:rPr lang="en-US" dirty="0" smtClean="0"/>
              <a:t>formats</a:t>
            </a:r>
          </a:p>
          <a:p>
            <a:r>
              <a:rPr lang="en-US" dirty="0"/>
              <a:t>In the </a:t>
            </a:r>
            <a:r>
              <a:rPr lang="en-US" dirty="0">
                <a:solidFill>
                  <a:srgbClr val="FF0000"/>
                </a:solidFill>
              </a:rPr>
              <a:t>first</a:t>
            </a:r>
            <a:r>
              <a:rPr lang="en-US" dirty="0"/>
              <a:t> case, only one source of data is included per frame</a:t>
            </a:r>
            <a:r>
              <a:rPr lang="en-US" dirty="0" smtClean="0"/>
              <a:t>.</a:t>
            </a:r>
            <a:r>
              <a:rPr lang="en-US" dirty="0"/>
              <a:t> That source is identified by an </a:t>
            </a:r>
            <a:r>
              <a:rPr lang="en-US" dirty="0" smtClean="0"/>
              <a:t>address</a:t>
            </a:r>
          </a:p>
          <a:p>
            <a:r>
              <a:rPr lang="en-US" dirty="0" smtClean="0"/>
              <a:t>Work well when load is lighter, inefficient under heavy load</a:t>
            </a:r>
          </a:p>
          <a:p>
            <a:r>
              <a:rPr lang="en-US" dirty="0" smtClean="0"/>
              <a:t>In the </a:t>
            </a:r>
            <a:r>
              <a:rPr lang="en-US" dirty="0" smtClean="0">
                <a:solidFill>
                  <a:srgbClr val="FF0000"/>
                </a:solidFill>
              </a:rPr>
              <a:t>second </a:t>
            </a:r>
            <a:r>
              <a:rPr lang="en-US" dirty="0" smtClean="0"/>
              <a:t>case, </a:t>
            </a:r>
            <a:r>
              <a:rPr lang="en-US" dirty="0"/>
              <a:t>multiple data sources to be packaged in a single </a:t>
            </a:r>
            <a:r>
              <a:rPr lang="en-US" dirty="0" smtClean="0"/>
              <a:t>frame to improve efficiency</a:t>
            </a:r>
          </a:p>
          <a:p>
            <a:r>
              <a:rPr lang="en-US" dirty="0" smtClean="0"/>
              <a:t>Length </a:t>
            </a:r>
            <a:r>
              <a:rPr lang="en-US" dirty="0"/>
              <a:t>of data for each </a:t>
            </a:r>
            <a:r>
              <a:rPr lang="en-US" dirty="0" smtClean="0"/>
              <a:t>source is provided(Address+ length)</a:t>
            </a:r>
          </a:p>
          <a:p>
            <a:endParaRPr lang="en-US" dirty="0" smtClean="0">
              <a:latin typeface="Times" charset="0"/>
            </a:endParaRP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kumimoji="1" lang="en-US" smtClean="0"/>
              <a:t>Statistical TDM Frame Format</a:t>
            </a:r>
          </a:p>
        </p:txBody>
      </p:sp>
      <p:sp>
        <p:nvSpPr>
          <p:cNvPr id="5" name="Rectangle 3"/>
          <p:cNvSpPr>
            <a:spLocks noGrp="1" noChangeArrowheads="1"/>
          </p:cNvSpPr>
          <p:nvPr>
            <p:ph sz="quarter" idx="1"/>
          </p:nvPr>
        </p:nvSpPr>
        <p:spPr>
          <a:xfrm>
            <a:off x="457200" y="1219200"/>
            <a:ext cx="8229600" cy="4937125"/>
          </a:xfrm>
        </p:spPr>
        <p:txBody>
          <a:bodyPr/>
          <a:lstStyle/>
          <a:p>
            <a:r>
              <a:rPr lang="en-US" dirty="0"/>
              <a:t>Several techniques can be used to make this approach even more efficient</a:t>
            </a:r>
            <a:endParaRPr lang="en-US" dirty="0" smtClean="0"/>
          </a:p>
          <a:p>
            <a:pPr marL="0" indent="0">
              <a:buNone/>
            </a:pPr>
            <a:r>
              <a:rPr lang="en-US" b="1" dirty="0" smtClean="0"/>
              <a:t>Address field can be reduced using</a:t>
            </a:r>
          </a:p>
          <a:p>
            <a:r>
              <a:rPr lang="en-US" dirty="0" smtClean="0"/>
              <a:t>Relative addressing</a:t>
            </a:r>
          </a:p>
          <a:p>
            <a:pPr marL="0" indent="0">
              <a:buNone/>
            </a:pPr>
            <a:r>
              <a:rPr lang="en-US" b="1" dirty="0" smtClean="0"/>
              <a:t>Length field can be reduced</a:t>
            </a:r>
          </a:p>
          <a:p>
            <a:r>
              <a:rPr lang="en-US" dirty="0" smtClean="0"/>
              <a:t>By using </a:t>
            </a:r>
            <a:r>
              <a:rPr lang="en-US" dirty="0"/>
              <a:t>a 2-bit label with the length field</a:t>
            </a:r>
            <a:endParaRPr lang="en-US" dirty="0" smtClean="0"/>
          </a:p>
          <a:p>
            <a:pPr marL="0" indent="0">
              <a:buNone/>
            </a:pPr>
            <a:endParaRPr lang="en-US" dirty="0" smtClean="0">
              <a:latin typeface="Times" charset="0"/>
            </a:endParaRPr>
          </a:p>
          <a:p>
            <a:endParaRPr lang="en-US" dirty="0"/>
          </a:p>
        </p:txBody>
      </p:sp>
    </p:spTree>
    <p:extLst>
      <p:ext uri="{BB962C8B-B14F-4D97-AF65-F5344CB8AC3E}">
        <p14:creationId xmlns:p14="http://schemas.microsoft.com/office/powerpoint/2010/main" val="38976991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kumimoji="1" lang="en-US" smtClean="0"/>
              <a:t>Statistical TDM Frame Format</a:t>
            </a:r>
          </a:p>
        </p:txBody>
      </p:sp>
      <p:pic>
        <p:nvPicPr>
          <p:cNvPr id="24579" name="Picture 5" descr="&#10;StatTDM Frame                                                  0028286D  Mnementh                      BEAE7A2F:"/>
          <p:cNvPicPr>
            <a:picLocks noChangeAspect="1" noChangeArrowheads="1"/>
          </p:cNvPicPr>
          <p:nvPr/>
        </p:nvPicPr>
        <p:blipFill>
          <a:blip r:embed="rId3"/>
          <a:srcRect l="3580" t="9265" r="3580" b="18529"/>
          <a:stretch>
            <a:fillRect/>
          </a:stretch>
        </p:blipFill>
        <p:spPr bwMode="auto">
          <a:xfrm>
            <a:off x="914400" y="1600200"/>
            <a:ext cx="7469188" cy="4487863"/>
          </a:xfrm>
          <a:prstGeom prst="rect">
            <a:avLst/>
          </a:prstGeom>
          <a:noFill/>
          <a:ln w="9525">
            <a:noFill/>
            <a:miter lim="800000"/>
            <a:headEnd/>
            <a:tailEnd/>
          </a:ln>
        </p:spPr>
      </p:pic>
    </p:spTree>
    <p:extLst>
      <p:ext uri="{BB962C8B-B14F-4D97-AF65-F5344CB8AC3E}">
        <p14:creationId xmlns:p14="http://schemas.microsoft.com/office/powerpoint/2010/main" val="15175625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kumimoji="1" lang="en-GB" smtClean="0"/>
              <a:t>Cable Modems (Statistical TDM - App)</a:t>
            </a:r>
          </a:p>
        </p:txBody>
      </p:sp>
      <p:sp>
        <p:nvSpPr>
          <p:cNvPr id="25603" name="Rectangle 3"/>
          <p:cNvSpPr>
            <a:spLocks noGrp="1" noChangeArrowheads="1"/>
          </p:cNvSpPr>
          <p:nvPr>
            <p:ph sz="quarter" idx="1"/>
          </p:nvPr>
        </p:nvSpPr>
        <p:spPr>
          <a:xfrm>
            <a:off x="457200" y="1676400"/>
            <a:ext cx="8229600" cy="5029200"/>
          </a:xfrm>
        </p:spPr>
        <p:txBody>
          <a:bodyPr/>
          <a:lstStyle/>
          <a:p>
            <a:pPr eaLnBrk="1" hangingPunct="1">
              <a:lnSpc>
                <a:spcPct val="90000"/>
              </a:lnSpc>
            </a:pPr>
            <a:r>
              <a:rPr kumimoji="1" lang="en-GB" sz="2800" dirty="0"/>
              <a:t>D</a:t>
            </a:r>
            <a:r>
              <a:rPr kumimoji="1" lang="en-GB" sz="2800" dirty="0" smtClean="0"/>
              <a:t>edicate two cable TV channels to data transfer</a:t>
            </a:r>
          </a:p>
          <a:p>
            <a:pPr eaLnBrk="1" hangingPunct="1">
              <a:lnSpc>
                <a:spcPct val="90000"/>
              </a:lnSpc>
            </a:pPr>
            <a:r>
              <a:rPr kumimoji="1" lang="en-GB" sz="2800" dirty="0"/>
              <a:t>E</a:t>
            </a:r>
            <a:r>
              <a:rPr kumimoji="1" lang="en-GB" sz="2800" dirty="0" smtClean="0"/>
              <a:t>ach channel shared by number of subscribers, using statistical TDM</a:t>
            </a:r>
          </a:p>
          <a:p>
            <a:pPr eaLnBrk="1" hangingPunct="1">
              <a:lnSpc>
                <a:spcPct val="90000"/>
              </a:lnSpc>
            </a:pPr>
            <a:r>
              <a:rPr kumimoji="1" lang="en-GB" sz="2800" dirty="0" smtClean="0"/>
              <a:t>Downstream</a:t>
            </a:r>
          </a:p>
          <a:p>
            <a:pPr lvl="1" eaLnBrk="1" hangingPunct="1">
              <a:lnSpc>
                <a:spcPct val="90000"/>
              </a:lnSpc>
            </a:pPr>
            <a:r>
              <a:rPr kumimoji="1" lang="en-GB" sz="2400" dirty="0"/>
              <a:t>C</a:t>
            </a:r>
            <a:r>
              <a:rPr kumimoji="1" lang="en-GB" sz="2400" dirty="0" smtClean="0"/>
              <a:t>able scheduler delivers data in small packets</a:t>
            </a:r>
          </a:p>
          <a:p>
            <a:pPr lvl="1" eaLnBrk="1" hangingPunct="1">
              <a:lnSpc>
                <a:spcPct val="90000"/>
              </a:lnSpc>
            </a:pPr>
            <a:r>
              <a:rPr kumimoji="1" lang="en-GB" sz="2400" dirty="0"/>
              <a:t>A</a:t>
            </a:r>
            <a:r>
              <a:rPr kumimoji="1" lang="en-GB" sz="2400" dirty="0" smtClean="0"/>
              <a:t>ctive subscribers share downstream capacity</a:t>
            </a:r>
          </a:p>
          <a:p>
            <a:pPr lvl="1" eaLnBrk="1" hangingPunct="1">
              <a:lnSpc>
                <a:spcPct val="90000"/>
              </a:lnSpc>
            </a:pPr>
            <a:r>
              <a:rPr kumimoji="1" lang="en-GB" sz="2400" dirty="0"/>
              <a:t>A</a:t>
            </a:r>
            <a:r>
              <a:rPr kumimoji="1" lang="en-GB" sz="2400" dirty="0" smtClean="0"/>
              <a:t>lso allocates upstream time slots to subscribers</a:t>
            </a:r>
          </a:p>
          <a:p>
            <a:pPr eaLnBrk="1" hangingPunct="1">
              <a:lnSpc>
                <a:spcPct val="90000"/>
              </a:lnSpc>
            </a:pPr>
            <a:r>
              <a:rPr kumimoji="1" lang="en-GB" sz="2800" dirty="0" smtClean="0"/>
              <a:t>Upstream</a:t>
            </a:r>
          </a:p>
          <a:p>
            <a:pPr lvl="1" eaLnBrk="1" hangingPunct="1">
              <a:lnSpc>
                <a:spcPct val="90000"/>
              </a:lnSpc>
            </a:pPr>
            <a:r>
              <a:rPr kumimoji="1" lang="en-GB" sz="2400" dirty="0"/>
              <a:t>U</a:t>
            </a:r>
            <a:r>
              <a:rPr kumimoji="1" lang="en-GB" sz="2400" dirty="0" smtClean="0"/>
              <a:t>ser requests timeslots on shared upstream channel</a:t>
            </a:r>
          </a:p>
          <a:p>
            <a:pPr lvl="1" eaLnBrk="1" hangingPunct="1">
              <a:lnSpc>
                <a:spcPct val="90000"/>
              </a:lnSpc>
            </a:pPr>
            <a:r>
              <a:rPr kumimoji="1" lang="en-GB" sz="2400" dirty="0" smtClean="0"/>
              <a:t>Head end scheduler notifies subscriber of slots to use</a:t>
            </a:r>
          </a:p>
          <a:p>
            <a:pPr eaLnBrk="1" hangingPunct="1">
              <a:lnSpc>
                <a:spcPct val="90000"/>
              </a:lnSpc>
            </a:pPr>
            <a:endParaRPr kumimoji="1" lang="en-GB" sz="2800" dirty="0" smtClean="0"/>
          </a:p>
        </p:txBody>
      </p:sp>
    </p:spTree>
    <p:extLst>
      <p:ext uri="{BB962C8B-B14F-4D97-AF65-F5344CB8AC3E}">
        <p14:creationId xmlns:p14="http://schemas.microsoft.com/office/powerpoint/2010/main" val="32601802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kumimoji="1" lang="en-GB" smtClean="0"/>
              <a:t>Cable Modem Scheme</a:t>
            </a:r>
          </a:p>
        </p:txBody>
      </p:sp>
      <p:pic>
        <p:nvPicPr>
          <p:cNvPr id="26627" name="Picture 5" descr="Cable Modem                                                    0028286D  Mnementh                      BEAE7A2F:"/>
          <p:cNvPicPr>
            <a:picLocks noChangeAspect="1" noChangeArrowheads="1"/>
          </p:cNvPicPr>
          <p:nvPr/>
        </p:nvPicPr>
        <p:blipFill>
          <a:blip r:embed="rId3"/>
          <a:srcRect l="14319" t="13898" r="14319" b="37059"/>
          <a:stretch>
            <a:fillRect/>
          </a:stretch>
        </p:blipFill>
        <p:spPr bwMode="auto">
          <a:xfrm>
            <a:off x="685800" y="1676400"/>
            <a:ext cx="7924800" cy="4267200"/>
          </a:xfrm>
          <a:prstGeom prst="rect">
            <a:avLst/>
          </a:prstGeom>
          <a:noFill/>
          <a:ln w="9525">
            <a:noFill/>
            <a:miter lim="800000"/>
            <a:headEnd/>
            <a:tailEnd/>
          </a:ln>
        </p:spPr>
      </p:pic>
    </p:spTree>
    <p:extLst>
      <p:ext uri="{BB962C8B-B14F-4D97-AF65-F5344CB8AC3E}">
        <p14:creationId xmlns:p14="http://schemas.microsoft.com/office/powerpoint/2010/main" val="2441819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smtClean="0"/>
              <a:t>Summary</a:t>
            </a:r>
            <a:endParaRPr lang="en-AU" smtClean="0"/>
          </a:p>
        </p:txBody>
      </p:sp>
      <p:sp>
        <p:nvSpPr>
          <p:cNvPr id="31747" name="Rectangle 3"/>
          <p:cNvSpPr>
            <a:spLocks noGrp="1" noChangeArrowheads="1"/>
          </p:cNvSpPr>
          <p:nvPr>
            <p:ph sz="quarter" idx="1"/>
          </p:nvPr>
        </p:nvSpPr>
        <p:spPr>
          <a:xfrm>
            <a:off x="457200" y="1219200"/>
            <a:ext cx="8229600" cy="4937125"/>
          </a:xfrm>
        </p:spPr>
        <p:txBody>
          <a:bodyPr/>
          <a:lstStyle/>
          <a:p>
            <a:pPr marL="0" indent="0" eaLnBrk="1" hangingPunct="1">
              <a:buNone/>
            </a:pPr>
            <a:r>
              <a:rPr lang="en-US" dirty="0" smtClean="0"/>
              <a:t>Looked at multiplexing multiple channels on a single link</a:t>
            </a:r>
          </a:p>
          <a:p>
            <a:pPr eaLnBrk="1" hangingPunct="1"/>
            <a:r>
              <a:rPr lang="en-US" dirty="0" smtClean="0"/>
              <a:t>FDM</a:t>
            </a:r>
          </a:p>
          <a:p>
            <a:pPr eaLnBrk="1" hangingPunct="1"/>
            <a:r>
              <a:rPr lang="en-US" dirty="0" smtClean="0"/>
              <a:t>TDM</a:t>
            </a:r>
          </a:p>
          <a:p>
            <a:pPr eaLnBrk="1" hangingPunct="1"/>
            <a:r>
              <a:rPr lang="en-US" dirty="0" smtClean="0"/>
              <a:t>Statistical TDM</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Preparation</a:t>
            </a:r>
            <a:endParaRPr lang="en-US" dirty="0"/>
          </a:p>
        </p:txBody>
      </p:sp>
      <p:sp>
        <p:nvSpPr>
          <p:cNvPr id="3" name="Content Placeholder 2"/>
          <p:cNvSpPr>
            <a:spLocks noGrp="1"/>
          </p:cNvSpPr>
          <p:nvPr>
            <p:ph sz="quarter" idx="1"/>
          </p:nvPr>
        </p:nvSpPr>
        <p:spPr/>
        <p:txBody>
          <a:bodyPr/>
          <a:lstStyle/>
          <a:p>
            <a:r>
              <a:rPr lang="en-US" dirty="0" smtClean="0"/>
              <a:t>Thorough reading of slide related material from the book</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kumimoji="1" lang="en-US" smtClean="0"/>
              <a:t>Frequency Division Multiplexing</a:t>
            </a:r>
          </a:p>
        </p:txBody>
      </p:sp>
      <p:pic>
        <p:nvPicPr>
          <p:cNvPr id="11267" name="Picture 5" descr="FDM&amp;TDM                                                        0028286D  Mnementh                      BEAE7A2F:"/>
          <p:cNvPicPr>
            <a:picLocks noChangeAspect="1" noChangeArrowheads="1"/>
          </p:cNvPicPr>
          <p:nvPr/>
        </p:nvPicPr>
        <p:blipFill>
          <a:blip r:embed="rId3"/>
          <a:srcRect l="9265" t="3580" r="9265" b="53693"/>
          <a:stretch>
            <a:fillRect/>
          </a:stretch>
        </p:blipFill>
        <p:spPr bwMode="auto">
          <a:xfrm>
            <a:off x="1371600" y="2209800"/>
            <a:ext cx="6330950" cy="4298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p:cNvSpPr>
            <a:spLocks noGrp="1" noChangeAspect="1" noChangeArrowheads="1"/>
          </p:cNvSpPr>
          <p:nvPr>
            <p:ph type="title"/>
          </p:nvPr>
        </p:nvSpPr>
        <p:spPr>
          <a:xfrm>
            <a:off x="152400" y="1752600"/>
            <a:ext cx="2971800" cy="2543175"/>
          </a:xfrm>
        </p:spPr>
        <p:txBody>
          <a:bodyPr/>
          <a:lstStyle/>
          <a:p>
            <a:pPr eaLnBrk="1" hangingPunct="1"/>
            <a:r>
              <a:rPr kumimoji="1" lang="en-US" smtClean="0"/>
              <a:t>FDM</a:t>
            </a:r>
            <a:br>
              <a:rPr kumimoji="1" lang="en-US" smtClean="0"/>
            </a:br>
            <a:r>
              <a:rPr kumimoji="1" lang="en-US" smtClean="0"/>
              <a:t>System Overview</a:t>
            </a:r>
          </a:p>
        </p:txBody>
      </p:sp>
      <p:pic>
        <p:nvPicPr>
          <p:cNvPr id="12291" name="Picture 5" descr="FDM                                                            0028286D  Mnementh                      BEAE7A2F:"/>
          <p:cNvPicPr>
            <a:picLocks noChangeAspect="1" noChangeArrowheads="1"/>
          </p:cNvPicPr>
          <p:nvPr/>
        </p:nvPicPr>
        <p:blipFill>
          <a:blip r:embed="rId3"/>
          <a:srcRect b="8949"/>
          <a:stretch>
            <a:fillRect/>
          </a:stretch>
        </p:blipFill>
        <p:spPr bwMode="auto">
          <a:xfrm>
            <a:off x="2362200" y="152400"/>
            <a:ext cx="6629400" cy="6496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noChangeAspect="1" noChangeArrowheads="1"/>
          </p:cNvSpPr>
          <p:nvPr>
            <p:ph type="title"/>
          </p:nvPr>
        </p:nvSpPr>
        <p:spPr>
          <a:xfrm>
            <a:off x="152400" y="277813"/>
            <a:ext cx="8763000" cy="788987"/>
          </a:xfrm>
        </p:spPr>
        <p:txBody>
          <a:bodyPr/>
          <a:lstStyle/>
          <a:p>
            <a:pPr eaLnBrk="1" hangingPunct="1"/>
            <a:r>
              <a:rPr kumimoji="1" lang="en-US" dirty="0" smtClean="0"/>
              <a:t>FDM Voice band Example</a:t>
            </a:r>
          </a:p>
        </p:txBody>
      </p:sp>
      <p:pic>
        <p:nvPicPr>
          <p:cNvPr id="13315" name="Picture 5" descr="&#10;FDM-Voiceband                                                  0028286D  Mnementh                      BEAE7A2F:"/>
          <p:cNvPicPr>
            <a:picLocks noChangeAspect="1" noChangeArrowheads="1"/>
          </p:cNvPicPr>
          <p:nvPr/>
        </p:nvPicPr>
        <p:blipFill>
          <a:blip r:embed="rId3"/>
          <a:srcRect l="4633" t="10739" r="4633" b="14319"/>
          <a:stretch>
            <a:fillRect/>
          </a:stretch>
        </p:blipFill>
        <p:spPr bwMode="auto">
          <a:xfrm>
            <a:off x="2057400" y="1398588"/>
            <a:ext cx="5002213" cy="5346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kumimoji="1" lang="en-US" smtClean="0"/>
              <a:t>Analog Carrier Systems</a:t>
            </a:r>
          </a:p>
        </p:txBody>
      </p:sp>
      <p:sp>
        <p:nvSpPr>
          <p:cNvPr id="14339" name="Rectangle 3"/>
          <p:cNvSpPr>
            <a:spLocks noGrp="1" noChangeArrowheads="1"/>
          </p:cNvSpPr>
          <p:nvPr>
            <p:ph sz="quarter" idx="1"/>
          </p:nvPr>
        </p:nvSpPr>
        <p:spPr>
          <a:xfrm>
            <a:off x="457200" y="1447800"/>
            <a:ext cx="8229600" cy="5181600"/>
          </a:xfrm>
        </p:spPr>
        <p:txBody>
          <a:bodyPr/>
          <a:lstStyle/>
          <a:p>
            <a:pPr eaLnBrk="1" hangingPunct="1">
              <a:lnSpc>
                <a:spcPct val="90000"/>
              </a:lnSpc>
            </a:pPr>
            <a:r>
              <a:rPr kumimoji="1" lang="en-US" sz="2800" dirty="0"/>
              <a:t>L</a:t>
            </a:r>
            <a:r>
              <a:rPr kumimoji="1" lang="en-US" sz="2800" dirty="0" smtClean="0"/>
              <a:t>ong-distance links use an FDM hierarchy</a:t>
            </a:r>
          </a:p>
          <a:p>
            <a:pPr>
              <a:lnSpc>
                <a:spcPct val="90000"/>
              </a:lnSpc>
            </a:pPr>
            <a:r>
              <a:rPr kumimoji="1" lang="en-US" sz="2800" dirty="0"/>
              <a:t>AT&amp;T (USA) and ITU-T (International) variants</a:t>
            </a:r>
          </a:p>
          <a:p>
            <a:pPr eaLnBrk="1" hangingPunct="1">
              <a:lnSpc>
                <a:spcPct val="90000"/>
              </a:lnSpc>
            </a:pPr>
            <a:r>
              <a:rPr kumimoji="1" lang="en-US" sz="2800" dirty="0" smtClean="0"/>
              <a:t>Group</a:t>
            </a:r>
          </a:p>
          <a:p>
            <a:pPr lvl="1" eaLnBrk="1" hangingPunct="1">
              <a:lnSpc>
                <a:spcPct val="90000"/>
              </a:lnSpc>
            </a:pPr>
            <a:r>
              <a:rPr kumimoji="1" lang="en-US" sz="2400" dirty="0" smtClean="0"/>
              <a:t>12 voice channels  (4kHz each) = 48kHz</a:t>
            </a:r>
          </a:p>
          <a:p>
            <a:pPr lvl="1" eaLnBrk="1" hangingPunct="1">
              <a:lnSpc>
                <a:spcPct val="90000"/>
              </a:lnSpc>
            </a:pPr>
            <a:r>
              <a:rPr kumimoji="1" lang="en-US" sz="2400" dirty="0"/>
              <a:t>R</a:t>
            </a:r>
            <a:r>
              <a:rPr kumimoji="1" lang="en-US" sz="2400" dirty="0" smtClean="0"/>
              <a:t>ange 60kHz to 108kHz</a:t>
            </a:r>
          </a:p>
          <a:p>
            <a:pPr eaLnBrk="1" hangingPunct="1">
              <a:lnSpc>
                <a:spcPct val="90000"/>
              </a:lnSpc>
            </a:pPr>
            <a:r>
              <a:rPr kumimoji="1" lang="en-US" sz="2800" dirty="0" smtClean="0"/>
              <a:t>Super group</a:t>
            </a:r>
          </a:p>
          <a:p>
            <a:pPr lvl="1" eaLnBrk="1" hangingPunct="1">
              <a:lnSpc>
                <a:spcPct val="90000"/>
              </a:lnSpc>
            </a:pPr>
            <a:r>
              <a:rPr kumimoji="1" lang="en-US" sz="2400" dirty="0" smtClean="0"/>
              <a:t>FDM of 5 group signals supports 60 channels</a:t>
            </a:r>
          </a:p>
          <a:p>
            <a:pPr lvl="1" eaLnBrk="1" hangingPunct="1">
              <a:lnSpc>
                <a:spcPct val="90000"/>
              </a:lnSpc>
            </a:pPr>
            <a:r>
              <a:rPr kumimoji="1" lang="en-US" sz="2400" dirty="0" smtClean="0"/>
              <a:t>The resulting signal occupies 312 to 552KHz</a:t>
            </a:r>
          </a:p>
          <a:p>
            <a:pPr lvl="1" eaLnBrk="1" hangingPunct="1">
              <a:lnSpc>
                <a:spcPct val="90000"/>
              </a:lnSpc>
            </a:pPr>
            <a:endParaRPr kumimoji="1" lang="en-US" sz="2400" dirty="0" smtClean="0"/>
          </a:p>
          <a:p>
            <a:pPr eaLnBrk="1" hangingPunct="1">
              <a:lnSpc>
                <a:spcPct val="90000"/>
              </a:lnSpc>
            </a:pPr>
            <a:endParaRPr kumimoji="1" lang="en-US" sz="28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kumimoji="1" lang="en-US" smtClean="0"/>
              <a:t>Analog Carrier Systems</a:t>
            </a:r>
          </a:p>
        </p:txBody>
      </p:sp>
      <p:sp>
        <p:nvSpPr>
          <p:cNvPr id="14339" name="Rectangle 3"/>
          <p:cNvSpPr>
            <a:spLocks noGrp="1" noChangeArrowheads="1"/>
          </p:cNvSpPr>
          <p:nvPr>
            <p:ph sz="quarter" idx="1"/>
          </p:nvPr>
        </p:nvSpPr>
        <p:spPr>
          <a:xfrm>
            <a:off x="457200" y="1447800"/>
            <a:ext cx="8229600" cy="5181600"/>
          </a:xfrm>
        </p:spPr>
        <p:txBody>
          <a:bodyPr/>
          <a:lstStyle/>
          <a:p>
            <a:pPr eaLnBrk="1" hangingPunct="1">
              <a:lnSpc>
                <a:spcPct val="90000"/>
              </a:lnSpc>
            </a:pPr>
            <a:r>
              <a:rPr kumimoji="1" lang="en-US" sz="3200" dirty="0"/>
              <a:t>L</a:t>
            </a:r>
            <a:r>
              <a:rPr kumimoji="1" lang="en-US" sz="3200" dirty="0" smtClean="0"/>
              <a:t>ong-distance links use an FDM hierarchy</a:t>
            </a:r>
          </a:p>
          <a:p>
            <a:pPr>
              <a:lnSpc>
                <a:spcPct val="90000"/>
              </a:lnSpc>
            </a:pPr>
            <a:r>
              <a:rPr lang="en-US" sz="3200" dirty="0"/>
              <a:t>Coaxial cable and microwave </a:t>
            </a:r>
            <a:r>
              <a:rPr lang="en-US" sz="3200" dirty="0" smtClean="0"/>
              <a:t>systems</a:t>
            </a:r>
            <a:endParaRPr kumimoji="1" lang="en-US" sz="3200" dirty="0" smtClean="0"/>
          </a:p>
          <a:p>
            <a:pPr eaLnBrk="1" hangingPunct="1">
              <a:lnSpc>
                <a:spcPct val="90000"/>
              </a:lnSpc>
            </a:pPr>
            <a:r>
              <a:rPr kumimoji="1" lang="en-US" sz="3200" dirty="0" smtClean="0"/>
              <a:t>Master group</a:t>
            </a:r>
          </a:p>
          <a:p>
            <a:pPr lvl="1" eaLnBrk="1" hangingPunct="1">
              <a:lnSpc>
                <a:spcPct val="90000"/>
              </a:lnSpc>
            </a:pPr>
            <a:r>
              <a:rPr kumimoji="1" lang="en-US" sz="2800" dirty="0" smtClean="0"/>
              <a:t>FDM of 10 super groups supports 600 channels (2.52 MHz bandwidth)</a:t>
            </a:r>
          </a:p>
          <a:p>
            <a:pPr eaLnBrk="1" hangingPunct="1">
              <a:lnSpc>
                <a:spcPct val="90000"/>
              </a:lnSpc>
            </a:pPr>
            <a:r>
              <a:rPr kumimoji="1" lang="en-US" sz="3200" dirty="0"/>
              <a:t>S</a:t>
            </a:r>
            <a:r>
              <a:rPr kumimoji="1" lang="en-US" sz="3200" dirty="0" smtClean="0"/>
              <a:t>o original signal can be modulated many times</a:t>
            </a:r>
          </a:p>
          <a:p>
            <a:pPr lvl="1" eaLnBrk="1" hangingPunct="1">
              <a:lnSpc>
                <a:spcPct val="90000"/>
              </a:lnSpc>
            </a:pPr>
            <a:endParaRPr kumimoji="1" lang="en-US" sz="2400" dirty="0" smtClean="0"/>
          </a:p>
          <a:p>
            <a:pPr eaLnBrk="1" hangingPunct="1">
              <a:lnSpc>
                <a:spcPct val="90000"/>
              </a:lnSpc>
            </a:pPr>
            <a:endParaRPr kumimoji="1" lang="en-US" sz="2800" dirty="0" smtClean="0"/>
          </a:p>
        </p:txBody>
      </p:sp>
    </p:spTree>
    <p:extLst>
      <p:ext uri="{BB962C8B-B14F-4D97-AF65-F5344CB8AC3E}">
        <p14:creationId xmlns:p14="http://schemas.microsoft.com/office/powerpoint/2010/main" val="36501522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026"/>
          <p:cNvSpPr>
            <a:spLocks noGrp="1" noChangeArrowheads="1"/>
          </p:cNvSpPr>
          <p:nvPr>
            <p:ph type="title"/>
          </p:nvPr>
        </p:nvSpPr>
        <p:spPr/>
        <p:txBody>
          <a:bodyPr/>
          <a:lstStyle/>
          <a:p>
            <a:pPr eaLnBrk="1" hangingPunct="1"/>
            <a:r>
              <a:rPr kumimoji="1" lang="en-GB" smtClean="0"/>
              <a:t>Wavelength Division Multiplexing</a:t>
            </a:r>
          </a:p>
        </p:txBody>
      </p:sp>
      <p:sp>
        <p:nvSpPr>
          <p:cNvPr id="15363" name="Rectangle 1027"/>
          <p:cNvSpPr>
            <a:spLocks noGrp="1" noChangeArrowheads="1"/>
          </p:cNvSpPr>
          <p:nvPr>
            <p:ph sz="quarter" idx="1"/>
          </p:nvPr>
        </p:nvSpPr>
        <p:spPr>
          <a:xfrm>
            <a:off x="457200" y="1447800"/>
            <a:ext cx="8229600" cy="4800600"/>
          </a:xfrm>
        </p:spPr>
        <p:txBody>
          <a:bodyPr/>
          <a:lstStyle/>
          <a:p>
            <a:pPr eaLnBrk="1" hangingPunct="1">
              <a:lnSpc>
                <a:spcPct val="90000"/>
              </a:lnSpc>
            </a:pPr>
            <a:r>
              <a:rPr kumimoji="1" lang="en-GB" sz="3200" dirty="0" smtClean="0"/>
              <a:t>FDM with multiple beams of light at different frequencies</a:t>
            </a:r>
          </a:p>
          <a:p>
            <a:pPr eaLnBrk="1" hangingPunct="1">
              <a:lnSpc>
                <a:spcPct val="90000"/>
              </a:lnSpc>
            </a:pPr>
            <a:r>
              <a:rPr kumimoji="1" lang="en-GB" sz="3200" dirty="0"/>
              <a:t>C</a:t>
            </a:r>
            <a:r>
              <a:rPr kumimoji="1" lang="en-GB" sz="3200" dirty="0" smtClean="0"/>
              <a:t>arried over optical </a:t>
            </a:r>
            <a:r>
              <a:rPr kumimoji="1" lang="en-GB" sz="3200" dirty="0" err="1" smtClean="0"/>
              <a:t>fiber</a:t>
            </a:r>
            <a:r>
              <a:rPr kumimoji="1" lang="en-GB" sz="3200" dirty="0" smtClean="0"/>
              <a:t> links</a:t>
            </a:r>
          </a:p>
          <a:p>
            <a:pPr lvl="1" eaLnBrk="1" hangingPunct="1">
              <a:lnSpc>
                <a:spcPct val="90000"/>
              </a:lnSpc>
            </a:pPr>
            <a:r>
              <a:rPr kumimoji="1" lang="en-GB" sz="2800" dirty="0"/>
              <a:t>C</a:t>
            </a:r>
            <a:r>
              <a:rPr kumimoji="1" lang="en-GB" sz="2800" dirty="0" smtClean="0"/>
              <a:t>ommercial systems with 160 channels of 10 </a:t>
            </a:r>
            <a:r>
              <a:rPr kumimoji="1" lang="en-GB" sz="2800" dirty="0" err="1" smtClean="0"/>
              <a:t>Gbps</a:t>
            </a:r>
            <a:endParaRPr kumimoji="1" lang="en-GB" sz="2800" dirty="0" smtClean="0"/>
          </a:p>
          <a:p>
            <a:pPr lvl="1" eaLnBrk="1" hangingPunct="1">
              <a:lnSpc>
                <a:spcPct val="90000"/>
              </a:lnSpc>
            </a:pPr>
            <a:r>
              <a:rPr kumimoji="1" lang="en-GB" sz="2800" dirty="0"/>
              <a:t>L</a:t>
            </a:r>
            <a:r>
              <a:rPr kumimoji="1" lang="en-GB" sz="2800" dirty="0" smtClean="0"/>
              <a:t>ab demo of 256 channels 39.8 </a:t>
            </a:r>
            <a:r>
              <a:rPr kumimoji="1" lang="en-GB" sz="2800" dirty="0" err="1" smtClean="0"/>
              <a:t>Gbps</a:t>
            </a:r>
            <a:endParaRPr kumimoji="1" lang="en-GB" sz="2800" dirty="0" smtClean="0"/>
          </a:p>
          <a:p>
            <a:pPr marL="0" indent="0" eaLnBrk="1" hangingPunct="1">
              <a:lnSpc>
                <a:spcPct val="90000"/>
              </a:lnSpc>
              <a:buNone/>
            </a:pPr>
            <a:endParaRPr kumimoji="1" lang="en-GB" sz="28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026"/>
          <p:cNvSpPr>
            <a:spLocks noGrp="1" noChangeArrowheads="1"/>
          </p:cNvSpPr>
          <p:nvPr>
            <p:ph type="title"/>
          </p:nvPr>
        </p:nvSpPr>
        <p:spPr/>
        <p:txBody>
          <a:bodyPr/>
          <a:lstStyle/>
          <a:p>
            <a:pPr eaLnBrk="1" hangingPunct="1"/>
            <a:r>
              <a:rPr kumimoji="1" lang="en-GB" smtClean="0"/>
              <a:t>Wavelength Division Multiplexing</a:t>
            </a:r>
          </a:p>
        </p:txBody>
      </p:sp>
      <p:sp>
        <p:nvSpPr>
          <p:cNvPr id="15363" name="Rectangle 1027"/>
          <p:cNvSpPr>
            <a:spLocks noGrp="1" noChangeArrowheads="1"/>
          </p:cNvSpPr>
          <p:nvPr>
            <p:ph sz="quarter" idx="1"/>
          </p:nvPr>
        </p:nvSpPr>
        <p:spPr>
          <a:xfrm>
            <a:off x="457200" y="1447800"/>
            <a:ext cx="8229600" cy="4800600"/>
          </a:xfrm>
        </p:spPr>
        <p:txBody>
          <a:bodyPr/>
          <a:lstStyle/>
          <a:p>
            <a:pPr eaLnBrk="1" hangingPunct="1">
              <a:lnSpc>
                <a:spcPct val="90000"/>
              </a:lnSpc>
            </a:pPr>
            <a:r>
              <a:rPr kumimoji="1" lang="en-GB" sz="2800" dirty="0"/>
              <a:t>A</a:t>
            </a:r>
            <a:r>
              <a:rPr kumimoji="1" lang="en-GB" sz="2800" dirty="0" smtClean="0"/>
              <a:t>rchitecture similar to other FDM systems</a:t>
            </a:r>
          </a:p>
          <a:p>
            <a:pPr lvl="1" eaLnBrk="1" hangingPunct="1">
              <a:lnSpc>
                <a:spcPct val="90000"/>
              </a:lnSpc>
            </a:pPr>
            <a:r>
              <a:rPr kumimoji="1" lang="en-GB" sz="2400" dirty="0"/>
              <a:t>M</a:t>
            </a:r>
            <a:r>
              <a:rPr kumimoji="1" lang="en-GB" sz="2400" dirty="0" smtClean="0"/>
              <a:t>ultiplexer consolidates laser sources (1550nm) for transmission over single </a:t>
            </a:r>
            <a:r>
              <a:rPr kumimoji="1" lang="en-GB" sz="2400" dirty="0" err="1" smtClean="0"/>
              <a:t>fiber</a:t>
            </a:r>
            <a:endParaRPr kumimoji="1" lang="en-GB" sz="2400" dirty="0" smtClean="0"/>
          </a:p>
          <a:p>
            <a:pPr lvl="1" eaLnBrk="1" hangingPunct="1">
              <a:lnSpc>
                <a:spcPct val="90000"/>
              </a:lnSpc>
            </a:pPr>
            <a:r>
              <a:rPr kumimoji="1" lang="en-GB" sz="2400" dirty="0" smtClean="0"/>
              <a:t>Optical amplifiers amplify all wavelengths</a:t>
            </a:r>
          </a:p>
          <a:p>
            <a:pPr lvl="1" eaLnBrk="1" hangingPunct="1">
              <a:lnSpc>
                <a:spcPct val="90000"/>
              </a:lnSpc>
            </a:pPr>
            <a:r>
              <a:rPr kumimoji="1" lang="en-GB" sz="2400" dirty="0" smtClean="0"/>
              <a:t>Demux separates channels at the destination</a:t>
            </a:r>
          </a:p>
          <a:p>
            <a:pPr eaLnBrk="1" hangingPunct="1">
              <a:lnSpc>
                <a:spcPct val="90000"/>
              </a:lnSpc>
            </a:pPr>
            <a:r>
              <a:rPr kumimoji="1" lang="en-GB" sz="2800" dirty="0"/>
              <a:t>A</a:t>
            </a:r>
            <a:r>
              <a:rPr kumimoji="1" lang="en-GB" sz="2800" dirty="0" smtClean="0"/>
              <a:t>lso have Dense Wavelength Division Multiplexing (DWDM)</a:t>
            </a:r>
          </a:p>
          <a:p>
            <a:pPr eaLnBrk="1" hangingPunct="1">
              <a:lnSpc>
                <a:spcPct val="90000"/>
              </a:lnSpc>
            </a:pPr>
            <a:endParaRPr kumimoji="1" lang="en-GB" sz="2800" dirty="0" smtClean="0"/>
          </a:p>
        </p:txBody>
      </p:sp>
    </p:spTree>
    <p:extLst>
      <p:ext uri="{BB962C8B-B14F-4D97-AF65-F5344CB8AC3E}">
        <p14:creationId xmlns:p14="http://schemas.microsoft.com/office/powerpoint/2010/main" val="197499719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cture (Ch. 8)">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Lecture (Ch. 8)</Template>
  <TotalTime>299</TotalTime>
  <Words>3895</Words>
  <Application>Microsoft Office PowerPoint</Application>
  <PresentationFormat>On-screen Show (4:3)</PresentationFormat>
  <Paragraphs>182</Paragraphs>
  <Slides>29</Slides>
  <Notes>27</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Lecture (Ch. 8)</vt:lpstr>
      <vt:lpstr>Data and Computer Communications</vt:lpstr>
      <vt:lpstr>Multiplexing</vt:lpstr>
      <vt:lpstr>Frequency Division Multiplexing</vt:lpstr>
      <vt:lpstr>FDM System Overview</vt:lpstr>
      <vt:lpstr>FDM Voice band Example</vt:lpstr>
      <vt:lpstr>Analog Carrier Systems</vt:lpstr>
      <vt:lpstr>Analog Carrier Systems</vt:lpstr>
      <vt:lpstr>Wavelength Division Multiplexing</vt:lpstr>
      <vt:lpstr>Wavelength Division Multiplexing</vt:lpstr>
      <vt:lpstr>Synchronous Time Division Multiplexing</vt:lpstr>
      <vt:lpstr>TDM System Overview</vt:lpstr>
      <vt:lpstr>TDM Link Control</vt:lpstr>
      <vt:lpstr>Data Link Control on TDM</vt:lpstr>
      <vt:lpstr>Framing</vt:lpstr>
      <vt:lpstr>Framing</vt:lpstr>
      <vt:lpstr>Pulse Stuffing</vt:lpstr>
      <vt:lpstr>Pulse Stuffing</vt:lpstr>
      <vt:lpstr>Pulse Stuffing</vt:lpstr>
      <vt:lpstr>Statistical TDM</vt:lpstr>
      <vt:lpstr>Statistical TDM</vt:lpstr>
      <vt:lpstr>Synchronous Vs Statistical TDM</vt:lpstr>
      <vt:lpstr>Synchronous Vs Statistical TDM</vt:lpstr>
      <vt:lpstr>Statistical TDM Frame Format</vt:lpstr>
      <vt:lpstr>Statistical TDM Frame Format</vt:lpstr>
      <vt:lpstr>Statistical TDM Frame Format</vt:lpstr>
      <vt:lpstr>Cable Modems (Statistical TDM - App)</vt:lpstr>
      <vt:lpstr>Cable Modem Scheme</vt:lpstr>
      <vt:lpstr>Summary</vt:lpstr>
      <vt:lpstr>Chapter Preparation</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and Computer Communications</dc:title>
  <dc:subject>Lecture Slides</dc:subject>
  <dc:creator>KRYSTAL_HEAR8</dc:creator>
  <cp:lastModifiedBy>Yasir Salam</cp:lastModifiedBy>
  <cp:revision>61</cp:revision>
  <cp:lastPrinted>2006-07-06T07:11:07Z</cp:lastPrinted>
  <dcterms:created xsi:type="dcterms:W3CDTF">2016-11-20T18:26:44Z</dcterms:created>
  <dcterms:modified xsi:type="dcterms:W3CDTF">2018-04-10T18:55:24Z</dcterms:modified>
</cp:coreProperties>
</file>