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38401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96080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99524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67B29A-14F8-4321-85C7-1FB43BC483D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41468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67B29A-14F8-4321-85C7-1FB43BC483DB}" type="datetimeFigureOut">
              <a:rPr lang="en-US" smtClean="0"/>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51805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67B29A-14F8-4321-85C7-1FB43BC483D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3974272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67B29A-14F8-4321-85C7-1FB43BC483DB}" type="datetimeFigureOut">
              <a:rPr lang="en-US" smtClean="0"/>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26964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67B29A-14F8-4321-85C7-1FB43BC483DB}" type="datetimeFigureOut">
              <a:rPr lang="en-US" smtClean="0"/>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3078046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7B29A-14F8-4321-85C7-1FB43BC483DB}" type="datetimeFigureOut">
              <a:rPr lang="en-US" smtClean="0"/>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188047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7B29A-14F8-4321-85C7-1FB43BC483D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29105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67B29A-14F8-4321-85C7-1FB43BC483DB}" type="datetimeFigureOut">
              <a:rPr lang="en-US" smtClean="0"/>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B15442-2DC2-4E1F-99C2-818E502E3DB2}" type="slidenum">
              <a:rPr lang="en-US" smtClean="0"/>
              <a:t>‹#›</a:t>
            </a:fld>
            <a:endParaRPr lang="en-US"/>
          </a:p>
        </p:txBody>
      </p:sp>
    </p:spTree>
    <p:extLst>
      <p:ext uri="{BB962C8B-B14F-4D97-AF65-F5344CB8AC3E}">
        <p14:creationId xmlns:p14="http://schemas.microsoft.com/office/powerpoint/2010/main" val="145265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7B29A-14F8-4321-85C7-1FB43BC483DB}" type="datetimeFigureOut">
              <a:rPr lang="en-US" smtClean="0"/>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B15442-2DC2-4E1F-99C2-818E502E3DB2}" type="slidenum">
              <a:rPr lang="en-US" smtClean="0"/>
              <a:t>‹#›</a:t>
            </a:fld>
            <a:endParaRPr lang="en-US"/>
          </a:p>
        </p:txBody>
      </p:sp>
    </p:spTree>
    <p:extLst>
      <p:ext uri="{BB962C8B-B14F-4D97-AF65-F5344CB8AC3E}">
        <p14:creationId xmlns:p14="http://schemas.microsoft.com/office/powerpoint/2010/main" val="550941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Statistics</a:t>
            </a:r>
          </a:p>
          <a:p>
            <a:r>
              <a:rPr lang="en-US" sz="3200" dirty="0" smtClean="0">
                <a:latin typeface="Times New Roman" pitchFamily="18" charset="0"/>
                <a:cs typeface="Times New Roman" pitchFamily="18" charset="0"/>
              </a:rPr>
              <a:t>Class:	BS 4</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(Social Work)</a:t>
            </a:r>
          </a:p>
          <a:p>
            <a:r>
              <a:rPr lang="en-US" sz="3200" dirty="0" smtClean="0">
                <a:latin typeface="Times New Roman" pitchFamily="18" charset="0"/>
                <a:cs typeface="Times New Roman" pitchFamily="18" charset="0"/>
              </a:rPr>
              <a:t>Lecture:	4</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Z-test</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52731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p:cNvSpPr txBox="1"/>
              <p:nvPr/>
            </p:nvSpPr>
            <p:spPr>
              <a:xfrm>
                <a:off x="270164" y="71655"/>
                <a:ext cx="8534400" cy="678634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Hypothesis Testing of  population mean ( when </a:t>
                </a:r>
                <a:r>
                  <a:rPr lang="el-GR" sz="2000" b="1" dirty="0" smtClean="0">
                    <a:latin typeface="Times New Roman" pitchFamily="18" charset="0"/>
                    <a:cs typeface="Times New Roman" pitchFamily="18" charset="0"/>
                  </a:rPr>
                  <a:t>σ</a:t>
                </a:r>
                <a:r>
                  <a:rPr lang="en-US" sz="2000" b="1" dirty="0" smtClean="0">
                    <a:latin typeface="Times New Roman" pitchFamily="18" charset="0"/>
                    <a:cs typeface="Times New Roman" pitchFamily="18" charset="0"/>
                  </a:rPr>
                  <a:t> is known)</a:t>
                </a:r>
              </a:p>
              <a:p>
                <a:pPr algn="just"/>
                <a:r>
                  <a:rPr lang="en-US" sz="2000" dirty="0">
                    <a:latin typeface="Times New Roman" pitchFamily="18" charset="0"/>
                    <a:cs typeface="Times New Roman" pitchFamily="18" charset="0"/>
                  </a:rPr>
                  <a:t>	S</a:t>
                </a:r>
                <a:r>
                  <a:rPr lang="en-US" sz="2000" dirty="0" smtClean="0">
                    <a:latin typeface="Times New Roman" pitchFamily="18" charset="0"/>
                    <a:cs typeface="Times New Roman" pitchFamily="18" charset="0"/>
                  </a:rPr>
                  <a:t>uppose a population has mean µ which is unknown and standard deviation </a:t>
                </a:r>
                <a:r>
                  <a:rPr lang="el-GR" sz="2000" dirty="0" smtClean="0">
                    <a:latin typeface="Times New Roman" pitchFamily="18" charset="0"/>
                    <a:cs typeface="Times New Roman" pitchFamily="18" charset="0"/>
                  </a:rPr>
                  <a:t>σ</a:t>
                </a:r>
                <a:r>
                  <a:rPr lang="en-US" sz="2000" dirty="0" smtClean="0">
                    <a:latin typeface="Times New Roman" pitchFamily="18" charset="0"/>
                    <a:cs typeface="Times New Roman" pitchFamily="18" charset="0"/>
                  </a:rPr>
                  <a:t> which is known. A large sample of size </a:t>
                </a:r>
                <a:r>
                  <a:rPr lang="en-US" sz="2000" dirty="0" smtClean="0">
                    <a:latin typeface="Times New Roman" pitchFamily="18" charset="0"/>
                    <a:cs typeface="Times New Roman" pitchFamily="18" charset="0"/>
                  </a:rPr>
                  <a:t>n&gt;30 </a:t>
                </a:r>
                <a:r>
                  <a:rPr lang="en-US" sz="2000" dirty="0" smtClean="0">
                    <a:latin typeface="Times New Roman" pitchFamily="18" charset="0"/>
                    <a:cs typeface="Times New Roman" pitchFamily="18" charset="0"/>
                  </a:rPr>
                  <a:t>is selected from the population and sample mean </a:t>
                </a:r>
                <a14:m>
                  <m:oMath xmlns:m="http://schemas.openxmlformats.org/officeDocument/2006/math">
                    <m:acc>
                      <m:accPr>
                        <m:chr m:val="̅"/>
                        <m:ctrlPr>
                          <a:rPr lang="en-US" sz="2000" i="1" smtClean="0">
                            <a:latin typeface="Cambria Math"/>
                          </a:rPr>
                        </m:ctrlPr>
                      </m:accPr>
                      <m:e>
                        <m:r>
                          <a:rPr lang="en-US" sz="2000" b="0" i="1" smtClean="0">
                            <a:latin typeface="Cambria Math"/>
                          </a:rPr>
                          <m:t>𝑋</m:t>
                        </m:r>
                      </m:e>
                    </m:acc>
                    <m:r>
                      <a:rPr lang="en-US" sz="2000" b="0" i="1" smtClean="0">
                        <a:latin typeface="Cambria Math"/>
                      </a:rPr>
                      <m:t> </m:t>
                    </m:r>
                  </m:oMath>
                </a14:m>
                <a:r>
                  <a:rPr lang="en-US" sz="2000" dirty="0" smtClean="0">
                    <a:latin typeface="Times New Roman" pitchFamily="18" charset="0"/>
                    <a:cs typeface="Times New Roman" pitchFamily="18" charset="0"/>
                  </a:rPr>
                  <a:t>is calculated. So the testing procedure used for this kind of information is called Z-test for testing  a specified value of µ i.e. </a:t>
                </a:r>
                <a14:m>
                  <m:oMath xmlns:m="http://schemas.openxmlformats.org/officeDocument/2006/math">
                    <m:sSub>
                      <m:sSubPr>
                        <m:ctrlPr>
                          <a:rPr lang="en-US" sz="2000" i="1" smtClean="0">
                            <a:latin typeface="Cambria Math"/>
                          </a:rPr>
                        </m:ctrlPr>
                      </m:sSubPr>
                      <m:e>
                        <m:r>
                          <a:rPr lang="en-US" sz="2000" i="1" smtClean="0">
                            <a:latin typeface="Cambria Math"/>
                            <a:ea typeface="Cambria Math"/>
                          </a:rPr>
                          <m:t>𝜇</m:t>
                        </m:r>
                      </m:e>
                      <m:sub>
                        <m:r>
                          <a:rPr lang="en-US" sz="2000" b="0" i="1" smtClean="0">
                            <a:latin typeface="Cambria Math"/>
                          </a:rPr>
                          <m:t>0</m:t>
                        </m:r>
                      </m:sub>
                    </m:sSub>
                    <m:r>
                      <a:rPr lang="en-US" sz="2000" b="0" i="0" smtClean="0">
                        <a:latin typeface="Cambria Math"/>
                      </a:rPr>
                      <m:t>. </m:t>
                    </m:r>
                  </m:oMath>
                </a14:m>
                <a:r>
                  <a:rPr lang="en-US" sz="2000" dirty="0" smtClean="0">
                    <a:latin typeface="Times New Roman" pitchFamily="18" charset="0"/>
                    <a:cs typeface="Times New Roman" pitchFamily="18" charset="0"/>
                  </a:rPr>
                  <a:t> The test procedure for Z-test is given below</a:t>
                </a:r>
              </a:p>
              <a:p>
                <a:pPr algn="just"/>
                <a:r>
                  <a:rPr lang="en-US" sz="2000" b="1" dirty="0" smtClean="0">
                    <a:latin typeface="Times New Roman" pitchFamily="18" charset="0"/>
                    <a:cs typeface="Times New Roman" pitchFamily="18" charset="0"/>
                  </a:rPr>
                  <a:t>Procedure:</a:t>
                </a:r>
              </a:p>
              <a:p>
                <a:pPr algn="just"/>
                <a:r>
                  <a:rPr lang="en-US" sz="2000" b="1" dirty="0" smtClean="0">
                    <a:latin typeface="Times New Roman" pitchFamily="18" charset="0"/>
                    <a:cs typeface="Times New Roman" pitchFamily="18" charset="0"/>
                  </a:rPr>
                  <a:t>1. </a:t>
                </a:r>
                <a:r>
                  <a:rPr lang="en-US" sz="2000" dirty="0" smtClean="0">
                    <a:latin typeface="Times New Roman" pitchFamily="18" charset="0"/>
                    <a:cs typeface="Times New Roman" pitchFamily="18" charset="0"/>
                  </a:rPr>
                  <a:t>We frame the null and alternative hypothesis. Three different forms of null and alternative hypothesis are possible which are:</a:t>
                </a:r>
              </a:p>
              <a:p>
                <a:pPr marL="342900" indent="-342900" algn="just">
                  <a:buAutoNum type="alphaLcParenR"/>
                </a:pP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b="1" dirty="0" smtClean="0">
                  <a:latin typeface="Times New Roman" pitchFamily="18" charset="0"/>
                  <a:cs typeface="Times New Roman" pitchFamily="18" charset="0"/>
                </a:endParaRPr>
              </a:p>
              <a:p>
                <a:pPr marL="342900" indent="-342900" algn="just">
                  <a:buAutoNum type="alphaLcParenR"/>
                </a:pP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r>
                      <a:rPr lang="en-US" sz="2000" b="0" i="1" smtClean="0">
                        <a:latin typeface="Cambria Math"/>
                        <a:ea typeface="Cambria Math"/>
                      </a:rPr>
                      <m:t> </m:t>
                    </m:r>
                    <m:r>
                      <a:rPr lang="en-US" sz="2000" b="0" i="1" smtClean="0">
                        <a:latin typeface="Cambria Math"/>
                        <a:ea typeface="Cambria Math"/>
                      </a:rPr>
                      <m:t>𝑎𝑛𝑑</m:t>
                    </m:r>
                    <m:r>
                      <a:rPr lang="en-US" sz="2000" b="0" i="1" smtClean="0">
                        <a:latin typeface="Cambria Math"/>
                        <a:ea typeface="Cambria Math"/>
                      </a:rPr>
                      <m:t> </m:t>
                    </m:r>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&lt;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2. Level of significance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is decided that can be 1%, 5% and 10%</a:t>
                </a:r>
              </a:p>
              <a:p>
                <a:pPr algn="just"/>
                <a:r>
                  <a:rPr lang="en-US" sz="2000" b="1" dirty="0" smtClean="0">
                    <a:latin typeface="Times New Roman" pitchFamily="18" charset="0"/>
                    <a:cs typeface="Times New Roman" pitchFamily="18" charset="0"/>
                  </a:rPr>
                  <a:t>3. Test Statistics</a:t>
                </a:r>
                <a:r>
                  <a:rPr lang="en-US" sz="2000" dirty="0" smtClean="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a:rPr>
                        </m:ctrlPr>
                      </m:fPr>
                      <m:num>
                        <m:acc>
                          <m:accPr>
                            <m:chr m:val="̅"/>
                            <m:ctrlPr>
                              <a:rPr lang="en-US" sz="2000" b="0" i="1" smtClean="0">
                                <a:latin typeface="Cambria Math"/>
                              </a:rPr>
                            </m:ctrlPr>
                          </m:accPr>
                          <m:e>
                            <m:r>
                              <a:rPr lang="en-US" sz="2000" b="0" i="1" smtClean="0">
                                <a:latin typeface="Cambria Math"/>
                              </a:rPr>
                              <m:t>𝑋</m:t>
                            </m:r>
                          </m:e>
                        </m:acc>
                        <m:r>
                          <a:rPr lang="en-US" sz="2000" b="0" i="1" smtClean="0">
                            <a:latin typeface="Cambria Math"/>
                          </a:rPr>
                          <m:t>−</m:t>
                        </m:r>
                        <m:sSub>
                          <m:sSubPr>
                            <m:ctrlPr>
                              <a:rPr lang="en-US" sz="2000" b="0" i="1" smtClean="0">
                                <a:latin typeface="Cambria Math"/>
                              </a:rPr>
                            </m:ctrlPr>
                          </m:sSubPr>
                          <m:e>
                            <m:r>
                              <a:rPr lang="en-US" sz="2000" b="0" i="1" smtClean="0">
                                <a:latin typeface="Cambria Math"/>
                                <a:ea typeface="Cambria Math"/>
                              </a:rPr>
                              <m:t>𝜇</m:t>
                            </m:r>
                          </m:e>
                          <m:sub>
                            <m:r>
                              <a:rPr lang="en-US" sz="2000" b="0" i="1" smtClean="0">
                                <a:latin typeface="Cambria Math"/>
                              </a:rPr>
                              <m:t>0</m:t>
                            </m:r>
                          </m:sub>
                        </m:sSub>
                      </m:num>
                      <m:den>
                        <m:r>
                          <a:rPr lang="en-US" sz="2000" b="0" i="1" smtClean="0">
                            <a:latin typeface="Cambria Math"/>
                            <a:ea typeface="Cambria Math"/>
                          </a:rPr>
                          <m:t>𝜎</m:t>
                        </m:r>
                        <m:r>
                          <a:rPr lang="en-US" sz="2000" b="0" i="1" smtClean="0">
                            <a:latin typeface="Cambria Math"/>
                            <a:ea typeface="Cambria Math"/>
                          </a:rPr>
                          <m:t>/</m:t>
                        </m:r>
                        <m:rad>
                          <m:radPr>
                            <m:degHide m:val="on"/>
                            <m:ctrlPr>
                              <a:rPr lang="en-US" sz="2000" b="0" i="1" smtClean="0">
                                <a:latin typeface="Cambria Math"/>
                                <a:ea typeface="Cambria Math"/>
                              </a:rPr>
                            </m:ctrlPr>
                          </m:radPr>
                          <m:deg/>
                          <m:e>
                            <m:r>
                              <a:rPr lang="en-US" sz="2000" b="0" i="1" smtClean="0">
                                <a:latin typeface="Cambria Math"/>
                                <a:ea typeface="Cambria Math"/>
                              </a:rPr>
                              <m:t>𝑛</m:t>
                            </m:r>
                          </m:e>
                        </m:rad>
                      </m:den>
                    </m:f>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4. Critical Region</a:t>
                </a:r>
              </a:p>
              <a:p>
                <a:pPr algn="just"/>
                <a:r>
                  <a:rPr lang="en-US" sz="2000" dirty="0" smtClean="0">
                    <a:latin typeface="Times New Roman" pitchFamily="18" charset="0"/>
                    <a:cs typeface="Times New Roman" pitchFamily="18" charset="0"/>
                  </a:rPr>
                  <a:t>It depends upon alternative hypothesis</a:t>
                </a:r>
              </a:p>
              <a:p>
                <a:pPr algn="just"/>
                <a:r>
                  <a:rPr lang="en-US" sz="2000" dirty="0" smtClean="0">
                    <a:latin typeface="Times New Roman" pitchFamily="18" charset="0"/>
                    <a:cs typeface="Times New Roman" pitchFamily="18" charset="0"/>
                  </a:rPr>
                  <a:t>If </a:t>
                </a:r>
                <a14:m>
                  <m:oMath xmlns:m="http://schemas.openxmlformats.org/officeDocument/2006/math">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smtClean="0">
                    <a:latin typeface="Times New Roman" pitchFamily="18" charset="0"/>
                    <a:cs typeface="Times New Roman" pitchFamily="18" charset="0"/>
                  </a:rPr>
                  <a:t> than </a:t>
                </a:r>
                <a14:m>
                  <m:oMath xmlns:m="http://schemas.openxmlformats.org/officeDocument/2006/math">
                    <m:d>
                      <m:dPr>
                        <m:begChr m:val="|"/>
                        <m:endChr m:val="|"/>
                        <m:ctrlPr>
                          <a:rPr lang="en-US" sz="2000" i="1" smtClean="0">
                            <a:latin typeface="Cambria Math"/>
                          </a:rPr>
                        </m:ctrlPr>
                      </m:dPr>
                      <m:e>
                        <m:sSub>
                          <m:sSubPr>
                            <m:ctrlPr>
                              <a:rPr lang="en-US" sz="2000" i="1" smtClean="0">
                                <a:latin typeface="Cambria Math"/>
                              </a:rPr>
                            </m:ctrlPr>
                          </m:sSubPr>
                          <m:e>
                            <m:r>
                              <a:rPr lang="en-US" sz="2000" b="0" i="1" smtClean="0">
                                <a:latin typeface="Cambria Math"/>
                              </a:rPr>
                              <m:t>𝑍</m:t>
                            </m:r>
                          </m:e>
                          <m:sub>
                            <m:r>
                              <a:rPr lang="en-US" sz="2000" b="0" i="1" smtClean="0">
                                <a:latin typeface="Cambria Math"/>
                              </a:rPr>
                              <m:t>𝑐𝑎𝑙</m:t>
                            </m:r>
                          </m:sub>
                        </m:sSub>
                      </m:e>
                    </m:d>
                    <m:r>
                      <a:rPr lang="en-US" sz="2000" i="1" smtClean="0">
                        <a:latin typeface="Cambria Math"/>
                        <a:ea typeface="Cambria Math"/>
                      </a:rPr>
                      <m:t>≥</m:t>
                    </m:r>
                    <m:sSub>
                      <m:sSubPr>
                        <m:ctrlPr>
                          <a:rPr lang="en-US" sz="2000" i="1" smtClean="0">
                            <a:latin typeface="Cambria Math"/>
                            <a:ea typeface="Cambria Math"/>
                          </a:rPr>
                        </m:ctrlPr>
                      </m:sSubPr>
                      <m:e>
                        <m:r>
                          <a:rPr lang="en-US" sz="2000" b="0" i="1" smtClean="0">
                            <a:latin typeface="Cambria Math"/>
                            <a:ea typeface="Cambria Math"/>
                          </a:rPr>
                          <m:t>𝑍</m:t>
                        </m:r>
                      </m:e>
                      <m:sub>
                        <m:f>
                          <m:fPr>
                            <m:type m:val="skw"/>
                            <m:ctrlPr>
                              <a:rPr lang="en-US" sz="2000" i="1" smtClean="0">
                                <a:latin typeface="Cambria Math"/>
                                <a:ea typeface="Cambria Math"/>
                              </a:rPr>
                            </m:ctrlPr>
                          </m:fPr>
                          <m:num>
                            <m:r>
                              <a:rPr lang="en-US" sz="2000" i="1" smtClean="0">
                                <a:latin typeface="Cambria Math"/>
                                <a:ea typeface="Cambria Math"/>
                              </a:rPr>
                              <m:t>𝛼</m:t>
                            </m:r>
                          </m:num>
                          <m:den>
                            <m:r>
                              <a:rPr lang="en-US" sz="2000" b="0" i="1" smtClean="0">
                                <a:latin typeface="Cambria Math"/>
                                <a:ea typeface="Cambria Math"/>
                              </a:rPr>
                              <m:t>2</m:t>
                            </m:r>
                          </m:den>
                        </m:f>
                      </m:sub>
                    </m:sSub>
                  </m:oMath>
                </a14:m>
                <a:r>
                  <a:rPr lang="en-US" sz="2000" dirty="0" smtClean="0">
                    <a:latin typeface="Times New Roman" pitchFamily="18" charset="0"/>
                    <a:cs typeface="Times New Roman" pitchFamily="18" charset="0"/>
                  </a:rPr>
                  <a:t> 	or 	 (</a:t>
                </a:r>
                <a14:m>
                  <m:oMath xmlns:m="http://schemas.openxmlformats.org/officeDocument/2006/math">
                    <m:sSub>
                      <m:sSubPr>
                        <m:ctrlPr>
                          <a:rPr lang="en-US" sz="2000" i="1" smtClean="0">
                            <a:latin typeface="Cambria Math"/>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&gt;</m:t>
                    </m:r>
                    <m:sSub>
                      <m:sSubPr>
                        <m:ctrlPr>
                          <a:rPr lang="en-US" sz="2000" b="0" i="1" smtClean="0">
                            <a:latin typeface="Cambria Math"/>
                          </a:rPr>
                        </m:ctrlPr>
                      </m:sSubPr>
                      <m:e>
                        <m:r>
                          <a:rPr lang="en-US" sz="2000" b="0" i="1" smtClean="0">
                            <a:latin typeface="Cambria Math"/>
                          </a:rPr>
                          <m:t>𝑍</m:t>
                        </m:r>
                      </m:e>
                      <m:sub>
                        <m:r>
                          <a:rPr lang="en-US" sz="2000" b="0" i="1" smtClean="0">
                            <a:latin typeface="Cambria Math"/>
                            <a:ea typeface="Cambria Math"/>
                          </a:rPr>
                          <m:t>𝛼</m:t>
                        </m:r>
                      </m:sub>
                    </m:sSub>
                  </m:oMath>
                </a14:m>
                <a:r>
                  <a:rPr lang="en-US" sz="2000" dirty="0" smtClean="0">
                    <a:latin typeface="Times New Roman" pitchFamily="18" charset="0"/>
                    <a:cs typeface="Times New Roman" pitchFamily="18" charset="0"/>
                  </a:rPr>
                  <a:t> and </a:t>
                </a:r>
                <a14:m>
                  <m:oMath xmlns:m="http://schemas.openxmlformats.org/officeDocument/2006/math">
                    <m:sSub>
                      <m:sSubPr>
                        <m:ctrlPr>
                          <a:rPr lang="en-US" sz="2000" i="1" smtClean="0">
                            <a:latin typeface="Cambria Math"/>
                          </a:rPr>
                        </m:ctrlPr>
                      </m:sSubPr>
                      <m:e>
                        <m:r>
                          <a:rPr lang="en-US" sz="2000" b="0" i="1" smtClean="0">
                            <a:latin typeface="Cambria Math"/>
                          </a:rPr>
                          <m:t>−</m:t>
                        </m:r>
                        <m:r>
                          <a:rPr lang="en-US" sz="2000" b="0" i="1" smtClean="0">
                            <a:latin typeface="Cambria Math"/>
                          </a:rPr>
                          <m:t>𝑍</m:t>
                        </m:r>
                      </m:e>
                      <m:sub>
                        <m:r>
                          <a:rPr lang="en-US" sz="2000" b="0" i="1" smtClean="0">
                            <a:latin typeface="Cambria Math"/>
                          </a:rPr>
                          <m:t>𝑐𝑎𝑙</m:t>
                        </m:r>
                      </m:sub>
                    </m:sSub>
                    <m:r>
                      <a:rPr lang="en-US" sz="2000" b="0" i="1" smtClean="0">
                        <a:latin typeface="Cambria Math"/>
                      </a:rPr>
                      <m:t>&lt;−</m:t>
                    </m:r>
                    <m:sSub>
                      <m:sSubPr>
                        <m:ctrlPr>
                          <a:rPr lang="en-US" sz="2000" b="0" i="1" smtClean="0">
                            <a:latin typeface="Cambria Math"/>
                          </a:rPr>
                        </m:ctrlPr>
                      </m:sSubPr>
                      <m:e>
                        <m:r>
                          <a:rPr lang="en-US" sz="2000" b="0" i="1" smtClean="0">
                            <a:latin typeface="Cambria Math"/>
                          </a:rPr>
                          <m:t>𝑍</m:t>
                        </m:r>
                      </m:e>
                      <m:sub>
                        <m:r>
                          <a:rPr lang="en-US" sz="2000" b="0" i="1" smtClean="0">
                            <a:latin typeface="Cambria Math"/>
                            <a:ea typeface="Cambria Math"/>
                          </a:rPr>
                          <m:t>𝛼</m:t>
                        </m:r>
                      </m:sub>
                    </m:sSub>
                  </m:oMath>
                </a14:m>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If </a:t>
                </a:r>
                <a14:m>
                  <m:oMath xmlns:m="http://schemas.openxmlformats.org/officeDocument/2006/math">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smtClean="0">
                    <a:latin typeface="Times New Roman" pitchFamily="18" charset="0"/>
                    <a:cs typeface="Times New Roman" pitchFamily="18" charset="0"/>
                  </a:rPr>
                  <a:t> than </a:t>
                </a:r>
                <a14:m>
                  <m:oMath xmlns:m="http://schemas.openxmlformats.org/officeDocument/2006/math">
                    <m:sSub>
                      <m:sSubPr>
                        <m:ctrlPr>
                          <a:rPr lang="en-US" sz="2000" i="1" smtClean="0">
                            <a:latin typeface="Cambria Math"/>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&gt;</m:t>
                    </m:r>
                    <m:sSub>
                      <m:sSubPr>
                        <m:ctrlPr>
                          <a:rPr lang="en-US" sz="2000" b="0" i="1" smtClean="0">
                            <a:latin typeface="Cambria Math"/>
                          </a:rPr>
                        </m:ctrlPr>
                      </m:sSubPr>
                      <m:e>
                        <m:r>
                          <a:rPr lang="en-US" sz="2000" b="0" i="1" smtClean="0">
                            <a:latin typeface="Cambria Math"/>
                          </a:rPr>
                          <m:t>𝑍</m:t>
                        </m:r>
                      </m:e>
                      <m:sub>
                        <m:r>
                          <a:rPr lang="en-US" sz="2000" b="0" i="1" smtClean="0">
                            <a:latin typeface="Cambria Math"/>
                            <a:ea typeface="Cambria Math"/>
                          </a:rPr>
                          <m:t>𝛼</m:t>
                        </m:r>
                      </m:sub>
                    </m:sSub>
                  </m:oMath>
                </a14:m>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If </a:t>
                </a:r>
                <a14:m>
                  <m:oMath xmlns:m="http://schemas.openxmlformats.org/officeDocument/2006/math">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&lt;</m:t>
                    </m:r>
                    <m:sSub>
                      <m:sSubPr>
                        <m:ctrlPr>
                          <a:rPr lang="en-US" sz="2000" b="0" i="1" smtClean="0">
                            <a:latin typeface="Cambria Math"/>
                            <a:ea typeface="Cambria Math"/>
                          </a:rPr>
                        </m:ctrlPr>
                      </m:sSubPr>
                      <m:e>
                        <m:r>
                          <a:rPr lang="en-US" sz="2000" b="0" i="1" smtClean="0">
                            <a:latin typeface="Cambria Math"/>
                            <a:ea typeface="Cambria Math"/>
                          </a:rPr>
                          <m:t>𝜇</m:t>
                        </m:r>
                      </m:e>
                      <m:sub>
                        <m:r>
                          <a:rPr lang="en-US" sz="2000" b="0" i="1" smtClean="0">
                            <a:latin typeface="Cambria Math"/>
                            <a:ea typeface="Cambria Math"/>
                          </a:rPr>
                          <m:t>0</m:t>
                        </m:r>
                      </m:sub>
                    </m:sSub>
                  </m:oMath>
                </a14:m>
                <a:r>
                  <a:rPr lang="en-US" sz="2000" dirty="0" smtClean="0">
                    <a:latin typeface="Times New Roman" pitchFamily="18" charset="0"/>
                    <a:cs typeface="Times New Roman" pitchFamily="18" charset="0"/>
                  </a:rPr>
                  <a:t> than </a:t>
                </a:r>
                <a14:m>
                  <m:oMath xmlns:m="http://schemas.openxmlformats.org/officeDocument/2006/math">
                    <m:sSub>
                      <m:sSubPr>
                        <m:ctrlPr>
                          <a:rPr lang="en-US" sz="2000" i="1" smtClean="0">
                            <a:latin typeface="Cambria Math"/>
                          </a:rPr>
                        </m:ctrlPr>
                      </m:sSubPr>
                      <m:e>
                        <m:r>
                          <a:rPr lang="en-US" sz="2000" b="0" i="1" smtClean="0">
                            <a:latin typeface="Cambria Math"/>
                          </a:rPr>
                          <m:t>𝑍</m:t>
                        </m:r>
                      </m:e>
                      <m:sub>
                        <m:r>
                          <a:rPr lang="en-US" sz="2000" b="0" i="1" smtClean="0">
                            <a:latin typeface="Cambria Math"/>
                          </a:rPr>
                          <m:t>𝑐𝑎𝑙</m:t>
                        </m:r>
                      </m:sub>
                    </m:sSub>
                    <m:r>
                      <a:rPr lang="en-US" sz="2000" b="0" i="1" smtClean="0">
                        <a:latin typeface="Cambria Math"/>
                      </a:rPr>
                      <m:t>&lt;−</m:t>
                    </m:r>
                    <m:sSub>
                      <m:sSubPr>
                        <m:ctrlPr>
                          <a:rPr lang="en-US" sz="2000" b="0" i="1" smtClean="0">
                            <a:latin typeface="Cambria Math"/>
                          </a:rPr>
                        </m:ctrlPr>
                      </m:sSubPr>
                      <m:e>
                        <m:r>
                          <a:rPr lang="en-US" sz="2000" b="0" i="1" smtClean="0">
                            <a:latin typeface="Cambria Math"/>
                          </a:rPr>
                          <m:t>𝑍</m:t>
                        </m:r>
                      </m:e>
                      <m:sub>
                        <m:r>
                          <a:rPr lang="en-US" sz="2000" b="0" i="1" smtClean="0">
                            <a:latin typeface="Cambria Math"/>
                            <a:ea typeface="Cambria Math"/>
                          </a:rPr>
                          <m:t>𝛼</m:t>
                        </m:r>
                      </m:sub>
                    </m:sSub>
                  </m:oMath>
                </a14:m>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marL="342900" indent="-342900" algn="just">
                  <a:buAutoNum type="arabicPeriod"/>
                </a:pPr>
                <a:endParaRPr lang="en-US" sz="2000" dirty="0">
                  <a:latin typeface="Times New Roman" pitchFamily="18" charset="0"/>
                  <a:cs typeface="Times New Roman" pitchFamily="18" charset="0"/>
                </a:endParaRPr>
              </a:p>
            </p:txBody>
          </p:sp>
        </mc:Choice>
        <mc:Fallback>
          <p:sp>
            <p:nvSpPr>
              <p:cNvPr id="2" name="TextBox 1"/>
              <p:cNvSpPr txBox="1">
                <a:spLocks noRot="1" noChangeAspect="1" noMove="1" noResize="1" noEditPoints="1" noAdjustHandles="1" noChangeArrowheads="1" noChangeShapeType="1" noTextEdit="1"/>
              </p:cNvSpPr>
              <p:nvPr/>
            </p:nvSpPr>
            <p:spPr>
              <a:xfrm>
                <a:off x="270164" y="71655"/>
                <a:ext cx="8534400" cy="6786345"/>
              </a:xfrm>
              <a:prstGeom prst="rect">
                <a:avLst/>
              </a:prstGeom>
              <a:blipFill rotWithShape="1">
                <a:blip r:embed="rId2"/>
                <a:stretch>
                  <a:fillRect l="-714" t="-449" r="-786"/>
                </a:stretch>
              </a:blipFill>
            </p:spPr>
            <p:txBody>
              <a:bodyPr/>
              <a:lstStyle/>
              <a:p>
                <a:r>
                  <a:rPr lang="en-US">
                    <a:noFill/>
                  </a:rPr>
                  <a:t> </a:t>
                </a:r>
              </a:p>
            </p:txBody>
          </p:sp>
        </mc:Fallback>
      </mc:AlternateContent>
    </p:spTree>
    <p:extLst>
      <p:ext uri="{BB962C8B-B14F-4D97-AF65-F5344CB8AC3E}">
        <p14:creationId xmlns:p14="http://schemas.microsoft.com/office/powerpoint/2010/main" val="549255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55057021"/>
              </p:ext>
            </p:extLst>
          </p:nvPr>
        </p:nvGraphicFramePr>
        <p:xfrm>
          <a:off x="990600" y="1269509"/>
          <a:ext cx="6858000" cy="2123440"/>
        </p:xfrm>
        <a:graphic>
          <a:graphicData uri="http://schemas.openxmlformats.org/drawingml/2006/table">
            <a:tbl>
              <a:tblPr firstRow="1" bandRow="1">
                <a:tableStyleId>{5C22544A-7EE6-4342-B048-85BDC9FD1C3A}</a:tableStyleId>
              </a:tblPr>
              <a:tblGrid>
                <a:gridCol w="1295400"/>
                <a:gridCol w="2133600"/>
                <a:gridCol w="1714500"/>
                <a:gridCol w="1714500"/>
              </a:tblGrid>
              <a:tr h="370840">
                <a:tc>
                  <a:txBody>
                    <a:bodyPr/>
                    <a:lstStyle/>
                    <a:p>
                      <a:pPr algn="ctr"/>
                      <a:r>
                        <a:rPr lang="el-GR" dirty="0" smtClean="0"/>
                        <a:t>α</a:t>
                      </a:r>
                      <a:endParaRPr lang="en-US" dirty="0"/>
                    </a:p>
                  </a:txBody>
                  <a:tcPr/>
                </a:tc>
                <a:tc>
                  <a:txBody>
                    <a:bodyPr/>
                    <a:lstStyle/>
                    <a:p>
                      <a:pPr algn="ctr"/>
                      <a:r>
                        <a:rPr lang="en-US" dirty="0" smtClean="0"/>
                        <a:t>Two sided (</a:t>
                      </a:r>
                      <a:r>
                        <a:rPr lang="el-GR" dirty="0" smtClean="0"/>
                        <a:t>α</a:t>
                      </a:r>
                      <a:r>
                        <a:rPr lang="en-US" dirty="0" smtClean="0"/>
                        <a:t>/2)</a:t>
                      </a:r>
                      <a:endParaRPr lang="en-US" dirty="0"/>
                    </a:p>
                  </a:txBody>
                  <a:tcPr/>
                </a:tc>
                <a:tc>
                  <a:txBody>
                    <a:bodyPr/>
                    <a:lstStyle/>
                    <a:p>
                      <a:pPr algn="ctr"/>
                      <a:r>
                        <a:rPr lang="en-US" dirty="0" smtClean="0"/>
                        <a:t>One sided right (</a:t>
                      </a:r>
                      <a:r>
                        <a:rPr lang="el-GR" dirty="0" smtClean="0"/>
                        <a:t>α</a:t>
                      </a:r>
                      <a:r>
                        <a:rPr lang="en-US" dirty="0" smtClean="0"/>
                        <a:t>)</a:t>
                      </a:r>
                      <a:endParaRPr lang="en-US" dirty="0"/>
                    </a:p>
                  </a:txBody>
                  <a:tcPr/>
                </a:tc>
                <a:tc>
                  <a:txBody>
                    <a:bodyPr/>
                    <a:lstStyle/>
                    <a:p>
                      <a:pPr algn="ctr"/>
                      <a:r>
                        <a:rPr lang="en-US" dirty="0" smtClean="0"/>
                        <a:t>One sided left  (-</a:t>
                      </a:r>
                      <a:r>
                        <a:rPr lang="el-GR" dirty="0" smtClean="0"/>
                        <a:t>α</a:t>
                      </a:r>
                      <a:r>
                        <a:rPr lang="en-US" dirty="0" smtClean="0"/>
                        <a:t>)</a:t>
                      </a:r>
                      <a:endParaRPr lang="en-US" dirty="0"/>
                    </a:p>
                  </a:txBody>
                  <a:tcPr/>
                </a:tc>
              </a:tr>
              <a:tr h="370840">
                <a:tc>
                  <a:txBody>
                    <a:bodyPr/>
                    <a:lstStyle/>
                    <a:p>
                      <a:pPr algn="ctr"/>
                      <a:r>
                        <a:rPr lang="en-US" dirty="0" smtClean="0"/>
                        <a:t>0.10 (10%)</a:t>
                      </a:r>
                      <a:endParaRPr lang="en-US" dirty="0"/>
                    </a:p>
                  </a:txBody>
                  <a:tcPr/>
                </a:tc>
                <a:tc>
                  <a:txBody>
                    <a:bodyPr/>
                    <a:lstStyle/>
                    <a:p>
                      <a:pPr algn="ctr"/>
                      <a:r>
                        <a:rPr lang="en-US" dirty="0" smtClean="0"/>
                        <a:t>-1.645 and +1.645</a:t>
                      </a:r>
                      <a:endParaRPr lang="en-US" dirty="0"/>
                    </a:p>
                  </a:txBody>
                  <a:tcPr/>
                </a:tc>
                <a:tc>
                  <a:txBody>
                    <a:bodyPr/>
                    <a:lstStyle/>
                    <a:p>
                      <a:pPr algn="ctr"/>
                      <a:r>
                        <a:rPr lang="en-US" dirty="0" smtClean="0"/>
                        <a:t>1.282</a:t>
                      </a:r>
                      <a:endParaRPr lang="en-US" dirty="0"/>
                    </a:p>
                  </a:txBody>
                  <a:tcPr/>
                </a:tc>
                <a:tc>
                  <a:txBody>
                    <a:bodyPr/>
                    <a:lstStyle/>
                    <a:p>
                      <a:pPr algn="ctr"/>
                      <a:r>
                        <a:rPr lang="en-US" dirty="0" smtClean="0"/>
                        <a:t>-1.282</a:t>
                      </a:r>
                      <a:endParaRPr lang="en-US" dirty="0"/>
                    </a:p>
                  </a:txBody>
                  <a:tcPr/>
                </a:tc>
              </a:tr>
              <a:tr h="370840">
                <a:tc>
                  <a:txBody>
                    <a:bodyPr/>
                    <a:lstStyle/>
                    <a:p>
                      <a:pPr algn="ctr"/>
                      <a:r>
                        <a:rPr lang="en-US" dirty="0" smtClean="0"/>
                        <a:t>0.05 (5%)</a:t>
                      </a:r>
                      <a:endParaRPr lang="en-US" dirty="0"/>
                    </a:p>
                  </a:txBody>
                  <a:tcPr/>
                </a:tc>
                <a:tc>
                  <a:txBody>
                    <a:bodyPr/>
                    <a:lstStyle/>
                    <a:p>
                      <a:pPr algn="ctr"/>
                      <a:r>
                        <a:rPr lang="en-US" dirty="0" smtClean="0"/>
                        <a:t>-1.96 and 1.96</a:t>
                      </a:r>
                      <a:endParaRPr lang="en-US" dirty="0"/>
                    </a:p>
                  </a:txBody>
                  <a:tcPr/>
                </a:tc>
                <a:tc>
                  <a:txBody>
                    <a:bodyPr/>
                    <a:lstStyle/>
                    <a:p>
                      <a:pPr algn="ctr"/>
                      <a:r>
                        <a:rPr lang="en-US" dirty="0" smtClean="0"/>
                        <a:t>1.645</a:t>
                      </a:r>
                      <a:endParaRPr lang="en-US" dirty="0"/>
                    </a:p>
                  </a:txBody>
                  <a:tcPr/>
                </a:tc>
                <a:tc>
                  <a:txBody>
                    <a:bodyPr/>
                    <a:lstStyle/>
                    <a:p>
                      <a:pPr algn="ctr"/>
                      <a:r>
                        <a:rPr lang="en-US" dirty="0" smtClean="0"/>
                        <a:t>-1.645</a:t>
                      </a:r>
                      <a:endParaRPr lang="en-US" dirty="0"/>
                    </a:p>
                  </a:txBody>
                  <a:tcPr/>
                </a:tc>
              </a:tr>
              <a:tr h="370840">
                <a:tc>
                  <a:txBody>
                    <a:bodyPr/>
                    <a:lstStyle/>
                    <a:p>
                      <a:pPr algn="ctr"/>
                      <a:r>
                        <a:rPr lang="en-US" dirty="0" smtClean="0"/>
                        <a:t>0.02 (2%)</a:t>
                      </a:r>
                      <a:endParaRPr lang="en-US" dirty="0"/>
                    </a:p>
                  </a:txBody>
                  <a:tcPr/>
                </a:tc>
                <a:tc>
                  <a:txBody>
                    <a:bodyPr/>
                    <a:lstStyle/>
                    <a:p>
                      <a:pPr algn="ctr"/>
                      <a:r>
                        <a:rPr lang="en-US" dirty="0" smtClean="0"/>
                        <a:t>-2.326 and 2.326</a:t>
                      </a:r>
                      <a:endParaRPr lang="en-US" dirty="0"/>
                    </a:p>
                  </a:txBody>
                  <a:tcPr/>
                </a:tc>
                <a:tc>
                  <a:txBody>
                    <a:bodyPr/>
                    <a:lstStyle/>
                    <a:p>
                      <a:pPr algn="ctr"/>
                      <a:r>
                        <a:rPr lang="en-US" dirty="0" smtClean="0"/>
                        <a:t>2.054</a:t>
                      </a:r>
                      <a:endParaRPr lang="en-US" dirty="0"/>
                    </a:p>
                  </a:txBody>
                  <a:tcPr/>
                </a:tc>
                <a:tc>
                  <a:txBody>
                    <a:bodyPr/>
                    <a:lstStyle/>
                    <a:p>
                      <a:pPr algn="ctr"/>
                      <a:r>
                        <a:rPr lang="en-US" dirty="0" smtClean="0"/>
                        <a:t>-2.054</a:t>
                      </a:r>
                      <a:endParaRPr lang="en-US" dirty="0"/>
                    </a:p>
                  </a:txBody>
                  <a:tcPr/>
                </a:tc>
              </a:tr>
              <a:tr h="370840">
                <a:tc>
                  <a:txBody>
                    <a:bodyPr/>
                    <a:lstStyle/>
                    <a:p>
                      <a:pPr algn="ctr"/>
                      <a:r>
                        <a:rPr lang="en-US" dirty="0" smtClean="0"/>
                        <a:t>0.01 (1%)</a:t>
                      </a:r>
                      <a:endParaRPr lang="en-US" dirty="0"/>
                    </a:p>
                  </a:txBody>
                  <a:tcPr/>
                </a:tc>
                <a:tc>
                  <a:txBody>
                    <a:bodyPr/>
                    <a:lstStyle/>
                    <a:p>
                      <a:pPr algn="ctr"/>
                      <a:r>
                        <a:rPr lang="en-US" dirty="0" smtClean="0"/>
                        <a:t>-2.575 and 2.575</a:t>
                      </a:r>
                      <a:endParaRPr lang="en-US" dirty="0"/>
                    </a:p>
                  </a:txBody>
                  <a:tcPr/>
                </a:tc>
                <a:tc>
                  <a:txBody>
                    <a:bodyPr/>
                    <a:lstStyle/>
                    <a:p>
                      <a:pPr algn="ctr"/>
                      <a:r>
                        <a:rPr lang="en-US" dirty="0" smtClean="0"/>
                        <a:t>2.326</a:t>
                      </a:r>
                      <a:endParaRPr lang="en-US" dirty="0"/>
                    </a:p>
                  </a:txBody>
                  <a:tcPr/>
                </a:tc>
                <a:tc>
                  <a:txBody>
                    <a:bodyPr/>
                    <a:lstStyle/>
                    <a:p>
                      <a:pPr algn="ctr"/>
                      <a:r>
                        <a:rPr lang="en-US" dirty="0" smtClean="0"/>
                        <a:t>-2.326</a:t>
                      </a:r>
                      <a:endParaRPr lang="en-US" dirty="0"/>
                    </a:p>
                  </a:txBody>
                  <a:tcPr/>
                </a:tc>
              </a:tr>
            </a:tbl>
          </a:graphicData>
        </a:graphic>
      </p:graphicFrame>
      <p:sp>
        <p:nvSpPr>
          <p:cNvPr id="3" name="TextBox 2"/>
          <p:cNvSpPr txBox="1"/>
          <p:nvPr/>
        </p:nvSpPr>
        <p:spPr>
          <a:xfrm>
            <a:off x="381000" y="381000"/>
            <a:ext cx="8382000" cy="984885"/>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Table that can be use to take the tabulated value at different alpha’s is given below:</a:t>
            </a:r>
          </a:p>
          <a:p>
            <a:endParaRPr lang="en-US" dirty="0"/>
          </a:p>
        </p:txBody>
      </p:sp>
      <p:sp>
        <p:nvSpPr>
          <p:cNvPr id="4" name="TextBox 3"/>
          <p:cNvSpPr txBox="1"/>
          <p:nvPr/>
        </p:nvSpPr>
        <p:spPr>
          <a:xfrm>
            <a:off x="381000" y="3581400"/>
            <a:ext cx="8077200" cy="2246769"/>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5. Calculation</a:t>
            </a:r>
          </a:p>
          <a:p>
            <a:pPr algn="just"/>
            <a:r>
              <a:rPr lang="en-US" sz="2000" dirty="0" smtClean="0">
                <a:latin typeface="Times New Roman" pitchFamily="18" charset="0"/>
                <a:cs typeface="Times New Roman" pitchFamily="18" charset="0"/>
              </a:rPr>
              <a:t>	Put all the information test statistics and get the results</a:t>
            </a:r>
          </a:p>
          <a:p>
            <a:pPr algn="just"/>
            <a:r>
              <a:rPr lang="en-US" sz="2000" b="1" dirty="0" smtClean="0">
                <a:latin typeface="Times New Roman" pitchFamily="18" charset="0"/>
                <a:cs typeface="Times New Roman" pitchFamily="18" charset="0"/>
              </a:rPr>
              <a:t>6. Conclusion</a:t>
            </a:r>
          </a:p>
          <a:p>
            <a:pPr algn="just"/>
            <a:r>
              <a:rPr lang="en-US" sz="2000" dirty="0" smtClean="0">
                <a:latin typeface="Times New Roman" pitchFamily="18" charset="0"/>
                <a:cs typeface="Times New Roman" pitchFamily="18" charset="0"/>
              </a:rPr>
              <a:t>	If the calculated value of Z falls in the critical region than we say that our null hypothesis is rejected under and the provided information and conclude that the selected value is not the correct estimate  about population mean.</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520997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458200" cy="667746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Question 1</a:t>
                </a:r>
              </a:p>
              <a:p>
                <a:pPr algn="just"/>
                <a:r>
                  <a:rPr lang="en-US" sz="2000" dirty="0" smtClean="0">
                    <a:latin typeface="Times New Roman" pitchFamily="18" charset="0"/>
                    <a:cs typeface="Times New Roman" pitchFamily="18" charset="0"/>
                  </a:rPr>
                  <a:t>	Past records show that the average score of students in statistics is 57 with standard deviation 10.  A new method of teaching is employed and a random sample of 70 student is selected. The sample average is 60. can we conclude on the basis of these results, at 5% level of significance, that the average score has increased?</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Solution</a:t>
                </a:r>
              </a:p>
              <a:p>
                <a:pPr marL="342900" indent="-342900" algn="just">
                  <a:buAutoNum type="arabicPeriod"/>
                </a:pPr>
                <a:r>
                  <a:rPr lang="en-US" sz="2000" b="1" dirty="0" smtClean="0">
                    <a:latin typeface="Times New Roman" pitchFamily="18" charset="0"/>
                    <a:cs typeface="Times New Roman" pitchFamily="18" charset="0"/>
                  </a:rPr>
                  <a:t>Null hypothesis:</a:t>
                </a:r>
                <a:r>
                  <a:rPr lang="en-US" sz="2000" dirty="0" smtClean="0">
                    <a:latin typeface="Times New Roman" pitchFamily="18" charset="0"/>
                    <a:cs typeface="Times New Roman" pitchFamily="18" charset="0"/>
                  </a:rPr>
                  <a:t>	 </a:t>
                </a: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=57</m:t>
                    </m:r>
                  </m:oMath>
                </a14:m>
                <a:r>
                  <a:rPr lang="en-US" sz="2000" dirty="0" smtClean="0">
                    <a:latin typeface="Times New Roman" pitchFamily="18" charset="0"/>
                    <a:cs typeface="Times New Roman" pitchFamily="18" charset="0"/>
                  </a:rPr>
                  <a:t>	Alternative hypothesis: </a:t>
                </a:r>
                <a:r>
                  <a:rPr lang="en-US" sz="2000" b="0" dirty="0" smtClean="0">
                    <a:latin typeface="Times New Roman" pitchFamily="18" charset="0"/>
                    <a:ea typeface="Cambria Math"/>
                    <a:cs typeface="Times New Roman" pitchFamily="18" charset="0"/>
                  </a:rPr>
                  <a:t> </a:t>
                </a:r>
                <a14:m>
                  <m:oMath xmlns:m="http://schemas.openxmlformats.org/officeDocument/2006/math">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&gt;57</m:t>
                    </m:r>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Level of significance</a:t>
                </a:r>
                <a:r>
                  <a:rPr lang="en-US" sz="2000" dirty="0" smtClean="0">
                    <a:latin typeface="Times New Roman" pitchFamily="18" charset="0"/>
                    <a:cs typeface="Times New Roman" pitchFamily="18" charset="0"/>
                  </a:rPr>
                  <a:t>:	</a:t>
                </a:r>
                <a:r>
                  <a:rPr lang="el-GR" sz="2000" dirty="0" smtClean="0">
                    <a:latin typeface="Times New Roman" pitchFamily="18" charset="0"/>
                    <a:cs typeface="Times New Roman" pitchFamily="18" charset="0"/>
                  </a:rPr>
                  <a:t>α</a:t>
                </a:r>
                <a:r>
                  <a:rPr lang="en-US" sz="2000" dirty="0" smtClean="0">
                    <a:latin typeface="Times New Roman" pitchFamily="18" charset="0"/>
                    <a:cs typeface="Times New Roman" pitchFamily="18" charset="0"/>
                  </a:rPr>
                  <a:t> = 0.05</a:t>
                </a:r>
              </a:p>
              <a:p>
                <a:pPr marL="342900" indent="-342900" algn="just">
                  <a:buAutoNum type="arabicPeriod"/>
                </a:pPr>
                <a:r>
                  <a:rPr lang="en-US" sz="2000" b="1" dirty="0" smtClean="0">
                    <a:latin typeface="Times New Roman" pitchFamily="18" charset="0"/>
                    <a:cs typeface="Times New Roman" pitchFamily="18" charset="0"/>
                  </a:rPr>
                  <a:t>Test statistics:	</a:t>
                </a:r>
                <a:r>
                  <a:rPr lang="en-US" sz="2000" dirty="0" smtClean="0">
                    <a:latin typeface="Times New Roman" pitchFamily="18" charset="0"/>
                    <a:cs typeface="Times New Roman" pitchFamily="18" charset="0"/>
                  </a:rPr>
                  <a:t>	</a:t>
                </a:r>
                <a:r>
                  <a:rPr lang="en-US" sz="2000" b="0" dirty="0" smtClean="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a:rPr>
                        </m:ctrlPr>
                      </m:fPr>
                      <m:num>
                        <m:acc>
                          <m:accPr>
                            <m:chr m:val="̅"/>
                            <m:ctrlPr>
                              <a:rPr lang="en-US" sz="2000" b="0" i="1" smtClean="0">
                                <a:latin typeface="Cambria Math"/>
                              </a:rPr>
                            </m:ctrlPr>
                          </m:accPr>
                          <m:e>
                            <m:r>
                              <a:rPr lang="en-US" sz="2000" b="0" i="1" smtClean="0">
                                <a:latin typeface="Cambria Math"/>
                              </a:rPr>
                              <m:t>𝑋</m:t>
                            </m:r>
                          </m:e>
                        </m:acc>
                        <m:r>
                          <a:rPr lang="en-US" sz="2000" b="0" i="1" smtClean="0">
                            <a:latin typeface="Cambria Math"/>
                          </a:rPr>
                          <m:t>−</m:t>
                        </m:r>
                        <m:sSub>
                          <m:sSubPr>
                            <m:ctrlPr>
                              <a:rPr lang="en-US" sz="2000" b="0" i="1" smtClean="0">
                                <a:latin typeface="Cambria Math"/>
                              </a:rPr>
                            </m:ctrlPr>
                          </m:sSubPr>
                          <m:e>
                            <m:r>
                              <a:rPr lang="en-US" sz="2000" b="0" i="1" smtClean="0">
                                <a:latin typeface="Cambria Math"/>
                                <a:ea typeface="Cambria Math"/>
                              </a:rPr>
                              <m:t>𝜇</m:t>
                            </m:r>
                          </m:e>
                          <m:sub>
                            <m:r>
                              <a:rPr lang="en-US" sz="2000" b="0" i="1" smtClean="0">
                                <a:latin typeface="Cambria Math"/>
                              </a:rPr>
                              <m:t>0</m:t>
                            </m:r>
                          </m:sub>
                        </m:sSub>
                      </m:num>
                      <m:den>
                        <m:r>
                          <a:rPr lang="en-US" sz="2000" b="0" i="1" smtClean="0">
                            <a:latin typeface="Cambria Math"/>
                            <a:ea typeface="Cambria Math"/>
                          </a:rPr>
                          <m:t>𝜎</m:t>
                        </m:r>
                        <m:r>
                          <a:rPr lang="en-US" sz="2000" b="0" i="1" smtClean="0">
                            <a:latin typeface="Cambria Math"/>
                            <a:ea typeface="Cambria Math"/>
                          </a:rPr>
                          <m:t>/</m:t>
                        </m:r>
                        <m:rad>
                          <m:radPr>
                            <m:degHide m:val="on"/>
                            <m:ctrlPr>
                              <a:rPr lang="en-US" sz="2000" b="0" i="1" smtClean="0">
                                <a:latin typeface="Cambria Math"/>
                                <a:ea typeface="Cambria Math"/>
                              </a:rPr>
                            </m:ctrlPr>
                          </m:radPr>
                          <m:deg/>
                          <m:e>
                            <m:r>
                              <a:rPr lang="en-US" sz="2000" b="0" i="1" smtClean="0">
                                <a:latin typeface="Cambria Math"/>
                                <a:ea typeface="Cambria Math"/>
                              </a:rPr>
                              <m:t>𝑛</m:t>
                            </m:r>
                          </m:e>
                        </m:rad>
                      </m:den>
                    </m:f>
                    <m:r>
                      <a:rPr lang="en-US" sz="2000" b="0" i="1" smtClean="0">
                        <a:latin typeface="Cambria Math"/>
                        <a:ea typeface="Cambria Math"/>
                      </a:rPr>
                      <m:t> </m:t>
                    </m:r>
                  </m:oMath>
                </a14:m>
                <a:endParaRPr lang="en-US" sz="2000" dirty="0" smtClean="0">
                  <a:latin typeface="Times New Roman" pitchFamily="18" charset="0"/>
                  <a:cs typeface="Times New Roman" pitchFamily="18" charset="0"/>
                </a:endParaRPr>
              </a:p>
              <a:p>
                <a:pPr marL="342900" indent="-342900" algn="just">
                  <a:buAutoNum type="arabicPeriod"/>
                </a:pPr>
                <a:r>
                  <a:rPr lang="en-US" sz="2000" b="1" dirty="0" smtClean="0">
                    <a:latin typeface="Times New Roman" pitchFamily="18" charset="0"/>
                    <a:cs typeface="Times New Roman" pitchFamily="18" charset="0"/>
                  </a:rPr>
                  <a:t>Critical region: </a:t>
                </a:r>
                <a:r>
                  <a:rPr lang="en-US" sz="2000" dirty="0" smtClean="0">
                    <a:latin typeface="Times New Roman" pitchFamily="18" charset="0"/>
                    <a:cs typeface="Times New Roman" pitchFamily="18" charset="0"/>
                  </a:rPr>
                  <a:t>		Zcal &gt; </a:t>
                </a:r>
                <a14:m>
                  <m:oMath xmlns:m="http://schemas.openxmlformats.org/officeDocument/2006/math">
                    <m:sSub>
                      <m:sSubPr>
                        <m:ctrlPr>
                          <a:rPr lang="en-US" sz="2000" i="1" smtClean="0">
                            <a:latin typeface="Cambria Math"/>
                          </a:rPr>
                        </m:ctrlPr>
                      </m:sSubPr>
                      <m:e>
                        <m:r>
                          <a:rPr lang="en-US" sz="2000" b="0" i="1" smtClean="0">
                            <a:latin typeface="Cambria Math"/>
                          </a:rPr>
                          <m:t>𝑍</m:t>
                        </m:r>
                      </m:e>
                      <m:sub>
                        <m:r>
                          <a:rPr lang="en-US" sz="2000" b="0" i="1" smtClean="0">
                            <a:latin typeface="Cambria Math"/>
                          </a:rPr>
                          <m:t>0.05</m:t>
                        </m:r>
                      </m:sub>
                    </m:sSub>
                    <m:r>
                      <a:rPr lang="en-US" sz="2000" b="0" i="1" smtClean="0">
                        <a:latin typeface="Cambria Math"/>
                      </a:rPr>
                      <m:t>=1.645</m:t>
                    </m:r>
                  </m:oMath>
                </a14:m>
                <a:endParaRPr lang="en-US" sz="2000" dirty="0" smtClean="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2.51&gt;1.645</a:t>
                </a:r>
              </a:p>
              <a:p>
                <a:pPr marL="342900" indent="-342900" algn="just">
                  <a:buAutoNum type="arabicPeriod"/>
                </a:pPr>
                <a:r>
                  <a:rPr lang="en-US" sz="2000" b="1" dirty="0" smtClean="0">
                    <a:latin typeface="Times New Roman" pitchFamily="18" charset="0"/>
                    <a:cs typeface="Times New Roman" pitchFamily="18" charset="0"/>
                  </a:rPr>
                  <a:t>Calculation:</a:t>
                </a:r>
                <a:r>
                  <a:rPr lang="en-US" sz="2000" dirty="0" smtClean="0">
                    <a:latin typeface="Times New Roman" pitchFamily="18" charset="0"/>
                    <a:cs typeface="Times New Roman" pitchFamily="18" charset="0"/>
                  </a:rPr>
                  <a:t>		Here </a:t>
                </a:r>
                <a14:m>
                  <m:oMath xmlns:m="http://schemas.openxmlformats.org/officeDocument/2006/math">
                    <m:r>
                      <a:rPr lang="en-US" sz="2000" b="0" i="1" smtClean="0">
                        <a:latin typeface="Cambria Math"/>
                      </a:rPr>
                      <m:t>𝑛</m:t>
                    </m:r>
                    <m:r>
                      <a:rPr lang="en-US" sz="2000" b="0" i="1" smtClean="0">
                        <a:latin typeface="Cambria Math"/>
                      </a:rPr>
                      <m:t>=70, </m:t>
                    </m:r>
                    <m:acc>
                      <m:accPr>
                        <m:chr m:val="̅"/>
                        <m:ctrlPr>
                          <a:rPr lang="en-US" sz="2000" b="0" i="1" smtClean="0">
                            <a:latin typeface="Cambria Math"/>
                          </a:rPr>
                        </m:ctrlPr>
                      </m:accPr>
                      <m:e>
                        <m:r>
                          <a:rPr lang="en-US" sz="2000" b="0" i="1" smtClean="0">
                            <a:latin typeface="Cambria Math"/>
                          </a:rPr>
                          <m:t>𝑋</m:t>
                        </m:r>
                      </m:e>
                    </m:acc>
                    <m:r>
                      <a:rPr lang="en-US" sz="2000" b="0" i="1" smtClean="0">
                        <a:latin typeface="Cambria Math"/>
                      </a:rPr>
                      <m:t>=60, </m:t>
                    </m:r>
                    <m:sSub>
                      <m:sSubPr>
                        <m:ctrlPr>
                          <a:rPr lang="en-US" sz="2000" b="0" i="1" smtClean="0">
                            <a:latin typeface="Cambria Math"/>
                          </a:rPr>
                        </m:ctrlPr>
                      </m:sSubPr>
                      <m:e>
                        <m:r>
                          <a:rPr lang="en-US" sz="2000" b="0" i="1" smtClean="0">
                            <a:latin typeface="Cambria Math"/>
                            <a:ea typeface="Cambria Math"/>
                          </a:rPr>
                          <m:t>𝜇</m:t>
                        </m:r>
                      </m:e>
                      <m:sub>
                        <m:r>
                          <a:rPr lang="en-US" sz="2000" b="0" i="1" smtClean="0">
                            <a:latin typeface="Cambria Math"/>
                          </a:rPr>
                          <m:t>0</m:t>
                        </m:r>
                      </m:sub>
                    </m:sSub>
                    <m:r>
                      <a:rPr lang="en-US" sz="2000" b="0" i="1" smtClean="0">
                        <a:latin typeface="Cambria Math"/>
                      </a:rPr>
                      <m:t>=57 </m:t>
                    </m:r>
                    <m:r>
                      <a:rPr lang="en-US" sz="2000" b="0" i="1" smtClean="0">
                        <a:latin typeface="Cambria Math"/>
                      </a:rPr>
                      <m:t>𝑎𝑛𝑑</m:t>
                    </m:r>
                    <m:r>
                      <a:rPr lang="en-US" sz="2000" b="0" i="1" smtClean="0">
                        <a:latin typeface="Cambria Math"/>
                      </a:rPr>
                      <m:t> </m:t>
                    </m:r>
                    <m:r>
                      <a:rPr lang="en-US" sz="2000" b="0" i="1" smtClean="0">
                        <a:latin typeface="Cambria Math"/>
                        <a:ea typeface="Cambria Math"/>
                      </a:rPr>
                      <m:t>𝜎</m:t>
                    </m:r>
                    <m:r>
                      <a:rPr lang="en-US" sz="2000" b="0" i="1" smtClean="0">
                        <a:latin typeface="Cambria Math"/>
                        <a:ea typeface="Cambria Math"/>
                      </a:rPr>
                      <m:t>=10</m:t>
                    </m:r>
                  </m:oMath>
                </a14:m>
                <a:endParaRPr lang="en-US" sz="2000" b="0" dirty="0" smtClean="0">
                  <a:latin typeface="Times New Roman" pitchFamily="18" charset="0"/>
                  <a:ea typeface="Cambria Math"/>
                  <a:cs typeface="Times New Roman" pitchFamily="18" charset="0"/>
                </a:endParaRPr>
              </a:p>
              <a:p>
                <a:pPr algn="just"/>
                <a:r>
                  <a:rPr lang="en-US" sz="2000" dirty="0" smtClean="0">
                    <a:latin typeface="Times New Roman" pitchFamily="18" charset="0"/>
                    <a:cs typeface="Times New Roman" pitchFamily="18" charset="0"/>
                  </a:rPr>
                  <a:t>			</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14:m>
                  <m:oMath xmlns:m="http://schemas.openxmlformats.org/officeDocument/2006/math">
                    <m:r>
                      <a:rPr lang="en-US" sz="2000" b="0" i="1" smtClean="0">
                        <a:latin typeface="Cambria Math"/>
                      </a:rPr>
                      <m:t>𝑍</m:t>
                    </m:r>
                    <m:r>
                      <a:rPr lang="en-US" sz="2000" b="0" i="1" smtClean="0">
                        <a:latin typeface="Cambria Math"/>
                      </a:rPr>
                      <m:t>=</m:t>
                    </m:r>
                    <m:f>
                      <m:fPr>
                        <m:ctrlPr>
                          <a:rPr lang="en-US" sz="2000" b="0" i="1" smtClean="0">
                            <a:latin typeface="Cambria Math"/>
                          </a:rPr>
                        </m:ctrlPr>
                      </m:fPr>
                      <m:num>
                        <m:r>
                          <a:rPr lang="en-US" sz="2000" b="0" i="1" smtClean="0">
                            <a:latin typeface="Cambria Math"/>
                          </a:rPr>
                          <m:t>60−57</m:t>
                        </m:r>
                      </m:num>
                      <m:den>
                        <m:r>
                          <a:rPr lang="en-US" sz="2000" b="0" i="1" smtClean="0">
                            <a:latin typeface="Cambria Math"/>
                          </a:rPr>
                          <m:t>10/</m:t>
                        </m:r>
                        <m:rad>
                          <m:radPr>
                            <m:degHide m:val="on"/>
                            <m:ctrlPr>
                              <a:rPr lang="en-US" sz="2000" b="0" i="1" smtClean="0">
                                <a:latin typeface="Cambria Math"/>
                              </a:rPr>
                            </m:ctrlPr>
                          </m:radPr>
                          <m:deg/>
                          <m:e>
                            <m:r>
                              <a:rPr lang="en-US" sz="2000" b="0" i="1" smtClean="0">
                                <a:latin typeface="Cambria Math"/>
                              </a:rPr>
                              <m:t>70</m:t>
                            </m:r>
                          </m:e>
                        </m:rad>
                      </m:den>
                    </m:f>
                    <m:r>
                      <a:rPr lang="en-US" sz="2000" b="0" i="1" smtClean="0">
                        <a:latin typeface="Cambria Math"/>
                      </a:rPr>
                      <m:t>=</m:t>
                    </m:r>
                    <m:f>
                      <m:fPr>
                        <m:ctrlPr>
                          <a:rPr lang="en-US" sz="2000" b="0" i="1" smtClean="0">
                            <a:latin typeface="Cambria Math"/>
                          </a:rPr>
                        </m:ctrlPr>
                      </m:fPr>
                      <m:num>
                        <m:r>
                          <a:rPr lang="en-US" sz="2000" b="0" i="1" smtClean="0">
                            <a:latin typeface="Cambria Math"/>
                          </a:rPr>
                          <m:t>3</m:t>
                        </m:r>
                      </m:num>
                      <m:den>
                        <m:r>
                          <a:rPr lang="en-US" sz="2000" b="0" i="1" smtClean="0">
                            <a:latin typeface="Cambria Math"/>
                          </a:rPr>
                          <m:t>10</m:t>
                        </m:r>
                      </m:den>
                    </m:f>
                    <m:rad>
                      <m:radPr>
                        <m:degHide m:val="on"/>
                        <m:ctrlPr>
                          <a:rPr lang="en-US" sz="2000" b="0" i="1" smtClean="0">
                            <a:latin typeface="Cambria Math"/>
                          </a:rPr>
                        </m:ctrlPr>
                      </m:radPr>
                      <m:deg/>
                      <m:e>
                        <m:r>
                          <a:rPr lang="en-US" sz="2000" b="0" i="1" smtClean="0">
                            <a:latin typeface="Cambria Math"/>
                          </a:rPr>
                          <m:t>70</m:t>
                        </m:r>
                      </m:e>
                    </m:rad>
                    <m:r>
                      <a:rPr lang="en-US" sz="2000" b="0" i="1" smtClean="0">
                        <a:latin typeface="Cambria Math"/>
                      </a:rPr>
                      <m:t>=2.51</m:t>
                    </m:r>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6.   Conclusion:</a:t>
                </a:r>
                <a:r>
                  <a:rPr lang="en-US" sz="2000" dirty="0" smtClean="0">
                    <a:latin typeface="Times New Roman" pitchFamily="18" charset="0"/>
                    <a:cs typeface="Times New Roman" pitchFamily="18" charset="0"/>
                  </a:rPr>
                  <a:t>		Since the calculated value of Z = 2.51 falls in the critical region. So under the provided information our null hypothesis is rejected and  we conclude that the average score has increased.	</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458200" cy="6677469"/>
              </a:xfrm>
              <a:prstGeom prst="rect">
                <a:avLst/>
              </a:prstGeom>
              <a:blipFill rotWithShape="1">
                <a:blip r:embed="rId2"/>
                <a:stretch>
                  <a:fillRect l="-1081" t="-731" r="-648"/>
                </a:stretch>
              </a:blipFill>
            </p:spPr>
            <p:txBody>
              <a:bodyPr/>
              <a:lstStyle/>
              <a:p>
                <a:r>
                  <a:rPr lang="en-US">
                    <a:noFill/>
                  </a:rPr>
                  <a:t> </a:t>
                </a:r>
              </a:p>
            </p:txBody>
          </p:sp>
        </mc:Fallback>
      </mc:AlternateContent>
    </p:spTree>
    <p:extLst>
      <p:ext uri="{BB962C8B-B14F-4D97-AF65-F5344CB8AC3E}">
        <p14:creationId xmlns:p14="http://schemas.microsoft.com/office/powerpoint/2010/main" val="1308876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534400" cy="538609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Practice Questions:</a:t>
                </a:r>
              </a:p>
              <a:p>
                <a:pPr algn="just"/>
                <a:r>
                  <a:rPr lang="en-US" sz="2000" b="1" dirty="0" smtClean="0">
                    <a:latin typeface="Times New Roman" pitchFamily="18" charset="0"/>
                    <a:cs typeface="Times New Roman" pitchFamily="18" charset="0"/>
                  </a:rPr>
                  <a:t>Q 1. </a:t>
                </a:r>
                <a:r>
                  <a:rPr lang="en-US" sz="2000" dirty="0" smtClean="0">
                    <a:latin typeface="Times New Roman" pitchFamily="18" charset="0"/>
                    <a:cs typeface="Times New Roman" pitchFamily="18" charset="0"/>
                  </a:rPr>
                  <a:t>Ten dry cells were taken from store and voltage test gave the following results: 1.52, 1.53, 1.49, 1.48, 1.47, 1.49, 1.51, 1.50, 1.45, 1.46 volts. The mean voltage of the cells when stored was 1.51 volts. Assuming the standard deviation to remain unchanged at 0.02 volts. Is there any reason to believe that cells have deteriorated? Use </a:t>
                </a:r>
                <a14:m>
                  <m:oMath xmlns:m="http://schemas.openxmlformats.org/officeDocument/2006/math">
                    <m:r>
                      <a:rPr lang="en-US" sz="2000" i="1" smtClean="0">
                        <a:latin typeface="Cambria Math"/>
                        <a:ea typeface="Cambria Math"/>
                      </a:rPr>
                      <m:t>𝛼</m:t>
                    </m:r>
                    <m:r>
                      <a:rPr lang="en-US" sz="2000" b="0" i="1" smtClean="0">
                        <a:latin typeface="Cambria Math"/>
                        <a:ea typeface="Cambria Math"/>
                      </a:rPr>
                      <m:t>=0.05.</m:t>
                    </m:r>
                  </m:oMath>
                </a14:m>
                <a:endParaRPr lang="en-US" sz="2000" b="0" dirty="0" smtClean="0">
                  <a:latin typeface="Times New Roman" pitchFamily="18" charset="0"/>
                  <a:ea typeface="Cambria Math"/>
                  <a:cs typeface="Times New Roman" pitchFamily="18" charset="0"/>
                </a:endParaRPr>
              </a:p>
              <a:p>
                <a:pPr algn="just"/>
                <a:r>
                  <a:rPr lang="en-US" sz="2000" b="1" dirty="0" smtClean="0">
                    <a:latin typeface="Times New Roman" pitchFamily="18" charset="0"/>
                    <a:ea typeface="Cambria Math"/>
                    <a:cs typeface="Times New Roman" pitchFamily="18" charset="0"/>
                  </a:rPr>
                  <a:t>Q 2.</a:t>
                </a:r>
                <a:r>
                  <a:rPr lang="en-US" sz="2000" dirty="0" smtClean="0">
                    <a:latin typeface="Times New Roman" pitchFamily="18" charset="0"/>
                    <a:ea typeface="Cambria Math"/>
                    <a:cs typeface="Times New Roman" pitchFamily="18" charset="0"/>
                  </a:rPr>
                  <a:t> The heights of college male students ate known to be normally distributed with a mean of 67.39 inches and standard deviation of 1.30 inches. A random sample of 400 students showed a mean height of 67.47 inches. Using a 0.05 level of significance, test the hypothesis </a:t>
                </a:r>
                <a14:m>
                  <m:oMath xmlns:m="http://schemas.openxmlformats.org/officeDocument/2006/math">
                    <m:sSub>
                      <m:sSubPr>
                        <m:ctrlPr>
                          <a:rPr lang="en-US" sz="2000" i="1" smtClean="0">
                            <a:latin typeface="Cambria Math"/>
                          </a:rPr>
                        </m:ctrlPr>
                      </m:sSubPr>
                      <m:e>
                        <m:r>
                          <a:rPr lang="en-US" sz="2000" b="0" i="1" smtClean="0">
                            <a:latin typeface="Cambria Math"/>
                          </a:rPr>
                          <m:t>𝐻</m:t>
                        </m:r>
                      </m:e>
                      <m:sub>
                        <m:r>
                          <a:rPr lang="en-US" sz="2000" b="0" i="1" smtClean="0">
                            <a:latin typeface="Cambria Math"/>
                          </a:rPr>
                          <m:t>0</m:t>
                        </m:r>
                      </m:sub>
                    </m:sSub>
                    <m:r>
                      <a:rPr lang="en-US" sz="2000" b="0" i="1" smtClean="0">
                        <a:latin typeface="Cambria Math"/>
                      </a:rPr>
                      <m:t>: </m:t>
                    </m:r>
                    <m:r>
                      <a:rPr lang="en-US" sz="2000" b="0" i="1" smtClean="0">
                        <a:latin typeface="Cambria Math"/>
                        <a:ea typeface="Cambria Math"/>
                      </a:rPr>
                      <m:t>𝜇</m:t>
                    </m:r>
                    <m:r>
                      <a:rPr lang="en-US" sz="2000" b="0" i="1" smtClean="0">
                        <a:latin typeface="Cambria Math"/>
                        <a:ea typeface="Cambria Math"/>
                      </a:rPr>
                      <m:t>=67.39</m:t>
                    </m:r>
                  </m:oMath>
                </a14:m>
                <a:r>
                  <a:rPr lang="en-US" sz="2000" dirty="0" smtClean="0">
                    <a:latin typeface="Times New Roman" pitchFamily="18" charset="0"/>
                    <a:cs typeface="Times New Roman" pitchFamily="18" charset="0"/>
                  </a:rPr>
                  <a:t> against the alternative hypothesis: </a:t>
                </a:r>
                <a:r>
                  <a:rPr lang="en-US" sz="2000" b="0" dirty="0" smtClean="0">
                    <a:latin typeface="Times New Roman" pitchFamily="18" charset="0"/>
                    <a:ea typeface="Cambria Math"/>
                    <a:cs typeface="Times New Roman" pitchFamily="18" charset="0"/>
                  </a:rPr>
                  <a:t> </a:t>
                </a:r>
                <a14:m>
                  <m:oMath xmlns:m="http://schemas.openxmlformats.org/officeDocument/2006/math">
                    <m:sSub>
                      <m:sSubPr>
                        <m:ctrlPr>
                          <a:rPr lang="en-US" sz="2000" b="0" i="1" smtClean="0">
                            <a:latin typeface="Cambria Math"/>
                            <a:ea typeface="Cambria Math"/>
                          </a:rPr>
                        </m:ctrlPr>
                      </m:sSubPr>
                      <m:e>
                        <m:r>
                          <a:rPr lang="en-US" sz="2000" b="0" i="1" smtClean="0">
                            <a:latin typeface="Cambria Math"/>
                            <a:ea typeface="Cambria Math"/>
                          </a:rPr>
                          <m:t>𝐻</m:t>
                        </m:r>
                      </m:e>
                      <m:sub>
                        <m:r>
                          <a:rPr lang="en-US" sz="2000" b="0" i="1" smtClean="0">
                            <a:latin typeface="Cambria Math"/>
                            <a:ea typeface="Cambria Math"/>
                          </a:rPr>
                          <m:t>1</m:t>
                        </m:r>
                      </m:sub>
                    </m:sSub>
                    <m:r>
                      <a:rPr lang="en-US" sz="2000" b="0" i="1" smtClean="0">
                        <a:latin typeface="Cambria Math"/>
                        <a:ea typeface="Cambria Math"/>
                      </a:rPr>
                      <m:t>: </m:t>
                    </m:r>
                    <m:r>
                      <a:rPr lang="en-US" sz="2000" b="0" i="1" smtClean="0">
                        <a:latin typeface="Cambria Math"/>
                        <a:ea typeface="Cambria Math"/>
                      </a:rPr>
                      <m:t>𝜇</m:t>
                    </m:r>
                    <m:r>
                      <a:rPr lang="en-US" sz="2000" b="0" i="1" smtClean="0">
                        <a:latin typeface="Cambria Math"/>
                        <a:ea typeface="Cambria Math"/>
                      </a:rPr>
                      <m:t>&gt;67.39</m:t>
                    </m:r>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Q 3.</a:t>
                </a:r>
                <a:r>
                  <a:rPr lang="en-US" sz="2000" dirty="0" smtClean="0">
                    <a:latin typeface="Times New Roman" pitchFamily="18" charset="0"/>
                    <a:cs typeface="Times New Roman" pitchFamily="18" charset="0"/>
                  </a:rPr>
                  <a:t> Suppose that the variance of the IQ’s of the high school students in a certain city is 225. a random sample of 36 students has a mean IQ of 106. if the level of significance is chosen at 0.05, should we conclude that the IQ’s of the high school students in the city are higher than 100?</a:t>
                </a:r>
              </a:p>
              <a:p>
                <a:pPr algn="just"/>
                <a:endParaRPr lang="en-US" sz="2000" b="0" dirty="0" smtClean="0">
                  <a:latin typeface="Times New Roman" pitchFamily="18" charset="0"/>
                  <a:ea typeface="Cambria Math"/>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534400" cy="5386090"/>
              </a:xfrm>
              <a:prstGeom prst="rect">
                <a:avLst/>
              </a:prstGeom>
              <a:blipFill rotWithShape="1">
                <a:blip r:embed="rId2"/>
                <a:stretch>
                  <a:fillRect l="-1143" t="-905" r="-714"/>
                </a:stretch>
              </a:blipFill>
            </p:spPr>
            <p:txBody>
              <a:bodyPr/>
              <a:lstStyle/>
              <a:p>
                <a:r>
                  <a:rPr lang="en-US">
                    <a:noFill/>
                  </a:rPr>
                  <a:t> </a:t>
                </a:r>
              </a:p>
            </p:txBody>
          </p:sp>
        </mc:Fallback>
      </mc:AlternateContent>
    </p:spTree>
    <p:extLst>
      <p:ext uri="{BB962C8B-B14F-4D97-AF65-F5344CB8AC3E}">
        <p14:creationId xmlns:p14="http://schemas.microsoft.com/office/powerpoint/2010/main" val="1896790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317</Words>
  <Application>Microsoft Office PowerPoint</Application>
  <PresentationFormat>On-screen Show (4:3)</PresentationFormat>
  <Paragraphs>60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15</cp:revision>
  <dcterms:created xsi:type="dcterms:W3CDTF">2020-04-16T10:49:15Z</dcterms:created>
  <dcterms:modified xsi:type="dcterms:W3CDTF">2020-04-20T07:57:40Z</dcterms:modified>
</cp:coreProperties>
</file>