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74" r:id="rId3"/>
    <p:sldId id="297" r:id="rId4"/>
    <p:sldId id="298" r:id="rId5"/>
    <p:sldId id="288" r:id="rId6"/>
    <p:sldId id="292" r:id="rId7"/>
    <p:sldId id="293" r:id="rId8"/>
    <p:sldId id="294" r:id="rId9"/>
    <p:sldId id="30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6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7D9A8-9559-4F2A-AE2F-DBCB6E658E7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E200D-7E4D-4B52-87DD-82998F4A9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0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68E0-4B08-4253-903F-0AC4A16F9203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6328-12EC-44FD-B921-86FC98E36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68E0-4B08-4253-903F-0AC4A16F9203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6328-12EC-44FD-B921-86FC98E36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3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68E0-4B08-4253-903F-0AC4A16F9203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6328-12EC-44FD-B921-86FC98E36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9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32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86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638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73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35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14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382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666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68E0-4B08-4253-903F-0AC4A16F9203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6328-12EC-44FD-B921-86FC98E36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3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6264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84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77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061106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57361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68E0-4B08-4253-903F-0AC4A16F9203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6328-12EC-44FD-B921-86FC98E36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4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68E0-4B08-4253-903F-0AC4A16F9203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6328-12EC-44FD-B921-86FC98E36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4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68E0-4B08-4253-903F-0AC4A16F9203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6328-12EC-44FD-B921-86FC98E36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1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68E0-4B08-4253-903F-0AC4A16F9203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6328-12EC-44FD-B921-86FC98E36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4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68E0-4B08-4253-903F-0AC4A16F9203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6328-12EC-44FD-B921-86FC98E36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9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68E0-4B08-4253-903F-0AC4A16F9203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6328-12EC-44FD-B921-86FC98E36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7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68E0-4B08-4253-903F-0AC4A16F9203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6328-12EC-44FD-B921-86FC98E36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3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A68E0-4B08-4253-903F-0AC4A16F9203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6328-12EC-44FD-B921-86FC98E36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2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49917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-7938" y="3382963"/>
            <a:ext cx="9144001" cy="1338262"/>
          </a:xfrm>
        </p:spPr>
        <p:txBody>
          <a:bodyPr/>
          <a:lstStyle/>
          <a:p>
            <a:pPr eaLnBrk="1" hangingPunct="1"/>
            <a:r>
              <a:rPr lang="en-US" sz="2800" b="1" dirty="0"/>
              <a:t>Citrus </a:t>
            </a:r>
            <a:r>
              <a:rPr lang="en-US" sz="2800" b="1" dirty="0" smtClean="0"/>
              <a:t>Rootstocks – Scion and Compatibilities &amp; </a:t>
            </a:r>
            <a:r>
              <a:rPr lang="en-US" sz="2800" b="1" dirty="0" smtClean="0"/>
              <a:t>In-</a:t>
            </a:r>
            <a:r>
              <a:rPr lang="en-US" sz="2800" b="1" dirty="0" err="1" smtClean="0"/>
              <a:t>compatabilities</a:t>
            </a:r>
            <a:r>
              <a:rPr lang="en-US" sz="2800" dirty="0" smtClean="0"/>
              <a:t> </a:t>
            </a:r>
            <a:r>
              <a:rPr lang="en-US" sz="2800" dirty="0" smtClean="0"/>
              <a:t>– October </a:t>
            </a:r>
            <a:r>
              <a:rPr lang="en-US" sz="2800" dirty="0" smtClean="0"/>
              <a:t>2020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endParaRPr lang="en-US" sz="2400" i="1" dirty="0" smtClean="0">
              <a:solidFill>
                <a:srgbClr val="FFFF00"/>
              </a:solidFill>
            </a:endParaRPr>
          </a:p>
        </p:txBody>
      </p:sp>
      <p:pic>
        <p:nvPicPr>
          <p:cNvPr id="2053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5287963"/>
            <a:ext cx="17859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2822" t="10565" r="58885" b="81325"/>
          <a:stretch/>
        </p:blipFill>
        <p:spPr>
          <a:xfrm>
            <a:off x="3111282" y="5360988"/>
            <a:ext cx="3447265" cy="8536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3" t="26111" r="3596" b="27500"/>
          <a:stretch/>
        </p:blipFill>
        <p:spPr>
          <a:xfrm>
            <a:off x="35093" y="82550"/>
            <a:ext cx="5076957" cy="29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Citrus Rootstocks </a:t>
            </a:r>
          </a:p>
        </p:txBody>
      </p:sp>
      <p:graphicFrame>
        <p:nvGraphicFramePr>
          <p:cNvPr id="43063" name="Group 55"/>
          <p:cNvGraphicFramePr>
            <a:graphicFrameLocks noGrp="1"/>
          </p:cNvGraphicFramePr>
          <p:nvPr>
            <p:extLst/>
          </p:nvPr>
        </p:nvGraphicFramePr>
        <p:xfrm>
          <a:off x="457200" y="914401"/>
          <a:ext cx="8229600" cy="582168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Major rootstocks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Minor rootstocks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New Rootstocks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Carrizo/Troyer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C32 citrange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Bitters (C22)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C35 citrange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Benton citrange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Carpenter (C54)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Rich 16-6 trifoliate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African shaddock x Rub.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trif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Furr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(C57)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Rubidoux trifoliate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 Chu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Sha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X639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Pomeroy trifoliate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Sweet orange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Trifeola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Swingle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Grapefruit (343 etc.)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US 812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Sour orange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Taiwanica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US 852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Rough lemon</a:t>
                      </a:r>
                      <a:b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(Schaub etc.)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Rangpur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Fourner-Alcide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5?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4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Volkameriana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5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Cleopatra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Macrophylla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406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6578"/>
            <a:ext cx="7886700" cy="629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Planting Density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46484"/>
            <a:ext cx="7886700" cy="5230479"/>
          </a:xfrm>
        </p:spPr>
        <p:txBody>
          <a:bodyPr/>
          <a:lstStyle/>
          <a:p>
            <a:r>
              <a:rPr lang="en-US" dirty="0" smtClean="0"/>
              <a:t>Depends on scion and rootstock</a:t>
            </a:r>
          </a:p>
          <a:p>
            <a:pPr lvl="1"/>
            <a:r>
              <a:rPr lang="en-US" dirty="0" smtClean="0"/>
              <a:t>Oranges differ from mandarins</a:t>
            </a:r>
          </a:p>
          <a:p>
            <a:pPr lvl="1"/>
            <a:r>
              <a:rPr lang="en-US" dirty="0" smtClean="0"/>
              <a:t>Satsumas differ from </a:t>
            </a:r>
            <a:r>
              <a:rPr lang="en-US" dirty="0" err="1" smtClean="0"/>
              <a:t>Clementines</a:t>
            </a:r>
            <a:r>
              <a:rPr lang="en-US" dirty="0" smtClean="0"/>
              <a:t> and Tango</a:t>
            </a:r>
          </a:p>
          <a:p>
            <a:r>
              <a:rPr lang="en-US" dirty="0" smtClean="0"/>
              <a:t>Depends on soil type, tree growth rate etc.</a:t>
            </a:r>
          </a:p>
          <a:p>
            <a:r>
              <a:rPr lang="en-US" dirty="0" smtClean="0"/>
              <a:t>Eventually – frequent pruning vs tree removal</a:t>
            </a:r>
          </a:p>
          <a:p>
            <a:r>
              <a:rPr lang="en-US" dirty="0" smtClean="0"/>
              <a:t>Recommendations (no data)</a:t>
            </a:r>
          </a:p>
          <a:p>
            <a:pPr lvl="1"/>
            <a:r>
              <a:rPr lang="en-US" dirty="0" smtClean="0"/>
              <a:t>navel/Carrizo – 10-12’</a:t>
            </a:r>
          </a:p>
          <a:p>
            <a:pPr lvl="1"/>
            <a:r>
              <a:rPr lang="en-US" dirty="0" smtClean="0"/>
              <a:t>navel/C35 – 9-11’</a:t>
            </a:r>
          </a:p>
          <a:p>
            <a:pPr lvl="1"/>
            <a:r>
              <a:rPr lang="en-US" dirty="0" smtClean="0"/>
              <a:t>Tango/Carrizo – 9-11’</a:t>
            </a:r>
          </a:p>
          <a:p>
            <a:pPr lvl="1"/>
            <a:r>
              <a:rPr lang="en-US" dirty="0" smtClean="0"/>
              <a:t>Tango/C35 – 8-10’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71513" y="1730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Incompatibility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Incompatibility – health of grafted trees of a specific scion-stock combination declines due to loss of functional tissue across the bud union.  There are several types</a:t>
            </a:r>
          </a:p>
          <a:p>
            <a:pPr lvl="1" eaLnBrk="1" hangingPunct="1"/>
            <a:r>
              <a:rPr lang="en-US" altLang="en-US" dirty="0" smtClean="0"/>
              <a:t>Sometimes dependent on a pathogen being present such as quick decline from CTV</a:t>
            </a:r>
          </a:p>
          <a:p>
            <a:pPr lvl="1" eaLnBrk="1" hangingPunct="1"/>
            <a:r>
              <a:rPr lang="en-US" altLang="en-US" dirty="0" smtClean="0"/>
              <a:t>Can affect young trees or have delayed onset</a:t>
            </a:r>
          </a:p>
          <a:p>
            <a:pPr lvl="1" eaLnBrk="1" hangingPunct="1"/>
            <a:r>
              <a:rPr lang="en-US" altLang="en-US" dirty="0" smtClean="0"/>
              <a:t>In citrus, often variable among locations</a:t>
            </a:r>
          </a:p>
          <a:p>
            <a:pPr lvl="1" eaLnBrk="1" hangingPunct="1"/>
            <a:r>
              <a:rPr lang="en-US" altLang="en-US" dirty="0" smtClean="0"/>
              <a:t>Can be caused by differential growth of scion and stock </a:t>
            </a:r>
          </a:p>
        </p:txBody>
      </p:sp>
    </p:spTree>
    <p:extLst>
      <p:ext uri="{BB962C8B-B14F-4D97-AF65-F5344CB8AC3E}">
        <p14:creationId xmlns:p14="http://schemas.microsoft.com/office/powerpoint/2010/main" val="188279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Causes of Incompatibility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mtClean="0"/>
              <a:t>Functional conductive tissues (xylem and phloem) across the budunion are essential for tree survival</a:t>
            </a:r>
          </a:p>
          <a:p>
            <a:pPr eaLnBrk="1" hangingPunct="1"/>
            <a:r>
              <a:rPr lang="en-US" altLang="en-US" smtClean="0"/>
              <a:t>With diseases such as CTV, one genotype mounts a defense response to the pathogen that kills a ring of tissue at the bud union</a:t>
            </a:r>
          </a:p>
          <a:p>
            <a:pPr eaLnBrk="1" hangingPunct="1"/>
            <a:r>
              <a:rPr lang="en-US" altLang="en-US" smtClean="0"/>
              <a:t>Growth differential can bend the conductive tissues until they break</a:t>
            </a:r>
          </a:p>
          <a:p>
            <a:pPr eaLnBrk="1" hangingPunct="1"/>
            <a:r>
              <a:rPr lang="en-US" altLang="en-US" smtClean="0"/>
              <a:t>The tree often regenerates some new phloem tissue which slows the decline</a:t>
            </a:r>
          </a:p>
          <a:p>
            <a:pPr eaLnBrk="1" hangingPunct="1"/>
            <a:r>
              <a:rPr lang="en-US" altLang="en-US" smtClean="0"/>
              <a:t>A declining root system (eg dry root rot) can mimic many symptoms of incompatibility</a:t>
            </a:r>
          </a:p>
        </p:txBody>
      </p:sp>
    </p:spTree>
    <p:extLst>
      <p:ext uri="{BB962C8B-B14F-4D97-AF65-F5344CB8AC3E}">
        <p14:creationId xmlns:p14="http://schemas.microsoft.com/office/powerpoint/2010/main" val="17924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Symptoms of Incompatibility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Crease at budunion</a:t>
            </a:r>
          </a:p>
          <a:p>
            <a:pPr eaLnBrk="1" hangingPunct="1"/>
            <a:r>
              <a:rPr lang="en-US" altLang="en-US" sz="2800" smtClean="0"/>
              <a:t>Scion sprouts growing at bud union</a:t>
            </a:r>
          </a:p>
          <a:p>
            <a:pPr eaLnBrk="1" hangingPunct="1"/>
            <a:r>
              <a:rPr lang="en-US" altLang="en-US" sz="2800" smtClean="0"/>
              <a:t>Build up of starch above bud union</a:t>
            </a:r>
          </a:p>
          <a:p>
            <a:pPr eaLnBrk="1" hangingPunct="1"/>
            <a:r>
              <a:rPr lang="en-US" altLang="en-US" sz="2800" smtClean="0"/>
              <a:t>Loss of root function – nutrient deficiencies, wilting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279568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Incompatibility – A Challenging Problem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Direct tests of incompatibility require too many experiments</a:t>
            </a:r>
          </a:p>
          <a:p>
            <a:pPr eaLnBrk="1" hangingPunct="1"/>
            <a:r>
              <a:rPr lang="en-US" altLang="en-US" dirty="0" smtClean="0"/>
              <a:t>Many new scions x many rootstocks = large numbers!</a:t>
            </a:r>
          </a:p>
          <a:p>
            <a:pPr eaLnBrk="1" hangingPunct="1"/>
            <a:r>
              <a:rPr lang="en-US" altLang="en-US" dirty="0" smtClean="0"/>
              <a:t>Prediction from anatomy – not useful so far</a:t>
            </a:r>
          </a:p>
          <a:p>
            <a:pPr eaLnBrk="1" hangingPunct="1"/>
            <a:r>
              <a:rPr lang="en-US" altLang="en-US" dirty="0" smtClean="0"/>
              <a:t>Risk of incompatibility is greater for scions developed by hybridization – because they are more divergent than among scions that differ by mutation such as different oranges etc.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49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Information?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Roose website - scions and rootstocks: 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>
                <a:solidFill>
                  <a:schemeClr val="tx2"/>
                </a:solidFill>
              </a:rPr>
              <a:t>http://plantbiology.ucr.edu/faculty/roose.html</a:t>
            </a:r>
            <a:r>
              <a:rPr lang="en-US" dirty="0"/>
              <a:t>  </a:t>
            </a:r>
          </a:p>
          <a:p>
            <a:r>
              <a:rPr lang="en-US" dirty="0" smtClean="0"/>
              <a:t>Citrus Variety Collection:</a:t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 smtClean="0">
                <a:solidFill>
                  <a:schemeClr val="tx2"/>
                </a:solidFill>
              </a:rPr>
              <a:t>http://www.citrusvariety.ucr.edu/</a:t>
            </a:r>
          </a:p>
          <a:p>
            <a:r>
              <a:rPr lang="en-US" dirty="0" smtClean="0"/>
              <a:t>Citrus </a:t>
            </a:r>
            <a:r>
              <a:rPr lang="en-US" dirty="0" err="1" smtClean="0"/>
              <a:t>Clonal</a:t>
            </a:r>
            <a:r>
              <a:rPr lang="en-US" dirty="0" smtClean="0"/>
              <a:t> Protection Program: </a:t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 smtClean="0">
                <a:solidFill>
                  <a:schemeClr val="tx2"/>
                </a:solidFill>
              </a:rPr>
              <a:t>http://www.ccpp.ucr.edu/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120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2070</TotalTime>
  <Words>383</Words>
  <Application>Microsoft Office PowerPoint</Application>
  <PresentationFormat>On-screen Show (4:3)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Office Theme</vt:lpstr>
      <vt:lpstr>Default Design</vt:lpstr>
      <vt:lpstr>Citrus Rootstocks – Scion and Compatibilities &amp; In-compatabilities – October 2020 </vt:lpstr>
      <vt:lpstr>Citrus Rootstocks </vt:lpstr>
      <vt:lpstr>Planting Density Issues</vt:lpstr>
      <vt:lpstr>Incompatibility</vt:lpstr>
      <vt:lpstr>Causes of Incompatibility</vt:lpstr>
      <vt:lpstr>Symptoms of Incompatibility</vt:lpstr>
      <vt:lpstr>Incompatibility – A Challenging Problem</vt:lpstr>
      <vt:lpstr>More Information?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ML Roose</dc:creator>
  <cp:lastModifiedBy>Windows User</cp:lastModifiedBy>
  <cp:revision>101</cp:revision>
  <dcterms:created xsi:type="dcterms:W3CDTF">2014-04-03T20:49:21Z</dcterms:created>
  <dcterms:modified xsi:type="dcterms:W3CDTF">2020-11-29T11:06:40Z</dcterms:modified>
</cp:coreProperties>
</file>