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58" r:id="rId5"/>
    <p:sldId id="260" r:id="rId6"/>
    <p:sldId id="285" r:id="rId7"/>
    <p:sldId id="263" r:id="rId8"/>
    <p:sldId id="261" r:id="rId9"/>
    <p:sldId id="264" r:id="rId10"/>
    <p:sldId id="262" r:id="rId11"/>
    <p:sldId id="286" r:id="rId12"/>
    <p:sldId id="265" r:id="rId13"/>
    <p:sldId id="268" r:id="rId14"/>
    <p:sldId id="267" r:id="rId15"/>
    <p:sldId id="270" r:id="rId16"/>
    <p:sldId id="271" r:id="rId17"/>
    <p:sldId id="276" r:id="rId18"/>
    <p:sldId id="272" r:id="rId19"/>
    <p:sldId id="273" r:id="rId20"/>
    <p:sldId id="274" r:id="rId21"/>
    <p:sldId id="275" r:id="rId22"/>
    <p:sldId id="279" r:id="rId23"/>
    <p:sldId id="287" r:id="rId24"/>
    <p:sldId id="278" r:id="rId25"/>
    <p:sldId id="277" r:id="rId26"/>
    <p:sldId id="283" r:id="rId27"/>
    <p:sldId id="284" r:id="rId28"/>
    <p:sldId id="269" r:id="rId29"/>
    <p:sldId id="288" r:id="rId30"/>
    <p:sldId id="289" r:id="rId31"/>
    <p:sldId id="290" r:id="rId32"/>
    <p:sldId id="29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istrator\Desktop\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istrator\Desktop\Book1.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Administrator\Desktop\Book1.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istrator\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1"/>
    </mc:Choice>
    <mc:Fallback>
      <c:style val="41"/>
    </mc:Fallback>
  </mc:AlternateContent>
  <c:chart>
    <c:title>
      <c:tx>
        <c:rich>
          <a:bodyPr/>
          <a:lstStyle/>
          <a:p>
            <a:pPr>
              <a:defRPr/>
            </a:pPr>
            <a:r>
              <a:rPr lang="en-US"/>
              <a:t>Portrayal</a:t>
            </a:r>
            <a:r>
              <a:rPr lang="en-US" baseline="0"/>
              <a:t> of Women</a:t>
            </a:r>
            <a:endParaRPr lang="en-US"/>
          </a:p>
        </c:rich>
      </c:tx>
      <c:layout/>
      <c:overlay val="0"/>
    </c:title>
    <c:autoTitleDeleted val="0"/>
    <c:plotArea>
      <c:layout/>
      <c:barChart>
        <c:barDir val="col"/>
        <c:grouping val="clustered"/>
        <c:varyColors val="0"/>
        <c:ser>
          <c:idx val="0"/>
          <c:order val="0"/>
          <c:invertIfNegative val="0"/>
          <c:cat>
            <c:multiLvlStrRef>
              <c:f>Sheet1!$D$6:$E$7</c:f>
              <c:multiLvlStrCache>
                <c:ptCount val="2"/>
                <c:lvl>
                  <c:pt idx="0">
                    <c:v>Real</c:v>
                  </c:pt>
                  <c:pt idx="1">
                    <c:v>Ideal</c:v>
                  </c:pt>
                </c:lvl>
                <c:lvl>
                  <c:pt idx="0">
                    <c:v>The Portrayal of Women in Advertisements in Pakistani Media is Real / Ideal?</c:v>
                  </c:pt>
                </c:lvl>
              </c:multiLvlStrCache>
            </c:multiLvlStrRef>
          </c:cat>
          <c:val>
            <c:numRef>
              <c:f>Sheet1!$D$8:$E$8</c:f>
              <c:numCache>
                <c:formatCode>General</c:formatCode>
                <c:ptCount val="2"/>
                <c:pt idx="0">
                  <c:v>183</c:v>
                </c:pt>
                <c:pt idx="1">
                  <c:v>17</c:v>
                </c:pt>
              </c:numCache>
            </c:numRef>
          </c:val>
        </c:ser>
        <c:dLbls>
          <c:showLegendKey val="0"/>
          <c:showVal val="1"/>
          <c:showCatName val="0"/>
          <c:showSerName val="0"/>
          <c:showPercent val="0"/>
          <c:showBubbleSize val="0"/>
        </c:dLbls>
        <c:gapWidth val="150"/>
        <c:overlap val="-25"/>
        <c:axId val="93300224"/>
        <c:axId val="93301760"/>
      </c:barChart>
      <c:catAx>
        <c:axId val="93300224"/>
        <c:scaling>
          <c:orientation val="minMax"/>
        </c:scaling>
        <c:delete val="0"/>
        <c:axPos val="b"/>
        <c:majorTickMark val="none"/>
        <c:minorTickMark val="none"/>
        <c:tickLblPos val="nextTo"/>
        <c:crossAx val="93301760"/>
        <c:crosses val="autoZero"/>
        <c:auto val="1"/>
        <c:lblAlgn val="ctr"/>
        <c:lblOffset val="100"/>
        <c:noMultiLvlLbl val="0"/>
      </c:catAx>
      <c:valAx>
        <c:axId val="93301760"/>
        <c:scaling>
          <c:orientation val="minMax"/>
        </c:scaling>
        <c:delete val="1"/>
        <c:axPos val="l"/>
        <c:numFmt formatCode="General" sourceLinked="1"/>
        <c:majorTickMark val="none"/>
        <c:minorTickMark val="none"/>
        <c:tickLblPos val="nextTo"/>
        <c:crossAx val="9330022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1"/>
    </mc:Choice>
    <mc:Fallback>
      <c:style val="41"/>
    </mc:Fallback>
  </mc:AlternateContent>
  <c:chart>
    <c:title>
      <c:tx>
        <c:rich>
          <a:bodyPr/>
          <a:lstStyle/>
          <a:p>
            <a:pPr>
              <a:defRPr/>
            </a:pPr>
            <a:r>
              <a:rPr lang="en-US"/>
              <a:t>Women</a:t>
            </a:r>
            <a:r>
              <a:rPr lang="en-US" baseline="0"/>
              <a:t> Characterisation</a:t>
            </a:r>
            <a:endParaRPr lang="en-US"/>
          </a:p>
        </c:rich>
      </c:tx>
      <c:layout/>
      <c:overlay val="0"/>
    </c:title>
    <c:autoTitleDeleted val="0"/>
    <c:plotArea>
      <c:layout/>
      <c:barChart>
        <c:barDir val="col"/>
        <c:grouping val="clustered"/>
        <c:varyColors val="0"/>
        <c:ser>
          <c:idx val="0"/>
          <c:order val="0"/>
          <c:invertIfNegative val="0"/>
          <c:cat>
            <c:multiLvlStrRef>
              <c:f>Sheet1!$J$6:$K$7</c:f>
              <c:multiLvlStrCache>
                <c:ptCount val="2"/>
                <c:lvl>
                  <c:pt idx="0">
                    <c:v>Yes</c:v>
                  </c:pt>
                  <c:pt idx="1">
                    <c:v>No</c:v>
                  </c:pt>
                </c:lvl>
                <c:lvl>
                  <c:pt idx="0">
                    <c:v>Do you think presentation of women in advertisements on Pakistani Media is Stereo-typical?</c:v>
                  </c:pt>
                </c:lvl>
              </c:multiLvlStrCache>
            </c:multiLvlStrRef>
          </c:cat>
          <c:val>
            <c:numRef>
              <c:f>Sheet1!$J$8:$K$8</c:f>
              <c:numCache>
                <c:formatCode>General</c:formatCode>
                <c:ptCount val="2"/>
                <c:pt idx="0">
                  <c:v>175</c:v>
                </c:pt>
                <c:pt idx="1">
                  <c:v>25</c:v>
                </c:pt>
              </c:numCache>
            </c:numRef>
          </c:val>
        </c:ser>
        <c:dLbls>
          <c:showLegendKey val="0"/>
          <c:showVal val="1"/>
          <c:showCatName val="0"/>
          <c:showSerName val="0"/>
          <c:showPercent val="0"/>
          <c:showBubbleSize val="0"/>
        </c:dLbls>
        <c:gapWidth val="150"/>
        <c:overlap val="-25"/>
        <c:axId val="93073792"/>
        <c:axId val="93075328"/>
      </c:barChart>
      <c:catAx>
        <c:axId val="93073792"/>
        <c:scaling>
          <c:orientation val="minMax"/>
        </c:scaling>
        <c:delete val="0"/>
        <c:axPos val="b"/>
        <c:majorTickMark val="none"/>
        <c:minorTickMark val="none"/>
        <c:tickLblPos val="nextTo"/>
        <c:crossAx val="93075328"/>
        <c:crosses val="autoZero"/>
        <c:auto val="1"/>
        <c:lblAlgn val="ctr"/>
        <c:lblOffset val="100"/>
        <c:noMultiLvlLbl val="0"/>
      </c:catAx>
      <c:valAx>
        <c:axId val="93075328"/>
        <c:scaling>
          <c:orientation val="minMax"/>
        </c:scaling>
        <c:delete val="1"/>
        <c:axPos val="l"/>
        <c:numFmt formatCode="General" sourceLinked="1"/>
        <c:majorTickMark val="none"/>
        <c:minorTickMark val="none"/>
        <c:tickLblPos val="nextTo"/>
        <c:crossAx val="9307379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lrMapOvr bg1="dk1" tx1="lt1" bg2="dk2" tx2="lt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C00000"/>
            </a:solidFill>
            <a:ln>
              <a:solidFill>
                <a:srgbClr val="C00000"/>
              </a:solidFill>
            </a:ln>
            <a:scene3d>
              <a:camera prst="orthographicFront"/>
              <a:lightRig rig="flat" dir="t">
                <a:rot lat="0" lon="0" rev="3600000"/>
              </a:lightRig>
            </a:scene3d>
          </c:spPr>
          <c:invertIfNegative val="0"/>
          <c:cat>
            <c:multiLvlStrRef>
              <c:f>Sheet2!$B$9:$G$10</c:f>
              <c:multiLvlStrCache>
                <c:ptCount val="6"/>
                <c:lvl>
                  <c:pt idx="0">
                    <c:v>Yes</c:v>
                  </c:pt>
                  <c:pt idx="1">
                    <c:v>No</c:v>
                  </c:pt>
                  <c:pt idx="2">
                    <c:v>Yes</c:v>
                  </c:pt>
                  <c:pt idx="3">
                    <c:v>No</c:v>
                  </c:pt>
                  <c:pt idx="4">
                    <c:v>Yes</c:v>
                  </c:pt>
                  <c:pt idx="5">
                    <c:v>No</c:v>
                  </c:pt>
                </c:lvl>
                <c:lvl>
                  <c:pt idx="0">
                    <c:v>Q. 1</c:v>
                  </c:pt>
                  <c:pt idx="2">
                    <c:v>Q. 2</c:v>
                  </c:pt>
                  <c:pt idx="4">
                    <c:v>Q. 3</c:v>
                  </c:pt>
                </c:lvl>
              </c:multiLvlStrCache>
            </c:multiLvlStrRef>
          </c:cat>
          <c:val>
            <c:numRef>
              <c:f>Sheet2!$B$11:$G$11</c:f>
              <c:numCache>
                <c:formatCode>General</c:formatCode>
                <c:ptCount val="6"/>
                <c:pt idx="0">
                  <c:v>73</c:v>
                </c:pt>
                <c:pt idx="1">
                  <c:v>27</c:v>
                </c:pt>
                <c:pt idx="2">
                  <c:v>85</c:v>
                </c:pt>
                <c:pt idx="3">
                  <c:v>15</c:v>
                </c:pt>
                <c:pt idx="4">
                  <c:v>95</c:v>
                </c:pt>
                <c:pt idx="5">
                  <c:v>5</c:v>
                </c:pt>
              </c:numCache>
            </c:numRef>
          </c:val>
        </c:ser>
        <c:dLbls>
          <c:showLegendKey val="0"/>
          <c:showVal val="1"/>
          <c:showCatName val="0"/>
          <c:showSerName val="0"/>
          <c:showPercent val="0"/>
          <c:showBubbleSize val="0"/>
        </c:dLbls>
        <c:gapWidth val="150"/>
        <c:overlap val="-25"/>
        <c:axId val="93092864"/>
        <c:axId val="93115136"/>
      </c:barChart>
      <c:catAx>
        <c:axId val="93092864"/>
        <c:scaling>
          <c:orientation val="minMax"/>
        </c:scaling>
        <c:delete val="0"/>
        <c:axPos val="b"/>
        <c:majorTickMark val="none"/>
        <c:minorTickMark val="none"/>
        <c:tickLblPos val="nextTo"/>
        <c:crossAx val="93115136"/>
        <c:crosses val="autoZero"/>
        <c:auto val="1"/>
        <c:lblAlgn val="ctr"/>
        <c:lblOffset val="100"/>
        <c:noMultiLvlLbl val="0"/>
      </c:catAx>
      <c:valAx>
        <c:axId val="93115136"/>
        <c:scaling>
          <c:orientation val="minMax"/>
        </c:scaling>
        <c:delete val="1"/>
        <c:axPos val="l"/>
        <c:numFmt formatCode="General" sourceLinked="1"/>
        <c:majorTickMark val="out"/>
        <c:minorTickMark val="none"/>
        <c:tickLblPos val="nextTo"/>
        <c:crossAx val="93092864"/>
        <c:crosses val="autoZero"/>
        <c:crossBetween val="between"/>
      </c:valAx>
      <c:spPr>
        <a:solidFill>
          <a:srgbClr val="000000">
            <a:lumMod val="65000"/>
            <a:lumOff val="35000"/>
          </a:srgbClr>
        </a:solidFill>
        <a:ln>
          <a:noFill/>
        </a:ln>
      </c:spPr>
    </c:plotArea>
    <c:plotVisOnly val="1"/>
    <c:dispBlanksAs val="gap"/>
    <c:showDLblsOverMax val="0"/>
  </c:chart>
  <c:spPr>
    <a:solidFill>
      <a:srgbClr val="000000">
        <a:lumMod val="75000"/>
        <a:lumOff val="25000"/>
      </a:srgbClr>
    </a:solidFill>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col"/>
        <c:grouping val="clustered"/>
        <c:varyColors val="0"/>
        <c:ser>
          <c:idx val="0"/>
          <c:order val="0"/>
          <c:spPr>
            <a:solidFill>
              <a:srgbClr val="C00000"/>
            </a:solidFill>
            <a:ln>
              <a:solidFill>
                <a:srgbClr val="C00000"/>
              </a:solidFill>
            </a:ln>
          </c:spPr>
          <c:invertIfNegative val="0"/>
          <c:cat>
            <c:multiLvlStrRef>
              <c:f>Sheet2!$B$16:$G$17</c:f>
              <c:multiLvlStrCache>
                <c:ptCount val="6"/>
                <c:lvl>
                  <c:pt idx="0">
                    <c:v>Yes</c:v>
                  </c:pt>
                  <c:pt idx="1">
                    <c:v>No</c:v>
                  </c:pt>
                  <c:pt idx="2">
                    <c:v>Maltreated</c:v>
                  </c:pt>
                  <c:pt idx="3">
                    <c:v>Given</c:v>
                  </c:pt>
                  <c:pt idx="4">
                    <c:v>Yes</c:v>
                  </c:pt>
                  <c:pt idx="5">
                    <c:v>No</c:v>
                  </c:pt>
                </c:lvl>
                <c:lvl>
                  <c:pt idx="0">
                    <c:v>Q. 1</c:v>
                  </c:pt>
                  <c:pt idx="2">
                    <c:v>Q, 2</c:v>
                  </c:pt>
                  <c:pt idx="4">
                    <c:v>Q. 3</c:v>
                  </c:pt>
                </c:lvl>
              </c:multiLvlStrCache>
            </c:multiLvlStrRef>
          </c:cat>
          <c:val>
            <c:numRef>
              <c:f>Sheet2!$B$18:$G$18</c:f>
              <c:numCache>
                <c:formatCode>General</c:formatCode>
                <c:ptCount val="6"/>
                <c:pt idx="0">
                  <c:v>91</c:v>
                </c:pt>
                <c:pt idx="1">
                  <c:v>9</c:v>
                </c:pt>
                <c:pt idx="2">
                  <c:v>95</c:v>
                </c:pt>
                <c:pt idx="3">
                  <c:v>5</c:v>
                </c:pt>
                <c:pt idx="4">
                  <c:v>83</c:v>
                </c:pt>
                <c:pt idx="5">
                  <c:v>17</c:v>
                </c:pt>
              </c:numCache>
            </c:numRef>
          </c:val>
        </c:ser>
        <c:dLbls>
          <c:showLegendKey val="0"/>
          <c:showVal val="1"/>
          <c:showCatName val="0"/>
          <c:showSerName val="0"/>
          <c:showPercent val="0"/>
          <c:showBubbleSize val="0"/>
        </c:dLbls>
        <c:gapWidth val="150"/>
        <c:overlap val="-25"/>
        <c:axId val="93260416"/>
        <c:axId val="93622656"/>
      </c:barChart>
      <c:catAx>
        <c:axId val="93260416"/>
        <c:scaling>
          <c:orientation val="minMax"/>
        </c:scaling>
        <c:delete val="0"/>
        <c:axPos val="b"/>
        <c:majorTickMark val="none"/>
        <c:minorTickMark val="none"/>
        <c:tickLblPos val="nextTo"/>
        <c:crossAx val="93622656"/>
        <c:crosses val="autoZero"/>
        <c:auto val="1"/>
        <c:lblAlgn val="ctr"/>
        <c:lblOffset val="100"/>
        <c:noMultiLvlLbl val="0"/>
      </c:catAx>
      <c:valAx>
        <c:axId val="93622656"/>
        <c:scaling>
          <c:orientation val="minMax"/>
        </c:scaling>
        <c:delete val="1"/>
        <c:axPos val="l"/>
        <c:numFmt formatCode="General" sourceLinked="1"/>
        <c:majorTickMark val="out"/>
        <c:minorTickMark val="none"/>
        <c:tickLblPos val="nextTo"/>
        <c:crossAx val="93260416"/>
        <c:crosses val="autoZero"/>
        <c:crossBetween val="between"/>
      </c:valAx>
      <c:spPr>
        <a:solidFill>
          <a:schemeClr val="bg1">
            <a:lumMod val="65000"/>
            <a:lumOff val="35000"/>
          </a:schemeClr>
        </a:solidFill>
      </c:spPr>
    </c:plotArea>
    <c:plotVisOnly val="1"/>
    <c:dispBlanksAs val="gap"/>
    <c:showDLblsOverMax val="0"/>
  </c:chart>
  <c:spPr>
    <a:solidFill>
      <a:schemeClr val="bg1">
        <a:lumMod val="75000"/>
        <a:lumOff val="25000"/>
      </a:schemeClr>
    </a:solidFill>
  </c:sp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B8FBDFB-433E-486E-B459-DC071AF10D78}" type="datetimeFigureOut">
              <a:rPr lang="en-GB" smtClean="0"/>
              <a:t>02/10/2014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58AB0A-2BE2-4F4D-84B7-03B07BF76601}" type="slidenum">
              <a:rPr lang="en-GB" smtClean="0"/>
              <a:t>‹#›</a:t>
            </a:fld>
            <a:endParaRPr lang="en-GB"/>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8FBDFB-433E-486E-B459-DC071AF10D78}" type="datetimeFigureOut">
              <a:rPr lang="en-GB" smtClean="0"/>
              <a:t>02/10/2014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8FBDFB-433E-486E-B459-DC071AF10D78}" type="datetimeFigureOut">
              <a:rPr lang="en-GB" smtClean="0"/>
              <a:t>02/10/2014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5B8FBDFB-433E-486E-B459-DC071AF10D78}" type="datetimeFigureOut">
              <a:rPr lang="en-GB" smtClean="0"/>
              <a:t>02/10/2014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58AB0A-2BE2-4F4D-84B7-03B07BF76601}" type="slidenum">
              <a:rPr lang="en-GB" smtClean="0"/>
              <a:t>‹#›</a:t>
            </a:fld>
            <a:endParaRPr lang="en-GB"/>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8FBDFB-433E-486E-B459-DC071AF10D78}" type="datetimeFigureOut">
              <a:rPr lang="en-GB" smtClean="0"/>
              <a:t>02/10/2014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5B8FBDFB-433E-486E-B459-DC071AF10D78}" type="datetimeFigureOut">
              <a:rPr lang="en-GB" smtClean="0"/>
              <a:t>02/10/2014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B8FBDFB-433E-486E-B459-DC071AF10D78}" type="datetimeFigureOut">
              <a:rPr lang="en-GB" smtClean="0"/>
              <a:t>02/10/2014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8FBDFB-433E-486E-B459-DC071AF10D78}" type="datetimeFigureOut">
              <a:rPr lang="en-GB" smtClean="0"/>
              <a:t>02/10/2014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FBDFB-433E-486E-B459-DC071AF10D78}" type="datetimeFigureOut">
              <a:rPr lang="en-GB" smtClean="0"/>
              <a:t>02/10/2014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8FBDFB-433E-486E-B459-DC071AF10D78}" type="datetimeFigureOut">
              <a:rPr lang="en-GB" smtClean="0"/>
              <a:t>02/10/2014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8FBDFB-433E-486E-B459-DC071AF10D78}" type="datetimeFigureOut">
              <a:rPr lang="en-GB" smtClean="0"/>
              <a:t>02/10/2014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58AB0A-2BE2-4F4D-84B7-03B07BF7660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B8FBDFB-433E-486E-B459-DC071AF10D78}" type="datetimeFigureOut">
              <a:rPr lang="en-GB" smtClean="0"/>
              <a:t>02/10/2014</a:t>
            </a:fld>
            <a:endParaRPr lang="en-GB"/>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GB"/>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F58AB0A-2BE2-4F4D-84B7-03B07BF76601}"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4000" b="1" dirty="0" smtClean="0">
                <a:latin typeface="Lucida Bright" pitchFamily="18" charset="0"/>
              </a:rPr>
              <a:t>Hafiz Ahmad Bilal</a:t>
            </a:r>
          </a:p>
          <a:p>
            <a:r>
              <a:rPr lang="en-US" sz="2800" b="1" i="1" dirty="0" smtClean="0">
                <a:latin typeface="Lucida Bright" pitchFamily="18" charset="0"/>
              </a:rPr>
              <a:t>University of Sargodha PAKISTAN</a:t>
            </a:r>
            <a:endParaRPr lang="en-GB" sz="2800" b="1" i="1" dirty="0">
              <a:latin typeface="Lucida Bright" pitchFamily="18" charset="0"/>
            </a:endParaRPr>
          </a:p>
        </p:txBody>
      </p:sp>
      <p:sp>
        <p:nvSpPr>
          <p:cNvPr id="2" name="Title 1"/>
          <p:cNvSpPr>
            <a:spLocks noGrp="1"/>
          </p:cNvSpPr>
          <p:nvPr>
            <p:ph type="ctrTitle"/>
          </p:nvPr>
        </p:nvSpPr>
        <p:spPr>
          <a:xfrm>
            <a:off x="685800" y="914400"/>
            <a:ext cx="7772400" cy="2514599"/>
          </a:xfrm>
        </p:spPr>
        <p:txBody>
          <a:bodyPr/>
          <a:lstStyle/>
          <a:p>
            <a:r>
              <a:rPr lang="en-GB" b="1" dirty="0">
                <a:latin typeface="Lucida Bright" pitchFamily="18" charset="0"/>
              </a:rPr>
              <a:t>Women Characterisation on Pakistani </a:t>
            </a:r>
            <a:r>
              <a:rPr lang="en-GB" b="1" dirty="0" smtClean="0">
                <a:latin typeface="Lucida Bright" pitchFamily="18" charset="0"/>
              </a:rPr>
              <a:t>Media:</a:t>
            </a:r>
            <a:br>
              <a:rPr lang="en-GB" b="1" dirty="0" smtClean="0">
                <a:latin typeface="Lucida Bright" pitchFamily="18" charset="0"/>
              </a:rPr>
            </a:br>
            <a:r>
              <a:rPr lang="en-GB" b="1" dirty="0" smtClean="0">
                <a:latin typeface="Lucida Bright" pitchFamily="18" charset="0"/>
              </a:rPr>
              <a:t>CDA and SFL Perspective</a:t>
            </a:r>
            <a:br>
              <a:rPr lang="en-GB" b="1" dirty="0" smtClean="0">
                <a:latin typeface="Lucida Bright" pitchFamily="18" charset="0"/>
              </a:rPr>
            </a:br>
            <a:r>
              <a:rPr lang="en-GB" sz="2000" b="1" cap="none" dirty="0" smtClean="0">
                <a:solidFill>
                  <a:srgbClr val="0070C0"/>
                </a:solidFill>
                <a:latin typeface="Baskerville Old Face" pitchFamily="18" charset="0"/>
              </a:rPr>
              <a:t>Presented at </a:t>
            </a:r>
            <a:br>
              <a:rPr lang="en-GB" sz="2000" b="1" cap="none" dirty="0" smtClean="0">
                <a:solidFill>
                  <a:srgbClr val="0070C0"/>
                </a:solidFill>
                <a:latin typeface="Baskerville Old Face" pitchFamily="18" charset="0"/>
              </a:rPr>
            </a:br>
            <a:r>
              <a:rPr lang="en-GB" sz="2000" b="1" cap="none" dirty="0" smtClean="0">
                <a:solidFill>
                  <a:srgbClr val="0070C0"/>
                </a:solidFill>
                <a:latin typeface="Baskerville Old Face" pitchFamily="18" charset="0"/>
              </a:rPr>
              <a:t>ASFLA 2014 at University of New South </a:t>
            </a:r>
            <a:r>
              <a:rPr lang="en-GB" sz="2000" b="1" cap="none" dirty="0">
                <a:solidFill>
                  <a:srgbClr val="0070C0"/>
                </a:solidFill>
                <a:latin typeface="Baskerville Old Face" pitchFamily="18" charset="0"/>
              </a:rPr>
              <a:t>W</a:t>
            </a:r>
            <a:r>
              <a:rPr lang="en-GB" sz="2000" b="1" cap="none" dirty="0" smtClean="0">
                <a:solidFill>
                  <a:srgbClr val="0070C0"/>
                </a:solidFill>
                <a:latin typeface="Baskerville Old Face" pitchFamily="18" charset="0"/>
              </a:rPr>
              <a:t>ales, Sydney, Australia</a:t>
            </a:r>
            <a:endParaRPr lang="en-GB" sz="2000" b="1" i="1" cap="none" dirty="0">
              <a:solidFill>
                <a:srgbClr val="0070C0"/>
              </a:solidFill>
              <a:latin typeface="Baskerville Old Face" pitchFamily="18" charset="0"/>
            </a:endParaRPr>
          </a:p>
        </p:txBody>
      </p:sp>
    </p:spTree>
    <p:extLst>
      <p:ext uri="{BB962C8B-B14F-4D97-AF65-F5344CB8AC3E}">
        <p14:creationId xmlns:p14="http://schemas.microsoft.com/office/powerpoint/2010/main" val="2077998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81000" y="1447800"/>
            <a:ext cx="4191000" cy="4419600"/>
          </a:xfrm>
        </p:spPr>
      </p:pic>
      <p:sp>
        <p:nvSpPr>
          <p:cNvPr id="3" name="Content Placeholder 2"/>
          <p:cNvSpPr>
            <a:spLocks noGrp="1"/>
          </p:cNvSpPr>
          <p:nvPr>
            <p:ph sz="quarter" idx="14"/>
          </p:nvPr>
        </p:nvSpPr>
        <p:spPr>
          <a:xfrm>
            <a:off x="4800600" y="1447800"/>
            <a:ext cx="4038600" cy="4419600"/>
          </a:xfrm>
        </p:spPr>
        <p:txBody>
          <a:bodyPr>
            <a:noAutofit/>
          </a:bodyPr>
          <a:lstStyle/>
          <a:p>
            <a:r>
              <a:rPr lang="en-US" sz="2000" dirty="0" smtClean="0">
                <a:latin typeface="Lucida Bright" pitchFamily="18" charset="0"/>
              </a:rPr>
              <a:t>The advert builds the field commercial activity of consumer-ship of a deep freezer where a young girl is shown as a persuasion strategy. </a:t>
            </a:r>
          </a:p>
          <a:p>
            <a:pPr lvl="0">
              <a:buClr>
                <a:srgbClr val="DC9E1F"/>
              </a:buClr>
            </a:pPr>
            <a:r>
              <a:rPr lang="en-US" sz="2000" dirty="0" smtClean="0">
                <a:solidFill>
                  <a:srgbClr val="FFFFFF"/>
                </a:solidFill>
                <a:latin typeface="Lucida Bright" pitchFamily="18" charset="0"/>
              </a:rPr>
              <a:t>Interpersonal meanings:  </a:t>
            </a:r>
            <a:r>
              <a:rPr lang="en-US" sz="2000" dirty="0">
                <a:solidFill>
                  <a:srgbClr val="FFFFFF"/>
                </a:solidFill>
                <a:latin typeface="Lucida Bright" pitchFamily="18" charset="0"/>
              </a:rPr>
              <a:t>a direct </a:t>
            </a:r>
            <a:r>
              <a:rPr lang="en-US" sz="2000" dirty="0" smtClean="0">
                <a:solidFill>
                  <a:srgbClr val="FFFFFF"/>
                </a:solidFill>
                <a:latin typeface="Lucida Bright" pitchFamily="18" charset="0"/>
              </a:rPr>
              <a:t>tempting look n smile attracts the customers. </a:t>
            </a:r>
          </a:p>
          <a:p>
            <a:pPr lvl="0">
              <a:buClr>
                <a:srgbClr val="DC9E1F"/>
              </a:buClr>
            </a:pPr>
            <a:r>
              <a:rPr lang="en-US" sz="2000" dirty="0" smtClean="0">
                <a:solidFill>
                  <a:srgbClr val="FFFFFF"/>
                </a:solidFill>
                <a:latin typeface="Lucida Bright" pitchFamily="18" charset="0"/>
              </a:rPr>
              <a:t>Distance shown </a:t>
            </a:r>
            <a:r>
              <a:rPr lang="en-US" sz="2000" dirty="0">
                <a:solidFill>
                  <a:srgbClr val="FFFFFF"/>
                </a:solidFill>
                <a:latin typeface="Lucida Bright" pitchFamily="18" charset="0"/>
              </a:rPr>
              <a:t>is </a:t>
            </a:r>
            <a:r>
              <a:rPr lang="en-US" sz="2000" dirty="0" smtClean="0">
                <a:solidFill>
                  <a:srgbClr val="FFFFFF"/>
                </a:solidFill>
                <a:latin typeface="Lucida Bright" pitchFamily="18" charset="0"/>
              </a:rPr>
              <a:t>close </a:t>
            </a:r>
            <a:r>
              <a:rPr lang="en-US" sz="2000" dirty="0">
                <a:solidFill>
                  <a:srgbClr val="FFFFFF"/>
                </a:solidFill>
                <a:latin typeface="Lucida Bright" pitchFamily="18" charset="0"/>
              </a:rPr>
              <a:t>on screen offering </a:t>
            </a:r>
            <a:r>
              <a:rPr lang="en-US" sz="2000" dirty="0" smtClean="0">
                <a:solidFill>
                  <a:srgbClr val="FFFFFF"/>
                </a:solidFill>
                <a:latin typeface="Lucida Bright" pitchFamily="18" charset="0"/>
              </a:rPr>
              <a:t>a very </a:t>
            </a:r>
            <a:r>
              <a:rPr lang="en-US" sz="2000" dirty="0">
                <a:solidFill>
                  <a:srgbClr val="FFFFFF"/>
                </a:solidFill>
                <a:latin typeface="Lucida Bright" pitchFamily="18" charset="0"/>
              </a:rPr>
              <a:t>intimate relationship. </a:t>
            </a:r>
            <a:endParaRPr lang="en-US" sz="2000" dirty="0" smtClean="0">
              <a:solidFill>
                <a:srgbClr val="FFFFFF"/>
              </a:solidFill>
              <a:latin typeface="Lucida Bright" pitchFamily="18" charset="0"/>
            </a:endParaRPr>
          </a:p>
        </p:txBody>
      </p:sp>
      <p:sp>
        <p:nvSpPr>
          <p:cNvPr id="4" name="Title 3"/>
          <p:cNvSpPr>
            <a:spLocks noGrp="1"/>
          </p:cNvSpPr>
          <p:nvPr>
            <p:ph type="title"/>
          </p:nvPr>
        </p:nvSpPr>
        <p:spPr>
          <a:xfrm>
            <a:off x="609600" y="274638"/>
            <a:ext cx="7924800" cy="7921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- 3</a:t>
            </a:r>
            <a:endParaRPr lang="en-GB" dirty="0"/>
          </a:p>
        </p:txBody>
      </p:sp>
    </p:spTree>
    <p:extLst>
      <p:ext uri="{BB962C8B-B14F-4D97-AF65-F5344CB8AC3E}">
        <p14:creationId xmlns:p14="http://schemas.microsoft.com/office/powerpoint/2010/main" val="1087496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81000" y="1447800"/>
            <a:ext cx="4191000" cy="4419600"/>
          </a:xfrm>
        </p:spPr>
      </p:pic>
      <p:sp>
        <p:nvSpPr>
          <p:cNvPr id="3" name="Content Placeholder 2"/>
          <p:cNvSpPr>
            <a:spLocks noGrp="1"/>
          </p:cNvSpPr>
          <p:nvPr>
            <p:ph sz="quarter" idx="14"/>
          </p:nvPr>
        </p:nvSpPr>
        <p:spPr>
          <a:xfrm>
            <a:off x="4800600" y="1447800"/>
            <a:ext cx="3962400" cy="4419600"/>
          </a:xfrm>
        </p:spPr>
        <p:txBody>
          <a:bodyPr>
            <a:normAutofit/>
          </a:bodyPr>
          <a:lstStyle/>
          <a:p>
            <a:pPr lvl="0">
              <a:lnSpc>
                <a:spcPct val="110000"/>
              </a:lnSpc>
              <a:buClr>
                <a:srgbClr val="DC9E1F"/>
              </a:buClr>
            </a:pPr>
            <a:r>
              <a:rPr lang="en-US" sz="1800" dirty="0">
                <a:solidFill>
                  <a:srgbClr val="FFFFFF"/>
                </a:solidFill>
                <a:latin typeface="Lucida Bright" pitchFamily="18" charset="0"/>
              </a:rPr>
              <a:t>Horizontal angle is frontal (attached) rather </a:t>
            </a:r>
            <a:r>
              <a:rPr lang="en-US" sz="1800" dirty="0" smtClean="0">
                <a:solidFill>
                  <a:srgbClr val="FFFFFF"/>
                </a:solidFill>
                <a:latin typeface="Lucida Bright" pitchFamily="18" charset="0"/>
              </a:rPr>
              <a:t>than oblique </a:t>
            </a:r>
            <a:r>
              <a:rPr lang="en-US" sz="1800" dirty="0">
                <a:solidFill>
                  <a:srgbClr val="FFFFFF"/>
                </a:solidFill>
                <a:latin typeface="Lucida Bright" pitchFamily="18" charset="0"/>
              </a:rPr>
              <a:t>(detached) and vertical angle shows the relation of stereo-type </a:t>
            </a:r>
            <a:r>
              <a:rPr lang="en-US" sz="1800" dirty="0" smtClean="0">
                <a:solidFill>
                  <a:srgbClr val="FFFFFF"/>
                </a:solidFill>
                <a:latin typeface="Lucida Bright" pitchFamily="18" charset="0"/>
              </a:rPr>
              <a:t>portrayal. </a:t>
            </a:r>
          </a:p>
          <a:p>
            <a:pPr lvl="0">
              <a:lnSpc>
                <a:spcPct val="110000"/>
              </a:lnSpc>
              <a:buClr>
                <a:srgbClr val="DC9E1F"/>
              </a:buClr>
            </a:pPr>
            <a:r>
              <a:rPr lang="en-US" sz="1800" dirty="0" smtClean="0">
                <a:solidFill>
                  <a:srgbClr val="FFFFFF"/>
                </a:solidFill>
                <a:latin typeface="Lucida Bright" pitchFamily="18" charset="0"/>
              </a:rPr>
              <a:t>Left-right organization </a:t>
            </a:r>
            <a:r>
              <a:rPr lang="en-US" sz="1800" dirty="0">
                <a:solidFill>
                  <a:srgbClr val="FFFFFF"/>
                </a:solidFill>
                <a:latin typeface="Lucida Bright" pitchFamily="18" charset="0"/>
              </a:rPr>
              <a:t>shows sexual </a:t>
            </a:r>
            <a:r>
              <a:rPr lang="en-US" sz="1800" dirty="0" smtClean="0">
                <a:solidFill>
                  <a:srgbClr val="FFFFFF"/>
                </a:solidFill>
                <a:latin typeface="Lucida Bright" pitchFamily="18" charset="0"/>
              </a:rPr>
              <a:t>projection with one leg raised and crossed </a:t>
            </a:r>
            <a:r>
              <a:rPr lang="en-US" sz="1800" dirty="0">
                <a:solidFill>
                  <a:srgbClr val="FFFFFF"/>
                </a:solidFill>
                <a:latin typeface="Lucida Bright" pitchFamily="18" charset="0"/>
              </a:rPr>
              <a:t>and top-bottom shows ideal or real</a:t>
            </a:r>
            <a:r>
              <a:rPr lang="en-US" sz="1800" dirty="0" smtClean="0">
                <a:solidFill>
                  <a:srgbClr val="FFFFFF"/>
                </a:solidFill>
                <a:latin typeface="Lucida Bright" pitchFamily="18" charset="0"/>
              </a:rPr>
              <a:t>.</a:t>
            </a:r>
          </a:p>
          <a:p>
            <a:pPr lvl="0">
              <a:lnSpc>
                <a:spcPct val="110000"/>
              </a:lnSpc>
              <a:buClr>
                <a:srgbClr val="DC9E1F"/>
              </a:buClr>
            </a:pPr>
            <a:r>
              <a:rPr lang="en-US" sz="1800" dirty="0" smtClean="0">
                <a:solidFill>
                  <a:srgbClr val="FFFFFF"/>
                </a:solidFill>
                <a:latin typeface="Lucida Bright" pitchFamily="18" charset="0"/>
              </a:rPr>
              <a:t>This </a:t>
            </a:r>
            <a:r>
              <a:rPr lang="en-US" sz="1800" dirty="0">
                <a:solidFill>
                  <a:srgbClr val="FFFFFF"/>
                </a:solidFill>
                <a:latin typeface="Lucida Bright" pitchFamily="18" charset="0"/>
              </a:rPr>
              <a:t>is real because  it shows a </a:t>
            </a:r>
            <a:r>
              <a:rPr lang="en-US" sz="1800" dirty="0" smtClean="0">
                <a:solidFill>
                  <a:srgbClr val="FFFFFF"/>
                </a:solidFill>
                <a:latin typeface="Lucida Bright" pitchFamily="18" charset="0"/>
              </a:rPr>
              <a:t>typical so-called </a:t>
            </a:r>
            <a:r>
              <a:rPr lang="en-US" sz="1800" dirty="0">
                <a:solidFill>
                  <a:srgbClr val="FFFFFF"/>
                </a:solidFill>
                <a:latin typeface="Lucida Bright" pitchFamily="18" charset="0"/>
              </a:rPr>
              <a:t>social construction. </a:t>
            </a:r>
            <a:endParaRPr lang="en-GB" sz="1800" dirty="0"/>
          </a:p>
        </p:txBody>
      </p:sp>
      <p:sp>
        <p:nvSpPr>
          <p:cNvPr id="4" name="Title 3"/>
          <p:cNvSpPr>
            <a:spLocks noGrp="1"/>
          </p:cNvSpPr>
          <p:nvPr>
            <p:ph type="title"/>
          </p:nvPr>
        </p:nvSpPr>
        <p:spPr>
          <a:xfrm>
            <a:off x="609600" y="274638"/>
            <a:ext cx="7924800" cy="7921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- 3</a:t>
            </a:r>
            <a:endParaRPr lang="en-GB" dirty="0"/>
          </a:p>
        </p:txBody>
      </p:sp>
    </p:spTree>
    <p:extLst>
      <p:ext uri="{BB962C8B-B14F-4D97-AF65-F5344CB8AC3E}">
        <p14:creationId xmlns:p14="http://schemas.microsoft.com/office/powerpoint/2010/main" val="135344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pPr algn="ctr"/>
            <a:r>
              <a:rPr lang="en-US" sz="3200" b="1" dirty="0">
                <a:solidFill>
                  <a:srgbClr val="FFFFFF"/>
                </a:solidFill>
                <a:latin typeface="Lucida Bright" pitchFamily="18" charset="0"/>
              </a:rPr>
              <a:t>Interpreting the verbal text</a:t>
            </a:r>
            <a:endParaRPr lang="en-GB" sz="2400" dirty="0"/>
          </a:p>
        </p:txBody>
      </p:sp>
      <p:sp>
        <p:nvSpPr>
          <p:cNvPr id="3" name="Content Placeholder 2"/>
          <p:cNvSpPr>
            <a:spLocks noGrp="1"/>
          </p:cNvSpPr>
          <p:nvPr>
            <p:ph sz="quarter" idx="13"/>
          </p:nvPr>
        </p:nvSpPr>
        <p:spPr>
          <a:xfrm>
            <a:off x="609600" y="1371600"/>
            <a:ext cx="7924800" cy="4572000"/>
          </a:xfrm>
        </p:spPr>
        <p:txBody>
          <a:bodyPr>
            <a:normAutofit/>
          </a:bodyPr>
          <a:lstStyle/>
          <a:p>
            <a:r>
              <a:rPr lang="en-GB" sz="2200" dirty="0" smtClean="0">
                <a:latin typeface="Lucida Bright" pitchFamily="18" charset="0"/>
              </a:rPr>
              <a:t>The text in the ad says: ‘to purchase COOLBANK (name of the product) is the real wisdom’.</a:t>
            </a:r>
          </a:p>
          <a:p>
            <a:r>
              <a:rPr lang="en-GB" sz="2200" dirty="0" smtClean="0">
                <a:latin typeface="Lucida Bright" pitchFamily="18" charset="0"/>
              </a:rPr>
              <a:t>The advertisement is about a deep-freezer named </a:t>
            </a:r>
            <a:r>
              <a:rPr lang="en-GB" sz="2200" dirty="0" err="1" smtClean="0">
                <a:latin typeface="Lucida Bright" pitchFamily="18" charset="0"/>
              </a:rPr>
              <a:t>CoolBank</a:t>
            </a:r>
            <a:r>
              <a:rPr lang="en-GB" sz="2200" dirty="0" smtClean="0">
                <a:latin typeface="Lucida Bright" pitchFamily="18" charset="0"/>
              </a:rPr>
              <a:t> but the picture of the girl and the qualitative adjective COOL tells a different story.</a:t>
            </a:r>
          </a:p>
          <a:p>
            <a:r>
              <a:rPr lang="en-GB" sz="2200" dirty="0" smtClean="0">
                <a:latin typeface="Lucida Bright" pitchFamily="18" charset="0"/>
              </a:rPr>
              <a:t>Cool is a word used to represent female as a physically attractive and charming lady, e.g. She is cool (she is sexy).</a:t>
            </a:r>
          </a:p>
          <a:p>
            <a:r>
              <a:rPr lang="en-GB" sz="2200" dirty="0" smtClean="0">
                <a:latin typeface="Lucida Bright" pitchFamily="18" charset="0"/>
              </a:rPr>
              <a:t>The image reflects the name of the product i.e. both are cool.</a:t>
            </a:r>
            <a:endParaRPr lang="en-GB" sz="2200" dirty="0">
              <a:latin typeface="Lucida Bright" pitchFamily="18" charset="0"/>
            </a:endParaRPr>
          </a:p>
        </p:txBody>
      </p:sp>
    </p:spTree>
    <p:extLst>
      <p:ext uri="{BB962C8B-B14F-4D97-AF65-F5344CB8AC3E}">
        <p14:creationId xmlns:p14="http://schemas.microsoft.com/office/powerpoint/2010/main" val="54104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419600" y="1295400"/>
            <a:ext cx="4343400" cy="4572000"/>
          </a:xfrm>
        </p:spPr>
        <p:txBody>
          <a:bodyPr>
            <a:noAutofit/>
          </a:bodyPr>
          <a:lstStyle/>
          <a:p>
            <a:r>
              <a:rPr lang="en-US" sz="1800" dirty="0">
                <a:solidFill>
                  <a:srgbClr val="FFFFFF"/>
                </a:solidFill>
                <a:latin typeface="Lucida Bright" pitchFamily="18" charset="0"/>
              </a:rPr>
              <a:t>In this </a:t>
            </a:r>
            <a:r>
              <a:rPr lang="en-US" sz="1800" dirty="0" smtClean="0">
                <a:solidFill>
                  <a:srgbClr val="FFFFFF"/>
                </a:solidFill>
                <a:latin typeface="Lucida Bright" pitchFamily="18" charset="0"/>
              </a:rPr>
              <a:t>ad </a:t>
            </a:r>
            <a:r>
              <a:rPr lang="en-US" sz="1800" dirty="0">
                <a:solidFill>
                  <a:srgbClr val="FFFFFF"/>
                </a:solidFill>
                <a:latin typeface="Lucida Bright" pitchFamily="18" charset="0"/>
              </a:rPr>
              <a:t>of shoes, the woman is voluptuously represented to victimize audience in a seductive </a:t>
            </a:r>
            <a:r>
              <a:rPr lang="en-US" sz="1800" dirty="0" smtClean="0">
                <a:solidFill>
                  <a:srgbClr val="FFFFFF"/>
                </a:solidFill>
                <a:latin typeface="Lucida Bright" pitchFamily="18" charset="0"/>
              </a:rPr>
              <a:t>manner. </a:t>
            </a:r>
            <a:endParaRPr lang="en-US" sz="1800" dirty="0">
              <a:solidFill>
                <a:srgbClr val="FFFFFF"/>
              </a:solidFill>
              <a:latin typeface="Lucida Bright" pitchFamily="18" charset="0"/>
            </a:endParaRPr>
          </a:p>
          <a:p>
            <a:r>
              <a:rPr lang="en-US" sz="1800" dirty="0" smtClean="0">
                <a:solidFill>
                  <a:srgbClr val="FFFFFF"/>
                </a:solidFill>
                <a:latin typeface="Lucida Bright" pitchFamily="18" charset="0"/>
              </a:rPr>
              <a:t>The make-up, </a:t>
            </a:r>
            <a:r>
              <a:rPr lang="en-US" sz="1800" dirty="0">
                <a:solidFill>
                  <a:srgbClr val="FFFFFF"/>
                </a:solidFill>
                <a:latin typeface="Lucida Bright" pitchFamily="18" charset="0"/>
              </a:rPr>
              <a:t>the </a:t>
            </a:r>
            <a:r>
              <a:rPr lang="en-US" sz="1800" dirty="0" smtClean="0">
                <a:solidFill>
                  <a:srgbClr val="FFFFFF"/>
                </a:solidFill>
                <a:latin typeface="Lucida Bright" pitchFamily="18" charset="0"/>
              </a:rPr>
              <a:t>costume, the posture and the gaze of </a:t>
            </a:r>
            <a:r>
              <a:rPr lang="en-US" sz="1800" dirty="0">
                <a:solidFill>
                  <a:srgbClr val="FFFFFF"/>
                </a:solidFill>
                <a:latin typeface="Lucida Bright" pitchFamily="18" charset="0"/>
              </a:rPr>
              <a:t>the female model in provocation of “black shoes” </a:t>
            </a:r>
            <a:r>
              <a:rPr lang="en-US" sz="1800" dirty="0" smtClean="0">
                <a:solidFill>
                  <a:srgbClr val="FFFFFF"/>
                </a:solidFill>
                <a:latin typeface="Lucida Bright" pitchFamily="18" charset="0"/>
              </a:rPr>
              <a:t>represent </a:t>
            </a:r>
            <a:r>
              <a:rPr lang="en-US" sz="1800" dirty="0">
                <a:solidFill>
                  <a:srgbClr val="FFFFFF"/>
                </a:solidFill>
                <a:latin typeface="Lucida Bright" pitchFamily="18" charset="0"/>
              </a:rPr>
              <a:t>a suggestive act of interpersonal communication </a:t>
            </a:r>
          </a:p>
          <a:p>
            <a:r>
              <a:rPr lang="en-US" sz="1800" dirty="0" smtClean="0">
                <a:solidFill>
                  <a:srgbClr val="FFFFFF"/>
                </a:solidFill>
                <a:latin typeface="Lucida Bright" pitchFamily="18" charset="0"/>
              </a:rPr>
              <a:t>The look is erotic and the gesture is seductive.</a:t>
            </a:r>
          </a:p>
          <a:p>
            <a:r>
              <a:rPr lang="en-US" sz="1800" dirty="0" smtClean="0">
                <a:solidFill>
                  <a:srgbClr val="FFFFFF"/>
                </a:solidFill>
                <a:latin typeface="Lucida Bright" pitchFamily="18" charset="0"/>
              </a:rPr>
              <a:t>The portrayal of the woman is typical, i.e. a sexual entity. </a:t>
            </a:r>
            <a:endParaRPr lang="en-US" sz="1800"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- 4</a:t>
            </a:r>
            <a:endParaRPr lang="en-GB" dirty="0"/>
          </a:p>
        </p:txBody>
      </p:sp>
      <p:pic>
        <p:nvPicPr>
          <p:cNvPr id="6" name="Content Placeholder 5" descr="C:\Users\faisal\Pictures\images.jpg"/>
          <p:cNvPicPr>
            <a:picLocks noGrp="1"/>
          </p:cNvPicPr>
          <p:nvPr>
            <p:ph sz="quarter" idx="13"/>
          </p:nvPr>
        </p:nvPicPr>
        <p:blipFill>
          <a:blip r:embed="rId2"/>
          <a:srcRect/>
          <a:stretch>
            <a:fillRect/>
          </a:stretch>
        </p:blipFill>
        <p:spPr bwMode="auto">
          <a:xfrm>
            <a:off x="228600" y="1447800"/>
            <a:ext cx="4191000" cy="3886200"/>
          </a:xfrm>
          <a:prstGeom prst="rect">
            <a:avLst/>
          </a:prstGeom>
          <a:noFill/>
          <a:ln w="9525">
            <a:noFill/>
            <a:miter lim="800000"/>
            <a:headEnd/>
            <a:tailEnd/>
          </a:ln>
        </p:spPr>
      </p:pic>
    </p:spTree>
    <p:extLst>
      <p:ext uri="{BB962C8B-B14F-4D97-AF65-F5344CB8AC3E}">
        <p14:creationId xmlns:p14="http://schemas.microsoft.com/office/powerpoint/2010/main" val="1367995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pPr algn="ctr"/>
            <a:r>
              <a:rPr lang="en-US" dirty="0" smtClean="0">
                <a:latin typeface="Lucida Bright" pitchFamily="18" charset="0"/>
              </a:rPr>
              <a:t>INTERPRETTING THE VERBAL TEXT</a:t>
            </a:r>
            <a:endParaRPr lang="en-US" dirty="0">
              <a:latin typeface="Lucida Bright" pitchFamily="18" charset="0"/>
            </a:endParaRPr>
          </a:p>
        </p:txBody>
      </p:sp>
      <p:sp>
        <p:nvSpPr>
          <p:cNvPr id="3" name="Content Placeholder 2"/>
          <p:cNvSpPr>
            <a:spLocks noGrp="1"/>
          </p:cNvSpPr>
          <p:nvPr>
            <p:ph sz="quarter" idx="13"/>
          </p:nvPr>
        </p:nvSpPr>
        <p:spPr>
          <a:xfrm>
            <a:off x="609600" y="1219200"/>
            <a:ext cx="7924800" cy="4648200"/>
          </a:xfrm>
        </p:spPr>
        <p:txBody>
          <a:bodyPr>
            <a:normAutofit/>
          </a:bodyPr>
          <a:lstStyle/>
          <a:p>
            <a:r>
              <a:rPr lang="en-GB" sz="2000" dirty="0" smtClean="0">
                <a:latin typeface="Lucida Bright" pitchFamily="18" charset="0"/>
              </a:rPr>
              <a:t>When in doubt, wear black.</a:t>
            </a:r>
          </a:p>
          <a:p>
            <a:r>
              <a:rPr lang="en-GB" sz="2000" dirty="0" smtClean="0">
                <a:latin typeface="Lucida Bright" pitchFamily="18" charset="0"/>
              </a:rPr>
              <a:t>The text is alluring for the females. If they cannot decide what to wear, they need not worry – just wear black. </a:t>
            </a:r>
          </a:p>
          <a:p>
            <a:r>
              <a:rPr lang="en-GB" sz="2000" dirty="0" smtClean="0">
                <a:latin typeface="Lucida Bright" pitchFamily="18" charset="0"/>
              </a:rPr>
              <a:t>Now the verbal representation again presents the females as a symbol of physical beauty and attraction. </a:t>
            </a:r>
          </a:p>
          <a:p>
            <a:r>
              <a:rPr lang="en-GB" sz="2000" dirty="0" smtClean="0">
                <a:latin typeface="Lucida Bright" pitchFamily="18" charset="0"/>
              </a:rPr>
              <a:t>‘Worry about what’ – to look pretty and charming to their male counterparts.</a:t>
            </a:r>
          </a:p>
          <a:p>
            <a:r>
              <a:rPr lang="en-GB" sz="2000" dirty="0" smtClean="0">
                <a:latin typeface="Lucida Bright" pitchFamily="18" charset="0"/>
              </a:rPr>
              <a:t>The imperative mood not only instigates women to buy the product suggesting that it would end their worries but also highlights the typical role of women i.e. how to look more attractive.   </a:t>
            </a:r>
            <a:endParaRPr lang="en-GB" sz="2000" dirty="0">
              <a:latin typeface="Lucida Bright" pitchFamily="18" charset="0"/>
            </a:endParaRPr>
          </a:p>
          <a:p>
            <a:endParaRPr lang="en-US" dirty="0"/>
          </a:p>
        </p:txBody>
      </p:sp>
    </p:spTree>
    <p:extLst>
      <p:ext uri="{BB962C8B-B14F-4D97-AF65-F5344CB8AC3E}">
        <p14:creationId xmlns:p14="http://schemas.microsoft.com/office/powerpoint/2010/main" val="17315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267200" y="1295400"/>
            <a:ext cx="4724400" cy="4572000"/>
          </a:xfrm>
        </p:spPr>
        <p:txBody>
          <a:bodyPr>
            <a:noAutofit/>
          </a:bodyPr>
          <a:lstStyle/>
          <a:p>
            <a:r>
              <a:rPr lang="en-US" dirty="0" smtClean="0">
                <a:solidFill>
                  <a:srgbClr val="FFFFFF"/>
                </a:solidFill>
                <a:latin typeface="Lucida Bright" pitchFamily="18" charset="0"/>
              </a:rPr>
              <a:t>Compare the two faces: the foregrounded face is that of a girl with a smiling face and shining eyes, full of confidence.</a:t>
            </a:r>
          </a:p>
          <a:p>
            <a:r>
              <a:rPr lang="en-US" dirty="0" smtClean="0">
                <a:solidFill>
                  <a:srgbClr val="FFFFFF"/>
                </a:solidFill>
                <a:latin typeface="Lucida Bright" pitchFamily="18" charset="0"/>
              </a:rPr>
              <a:t>The back-grounded face is sad and woeful.</a:t>
            </a:r>
          </a:p>
          <a:p>
            <a:r>
              <a:rPr lang="en-US" dirty="0" smtClean="0">
                <a:solidFill>
                  <a:srgbClr val="FFFFFF"/>
                </a:solidFill>
                <a:latin typeface="Lucida Bright" pitchFamily="18" charset="0"/>
              </a:rPr>
              <a:t>The ad suggests that only ‘fairness’ wins the day. All the other individual traits have no place.</a:t>
            </a:r>
          </a:p>
          <a:p>
            <a:r>
              <a:rPr lang="en-US" dirty="0" smtClean="0">
                <a:solidFill>
                  <a:srgbClr val="FFFFFF"/>
                </a:solidFill>
                <a:latin typeface="Lucida Bright" pitchFamily="18" charset="0"/>
              </a:rPr>
              <a:t>Fairness is an attribute attached to females to look more and more attractive and to get the attention of the males. </a:t>
            </a:r>
          </a:p>
          <a:p>
            <a:r>
              <a:rPr lang="en-US" dirty="0" smtClean="0">
                <a:solidFill>
                  <a:srgbClr val="FFFFFF"/>
                </a:solidFill>
                <a:latin typeface="Lucida Bright" pitchFamily="18" charset="0"/>
              </a:rPr>
              <a:t>The representation of the female is stereo-typical. </a:t>
            </a:r>
            <a:endParaRPr lang="en-US"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- 5</a:t>
            </a:r>
            <a:endParaRPr lang="en-GB" dirty="0"/>
          </a:p>
        </p:txBody>
      </p:sp>
      <p:pic>
        <p:nvPicPr>
          <p:cNvPr id="7" name="Content Placeholder 6" descr="download (1).jpg"/>
          <p:cNvPicPr>
            <a:picLocks noGrp="1"/>
          </p:cNvPicPr>
          <p:nvPr>
            <p:ph sz="quarter" idx="13"/>
          </p:nvPr>
        </p:nvPicPr>
        <p:blipFill>
          <a:blip r:embed="rId2"/>
          <a:stretch>
            <a:fillRect/>
          </a:stretch>
        </p:blipFill>
        <p:spPr>
          <a:xfrm>
            <a:off x="0" y="1905000"/>
            <a:ext cx="4267200" cy="3276600"/>
          </a:xfrm>
          <a:prstGeom prst="rect">
            <a:avLst/>
          </a:prstGeom>
        </p:spPr>
      </p:pic>
    </p:spTree>
    <p:extLst>
      <p:ext uri="{BB962C8B-B14F-4D97-AF65-F5344CB8AC3E}">
        <p14:creationId xmlns:p14="http://schemas.microsoft.com/office/powerpoint/2010/main" val="1337916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267200" y="1295400"/>
            <a:ext cx="4648200" cy="4724400"/>
          </a:xfrm>
        </p:spPr>
        <p:txBody>
          <a:bodyPr>
            <a:normAutofit/>
          </a:bodyPr>
          <a:lstStyle/>
          <a:p>
            <a:r>
              <a:rPr lang="en-US" sz="1800" dirty="0" smtClean="0">
                <a:solidFill>
                  <a:srgbClr val="FFFFFF"/>
                </a:solidFill>
                <a:latin typeface="Lucida Bright" pitchFamily="18" charset="0"/>
              </a:rPr>
              <a:t>This is the ad of the same product with another model. </a:t>
            </a:r>
          </a:p>
          <a:p>
            <a:r>
              <a:rPr lang="en-US" sz="1800" dirty="0" smtClean="0">
                <a:solidFill>
                  <a:srgbClr val="FFFFFF"/>
                </a:solidFill>
                <a:latin typeface="Lucida Bright" pitchFamily="18" charset="0"/>
              </a:rPr>
              <a:t>The ideology or the concept is the same.</a:t>
            </a:r>
          </a:p>
          <a:p>
            <a:r>
              <a:rPr lang="en-US" sz="1800" dirty="0" smtClean="0">
                <a:solidFill>
                  <a:srgbClr val="FFFFFF"/>
                </a:solidFill>
                <a:latin typeface="Lucida Bright" pitchFamily="18" charset="0"/>
              </a:rPr>
              <a:t>The four faces gradually turn into something very seductive.</a:t>
            </a:r>
          </a:p>
          <a:p>
            <a:r>
              <a:rPr lang="en-US" sz="1800" dirty="0" smtClean="0">
                <a:solidFill>
                  <a:srgbClr val="FFFFFF"/>
                </a:solidFill>
                <a:latin typeface="Lucida Bright" pitchFamily="18" charset="0"/>
              </a:rPr>
              <a:t>The face is gradually turning with a confident yet seductive look as if she is now sure she will achieve her target of winning a male heart.</a:t>
            </a:r>
          </a:p>
          <a:p>
            <a:r>
              <a:rPr lang="en-US" sz="1800" dirty="0" smtClean="0">
                <a:solidFill>
                  <a:srgbClr val="FFFFFF"/>
                </a:solidFill>
                <a:latin typeface="Lucida Bright" pitchFamily="18" charset="0"/>
              </a:rPr>
              <a:t>The portrayal is typical alluring the women to purchase the product to look more pretty and fair. </a:t>
            </a:r>
            <a:endParaRPr lang="en-US" sz="1800"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- 5</a:t>
            </a:r>
            <a:endParaRPr lang="en-GB" dirty="0"/>
          </a:p>
        </p:txBody>
      </p:sp>
      <p:pic>
        <p:nvPicPr>
          <p:cNvPr id="6" name="Content Placeholder 3" descr="download (2).jpg"/>
          <p:cNvPicPr>
            <a:picLocks noGrp="1"/>
          </p:cNvPicPr>
          <p:nvPr>
            <p:ph sz="quarter" idx="13"/>
          </p:nvPr>
        </p:nvPicPr>
        <p:blipFill>
          <a:blip r:embed="rId2"/>
          <a:stretch>
            <a:fillRect/>
          </a:stretch>
        </p:blipFill>
        <p:spPr>
          <a:xfrm>
            <a:off x="228600" y="1752600"/>
            <a:ext cx="3810000" cy="3276600"/>
          </a:xfrm>
          <a:prstGeom prst="rect">
            <a:avLst/>
          </a:prstGeom>
        </p:spPr>
      </p:pic>
    </p:spTree>
    <p:extLst>
      <p:ext uri="{BB962C8B-B14F-4D97-AF65-F5344CB8AC3E}">
        <p14:creationId xmlns:p14="http://schemas.microsoft.com/office/powerpoint/2010/main" val="2399870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343400" y="1295400"/>
            <a:ext cx="4419600" cy="4572000"/>
          </a:xfrm>
        </p:spPr>
        <p:txBody>
          <a:bodyPr>
            <a:normAutofit fontScale="92500"/>
          </a:bodyPr>
          <a:lstStyle/>
          <a:p>
            <a:pPr>
              <a:lnSpc>
                <a:spcPct val="110000"/>
              </a:lnSpc>
            </a:pPr>
            <a:r>
              <a:rPr lang="en-US" dirty="0" smtClean="0">
                <a:solidFill>
                  <a:srgbClr val="FFFFFF"/>
                </a:solidFill>
                <a:latin typeface="Lucida Bright" pitchFamily="18" charset="0"/>
              </a:rPr>
              <a:t>This is another ad that claims that this particular product will make you the most beautiful and attractive.</a:t>
            </a:r>
          </a:p>
          <a:p>
            <a:pPr>
              <a:lnSpc>
                <a:spcPct val="110000"/>
              </a:lnSpc>
            </a:pPr>
            <a:r>
              <a:rPr lang="en-US" dirty="0" smtClean="0">
                <a:solidFill>
                  <a:srgbClr val="FFFFFF"/>
                </a:solidFill>
                <a:latin typeface="Lucida Bright" pitchFamily="18" charset="0"/>
              </a:rPr>
              <a:t>The lady with big shiny eyes (symbol of beauty and attraction in the society) and a smiling face is portrayed with the slogan ‘the fresh face is the beautiful face’.</a:t>
            </a:r>
          </a:p>
          <a:p>
            <a:pPr>
              <a:lnSpc>
                <a:spcPct val="110000"/>
              </a:lnSpc>
            </a:pPr>
            <a:r>
              <a:rPr lang="en-US" dirty="0" smtClean="0">
                <a:solidFill>
                  <a:srgbClr val="FFFFFF"/>
                </a:solidFill>
                <a:latin typeface="Lucida Bright" pitchFamily="18" charset="0"/>
              </a:rPr>
              <a:t>The image and the slogan attract the women to use the product and get the freshness and beauty as the model has.</a:t>
            </a:r>
          </a:p>
          <a:p>
            <a:pPr>
              <a:lnSpc>
                <a:spcPct val="110000"/>
              </a:lnSpc>
            </a:pPr>
            <a:r>
              <a:rPr lang="en-US" dirty="0" smtClean="0">
                <a:solidFill>
                  <a:srgbClr val="FFFFFF"/>
                </a:solidFill>
                <a:latin typeface="Lucida Bright" pitchFamily="18" charset="0"/>
              </a:rPr>
              <a:t>The question is why to look beautiful. The answer is simple: to attract the male. </a:t>
            </a:r>
          </a:p>
          <a:p>
            <a:endParaRPr lang="en-US" sz="1600" b="1"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- 6</a:t>
            </a:r>
            <a:endParaRPr lang="en-GB" dirty="0"/>
          </a:p>
        </p:txBody>
      </p:sp>
      <p:pic>
        <p:nvPicPr>
          <p:cNvPr id="7" name="Content Placeholder 6" descr="Sajal Ali face fresh tvc coming soon.jpg"/>
          <p:cNvPicPr>
            <a:picLocks noGrp="1"/>
          </p:cNvPicPr>
          <p:nvPr>
            <p:ph sz="quarter" idx="13"/>
          </p:nvPr>
        </p:nvPicPr>
        <p:blipFill>
          <a:blip r:embed="rId2"/>
          <a:stretch>
            <a:fillRect/>
          </a:stretch>
        </p:blipFill>
        <p:spPr>
          <a:xfrm>
            <a:off x="381000" y="1371600"/>
            <a:ext cx="3733800" cy="4038600"/>
          </a:xfrm>
          <a:prstGeom prst="rect">
            <a:avLst/>
          </a:prstGeom>
        </p:spPr>
      </p:pic>
    </p:spTree>
    <p:extLst>
      <p:ext uri="{BB962C8B-B14F-4D97-AF65-F5344CB8AC3E}">
        <p14:creationId xmlns:p14="http://schemas.microsoft.com/office/powerpoint/2010/main" val="110915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495800" y="1219200"/>
            <a:ext cx="4267200" cy="4648200"/>
          </a:xfrm>
        </p:spPr>
        <p:txBody>
          <a:bodyPr>
            <a:noAutofit/>
          </a:bodyPr>
          <a:lstStyle/>
          <a:p>
            <a:r>
              <a:rPr lang="en-US" sz="1800" dirty="0" smtClean="0">
                <a:solidFill>
                  <a:srgbClr val="FFFFFF"/>
                </a:solidFill>
                <a:latin typeface="Lucida Bright" pitchFamily="18" charset="0"/>
              </a:rPr>
              <a:t>A new brand of a cell phone is being launched</a:t>
            </a:r>
            <a:r>
              <a:rPr lang="en-US" sz="1800" dirty="0" smtClean="0">
                <a:latin typeface="Lucida Bright" pitchFamily="18" charset="0"/>
              </a:rPr>
              <a:t>.</a:t>
            </a:r>
          </a:p>
          <a:p>
            <a:r>
              <a:rPr lang="en-US" sz="1800" dirty="0" smtClean="0">
                <a:latin typeface="Lucida Bright" pitchFamily="18" charset="0"/>
              </a:rPr>
              <a:t>It is felt compulsory </a:t>
            </a:r>
            <a:r>
              <a:rPr lang="en-US" sz="1800" dirty="0">
                <a:latin typeface="Lucida Bright" pitchFamily="18" charset="0"/>
              </a:rPr>
              <a:t>to promote </a:t>
            </a:r>
            <a:r>
              <a:rPr lang="en-US" sz="1800" dirty="0" smtClean="0">
                <a:latin typeface="Lucida Bright" pitchFamily="18" charset="0"/>
              </a:rPr>
              <a:t>the </a:t>
            </a:r>
            <a:r>
              <a:rPr lang="en-US" sz="1800" dirty="0">
                <a:latin typeface="Lucida Bright" pitchFamily="18" charset="0"/>
              </a:rPr>
              <a:t>product by hiring a female model. </a:t>
            </a:r>
            <a:endParaRPr lang="en-US" sz="1800" dirty="0" smtClean="0">
              <a:latin typeface="Lucida Bright" pitchFamily="18" charset="0"/>
            </a:endParaRPr>
          </a:p>
          <a:p>
            <a:r>
              <a:rPr lang="en-US" sz="1800" dirty="0" smtClean="0">
                <a:latin typeface="Lucida Bright" pitchFamily="18" charset="0"/>
              </a:rPr>
              <a:t>There </a:t>
            </a:r>
            <a:r>
              <a:rPr lang="en-US" sz="1800" dirty="0">
                <a:latin typeface="Lucida Bright" pitchFamily="18" charset="0"/>
              </a:rPr>
              <a:t>can be a male model as well but the reason of taking a female model is certainly to add some glamour and attraction in the advertisement. </a:t>
            </a:r>
            <a:endParaRPr lang="en-US" sz="1800" dirty="0">
              <a:solidFill>
                <a:srgbClr val="FFFFFF"/>
              </a:solidFill>
              <a:latin typeface="Lucida Bright" pitchFamily="18" charset="0"/>
            </a:endParaRPr>
          </a:p>
          <a:p>
            <a:r>
              <a:rPr lang="en-US" sz="1800" dirty="0" smtClean="0">
                <a:solidFill>
                  <a:srgbClr val="FFFFFF"/>
                </a:solidFill>
                <a:latin typeface="Lucida Bright" pitchFamily="18" charset="0"/>
              </a:rPr>
              <a:t>The seductive smile and the frank look adds charms to the ad, thus a stereo-typical representation.</a:t>
            </a:r>
            <a:endParaRPr lang="en-US" sz="1800"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- 7</a:t>
            </a:r>
            <a:endParaRPr lang="en-GB" dirty="0"/>
          </a:p>
        </p:txBody>
      </p:sp>
      <p:pic>
        <p:nvPicPr>
          <p:cNvPr id="8" name="Content Placeholder 7" descr="Qmobile z4 Kareena Kapoor.jpg"/>
          <p:cNvPicPr>
            <a:picLocks noGrp="1"/>
          </p:cNvPicPr>
          <p:nvPr>
            <p:ph sz="quarter" idx="13"/>
          </p:nvPr>
        </p:nvPicPr>
        <p:blipFill>
          <a:blip r:embed="rId2"/>
          <a:stretch>
            <a:fillRect/>
          </a:stretch>
        </p:blipFill>
        <p:spPr>
          <a:xfrm>
            <a:off x="152400" y="1295400"/>
            <a:ext cx="4038600" cy="4191000"/>
          </a:xfrm>
          <a:prstGeom prst="rect">
            <a:avLst/>
          </a:prstGeom>
        </p:spPr>
      </p:pic>
    </p:spTree>
    <p:extLst>
      <p:ext uri="{BB962C8B-B14F-4D97-AF65-F5344CB8AC3E}">
        <p14:creationId xmlns:p14="http://schemas.microsoft.com/office/powerpoint/2010/main" val="3024921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495800" y="1371600"/>
            <a:ext cx="4191000" cy="4191000"/>
          </a:xfrm>
        </p:spPr>
        <p:txBody>
          <a:bodyPr>
            <a:normAutofit/>
          </a:bodyPr>
          <a:lstStyle/>
          <a:p>
            <a:r>
              <a:rPr lang="en-US" sz="1800" dirty="0" smtClean="0">
                <a:solidFill>
                  <a:srgbClr val="FFFFFF"/>
                </a:solidFill>
                <a:latin typeface="Lucida Bright" pitchFamily="18" charset="0"/>
              </a:rPr>
              <a:t>This is an ad of Mango Juice.</a:t>
            </a:r>
          </a:p>
          <a:p>
            <a:r>
              <a:rPr lang="en-US" sz="1800" dirty="0" smtClean="0">
                <a:solidFill>
                  <a:srgbClr val="FFFFFF"/>
                </a:solidFill>
                <a:latin typeface="Lucida Bright" pitchFamily="18" charset="0"/>
              </a:rPr>
              <a:t>Again, a female model has been introduced for the promotion of the product. </a:t>
            </a:r>
          </a:p>
          <a:p>
            <a:r>
              <a:rPr lang="en-US" sz="1800" dirty="0" smtClean="0">
                <a:solidFill>
                  <a:srgbClr val="FFFFFF"/>
                </a:solidFill>
                <a:latin typeface="Lucida Bright" pitchFamily="18" charset="0"/>
              </a:rPr>
              <a:t>Look at her facial expressions, especially her eyes and lips. </a:t>
            </a:r>
          </a:p>
          <a:p>
            <a:r>
              <a:rPr lang="en-US" sz="1800" dirty="0" smtClean="0">
                <a:solidFill>
                  <a:srgbClr val="FFFFFF"/>
                </a:solidFill>
                <a:latin typeface="Lucida Bright" pitchFamily="18" charset="0"/>
              </a:rPr>
              <a:t>She </a:t>
            </a:r>
            <a:r>
              <a:rPr lang="en-US" sz="1800" dirty="0">
                <a:solidFill>
                  <a:srgbClr val="FFFFFF"/>
                </a:solidFill>
                <a:latin typeface="Lucida Bright" pitchFamily="18" charset="0"/>
              </a:rPr>
              <a:t>shows a sensual delight in eating </a:t>
            </a:r>
            <a:r>
              <a:rPr lang="en-US" sz="1800" dirty="0" smtClean="0">
                <a:solidFill>
                  <a:srgbClr val="FFFFFF"/>
                </a:solidFill>
                <a:latin typeface="Lucida Bright" pitchFamily="18" charset="0"/>
              </a:rPr>
              <a:t>mango or </a:t>
            </a:r>
            <a:r>
              <a:rPr lang="en-US" sz="1800" dirty="0">
                <a:solidFill>
                  <a:srgbClr val="FFFFFF"/>
                </a:solidFill>
                <a:latin typeface="Lucida Bright" pitchFamily="18" charset="0"/>
              </a:rPr>
              <a:t>drinking that </a:t>
            </a:r>
            <a:r>
              <a:rPr lang="en-US" sz="1800" dirty="0" smtClean="0">
                <a:solidFill>
                  <a:srgbClr val="FFFFFF"/>
                </a:solidFill>
                <a:latin typeface="Lucida Bright" pitchFamily="18" charset="0"/>
              </a:rPr>
              <a:t>juice.</a:t>
            </a:r>
          </a:p>
          <a:p>
            <a:r>
              <a:rPr lang="en-US" sz="1800" dirty="0" smtClean="0">
                <a:solidFill>
                  <a:srgbClr val="FFFFFF"/>
                </a:solidFill>
                <a:latin typeface="Lucida Bright" pitchFamily="18" charset="0"/>
              </a:rPr>
              <a:t>Her presentation is to grasp the attention of the viewers, and the best tool to get attention is the female beauty.</a:t>
            </a:r>
            <a:endParaRPr lang="en-US" sz="1800"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- 8</a:t>
            </a:r>
            <a:endParaRPr lang="en-GB" dirty="0"/>
          </a:p>
        </p:txBody>
      </p:sp>
      <p:pic>
        <p:nvPicPr>
          <p:cNvPr id="6" name="Content Placeholder 5" descr="Katrina-kaif-Slice-add.jpg"/>
          <p:cNvPicPr>
            <a:picLocks noGrp="1"/>
          </p:cNvPicPr>
          <p:nvPr>
            <p:ph sz="quarter" idx="13"/>
          </p:nvPr>
        </p:nvPicPr>
        <p:blipFill>
          <a:blip r:embed="rId2"/>
          <a:stretch>
            <a:fillRect/>
          </a:stretch>
        </p:blipFill>
        <p:spPr>
          <a:xfrm>
            <a:off x="533400" y="1295400"/>
            <a:ext cx="3809999" cy="4419600"/>
          </a:xfrm>
          <a:prstGeom prst="rect">
            <a:avLst/>
          </a:prstGeom>
        </p:spPr>
      </p:pic>
    </p:spTree>
    <p:extLst>
      <p:ext uri="{BB962C8B-B14F-4D97-AF65-F5344CB8AC3E}">
        <p14:creationId xmlns:p14="http://schemas.microsoft.com/office/powerpoint/2010/main" val="266137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62000"/>
            <a:ext cx="7924800" cy="4953000"/>
          </a:xfrm>
        </p:spPr>
        <p:txBody>
          <a:bodyPr>
            <a:normAutofit lnSpcReduction="10000"/>
          </a:bodyPr>
          <a:lstStyle/>
          <a:p>
            <a:r>
              <a:rPr lang="en-US" sz="2400" dirty="0">
                <a:latin typeface="Lucida Bright" pitchFamily="18" charset="0"/>
                <a:cs typeface="Arial" pitchFamily="34" charset="0"/>
              </a:rPr>
              <a:t>The study aims at highlighting the social dogma of </a:t>
            </a:r>
            <a:r>
              <a:rPr lang="en-US" sz="2400" dirty="0" smtClean="0">
                <a:latin typeface="Lucida Bright" pitchFamily="18" charset="0"/>
                <a:cs typeface="Arial" pitchFamily="34" charset="0"/>
              </a:rPr>
              <a:t>derogatory representation </a:t>
            </a:r>
            <a:r>
              <a:rPr lang="en-US" sz="2400" dirty="0">
                <a:latin typeface="Lucida Bright" pitchFamily="18" charset="0"/>
                <a:cs typeface="Arial" pitchFamily="34" charset="0"/>
              </a:rPr>
              <a:t>of females </a:t>
            </a:r>
            <a:r>
              <a:rPr lang="en-US" sz="2400" dirty="0" smtClean="0">
                <a:latin typeface="Lucida Bright" pitchFamily="18" charset="0"/>
                <a:cs typeface="Arial" pitchFamily="34" charset="0"/>
              </a:rPr>
              <a:t>on </a:t>
            </a:r>
            <a:r>
              <a:rPr lang="en-US" sz="2400" dirty="0">
                <a:latin typeface="Lucida Bright" pitchFamily="18" charset="0"/>
                <a:cs typeface="Arial" pitchFamily="34" charset="0"/>
              </a:rPr>
              <a:t>Pakistani media and to reveal how in a male chauvinistic society, they are socially derogated specially </a:t>
            </a:r>
            <a:r>
              <a:rPr lang="en-US" sz="2400" dirty="0" smtClean="0">
                <a:latin typeface="Lucida Bright" pitchFamily="18" charset="0"/>
                <a:cs typeface="Arial" pitchFamily="34" charset="0"/>
              </a:rPr>
              <a:t>on </a:t>
            </a:r>
            <a:r>
              <a:rPr lang="en-US" sz="2400" dirty="0">
                <a:latin typeface="Lucida Bright" pitchFamily="18" charset="0"/>
                <a:cs typeface="Arial" pitchFamily="34" charset="0"/>
              </a:rPr>
              <a:t>mass media</a:t>
            </a:r>
            <a:r>
              <a:rPr lang="en-US" sz="2400" dirty="0" smtClean="0">
                <a:latin typeface="Lucida Bright" pitchFamily="18" charset="0"/>
                <a:cs typeface="Arial" pitchFamily="34" charset="0"/>
              </a:rPr>
              <a:t>.</a:t>
            </a:r>
          </a:p>
          <a:p>
            <a:r>
              <a:rPr lang="en-US" sz="2400" dirty="0" smtClean="0">
                <a:latin typeface="Lucida Bright" pitchFamily="18" charset="0"/>
                <a:cs typeface="Arial" pitchFamily="34" charset="0"/>
              </a:rPr>
              <a:t>Pakistani </a:t>
            </a:r>
            <a:r>
              <a:rPr lang="en-US" sz="2400" dirty="0">
                <a:latin typeface="Lucida Bright" pitchFamily="18" charset="0"/>
                <a:cs typeface="Arial" pitchFamily="34" charset="0"/>
              </a:rPr>
              <a:t>society is experiencing mixed trends as far as the status of women is concerned</a:t>
            </a:r>
            <a:r>
              <a:rPr lang="en-US" sz="2400" dirty="0" smtClean="0">
                <a:latin typeface="Lucida Bright" pitchFamily="18" charset="0"/>
                <a:cs typeface="Arial" pitchFamily="34" charset="0"/>
              </a:rPr>
              <a:t>.</a:t>
            </a:r>
          </a:p>
          <a:p>
            <a:r>
              <a:rPr lang="en-US" sz="2400" dirty="0" smtClean="0">
                <a:latin typeface="Lucida Bright" pitchFamily="18" charset="0"/>
                <a:cs typeface="Arial" pitchFamily="34" charset="0"/>
              </a:rPr>
              <a:t>Aspects </a:t>
            </a:r>
            <a:r>
              <a:rPr lang="en-US" sz="2400" dirty="0">
                <a:latin typeface="Lucida Bright" pitchFamily="18" charset="0"/>
                <a:cs typeface="Arial" pitchFamily="34" charset="0"/>
              </a:rPr>
              <a:t>that </a:t>
            </a:r>
            <a:r>
              <a:rPr lang="en-US" sz="2400" dirty="0" smtClean="0">
                <a:latin typeface="Lucida Bright" pitchFamily="18" charset="0"/>
                <a:cs typeface="Arial" pitchFamily="34" charset="0"/>
              </a:rPr>
              <a:t>could create </a:t>
            </a:r>
            <a:r>
              <a:rPr lang="en-US" sz="2400" dirty="0">
                <a:latin typeface="Lucida Bright" pitchFamily="18" charset="0"/>
                <a:cs typeface="Arial" pitchFamily="34" charset="0"/>
              </a:rPr>
              <a:t>and promote awareness for gender empowerment among citizens are ignored, portraying an image </a:t>
            </a:r>
            <a:r>
              <a:rPr lang="en-US" sz="2400" dirty="0" smtClean="0">
                <a:latin typeface="Lucida Bright" pitchFamily="18" charset="0"/>
                <a:cs typeface="Arial" pitchFamily="34" charset="0"/>
              </a:rPr>
              <a:t>where men </a:t>
            </a:r>
            <a:r>
              <a:rPr lang="en-US" sz="2400" dirty="0">
                <a:latin typeface="Lucida Bright" pitchFamily="18" charset="0"/>
                <a:cs typeface="Arial" pitchFamily="34" charset="0"/>
              </a:rPr>
              <a:t>are more equal than women, mirroring the centuries old patriarchal structure in the sub-continent</a:t>
            </a:r>
            <a:r>
              <a:rPr lang="en-US" sz="2400" dirty="0" smtClean="0">
                <a:latin typeface="Lucida Bright" pitchFamily="18" charset="0"/>
                <a:cs typeface="Arial" pitchFamily="34" charset="0"/>
              </a:rPr>
              <a:t>.</a:t>
            </a:r>
            <a:endParaRPr lang="en-US" sz="2400" dirty="0">
              <a:latin typeface="Lucida Bright" pitchFamily="18" charset="0"/>
              <a:cs typeface="Arial" pitchFamily="34" charset="0"/>
            </a:endParaRPr>
          </a:p>
        </p:txBody>
      </p:sp>
    </p:spTree>
    <p:extLst>
      <p:ext uri="{BB962C8B-B14F-4D97-AF65-F5344CB8AC3E}">
        <p14:creationId xmlns:p14="http://schemas.microsoft.com/office/powerpoint/2010/main" val="483056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4495800" y="1219200"/>
            <a:ext cx="4343400" cy="4648200"/>
          </a:xfrm>
        </p:spPr>
        <p:txBody>
          <a:bodyPr>
            <a:normAutofit fontScale="92500" lnSpcReduction="10000"/>
          </a:bodyPr>
          <a:lstStyle/>
          <a:p>
            <a:pPr>
              <a:lnSpc>
                <a:spcPct val="110000"/>
              </a:lnSpc>
            </a:pPr>
            <a:r>
              <a:rPr lang="en-US" sz="1800" dirty="0" smtClean="0">
                <a:solidFill>
                  <a:srgbClr val="FFFFFF"/>
                </a:solidFill>
                <a:latin typeface="Lucida Bright" pitchFamily="18" charset="0"/>
              </a:rPr>
              <a:t>This is a bit  different ad in the sense that here the female portrayal is not  as a subject but she is an object.</a:t>
            </a:r>
          </a:p>
          <a:p>
            <a:pPr>
              <a:lnSpc>
                <a:spcPct val="110000"/>
              </a:lnSpc>
            </a:pPr>
            <a:r>
              <a:rPr lang="en-US" sz="1800" dirty="0" smtClean="0">
                <a:solidFill>
                  <a:srgbClr val="FFFFFF"/>
                </a:solidFill>
                <a:latin typeface="Lucida Bright" pitchFamily="18" charset="0"/>
              </a:rPr>
              <a:t>The verbal claims are strengthened with the images.</a:t>
            </a:r>
          </a:p>
          <a:p>
            <a:pPr>
              <a:lnSpc>
                <a:spcPct val="110000"/>
              </a:lnSpc>
            </a:pPr>
            <a:r>
              <a:rPr lang="en-US" sz="1800" dirty="0" smtClean="0">
                <a:solidFill>
                  <a:srgbClr val="FFFFFF"/>
                </a:solidFill>
                <a:latin typeface="Lucida Bright" pitchFamily="18" charset="0"/>
              </a:rPr>
              <a:t>Here it is not the female model looking for the male attention, but it is the male who is looking for the female attention. </a:t>
            </a:r>
          </a:p>
          <a:p>
            <a:pPr>
              <a:lnSpc>
                <a:spcPct val="110000"/>
              </a:lnSpc>
            </a:pPr>
            <a:r>
              <a:rPr lang="en-US" sz="1800" dirty="0" smtClean="0">
                <a:solidFill>
                  <a:srgbClr val="FFFFFF"/>
                </a:solidFill>
                <a:latin typeface="Lucida Bright" pitchFamily="18" charset="0"/>
              </a:rPr>
              <a:t>The presentation of the female is the same, i.e. she is a sex object, meant only to get physical pleasure, a typical image prevailing in the society.</a:t>
            </a:r>
          </a:p>
          <a:p>
            <a:endParaRPr lang="en-US" sz="1600" b="1" dirty="0">
              <a:solidFill>
                <a:srgbClr val="FFFFFF"/>
              </a:solidFill>
              <a:latin typeface="Lucida Bright" pitchFamily="18" charset="0"/>
            </a:endParaRP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- 9</a:t>
            </a:r>
            <a:endParaRPr lang="en-GB" dirty="0"/>
          </a:p>
        </p:txBody>
      </p:sp>
      <p:pic>
        <p:nvPicPr>
          <p:cNvPr id="7" name="Content Placeholder 6" descr="axe1.gif"/>
          <p:cNvPicPr>
            <a:picLocks noGrp="1"/>
          </p:cNvPicPr>
          <p:nvPr>
            <p:ph sz="quarter" idx="13"/>
          </p:nvPr>
        </p:nvPicPr>
        <p:blipFill>
          <a:blip r:embed="rId2"/>
          <a:stretch>
            <a:fillRect/>
          </a:stretch>
        </p:blipFill>
        <p:spPr>
          <a:xfrm>
            <a:off x="304801" y="1447800"/>
            <a:ext cx="4114800" cy="3733800"/>
          </a:xfrm>
          <a:prstGeom prst="rect">
            <a:avLst/>
          </a:prstGeom>
        </p:spPr>
      </p:pic>
    </p:spTree>
    <p:extLst>
      <p:ext uri="{BB962C8B-B14F-4D97-AF65-F5344CB8AC3E}">
        <p14:creationId xmlns:p14="http://schemas.microsoft.com/office/powerpoint/2010/main" val="1520661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3962400" y="1295400"/>
            <a:ext cx="5029200" cy="4572000"/>
          </a:xfrm>
        </p:spPr>
        <p:txBody>
          <a:bodyPr>
            <a:noAutofit/>
          </a:bodyPr>
          <a:lstStyle/>
          <a:p>
            <a:r>
              <a:rPr lang="en-US" sz="1800" dirty="0" smtClean="0">
                <a:solidFill>
                  <a:srgbClr val="FFFFFF"/>
                </a:solidFill>
                <a:latin typeface="Lucida Bright" pitchFamily="18" charset="0"/>
              </a:rPr>
              <a:t>Another ad of body spray.</a:t>
            </a:r>
          </a:p>
          <a:p>
            <a:r>
              <a:rPr lang="en-US" sz="1800" dirty="0" smtClean="0">
                <a:solidFill>
                  <a:srgbClr val="FFFFFF"/>
                </a:solidFill>
                <a:latin typeface="Lucida Bright" pitchFamily="18" charset="0"/>
              </a:rPr>
              <a:t>The message is the same but more powerful. </a:t>
            </a:r>
          </a:p>
          <a:p>
            <a:r>
              <a:rPr lang="en-US" sz="1800" dirty="0" smtClean="0">
                <a:solidFill>
                  <a:srgbClr val="FFFFFF"/>
                </a:solidFill>
                <a:latin typeface="Lucida Bright" pitchFamily="18" charset="0"/>
              </a:rPr>
              <a:t>Using this particular body spray will lead you to the height of sensual ecstasy.</a:t>
            </a:r>
          </a:p>
          <a:p>
            <a:r>
              <a:rPr lang="en-US" sz="1800" dirty="0" smtClean="0">
                <a:solidFill>
                  <a:srgbClr val="FFFFFF"/>
                </a:solidFill>
                <a:latin typeface="Lucida Bright" pitchFamily="18" charset="0"/>
              </a:rPr>
              <a:t>Stereo-typical female presentation is obvious. </a:t>
            </a:r>
          </a:p>
          <a:p>
            <a:r>
              <a:rPr lang="en-US" sz="1800" dirty="0" smtClean="0">
                <a:solidFill>
                  <a:srgbClr val="FFFFFF"/>
                </a:solidFill>
                <a:latin typeface="Lucida Bright" pitchFamily="18" charset="0"/>
              </a:rPr>
              <a:t>Males are attracted to the product by the idea of being attracted by women.</a:t>
            </a:r>
          </a:p>
          <a:p>
            <a:r>
              <a:rPr lang="en-US" sz="1800" dirty="0" smtClean="0">
                <a:solidFill>
                  <a:srgbClr val="FFFFFF"/>
                </a:solidFill>
                <a:latin typeface="Lucida Bright" pitchFamily="18" charset="0"/>
              </a:rPr>
              <a:t>The images of the girls are quite seductive with a male lying in the middle trying to avoid this onslaught.</a:t>
            </a:r>
          </a:p>
        </p:txBody>
      </p:sp>
      <p:sp>
        <p:nvSpPr>
          <p:cNvPr id="4" name="Title 3"/>
          <p:cNvSpPr>
            <a:spLocks noGrp="1"/>
          </p:cNvSpPr>
          <p:nvPr>
            <p:ph type="title"/>
          </p:nvPr>
        </p:nvSpPr>
        <p:spPr>
          <a:xfrm>
            <a:off x="609600" y="274638"/>
            <a:ext cx="7924800" cy="8683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adverts-10</a:t>
            </a:r>
            <a:endParaRPr lang="en-GB" dirty="0"/>
          </a:p>
        </p:txBody>
      </p:sp>
      <p:pic>
        <p:nvPicPr>
          <p:cNvPr id="6" name="Content Placeholder 5" descr="download.jpg"/>
          <p:cNvPicPr>
            <a:picLocks noGrp="1"/>
          </p:cNvPicPr>
          <p:nvPr>
            <p:ph sz="quarter" idx="13"/>
          </p:nvPr>
        </p:nvPicPr>
        <p:blipFill>
          <a:blip r:embed="rId2"/>
          <a:stretch>
            <a:fillRect/>
          </a:stretch>
        </p:blipFill>
        <p:spPr>
          <a:xfrm>
            <a:off x="381000" y="1447800"/>
            <a:ext cx="3505200" cy="3886200"/>
          </a:xfrm>
          <a:prstGeom prst="rect">
            <a:avLst/>
          </a:prstGeom>
        </p:spPr>
      </p:pic>
    </p:spTree>
    <p:extLst>
      <p:ext uri="{BB962C8B-B14F-4D97-AF65-F5344CB8AC3E}">
        <p14:creationId xmlns:p14="http://schemas.microsoft.com/office/powerpoint/2010/main" val="64585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1143000"/>
            <a:ext cx="7924800" cy="4724400"/>
          </a:xfrm>
        </p:spPr>
        <p:txBody>
          <a:bodyPr>
            <a:normAutofit/>
          </a:bodyPr>
          <a:lstStyle/>
          <a:p>
            <a:pPr>
              <a:lnSpc>
                <a:spcPct val="110000"/>
              </a:lnSpc>
            </a:pPr>
            <a:r>
              <a:rPr lang="en-US" sz="2400" dirty="0" smtClean="0">
                <a:latin typeface="Lucida Bright" pitchFamily="18" charset="0"/>
              </a:rPr>
              <a:t>The opinion of the young Pakistani students is also gathered with the help of a questionnaire comprising various questions.</a:t>
            </a:r>
          </a:p>
          <a:p>
            <a:pPr>
              <a:lnSpc>
                <a:spcPct val="110000"/>
              </a:lnSpc>
            </a:pPr>
            <a:r>
              <a:rPr lang="en-US" sz="2400" dirty="0" smtClean="0">
                <a:latin typeface="Lucida Bright" pitchFamily="18" charset="0"/>
              </a:rPr>
              <a:t>Graphical presentation of a few responses is shared here to present the social picture.</a:t>
            </a:r>
          </a:p>
          <a:p>
            <a:pPr>
              <a:lnSpc>
                <a:spcPct val="110000"/>
              </a:lnSpc>
            </a:pPr>
            <a:r>
              <a:rPr lang="en-US" sz="2400" dirty="0" smtClean="0">
                <a:latin typeface="Lucida Bright" pitchFamily="18" charset="0"/>
              </a:rPr>
              <a:t>A few questions were asked from female students only and a few from their male counterparts, though a few were directed to both.</a:t>
            </a:r>
          </a:p>
        </p:txBody>
      </p:sp>
      <p:sp>
        <p:nvSpPr>
          <p:cNvPr id="4" name="Title 3"/>
          <p:cNvSpPr>
            <a:spLocks noGrp="1"/>
          </p:cNvSpPr>
          <p:nvPr>
            <p:ph type="title"/>
          </p:nvPr>
        </p:nvSpPr>
        <p:spPr>
          <a:xfrm>
            <a:off x="609600" y="152400"/>
            <a:ext cx="7924800" cy="762000"/>
          </a:xfrm>
        </p:spPr>
        <p:txBody>
          <a:bodyPr/>
          <a:lstStyle/>
          <a:p>
            <a:pPr algn="ctr"/>
            <a:r>
              <a:rPr lang="en-US" sz="3200" b="1" dirty="0" smtClean="0">
                <a:latin typeface="Lucida Bright" pitchFamily="18" charset="0"/>
              </a:rPr>
              <a:t>Survey Questions</a:t>
            </a:r>
            <a:endParaRPr lang="en-US" sz="3200" b="1" dirty="0">
              <a:latin typeface="Lucida Bright" pitchFamily="18" charset="0"/>
            </a:endParaRPr>
          </a:p>
        </p:txBody>
      </p:sp>
    </p:spTree>
    <p:extLst>
      <p:ext uri="{BB962C8B-B14F-4D97-AF65-F5344CB8AC3E}">
        <p14:creationId xmlns:p14="http://schemas.microsoft.com/office/powerpoint/2010/main" val="1373201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52400" y="838200"/>
            <a:ext cx="8839200" cy="5029200"/>
          </a:xfrm>
        </p:spPr>
        <p:txBody>
          <a:bodyPr>
            <a:normAutofit lnSpcReduction="10000"/>
          </a:bodyPr>
          <a:lstStyle/>
          <a:p>
            <a:pPr marL="339725" lvl="1" indent="-222250"/>
            <a:r>
              <a:rPr lang="en-US" sz="1800" dirty="0" smtClean="0">
                <a:latin typeface="Lucida Bright" pitchFamily="18" charset="0"/>
              </a:rPr>
              <a:t>The </a:t>
            </a:r>
            <a:r>
              <a:rPr lang="en-US" sz="1800" dirty="0">
                <a:latin typeface="Lucida Bright" pitchFamily="18" charset="0"/>
              </a:rPr>
              <a:t>Portrayal of Women in Advertisements </a:t>
            </a:r>
            <a:r>
              <a:rPr lang="en-US" sz="1800" dirty="0" smtClean="0">
                <a:latin typeface="Lucida Bright" pitchFamily="18" charset="0"/>
              </a:rPr>
              <a:t>on </a:t>
            </a:r>
            <a:r>
              <a:rPr lang="en-US" sz="1800" dirty="0">
                <a:latin typeface="Lucida Bright" pitchFamily="18" charset="0"/>
              </a:rPr>
              <a:t>Pakistani Media is Real / Ideal</a:t>
            </a:r>
            <a:r>
              <a:rPr lang="en-US" sz="1800" dirty="0" smtClean="0">
                <a:latin typeface="Lucida Bright" pitchFamily="18" charset="0"/>
              </a:rPr>
              <a:t>?</a:t>
            </a:r>
          </a:p>
          <a:p>
            <a:pPr marL="339725" lvl="1" indent="-222250"/>
            <a:r>
              <a:rPr lang="en-US" sz="1800" dirty="0">
                <a:latin typeface="Lucida Bright" pitchFamily="18" charset="0"/>
              </a:rPr>
              <a:t>Do you think presentation of women in advertisements on Pakistani Media is Stereo-typical</a:t>
            </a:r>
            <a:r>
              <a:rPr lang="en-US" sz="1800" dirty="0" smtClean="0">
                <a:latin typeface="Lucida Bright" pitchFamily="18" charset="0"/>
              </a:rPr>
              <a:t>?</a:t>
            </a:r>
          </a:p>
          <a:p>
            <a:pPr marL="339725" lvl="1" indent="-222250"/>
            <a:r>
              <a:rPr lang="en-US" sz="1800" dirty="0">
                <a:latin typeface="Lucida Bright" pitchFamily="18" charset="0"/>
              </a:rPr>
              <a:t>Do you think women, especially young girls try to look beautiful to get the attention of their male counter-parts</a:t>
            </a:r>
            <a:r>
              <a:rPr lang="en-US" sz="1800" dirty="0" smtClean="0">
                <a:latin typeface="Lucida Bright" pitchFamily="18" charset="0"/>
              </a:rPr>
              <a:t>?</a:t>
            </a:r>
          </a:p>
          <a:p>
            <a:pPr marL="339725" lvl="1" indent="-222250"/>
            <a:r>
              <a:rPr lang="en-US" sz="1800" dirty="0">
                <a:latin typeface="Lucida Bright" pitchFamily="18" charset="0"/>
              </a:rPr>
              <a:t>Do you think the girls ignored by the male are depressed and lack </a:t>
            </a:r>
            <a:r>
              <a:rPr lang="en-US" sz="1800" dirty="0" smtClean="0">
                <a:latin typeface="Lucida Bright" pitchFamily="18" charset="0"/>
              </a:rPr>
              <a:t>confidence?</a:t>
            </a:r>
          </a:p>
          <a:p>
            <a:pPr marL="339725" lvl="1" indent="-222250"/>
            <a:r>
              <a:rPr lang="en-US" sz="1800" dirty="0">
                <a:latin typeface="Lucida Bright" pitchFamily="18" charset="0"/>
              </a:rPr>
              <a:t>Do you think the most important feature to attract the male is beautiful looks</a:t>
            </a:r>
            <a:r>
              <a:rPr lang="en-US" sz="1800" dirty="0" smtClean="0">
                <a:latin typeface="Lucida Bright" pitchFamily="18" charset="0"/>
              </a:rPr>
              <a:t>?</a:t>
            </a:r>
          </a:p>
          <a:p>
            <a:pPr marL="339725" lvl="1" indent="-222250"/>
            <a:r>
              <a:rPr lang="en-US" sz="1800" dirty="0">
                <a:latin typeface="Lucida Bright" pitchFamily="18" charset="0"/>
              </a:rPr>
              <a:t>Do you think men consider women as a symbol of sexual beauty? </a:t>
            </a:r>
            <a:endParaRPr lang="en-US" sz="1800" dirty="0" smtClean="0">
              <a:latin typeface="Lucida Bright" pitchFamily="18" charset="0"/>
            </a:endParaRPr>
          </a:p>
          <a:p>
            <a:pPr marL="339725" lvl="1" indent="-222250"/>
            <a:r>
              <a:rPr lang="en-US" sz="1800" dirty="0">
                <a:latin typeface="Lucida Bright" pitchFamily="18" charset="0"/>
              </a:rPr>
              <a:t>Do you believe women have been given their rights or are they maltreated</a:t>
            </a:r>
            <a:r>
              <a:rPr lang="en-US" sz="1800" dirty="0" smtClean="0">
                <a:latin typeface="Lucida Bright" pitchFamily="18" charset="0"/>
              </a:rPr>
              <a:t>?</a:t>
            </a:r>
          </a:p>
          <a:p>
            <a:pPr marL="339725" lvl="1" indent="-222250"/>
            <a:r>
              <a:rPr lang="en-US" sz="1800" dirty="0">
                <a:latin typeface="Lucida Bright" pitchFamily="18" charset="0"/>
              </a:rPr>
              <a:t>Do you think that the physical beauty of a woman attracts men more than any other quality?</a:t>
            </a:r>
            <a:endParaRPr lang="en-US" sz="1800" dirty="0" smtClean="0">
              <a:latin typeface="Lucida Bright" pitchFamily="18" charset="0"/>
            </a:endParaRPr>
          </a:p>
          <a:p>
            <a:endParaRPr lang="en-US" sz="1800" b="1" dirty="0">
              <a:latin typeface="Lucida Bright" pitchFamily="18" charset="0"/>
            </a:endParaRPr>
          </a:p>
        </p:txBody>
      </p:sp>
      <p:sp>
        <p:nvSpPr>
          <p:cNvPr id="4" name="Title 3"/>
          <p:cNvSpPr>
            <a:spLocks noGrp="1"/>
          </p:cNvSpPr>
          <p:nvPr>
            <p:ph type="title"/>
          </p:nvPr>
        </p:nvSpPr>
        <p:spPr>
          <a:xfrm>
            <a:off x="609600" y="152400"/>
            <a:ext cx="7924800" cy="609600"/>
          </a:xfrm>
        </p:spPr>
        <p:txBody>
          <a:bodyPr/>
          <a:lstStyle/>
          <a:p>
            <a:pPr algn="ctr"/>
            <a:r>
              <a:rPr lang="en-US" sz="3200" b="1" dirty="0" smtClean="0">
                <a:latin typeface="Lucida Bright" pitchFamily="18" charset="0"/>
              </a:rPr>
              <a:t>Survey Questions</a:t>
            </a:r>
            <a:endParaRPr lang="en-US" sz="3200" b="1" dirty="0">
              <a:latin typeface="Lucida Bright" pitchFamily="18" charset="0"/>
            </a:endParaRPr>
          </a:p>
        </p:txBody>
      </p:sp>
    </p:spTree>
    <p:extLst>
      <p:ext uri="{BB962C8B-B14F-4D97-AF65-F5344CB8AC3E}">
        <p14:creationId xmlns:p14="http://schemas.microsoft.com/office/powerpoint/2010/main" val="1008038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1020762"/>
          </a:xfrm>
        </p:spPr>
        <p:txBody>
          <a:bodyPr/>
          <a:lstStyle/>
          <a:p>
            <a:pPr algn="ctr"/>
            <a:r>
              <a:rPr lang="en-US" sz="2000" b="1" dirty="0" smtClean="0">
                <a:latin typeface="Lucida Bright" pitchFamily="18" charset="0"/>
              </a:rPr>
              <a:t>portrayal of women in advertisements in </a:t>
            </a:r>
            <a:r>
              <a:rPr lang="en-US" sz="2000" b="1" dirty="0" err="1" smtClean="0">
                <a:latin typeface="Lucida Bright" pitchFamily="18" charset="0"/>
              </a:rPr>
              <a:t>pakistani</a:t>
            </a:r>
            <a:r>
              <a:rPr lang="en-US" sz="2000" b="1" dirty="0" smtClean="0">
                <a:latin typeface="Lucida Bright" pitchFamily="18" charset="0"/>
              </a:rPr>
              <a:t> media is real / ideal?</a:t>
            </a:r>
            <a:endParaRPr lang="en-US" sz="2000" b="1" dirty="0">
              <a:latin typeface="Lucida Bright" pitchFamily="18" charset="0"/>
            </a:endParaRPr>
          </a:p>
        </p:txBody>
      </p:sp>
      <p:graphicFrame>
        <p:nvGraphicFramePr>
          <p:cNvPr id="13" name="Content Placeholder 12"/>
          <p:cNvGraphicFramePr>
            <a:graphicFrameLocks noGrp="1"/>
          </p:cNvGraphicFramePr>
          <p:nvPr>
            <p:ph sz="quarter" idx="13"/>
            <p:extLst>
              <p:ext uri="{D42A27DB-BD31-4B8C-83A1-F6EECF244321}">
                <p14:modId xmlns:p14="http://schemas.microsoft.com/office/powerpoint/2010/main" val="2110766940"/>
              </p:ext>
            </p:extLst>
          </p:nvPr>
        </p:nvGraphicFramePr>
        <p:xfrm>
          <a:off x="609600" y="1600200"/>
          <a:ext cx="79248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3123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944562"/>
          </a:xfrm>
        </p:spPr>
        <p:txBody>
          <a:bodyPr/>
          <a:lstStyle/>
          <a:p>
            <a:pPr algn="ctr"/>
            <a:r>
              <a:rPr lang="en-US" sz="1800" b="1" dirty="0" smtClean="0">
                <a:latin typeface="Lucida Bright" pitchFamily="18" charset="0"/>
              </a:rPr>
              <a:t>presentation </a:t>
            </a:r>
            <a:r>
              <a:rPr lang="en-US" sz="1800" b="1" dirty="0">
                <a:latin typeface="Lucida Bright" pitchFamily="18" charset="0"/>
              </a:rPr>
              <a:t>of women in advertisements on Pakistani Media is Stereo-typical?</a:t>
            </a:r>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592265696"/>
              </p:ext>
            </p:extLst>
          </p:nvPr>
        </p:nvGraphicFramePr>
        <p:xfrm>
          <a:off x="609600" y="1600200"/>
          <a:ext cx="76962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5703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74638"/>
            <a:ext cx="7924800" cy="639762"/>
          </a:xfrm>
        </p:spPr>
        <p:txBody>
          <a:bodyPr/>
          <a:lstStyle/>
          <a:p>
            <a:pPr algn="ctr"/>
            <a:r>
              <a:rPr lang="en-US" sz="3200" b="1" dirty="0" smtClean="0">
                <a:latin typeface="Lucida Bright" pitchFamily="18" charset="0"/>
              </a:rPr>
              <a:t>Female responses</a:t>
            </a:r>
            <a:endParaRPr lang="en-US" sz="3200" b="1" dirty="0">
              <a:latin typeface="Lucida Bright" pitchFamily="18" charset="0"/>
            </a:endParaRPr>
          </a:p>
        </p:txBody>
      </p:sp>
      <p:sp>
        <p:nvSpPr>
          <p:cNvPr id="6" name="Content Placeholder 5"/>
          <p:cNvSpPr>
            <a:spLocks noGrp="1"/>
          </p:cNvSpPr>
          <p:nvPr>
            <p:ph sz="quarter" idx="13"/>
          </p:nvPr>
        </p:nvSpPr>
        <p:spPr>
          <a:xfrm>
            <a:off x="457200" y="990600"/>
            <a:ext cx="8305800" cy="4724400"/>
          </a:xfrm>
        </p:spPr>
        <p:txBody>
          <a:bodyPr/>
          <a:lstStyle/>
          <a:p>
            <a:pPr>
              <a:buFont typeface="+mj-lt"/>
              <a:buAutoNum type="arabicPeriod"/>
            </a:pPr>
            <a:r>
              <a:rPr lang="en-US" sz="1800" dirty="0">
                <a:latin typeface="Lucida Bright" pitchFamily="18" charset="0"/>
              </a:rPr>
              <a:t>Do you think women, especially young girls try to look beautiful to get the attention of their male counter-parts?</a:t>
            </a:r>
          </a:p>
          <a:p>
            <a:pPr>
              <a:buFont typeface="+mj-lt"/>
              <a:buAutoNum type="arabicPeriod"/>
            </a:pPr>
            <a:r>
              <a:rPr lang="en-US" sz="1800" dirty="0">
                <a:latin typeface="Lucida Bright" pitchFamily="18" charset="0"/>
              </a:rPr>
              <a:t>Do you think the girls ignored by the male are depressed and lack confidence?</a:t>
            </a:r>
          </a:p>
          <a:p>
            <a:pPr>
              <a:buFont typeface="+mj-lt"/>
              <a:buAutoNum type="arabicPeriod"/>
            </a:pPr>
            <a:r>
              <a:rPr lang="en-US" sz="1800" dirty="0">
                <a:latin typeface="Lucida Bright" pitchFamily="18" charset="0"/>
              </a:rPr>
              <a:t>Do you think the most important feature to attract the male is beautiful looks</a:t>
            </a:r>
            <a:r>
              <a:rPr lang="en-US" sz="1800" dirty="0" smtClean="0">
                <a:latin typeface="Lucida Bright" pitchFamily="18" charset="0"/>
              </a:rPr>
              <a:t>?</a:t>
            </a:r>
          </a:p>
          <a:p>
            <a:pPr>
              <a:buFont typeface="+mj-lt"/>
              <a:buAutoNum type="arabicPeriod"/>
            </a:pPr>
            <a:endParaRPr lang="en-US" dirty="0"/>
          </a:p>
        </p:txBody>
      </p:sp>
      <p:graphicFrame>
        <p:nvGraphicFramePr>
          <p:cNvPr id="8" name="Content Placeholder 6"/>
          <p:cNvGraphicFramePr>
            <a:graphicFrameLocks/>
          </p:cNvGraphicFramePr>
          <p:nvPr>
            <p:extLst>
              <p:ext uri="{D42A27DB-BD31-4B8C-83A1-F6EECF244321}">
                <p14:modId xmlns:p14="http://schemas.microsoft.com/office/powerpoint/2010/main" val="1589556716"/>
              </p:ext>
            </p:extLst>
          </p:nvPr>
        </p:nvGraphicFramePr>
        <p:xfrm>
          <a:off x="533400" y="3200400"/>
          <a:ext cx="81534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4106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74638"/>
            <a:ext cx="7924800" cy="563562"/>
          </a:xfrm>
        </p:spPr>
        <p:txBody>
          <a:bodyPr/>
          <a:lstStyle/>
          <a:p>
            <a:pPr algn="ctr"/>
            <a:r>
              <a:rPr lang="en-US" b="1" dirty="0" smtClean="0">
                <a:latin typeface="Lucida Bright" pitchFamily="18" charset="0"/>
              </a:rPr>
              <a:t>Male Responses</a:t>
            </a:r>
            <a:endParaRPr lang="en-US" b="1" dirty="0">
              <a:latin typeface="Lucida Bright" pitchFamily="18" charset="0"/>
            </a:endParaRPr>
          </a:p>
        </p:txBody>
      </p:sp>
      <p:sp>
        <p:nvSpPr>
          <p:cNvPr id="6" name="Content Placeholder 5"/>
          <p:cNvSpPr>
            <a:spLocks noGrp="1"/>
          </p:cNvSpPr>
          <p:nvPr>
            <p:ph sz="quarter" idx="13"/>
          </p:nvPr>
        </p:nvSpPr>
        <p:spPr>
          <a:xfrm>
            <a:off x="609600" y="914400"/>
            <a:ext cx="7924800" cy="4800600"/>
          </a:xfrm>
        </p:spPr>
        <p:txBody>
          <a:bodyPr/>
          <a:lstStyle/>
          <a:p>
            <a:pPr>
              <a:buFont typeface="+mj-lt"/>
              <a:buAutoNum type="arabicPeriod"/>
            </a:pPr>
            <a:r>
              <a:rPr lang="en-US" sz="1800" dirty="0">
                <a:latin typeface="Lucida Bright" pitchFamily="18" charset="0"/>
              </a:rPr>
              <a:t>Do you think men consider women as a symbol of sexual beauty? </a:t>
            </a:r>
          </a:p>
          <a:p>
            <a:pPr>
              <a:buFont typeface="+mj-lt"/>
              <a:buAutoNum type="arabicPeriod"/>
            </a:pPr>
            <a:r>
              <a:rPr lang="en-US" sz="1800" dirty="0">
                <a:latin typeface="Lucida Bright" pitchFamily="18" charset="0"/>
              </a:rPr>
              <a:t>Do you believe women have been given their rights or are they maltreated?</a:t>
            </a:r>
          </a:p>
          <a:p>
            <a:pPr>
              <a:buFont typeface="+mj-lt"/>
              <a:buAutoNum type="arabicPeriod"/>
            </a:pPr>
            <a:r>
              <a:rPr lang="en-US" sz="1800" dirty="0">
                <a:latin typeface="Lucida Bright" pitchFamily="18" charset="0"/>
              </a:rPr>
              <a:t>Do you think that the physical beauty of a woman attracts men more than any other of her </a:t>
            </a:r>
            <a:r>
              <a:rPr lang="en-US" sz="1800" dirty="0" smtClean="0">
                <a:latin typeface="Lucida Bright" pitchFamily="18" charset="0"/>
              </a:rPr>
              <a:t>qualities?</a:t>
            </a:r>
          </a:p>
          <a:p>
            <a:pPr>
              <a:buFont typeface="+mj-lt"/>
              <a:buAutoNum type="arabicPeriod"/>
            </a:pPr>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3199647720"/>
              </p:ext>
            </p:extLst>
          </p:nvPr>
        </p:nvGraphicFramePr>
        <p:xfrm>
          <a:off x="685800" y="3048000"/>
          <a:ext cx="7772400" cy="2819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9676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762000"/>
          </a:xfrm>
        </p:spPr>
        <p:txBody>
          <a:bodyPr/>
          <a:lstStyle/>
          <a:p>
            <a:pPr algn="ctr"/>
            <a:r>
              <a:rPr lang="en-US" sz="3600" b="1" dirty="0" smtClean="0">
                <a:latin typeface="Lucida Bright" pitchFamily="18" charset="0"/>
              </a:rPr>
              <a:t>Conclusion</a:t>
            </a:r>
            <a:endParaRPr lang="en-US" b="1" dirty="0">
              <a:latin typeface="Lucida Bright" pitchFamily="18" charset="0"/>
            </a:endParaRPr>
          </a:p>
        </p:txBody>
      </p:sp>
      <p:sp>
        <p:nvSpPr>
          <p:cNvPr id="5" name="Content Placeholder 4"/>
          <p:cNvSpPr>
            <a:spLocks noGrp="1"/>
          </p:cNvSpPr>
          <p:nvPr>
            <p:ph sz="quarter" idx="13"/>
          </p:nvPr>
        </p:nvSpPr>
        <p:spPr>
          <a:xfrm>
            <a:off x="609600" y="1143000"/>
            <a:ext cx="7848600" cy="4953000"/>
          </a:xfrm>
        </p:spPr>
        <p:txBody>
          <a:bodyPr>
            <a:normAutofit/>
          </a:bodyPr>
          <a:lstStyle/>
          <a:p>
            <a:r>
              <a:rPr lang="en-US" sz="2200" dirty="0">
                <a:latin typeface="Lucida Bright" pitchFamily="18" charset="0"/>
              </a:rPr>
              <a:t>To conclude, it may be said with caution that female has been presented and portrayed as a sex object and </a:t>
            </a:r>
            <a:r>
              <a:rPr lang="en-US" sz="2200" dirty="0" smtClean="0">
                <a:latin typeface="Lucida Bright" pitchFamily="18" charset="0"/>
              </a:rPr>
              <a:t>persuasion strategy </a:t>
            </a:r>
            <a:r>
              <a:rPr lang="en-US" sz="2200" dirty="0">
                <a:latin typeface="Lucida Bright" pitchFamily="18" charset="0"/>
              </a:rPr>
              <a:t>for selling products. </a:t>
            </a:r>
            <a:endParaRPr lang="en-US" sz="2200" dirty="0" smtClean="0">
              <a:latin typeface="Lucida Bright" pitchFamily="18" charset="0"/>
            </a:endParaRPr>
          </a:p>
          <a:p>
            <a:r>
              <a:rPr lang="en-US" sz="2200" dirty="0">
                <a:latin typeface="Lucida Bright" pitchFamily="18" charset="0"/>
              </a:rPr>
              <a:t>Written and visual modes are employed for representing women in advertisements as they appear more effective to influence the target customers</a:t>
            </a:r>
            <a:r>
              <a:rPr lang="en-US" sz="2200" dirty="0" smtClean="0">
                <a:latin typeface="Lucida Bright" pitchFamily="18" charset="0"/>
              </a:rPr>
              <a:t>.</a:t>
            </a:r>
          </a:p>
          <a:p>
            <a:pPr lvl="0"/>
            <a:r>
              <a:rPr lang="en-US" sz="2200" dirty="0">
                <a:latin typeface="Lucida Bright" pitchFamily="18" charset="0"/>
              </a:rPr>
              <a:t>The images of women are being used in almost every advertisement, no matter what the product is and who it is aiming at, constructing the image of women as a mere tool for physical beauty and entertainment in a male dominating society</a:t>
            </a:r>
            <a:r>
              <a:rPr lang="en-US" sz="2200" dirty="0" smtClean="0">
                <a:latin typeface="Lucida Bright" pitchFamily="18" charset="0"/>
              </a:rPr>
              <a:t>.</a:t>
            </a:r>
            <a:endParaRPr lang="en-US" sz="2200" dirty="0">
              <a:latin typeface="Lucida Bright" pitchFamily="18" charset="0"/>
            </a:endParaRPr>
          </a:p>
        </p:txBody>
      </p:sp>
    </p:spTree>
    <p:extLst>
      <p:ext uri="{BB962C8B-B14F-4D97-AF65-F5344CB8AC3E}">
        <p14:creationId xmlns:p14="http://schemas.microsoft.com/office/powerpoint/2010/main" val="2493114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228600" y="685800"/>
            <a:ext cx="8534400" cy="5105400"/>
          </a:xfrm>
        </p:spPr>
        <p:txBody>
          <a:bodyPr>
            <a:noAutofit/>
          </a:bodyPr>
          <a:lstStyle/>
          <a:p>
            <a:r>
              <a:rPr lang="en-US" sz="2200" dirty="0" smtClean="0">
                <a:latin typeface="Lucida Bright" pitchFamily="18" charset="0"/>
              </a:rPr>
              <a:t>Their </a:t>
            </a:r>
            <a:r>
              <a:rPr lang="en-US" sz="2200" dirty="0">
                <a:latin typeface="Lucida Bright" pitchFamily="18" charset="0"/>
              </a:rPr>
              <a:t>stereotypical gender role in society is presenting a domestic connotation even in the 21</a:t>
            </a:r>
            <a:r>
              <a:rPr lang="en-US" sz="2200" baseline="30000" dirty="0">
                <a:latin typeface="Lucida Bright" pitchFamily="18" charset="0"/>
              </a:rPr>
              <a:t>st</a:t>
            </a:r>
            <a:r>
              <a:rPr lang="en-US" sz="2200" dirty="0">
                <a:latin typeface="Lucida Bright" pitchFamily="18" charset="0"/>
              </a:rPr>
              <a:t> century in which women are </a:t>
            </a:r>
            <a:r>
              <a:rPr lang="en-US" sz="2200" dirty="0" smtClean="0">
                <a:latin typeface="Lucida Bright" pitchFamily="18" charset="0"/>
              </a:rPr>
              <a:t>well-aware </a:t>
            </a:r>
            <a:r>
              <a:rPr lang="en-US" sz="2200" dirty="0">
                <a:latin typeface="Lucida Bright" pitchFamily="18" charset="0"/>
              </a:rPr>
              <a:t>of their rights. </a:t>
            </a:r>
            <a:endParaRPr lang="en-US" sz="2200" dirty="0" smtClean="0">
              <a:latin typeface="Lucida Bright" pitchFamily="18" charset="0"/>
            </a:endParaRPr>
          </a:p>
          <a:p>
            <a:r>
              <a:rPr lang="en-US" sz="2200" dirty="0">
                <a:latin typeface="Lucida Bright" pitchFamily="18" charset="0"/>
                <a:cs typeface="Aparajita" pitchFamily="34" charset="0"/>
              </a:rPr>
              <a:t>Although women account for slightly less than half of Pakistan’s population, there is considerable disparity between the status of men and women in Pakistan. </a:t>
            </a:r>
          </a:p>
          <a:p>
            <a:r>
              <a:rPr lang="en-US" sz="2200" dirty="0">
                <a:latin typeface="Lucida Bright" pitchFamily="18" charset="0"/>
                <a:cs typeface="Aparajita" pitchFamily="34" charset="0"/>
              </a:rPr>
              <a:t>The traditionally </a:t>
            </a:r>
            <a:r>
              <a:rPr lang="en-US" sz="2200" dirty="0" smtClean="0">
                <a:latin typeface="Lucida Bright" pitchFamily="18" charset="0"/>
                <a:cs typeface="Aparajita" pitchFamily="34" charset="0"/>
              </a:rPr>
              <a:t>male-dominated </a:t>
            </a:r>
            <a:r>
              <a:rPr lang="en-US" sz="2200" dirty="0">
                <a:latin typeface="Lucida Bright" pitchFamily="18" charset="0"/>
                <a:cs typeface="Aparajita" pitchFamily="34" charset="0"/>
              </a:rPr>
              <a:t>media world has men defining media policies, priorities and agenda including how women are portrayed and presented. </a:t>
            </a:r>
          </a:p>
          <a:p>
            <a:r>
              <a:rPr lang="en-US" sz="2200" dirty="0">
                <a:latin typeface="Lucida Bright" pitchFamily="18" charset="0"/>
                <a:cs typeface="Aparajita" pitchFamily="34" charset="0"/>
              </a:rPr>
              <a:t>Despite growing numbers of women in business, of women parliamentarians and journalists; there has been no significant change in the portrayal of women by the print media</a:t>
            </a:r>
            <a:r>
              <a:rPr lang="en-US" sz="2200" dirty="0" smtClean="0">
                <a:latin typeface="Lucida Bright" pitchFamily="18" charset="0"/>
                <a:cs typeface="Aparajita" pitchFamily="34" charset="0"/>
              </a:rPr>
              <a:t>.</a:t>
            </a:r>
            <a:endParaRPr lang="en-US" sz="2200" dirty="0">
              <a:latin typeface="Lucida Bright" pitchFamily="18" charset="0"/>
              <a:cs typeface="Aparajita" pitchFamily="34" charset="0"/>
            </a:endParaRPr>
          </a:p>
        </p:txBody>
      </p:sp>
    </p:spTree>
    <p:extLst>
      <p:ext uri="{BB962C8B-B14F-4D97-AF65-F5344CB8AC3E}">
        <p14:creationId xmlns:p14="http://schemas.microsoft.com/office/powerpoint/2010/main" val="62030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latin typeface="Lucida Bright" pitchFamily="18" charset="0"/>
              </a:rPr>
              <a:t>Working Questions</a:t>
            </a:r>
            <a:endParaRPr lang="en-GB" sz="4000" b="1" dirty="0">
              <a:latin typeface="Lucida Bright" pitchFamily="18" charset="0"/>
            </a:endParaRPr>
          </a:p>
        </p:txBody>
      </p:sp>
      <p:sp>
        <p:nvSpPr>
          <p:cNvPr id="3" name="Content Placeholder 2"/>
          <p:cNvSpPr>
            <a:spLocks noGrp="1"/>
          </p:cNvSpPr>
          <p:nvPr>
            <p:ph sz="quarter" idx="13"/>
          </p:nvPr>
        </p:nvSpPr>
        <p:spPr>
          <a:xfrm>
            <a:off x="609600" y="1752600"/>
            <a:ext cx="7924800" cy="3962400"/>
          </a:xfrm>
        </p:spPr>
        <p:txBody>
          <a:bodyPr>
            <a:noAutofit/>
          </a:bodyPr>
          <a:lstStyle/>
          <a:p>
            <a:r>
              <a:rPr lang="en-US" sz="2400" dirty="0">
                <a:latin typeface="Lucida Bright" pitchFamily="18" charset="0"/>
              </a:rPr>
              <a:t>What combination of modes </a:t>
            </a:r>
            <a:r>
              <a:rPr lang="en-US" sz="2400" dirty="0" smtClean="0">
                <a:latin typeface="Lucida Bright" pitchFamily="18" charset="0"/>
              </a:rPr>
              <a:t>are employed </a:t>
            </a:r>
            <a:r>
              <a:rPr lang="en-US" sz="2400" dirty="0">
                <a:latin typeface="Lucida Bright" pitchFamily="18" charset="0"/>
              </a:rPr>
              <a:t>for representing </a:t>
            </a:r>
            <a:r>
              <a:rPr lang="en-US" sz="2400" dirty="0" smtClean="0">
                <a:latin typeface="Lucida Bright" pitchFamily="18" charset="0"/>
              </a:rPr>
              <a:t>women in advertisements?</a:t>
            </a:r>
          </a:p>
          <a:p>
            <a:pPr lvl="0">
              <a:buClr>
                <a:srgbClr val="DC9E1F"/>
              </a:buClr>
            </a:pPr>
            <a:r>
              <a:rPr lang="en-US" sz="2400" dirty="0" smtClean="0">
                <a:solidFill>
                  <a:srgbClr val="FFFFFF"/>
                </a:solidFill>
                <a:latin typeface="Lucida Bright" pitchFamily="18" charset="0"/>
              </a:rPr>
              <a:t>How </a:t>
            </a:r>
            <a:r>
              <a:rPr lang="en-US" sz="2400" dirty="0">
                <a:solidFill>
                  <a:srgbClr val="FFFFFF"/>
                </a:solidFill>
                <a:latin typeface="Lucida Bright" pitchFamily="18" charset="0"/>
              </a:rPr>
              <a:t>is language combined with women images in complex texts to construct implicit reality</a:t>
            </a:r>
            <a:r>
              <a:rPr lang="en-US" sz="2400" dirty="0" smtClean="0">
                <a:solidFill>
                  <a:srgbClr val="FFFFFF"/>
                </a:solidFill>
                <a:latin typeface="Lucida Bright" pitchFamily="18" charset="0"/>
              </a:rPr>
              <a:t>?</a:t>
            </a:r>
          </a:p>
          <a:p>
            <a:r>
              <a:rPr lang="en-US" sz="2400" dirty="0" smtClean="0">
                <a:latin typeface="Lucida Bright" pitchFamily="18" charset="0"/>
              </a:rPr>
              <a:t>Which </a:t>
            </a:r>
            <a:r>
              <a:rPr lang="en-US" sz="2400" dirty="0">
                <a:latin typeface="Lucida Bright" pitchFamily="18" charset="0"/>
              </a:rPr>
              <a:t>cultural, conventional</a:t>
            </a:r>
            <a:r>
              <a:rPr lang="en-US" sz="2400" dirty="0" smtClean="0">
                <a:latin typeface="Lucida Bright" pitchFamily="18" charset="0"/>
              </a:rPr>
              <a:t>, </a:t>
            </a:r>
            <a:r>
              <a:rPr lang="en-US" sz="2400" dirty="0">
                <a:latin typeface="Lucida Bright" pitchFamily="18" charset="0"/>
              </a:rPr>
              <a:t>or </a:t>
            </a:r>
            <a:r>
              <a:rPr lang="en-US" sz="2400" dirty="0" smtClean="0">
                <a:latin typeface="Lucida Bright" pitchFamily="18" charset="0"/>
              </a:rPr>
              <a:t>social elements </a:t>
            </a:r>
            <a:r>
              <a:rPr lang="en-US" sz="2400" dirty="0">
                <a:latin typeface="Lucida Bright" pitchFamily="18" charset="0"/>
              </a:rPr>
              <a:t>enhance </a:t>
            </a:r>
            <a:r>
              <a:rPr lang="en-US" sz="2400" dirty="0" smtClean="0">
                <a:latin typeface="Lucida Bright" pitchFamily="18" charset="0"/>
              </a:rPr>
              <a:t>stereo-typical representation of women in Pakistan?</a:t>
            </a:r>
            <a:endParaRPr lang="en-US" sz="2400" dirty="0">
              <a:latin typeface="Lucida Bright" pitchFamily="18" charset="0"/>
            </a:endParaRPr>
          </a:p>
        </p:txBody>
      </p:sp>
    </p:spTree>
    <p:extLst>
      <p:ext uri="{BB962C8B-B14F-4D97-AF65-F5344CB8AC3E}">
        <p14:creationId xmlns:p14="http://schemas.microsoft.com/office/powerpoint/2010/main" val="2403762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533400" y="685800"/>
            <a:ext cx="8001000" cy="5410200"/>
          </a:xfrm>
        </p:spPr>
        <p:txBody>
          <a:bodyPr>
            <a:normAutofit/>
          </a:bodyPr>
          <a:lstStyle/>
          <a:p>
            <a:r>
              <a:rPr lang="en-US" sz="2400" dirty="0">
                <a:latin typeface="Lucida Bright" pitchFamily="18" charset="0"/>
                <a:cs typeface="Aparajita" pitchFamily="34" charset="0"/>
              </a:rPr>
              <a:t>Although women account for slightly less than half of Pakistan’s population, there is considerable </a:t>
            </a:r>
            <a:r>
              <a:rPr lang="en-US" sz="2400" dirty="0" smtClean="0">
                <a:latin typeface="Lucida Bright" pitchFamily="18" charset="0"/>
                <a:cs typeface="Aparajita" pitchFamily="34" charset="0"/>
              </a:rPr>
              <a:t>disparity between </a:t>
            </a:r>
            <a:r>
              <a:rPr lang="en-US" sz="2400" dirty="0">
                <a:latin typeface="Lucida Bright" pitchFamily="18" charset="0"/>
                <a:cs typeface="Aparajita" pitchFamily="34" charset="0"/>
              </a:rPr>
              <a:t>the status of men and women in Pakistan. </a:t>
            </a:r>
            <a:endParaRPr lang="en-US" sz="2400" dirty="0" smtClean="0">
              <a:latin typeface="Lucida Bright" pitchFamily="18" charset="0"/>
              <a:cs typeface="Aparajita" pitchFamily="34" charset="0"/>
            </a:endParaRPr>
          </a:p>
          <a:p>
            <a:r>
              <a:rPr lang="en-US" sz="2400" dirty="0" smtClean="0">
                <a:latin typeface="Lucida Bright" pitchFamily="18" charset="0"/>
                <a:cs typeface="Aparajita" pitchFamily="34" charset="0"/>
              </a:rPr>
              <a:t>The </a:t>
            </a:r>
            <a:r>
              <a:rPr lang="en-US" sz="2400" dirty="0">
                <a:latin typeface="Lucida Bright" pitchFamily="18" charset="0"/>
                <a:cs typeface="Aparajita" pitchFamily="34" charset="0"/>
              </a:rPr>
              <a:t>traditionally male-dominated, media world has </a:t>
            </a:r>
            <a:r>
              <a:rPr lang="en-US" sz="2400" dirty="0" smtClean="0">
                <a:latin typeface="Lucida Bright" pitchFamily="18" charset="0"/>
                <a:cs typeface="Aparajita" pitchFamily="34" charset="0"/>
              </a:rPr>
              <a:t>men defining </a:t>
            </a:r>
            <a:r>
              <a:rPr lang="en-US" sz="2400" dirty="0">
                <a:latin typeface="Lucida Bright" pitchFamily="18" charset="0"/>
                <a:cs typeface="Aparajita" pitchFamily="34" charset="0"/>
              </a:rPr>
              <a:t>media policies, priorities and agenda including how women are portrayed and presented. </a:t>
            </a:r>
            <a:endParaRPr lang="en-US" sz="2400" dirty="0" smtClean="0">
              <a:latin typeface="Lucida Bright" pitchFamily="18" charset="0"/>
              <a:cs typeface="Aparajita" pitchFamily="34" charset="0"/>
            </a:endParaRPr>
          </a:p>
          <a:p>
            <a:r>
              <a:rPr lang="en-US" sz="2400" dirty="0" smtClean="0">
                <a:latin typeface="Lucida Bright" pitchFamily="18" charset="0"/>
                <a:cs typeface="Aparajita" pitchFamily="34" charset="0"/>
              </a:rPr>
              <a:t>Despite growing </a:t>
            </a:r>
            <a:r>
              <a:rPr lang="en-US" sz="2400" dirty="0">
                <a:latin typeface="Lucida Bright" pitchFamily="18" charset="0"/>
                <a:cs typeface="Aparajita" pitchFamily="34" charset="0"/>
              </a:rPr>
              <a:t>numbers of women in business, of women parliamentarians and journalists; there has been no </a:t>
            </a:r>
            <a:r>
              <a:rPr lang="en-US" sz="2400" dirty="0" smtClean="0">
                <a:latin typeface="Lucida Bright" pitchFamily="18" charset="0"/>
                <a:cs typeface="Aparajita" pitchFamily="34" charset="0"/>
              </a:rPr>
              <a:t>significant change </a:t>
            </a:r>
            <a:r>
              <a:rPr lang="en-US" sz="2400" dirty="0">
                <a:latin typeface="Lucida Bright" pitchFamily="18" charset="0"/>
                <a:cs typeface="Aparajita" pitchFamily="34" charset="0"/>
              </a:rPr>
              <a:t>in the portrayal of women by the print media.</a:t>
            </a:r>
            <a:endParaRPr lang="en-US" sz="2200" dirty="0">
              <a:latin typeface="Lucida Bright" pitchFamily="18" charset="0"/>
              <a:cs typeface="Aparajita" pitchFamily="34" charset="0"/>
            </a:endParaRPr>
          </a:p>
        </p:txBody>
      </p:sp>
    </p:spTree>
    <p:extLst>
      <p:ext uri="{BB962C8B-B14F-4D97-AF65-F5344CB8AC3E}">
        <p14:creationId xmlns:p14="http://schemas.microsoft.com/office/powerpoint/2010/main" val="25778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457200"/>
            <a:ext cx="8534400" cy="5257800"/>
          </a:xfrm>
        </p:spPr>
        <p:txBody>
          <a:bodyPr>
            <a:noAutofit/>
          </a:bodyPr>
          <a:lstStyle/>
          <a:p>
            <a:r>
              <a:rPr lang="en-US" sz="2400" dirty="0">
                <a:latin typeface="Lucida Bright" pitchFamily="18" charset="0"/>
              </a:rPr>
              <a:t>A</a:t>
            </a:r>
            <a:r>
              <a:rPr lang="en-US" sz="2400" dirty="0" smtClean="0">
                <a:latin typeface="Lucida Bright" pitchFamily="18" charset="0"/>
              </a:rPr>
              <a:t> </a:t>
            </a:r>
            <a:r>
              <a:rPr lang="en-US" sz="2400" dirty="0">
                <a:latin typeface="Lucida Bright" pitchFamily="18" charset="0"/>
              </a:rPr>
              <a:t>bias against women </a:t>
            </a:r>
            <a:r>
              <a:rPr lang="en-US" sz="2400" dirty="0" smtClean="0">
                <a:latin typeface="Lucida Bright" pitchFamily="18" charset="0"/>
              </a:rPr>
              <a:t>is clearly </a:t>
            </a:r>
            <a:r>
              <a:rPr lang="en-US" sz="2400" dirty="0">
                <a:latin typeface="Lucida Bright" pitchFamily="18" charset="0"/>
              </a:rPr>
              <a:t>present. Much of the so called ‘entertainment’ is provided with women as the focus. </a:t>
            </a:r>
            <a:endParaRPr lang="en-US" sz="2400" dirty="0" smtClean="0">
              <a:latin typeface="Lucida Bright" pitchFamily="18" charset="0"/>
            </a:endParaRPr>
          </a:p>
          <a:p>
            <a:r>
              <a:rPr lang="en-US" sz="2400" dirty="0" smtClean="0">
                <a:latin typeface="Lucida Bright" pitchFamily="18" charset="0"/>
              </a:rPr>
              <a:t>There </a:t>
            </a:r>
            <a:r>
              <a:rPr lang="en-US" sz="2400" dirty="0">
                <a:latin typeface="Lucida Bright" pitchFamily="18" charset="0"/>
              </a:rPr>
              <a:t>can be no </a:t>
            </a:r>
            <a:r>
              <a:rPr lang="en-US" sz="2400" dirty="0" smtClean="0">
                <a:latin typeface="Lucida Bright" pitchFamily="18" charset="0"/>
              </a:rPr>
              <a:t>claim to </a:t>
            </a:r>
            <a:r>
              <a:rPr lang="en-US" sz="2400" dirty="0">
                <a:latin typeface="Lucida Bright" pitchFamily="18" charset="0"/>
              </a:rPr>
              <a:t>‘neutral’ or ‘objective’ coverage if women are referred to and represented in negative terms- i.e. in terms </a:t>
            </a:r>
            <a:r>
              <a:rPr lang="en-US" sz="2400" dirty="0" smtClean="0">
                <a:latin typeface="Lucida Bright" pitchFamily="18" charset="0"/>
              </a:rPr>
              <a:t>where negative </a:t>
            </a:r>
            <a:r>
              <a:rPr lang="en-US" sz="2400" dirty="0">
                <a:latin typeface="Lucida Bright" pitchFamily="18" charset="0"/>
              </a:rPr>
              <a:t>and unrealistic images of women outnumber positive, real representations by the </a:t>
            </a:r>
            <a:r>
              <a:rPr lang="en-US" sz="2400" dirty="0" smtClean="0">
                <a:latin typeface="Lucida Bright" pitchFamily="18" charset="0"/>
              </a:rPr>
              <a:t>media. </a:t>
            </a:r>
          </a:p>
          <a:p>
            <a:r>
              <a:rPr lang="en-US" sz="2400" dirty="0" smtClean="0">
                <a:latin typeface="Lucida Bright" pitchFamily="18" charset="0"/>
              </a:rPr>
              <a:t>Representations </a:t>
            </a:r>
            <a:r>
              <a:rPr lang="en-US" sz="2400" dirty="0">
                <a:latin typeface="Lucida Bright" pitchFamily="18" charset="0"/>
              </a:rPr>
              <a:t>of women in a sexual context rather than women as mothers, professionals, </a:t>
            </a:r>
            <a:r>
              <a:rPr lang="en-US" sz="2400" dirty="0" smtClean="0">
                <a:latin typeface="Lucida Bright" pitchFamily="18" charset="0"/>
              </a:rPr>
              <a:t>valued community </a:t>
            </a:r>
            <a:r>
              <a:rPr lang="en-US" sz="2400" dirty="0">
                <a:latin typeface="Lucida Bright" pitchFamily="18" charset="0"/>
              </a:rPr>
              <a:t>members etc. </a:t>
            </a:r>
            <a:r>
              <a:rPr lang="en-US" sz="2400" dirty="0" smtClean="0">
                <a:latin typeface="Lucida Bright" pitchFamily="18" charset="0"/>
              </a:rPr>
              <a:t>present </a:t>
            </a:r>
            <a:r>
              <a:rPr lang="en-US" sz="2400" dirty="0">
                <a:latin typeface="Lucida Bright" pitchFamily="18" charset="0"/>
              </a:rPr>
              <a:t>women only as passive objects and not as agents of thoughtful and </a:t>
            </a:r>
            <a:r>
              <a:rPr lang="en-US" sz="2400" dirty="0" smtClean="0">
                <a:latin typeface="Lucida Bright" pitchFamily="18" charset="0"/>
              </a:rPr>
              <a:t>independent action</a:t>
            </a:r>
            <a:r>
              <a:rPr lang="en-US" sz="2400" dirty="0">
                <a:latin typeface="Lucida Bright" pitchFamily="18" charset="0"/>
              </a:rPr>
              <a:t>.</a:t>
            </a:r>
          </a:p>
        </p:txBody>
      </p:sp>
    </p:spTree>
    <p:extLst>
      <p:ext uri="{BB962C8B-B14F-4D97-AF65-F5344CB8AC3E}">
        <p14:creationId xmlns:p14="http://schemas.microsoft.com/office/powerpoint/2010/main" val="1988869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0" indent="0" algn="ctr">
              <a:buNone/>
            </a:pPr>
            <a:endParaRPr lang="en-US" sz="3200" dirty="0" smtClean="0">
              <a:latin typeface="Lucida Bright" pitchFamily="18" charset="0"/>
            </a:endParaRPr>
          </a:p>
          <a:p>
            <a:pPr marL="0" indent="0" algn="ctr">
              <a:buNone/>
            </a:pPr>
            <a:endParaRPr lang="en-US" sz="3200" dirty="0">
              <a:latin typeface="Lucida Bright" pitchFamily="18" charset="0"/>
            </a:endParaRPr>
          </a:p>
          <a:p>
            <a:pPr marL="0" indent="0" algn="ctr">
              <a:buNone/>
            </a:pPr>
            <a:r>
              <a:rPr lang="en-US" sz="4400" b="1" i="1" dirty="0" smtClean="0">
                <a:latin typeface="Lucida Bright" pitchFamily="18" charset="0"/>
              </a:rPr>
              <a:t>Thank you!</a:t>
            </a:r>
            <a:endParaRPr lang="en-US" sz="4400" b="1" i="1" dirty="0">
              <a:latin typeface="Lucida Bright" pitchFamily="18" charset="0"/>
            </a:endParaRPr>
          </a:p>
        </p:txBody>
      </p:sp>
    </p:spTree>
    <p:extLst>
      <p:ext uri="{BB962C8B-B14F-4D97-AF65-F5344CB8AC3E}">
        <p14:creationId xmlns:p14="http://schemas.microsoft.com/office/powerpoint/2010/main" val="139773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pPr algn="ctr"/>
            <a:r>
              <a:rPr lang="en-US" sz="3600" b="1" dirty="0" smtClean="0">
                <a:latin typeface="Lucida Bright" pitchFamily="18" charset="0"/>
              </a:rPr>
              <a:t>Framework </a:t>
            </a:r>
            <a:endParaRPr lang="en-GB" sz="3600" b="1" dirty="0">
              <a:latin typeface="Lucida Bright" pitchFamily="18" charset="0"/>
            </a:endParaRPr>
          </a:p>
        </p:txBody>
      </p:sp>
      <p:sp>
        <p:nvSpPr>
          <p:cNvPr id="3" name="Content Placeholder 2"/>
          <p:cNvSpPr>
            <a:spLocks noGrp="1"/>
          </p:cNvSpPr>
          <p:nvPr>
            <p:ph sz="quarter" idx="13"/>
          </p:nvPr>
        </p:nvSpPr>
        <p:spPr>
          <a:xfrm>
            <a:off x="76200" y="990600"/>
            <a:ext cx="8915400" cy="4724400"/>
          </a:xfrm>
        </p:spPr>
        <p:txBody>
          <a:bodyPr>
            <a:noAutofit/>
          </a:bodyPr>
          <a:lstStyle/>
          <a:p>
            <a:r>
              <a:rPr lang="en-US" sz="2200" dirty="0" smtClean="0">
                <a:latin typeface="Lucida Bright" pitchFamily="18" charset="0"/>
              </a:rPr>
              <a:t>Experiential meanings: </a:t>
            </a:r>
            <a:r>
              <a:rPr lang="en-US" sz="2200" dirty="0">
                <a:latin typeface="Lucida Bright" pitchFamily="18" charset="0"/>
              </a:rPr>
              <a:t>s</a:t>
            </a:r>
            <a:r>
              <a:rPr lang="en-US" sz="2200" dirty="0" smtClean="0">
                <a:latin typeface="Lucida Bright" pitchFamily="18" charset="0"/>
              </a:rPr>
              <a:t>tructure the internal relations of the depicted participants, things and actions they perform in a specific text.</a:t>
            </a:r>
          </a:p>
          <a:p>
            <a:r>
              <a:rPr lang="en-US" sz="2200" dirty="0" smtClean="0">
                <a:latin typeface="Lucida Bright" pitchFamily="18" charset="0"/>
              </a:rPr>
              <a:t>Interpersonal meanings: build the social relations between interactants as well as the evaluative orientations that participants adapt towards each other and to the represented world of the text.</a:t>
            </a:r>
          </a:p>
          <a:p>
            <a:r>
              <a:rPr lang="en-US" sz="2200" dirty="0" smtClean="0">
                <a:latin typeface="Lucida Bright" pitchFamily="18" charset="0"/>
              </a:rPr>
              <a:t>Textual meanings:  comprise horizontal and vertical information</a:t>
            </a:r>
          </a:p>
          <a:p>
            <a:r>
              <a:rPr lang="en-US" sz="2200" dirty="0" smtClean="0">
                <a:latin typeface="Lucida Bright" pitchFamily="18" charset="0"/>
              </a:rPr>
              <a:t>Horizontal: Presenting visual information as Given and New</a:t>
            </a:r>
          </a:p>
          <a:p>
            <a:r>
              <a:rPr lang="en-US" sz="2200" dirty="0" smtClean="0">
                <a:latin typeface="Lucida Bright" pitchFamily="18" charset="0"/>
              </a:rPr>
              <a:t>Vertical: presenting visual information as Ideal n Real.  </a:t>
            </a:r>
          </a:p>
          <a:p>
            <a:r>
              <a:rPr lang="en-US" sz="2200" dirty="0" smtClean="0">
                <a:latin typeface="Lucida Bright" pitchFamily="18" charset="0"/>
              </a:rPr>
              <a:t>Main verbal text: heading and the main text</a:t>
            </a:r>
          </a:p>
        </p:txBody>
      </p:sp>
    </p:spTree>
    <p:extLst>
      <p:ext uri="{BB962C8B-B14F-4D97-AF65-F5344CB8AC3E}">
        <p14:creationId xmlns:p14="http://schemas.microsoft.com/office/powerpoint/2010/main" val="873520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04800" y="1295400"/>
            <a:ext cx="4038600" cy="4419600"/>
          </a:xfrm>
        </p:spPr>
      </p:pic>
      <p:sp>
        <p:nvSpPr>
          <p:cNvPr id="3" name="Content Placeholder 2"/>
          <p:cNvSpPr>
            <a:spLocks noGrp="1"/>
          </p:cNvSpPr>
          <p:nvPr>
            <p:ph sz="quarter" idx="14"/>
          </p:nvPr>
        </p:nvSpPr>
        <p:spPr>
          <a:xfrm>
            <a:off x="4495800" y="1295400"/>
            <a:ext cx="4419600" cy="4572000"/>
          </a:xfrm>
        </p:spPr>
        <p:txBody>
          <a:bodyPr>
            <a:noAutofit/>
          </a:bodyPr>
          <a:lstStyle/>
          <a:p>
            <a:r>
              <a:rPr lang="en-US" sz="2000" dirty="0" smtClean="0">
                <a:latin typeface="Lucida Bright" pitchFamily="18" charset="0"/>
              </a:rPr>
              <a:t>This discourse constructs the world of male chauvinism where women are shown as the facilitating sexual objects.  </a:t>
            </a:r>
          </a:p>
          <a:p>
            <a:r>
              <a:rPr lang="en-US" sz="2000" dirty="0" smtClean="0">
                <a:latin typeface="Lucida Bright" pitchFamily="18" charset="0"/>
              </a:rPr>
              <a:t>Through the interpersonal meaning we can assume the evaluative position. </a:t>
            </a:r>
          </a:p>
          <a:p>
            <a:r>
              <a:rPr lang="en-US" sz="2000" dirty="0" smtClean="0">
                <a:latin typeface="Lucida Bright" pitchFamily="18" charset="0"/>
              </a:rPr>
              <a:t>There is a direct GAZE establishing an erotic relationship with male representation. </a:t>
            </a:r>
          </a:p>
          <a:p>
            <a:r>
              <a:rPr lang="en-US" sz="2000" dirty="0" smtClean="0">
                <a:latin typeface="Lucida Bright" pitchFamily="18" charset="0"/>
              </a:rPr>
              <a:t>Distance is close showing very intimate relationship. </a:t>
            </a:r>
          </a:p>
        </p:txBody>
      </p:sp>
      <p:sp>
        <p:nvSpPr>
          <p:cNvPr id="4" name="Title 3"/>
          <p:cNvSpPr>
            <a:spLocks noGrp="1"/>
          </p:cNvSpPr>
          <p:nvPr>
            <p:ph type="title"/>
          </p:nvPr>
        </p:nvSpPr>
        <p:spPr>
          <a:xfrm>
            <a:off x="609600" y="152400"/>
            <a:ext cx="7924800" cy="762000"/>
          </a:xfrm>
        </p:spPr>
        <p:txBody>
          <a:bodyPr/>
          <a:lstStyle/>
          <a:p>
            <a:pPr algn="ctr"/>
            <a:r>
              <a:rPr lang="en-US" sz="4000" b="1" dirty="0" smtClean="0">
                <a:latin typeface="Lucida Bright" pitchFamily="18" charset="0"/>
              </a:rPr>
              <a:t>Working out adverts - 1</a:t>
            </a:r>
            <a:endParaRPr lang="en-GB" sz="4000" b="1" dirty="0">
              <a:latin typeface="Lucida Bright" pitchFamily="18" charset="0"/>
            </a:endParaRPr>
          </a:p>
        </p:txBody>
      </p:sp>
    </p:spTree>
    <p:extLst>
      <p:ext uri="{BB962C8B-B14F-4D97-AF65-F5344CB8AC3E}">
        <p14:creationId xmlns:p14="http://schemas.microsoft.com/office/powerpoint/2010/main" val="104149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609600" y="1447800"/>
            <a:ext cx="4038600" cy="4419600"/>
          </a:xfrm>
        </p:spPr>
      </p:pic>
      <p:sp>
        <p:nvSpPr>
          <p:cNvPr id="3" name="Content Placeholder 2"/>
          <p:cNvSpPr>
            <a:spLocks noGrp="1"/>
          </p:cNvSpPr>
          <p:nvPr>
            <p:ph sz="quarter" idx="14"/>
          </p:nvPr>
        </p:nvSpPr>
        <p:spPr>
          <a:xfrm>
            <a:off x="4800600" y="1447800"/>
            <a:ext cx="4114800" cy="4419600"/>
          </a:xfrm>
        </p:spPr>
        <p:txBody>
          <a:bodyPr>
            <a:normAutofit/>
          </a:bodyPr>
          <a:lstStyle/>
          <a:p>
            <a:r>
              <a:rPr lang="en-US" sz="2000" dirty="0" smtClean="0">
                <a:latin typeface="Lucida Bright" pitchFamily="18" charset="0"/>
              </a:rPr>
              <a:t>Horizontal angle is frontal rather than oblique </a:t>
            </a:r>
          </a:p>
          <a:p>
            <a:r>
              <a:rPr lang="en-US" sz="2000" dirty="0" smtClean="0">
                <a:latin typeface="Lucida Bright" pitchFamily="18" charset="0"/>
              </a:rPr>
              <a:t>and vertical angle shows the relation of dominance. </a:t>
            </a:r>
          </a:p>
          <a:p>
            <a:r>
              <a:rPr lang="en-US" sz="2000" dirty="0" smtClean="0">
                <a:latin typeface="Lucida Bright" pitchFamily="18" charset="0"/>
              </a:rPr>
              <a:t>Left-right organization shows sexual representation taken for granted </a:t>
            </a:r>
          </a:p>
          <a:p>
            <a:r>
              <a:rPr lang="en-US" sz="2000" dirty="0" smtClean="0">
                <a:latin typeface="Lucida Bright" pitchFamily="18" charset="0"/>
              </a:rPr>
              <a:t>and top-bottom shows ideal or real. </a:t>
            </a:r>
          </a:p>
          <a:p>
            <a:r>
              <a:rPr lang="en-US" sz="2000" dirty="0" smtClean="0">
                <a:latin typeface="Lucida Bright" pitchFamily="18" charset="0"/>
              </a:rPr>
              <a:t>This is real because  it shows social construction. </a:t>
            </a:r>
          </a:p>
          <a:p>
            <a:endParaRPr lang="en-GB" sz="1800" dirty="0"/>
          </a:p>
        </p:txBody>
      </p:sp>
      <p:sp>
        <p:nvSpPr>
          <p:cNvPr id="4" name="Title 3"/>
          <p:cNvSpPr>
            <a:spLocks noGrp="1"/>
          </p:cNvSpPr>
          <p:nvPr>
            <p:ph type="title"/>
          </p:nvPr>
        </p:nvSpPr>
        <p:spPr>
          <a:xfrm>
            <a:off x="609600" y="152400"/>
            <a:ext cx="7924800" cy="762000"/>
          </a:xfrm>
        </p:spPr>
        <p:txBody>
          <a:bodyPr/>
          <a:lstStyle/>
          <a:p>
            <a:pPr algn="ctr"/>
            <a:r>
              <a:rPr lang="en-US" sz="4000" b="1" dirty="0" smtClean="0">
                <a:latin typeface="Lucida Bright" pitchFamily="18" charset="0"/>
              </a:rPr>
              <a:t>Working out adverts</a:t>
            </a:r>
            <a:endParaRPr lang="en-GB" sz="4000" b="1" dirty="0">
              <a:latin typeface="Lucida Bright" pitchFamily="18" charset="0"/>
            </a:endParaRPr>
          </a:p>
        </p:txBody>
      </p:sp>
    </p:spTree>
    <p:extLst>
      <p:ext uri="{BB962C8B-B14F-4D97-AF65-F5344CB8AC3E}">
        <p14:creationId xmlns:p14="http://schemas.microsoft.com/office/powerpoint/2010/main" val="200904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3200" b="1" dirty="0" smtClean="0">
                <a:latin typeface="Lucida Bright" pitchFamily="18" charset="0"/>
              </a:rPr>
              <a:t>Interpreting the verbal text</a:t>
            </a:r>
            <a:endParaRPr lang="en-GB" sz="3200" b="1" dirty="0">
              <a:latin typeface="Lucida Bright" pitchFamily="18" charset="0"/>
            </a:endParaRPr>
          </a:p>
        </p:txBody>
      </p:sp>
      <p:sp>
        <p:nvSpPr>
          <p:cNvPr id="3" name="Content Placeholder 2"/>
          <p:cNvSpPr>
            <a:spLocks noGrp="1"/>
          </p:cNvSpPr>
          <p:nvPr>
            <p:ph sz="quarter" idx="13"/>
          </p:nvPr>
        </p:nvSpPr>
        <p:spPr>
          <a:xfrm>
            <a:off x="609600" y="1371600"/>
            <a:ext cx="7924800" cy="4343400"/>
          </a:xfrm>
        </p:spPr>
        <p:txBody>
          <a:bodyPr>
            <a:normAutofit/>
          </a:bodyPr>
          <a:lstStyle/>
          <a:p>
            <a:r>
              <a:rPr lang="en-GB" sz="2000" dirty="0" smtClean="0">
                <a:latin typeface="Lucida Bright" pitchFamily="18" charset="0"/>
              </a:rPr>
              <a:t>The title PIYARE AFZAL (the handsome and loving </a:t>
            </a:r>
            <a:r>
              <a:rPr lang="en-GB" sz="2000" dirty="0" err="1" smtClean="0">
                <a:latin typeface="Lucida Bright" pitchFamily="18" charset="0"/>
              </a:rPr>
              <a:t>Afzal</a:t>
            </a:r>
            <a:r>
              <a:rPr lang="en-GB" sz="2000" dirty="0" smtClean="0">
                <a:latin typeface="Lucida Bright" pitchFamily="18" charset="0"/>
              </a:rPr>
              <a:t>) suggests the same story. The qualitative adjective speaks it all. </a:t>
            </a:r>
          </a:p>
          <a:p>
            <a:r>
              <a:rPr lang="en-GB" sz="2000" dirty="0" smtClean="0">
                <a:latin typeface="Lucida Bright" pitchFamily="18" charset="0"/>
              </a:rPr>
              <a:t>The male character is given central position in the visual and the text.  </a:t>
            </a:r>
          </a:p>
          <a:p>
            <a:r>
              <a:rPr lang="en-GB" sz="2000" dirty="0" smtClean="0">
                <a:latin typeface="Lucida Bright" pitchFamily="18" charset="0"/>
              </a:rPr>
              <a:t>The three female characters do not show the dominance as compared to one male character rather all the three appear to be struggling to win the only male character through representing them as a playing tool for him.</a:t>
            </a:r>
          </a:p>
          <a:p>
            <a:r>
              <a:rPr lang="en-GB" sz="2000" dirty="0" smtClean="0">
                <a:latin typeface="Lucida Bright" pitchFamily="18" charset="0"/>
              </a:rPr>
              <a:t>The way they look and pose approves that they are being presented as a mere object of physical attraction, and in being so feel they are the winners.</a:t>
            </a:r>
            <a:endParaRPr lang="en-GB" sz="1800" dirty="0">
              <a:latin typeface="Lucida Bright" pitchFamily="18" charset="0"/>
            </a:endParaRPr>
          </a:p>
        </p:txBody>
      </p:sp>
    </p:spTree>
    <p:extLst>
      <p:ext uri="{BB962C8B-B14F-4D97-AF65-F5344CB8AC3E}">
        <p14:creationId xmlns:p14="http://schemas.microsoft.com/office/powerpoint/2010/main" val="150699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04800" y="1371600"/>
            <a:ext cx="4191000" cy="4114800"/>
          </a:xfrm>
        </p:spPr>
      </p:pic>
      <p:sp>
        <p:nvSpPr>
          <p:cNvPr id="3" name="Content Placeholder 2"/>
          <p:cNvSpPr>
            <a:spLocks noGrp="1"/>
          </p:cNvSpPr>
          <p:nvPr>
            <p:ph sz="quarter" idx="14"/>
          </p:nvPr>
        </p:nvSpPr>
        <p:spPr>
          <a:xfrm>
            <a:off x="4572000" y="914400"/>
            <a:ext cx="4343400" cy="4800600"/>
          </a:xfrm>
        </p:spPr>
        <p:txBody>
          <a:bodyPr>
            <a:noAutofit/>
          </a:bodyPr>
          <a:lstStyle/>
          <a:p>
            <a:pPr lvl="0">
              <a:buClr>
                <a:srgbClr val="DC9E1F"/>
              </a:buClr>
            </a:pPr>
            <a:r>
              <a:rPr lang="en-US" sz="1600" dirty="0" smtClean="0">
                <a:solidFill>
                  <a:srgbClr val="FFFFFF"/>
                </a:solidFill>
                <a:latin typeface="Lucida Bright" pitchFamily="18" charset="0"/>
              </a:rPr>
              <a:t>This media discourse </a:t>
            </a:r>
            <a:r>
              <a:rPr lang="en-US" sz="1600" dirty="0">
                <a:solidFill>
                  <a:srgbClr val="FFFFFF"/>
                </a:solidFill>
                <a:latin typeface="Lucida Bright" pitchFamily="18" charset="0"/>
              </a:rPr>
              <a:t>constructs the world of </a:t>
            </a:r>
            <a:r>
              <a:rPr lang="en-US" sz="1600" dirty="0" smtClean="0">
                <a:solidFill>
                  <a:srgbClr val="FFFFFF"/>
                </a:solidFill>
                <a:latin typeface="Lucida Bright" pitchFamily="18" charset="0"/>
              </a:rPr>
              <a:t>female portrayal in capacity of sexual entities.   </a:t>
            </a:r>
            <a:endParaRPr lang="en-US" sz="1600" dirty="0">
              <a:solidFill>
                <a:srgbClr val="FFFFFF"/>
              </a:solidFill>
              <a:latin typeface="Lucida Bright" pitchFamily="18" charset="0"/>
            </a:endParaRPr>
          </a:p>
          <a:p>
            <a:pPr lvl="0">
              <a:buClr>
                <a:srgbClr val="DC9E1F"/>
              </a:buClr>
            </a:pPr>
            <a:r>
              <a:rPr lang="en-US" sz="1600" dirty="0" smtClean="0">
                <a:solidFill>
                  <a:srgbClr val="FFFFFF"/>
                </a:solidFill>
                <a:latin typeface="Lucida Bright" pitchFamily="18" charset="0"/>
              </a:rPr>
              <a:t>Evaluative stance can be assumed through interpersonal meanings. </a:t>
            </a:r>
            <a:r>
              <a:rPr lang="en-US" sz="1600" dirty="0">
                <a:solidFill>
                  <a:srgbClr val="FFFFFF"/>
                </a:solidFill>
                <a:latin typeface="Lucida Bright" pitchFamily="18" charset="0"/>
              </a:rPr>
              <a:t>There is a direct </a:t>
            </a:r>
            <a:r>
              <a:rPr lang="en-US" sz="1600" dirty="0" smtClean="0">
                <a:solidFill>
                  <a:srgbClr val="FFFFFF"/>
                </a:solidFill>
                <a:latin typeface="Lucida Bright" pitchFamily="18" charset="0"/>
              </a:rPr>
              <a:t>lusty n tempting GAZE. </a:t>
            </a:r>
            <a:r>
              <a:rPr lang="en-US" sz="1600" dirty="0">
                <a:solidFill>
                  <a:srgbClr val="FFFFFF"/>
                </a:solidFill>
                <a:latin typeface="Lucida Bright" pitchFamily="18" charset="0"/>
              </a:rPr>
              <a:t>Distance is </a:t>
            </a:r>
            <a:r>
              <a:rPr lang="en-US" sz="1600" dirty="0" smtClean="0">
                <a:solidFill>
                  <a:srgbClr val="FFFFFF"/>
                </a:solidFill>
                <a:latin typeface="Lucida Bright" pitchFamily="18" charset="0"/>
              </a:rPr>
              <a:t>half-close on screen offering very </a:t>
            </a:r>
            <a:r>
              <a:rPr lang="en-US" sz="1600" dirty="0">
                <a:solidFill>
                  <a:srgbClr val="FFFFFF"/>
                </a:solidFill>
                <a:latin typeface="Lucida Bright" pitchFamily="18" charset="0"/>
              </a:rPr>
              <a:t>intimate relationship. </a:t>
            </a:r>
            <a:endParaRPr lang="en-US" sz="1600" dirty="0" smtClean="0">
              <a:solidFill>
                <a:srgbClr val="FFFFFF"/>
              </a:solidFill>
              <a:latin typeface="Lucida Bright" pitchFamily="18" charset="0"/>
            </a:endParaRPr>
          </a:p>
          <a:p>
            <a:pPr lvl="0">
              <a:buClr>
                <a:srgbClr val="DC9E1F"/>
              </a:buClr>
            </a:pPr>
            <a:r>
              <a:rPr lang="en-US" sz="1600" dirty="0" smtClean="0">
                <a:solidFill>
                  <a:srgbClr val="FFFFFF"/>
                </a:solidFill>
                <a:latin typeface="Lucida Bright" pitchFamily="18" charset="0"/>
              </a:rPr>
              <a:t>Horizontal </a:t>
            </a:r>
            <a:r>
              <a:rPr lang="en-US" sz="1600" dirty="0">
                <a:solidFill>
                  <a:srgbClr val="FFFFFF"/>
                </a:solidFill>
                <a:latin typeface="Lucida Bright" pitchFamily="18" charset="0"/>
              </a:rPr>
              <a:t>angle is </a:t>
            </a:r>
            <a:r>
              <a:rPr lang="en-US" sz="1600" dirty="0" smtClean="0">
                <a:solidFill>
                  <a:srgbClr val="FFFFFF"/>
                </a:solidFill>
                <a:latin typeface="Lucida Bright" pitchFamily="18" charset="0"/>
              </a:rPr>
              <a:t>frontal (attached) </a:t>
            </a:r>
            <a:r>
              <a:rPr lang="en-US" sz="1600" dirty="0">
                <a:solidFill>
                  <a:srgbClr val="FFFFFF"/>
                </a:solidFill>
                <a:latin typeface="Lucida Bright" pitchFamily="18" charset="0"/>
              </a:rPr>
              <a:t>rather </a:t>
            </a:r>
            <a:r>
              <a:rPr lang="en-US" sz="1600" dirty="0" smtClean="0">
                <a:solidFill>
                  <a:srgbClr val="FFFFFF"/>
                </a:solidFill>
                <a:latin typeface="Lucida Bright" pitchFamily="18" charset="0"/>
              </a:rPr>
              <a:t>than oblique (detached) and </a:t>
            </a:r>
            <a:r>
              <a:rPr lang="en-US" sz="1600" dirty="0">
                <a:solidFill>
                  <a:srgbClr val="FFFFFF"/>
                </a:solidFill>
                <a:latin typeface="Lucida Bright" pitchFamily="18" charset="0"/>
              </a:rPr>
              <a:t>vertical angle shows the relation of dominance. </a:t>
            </a:r>
          </a:p>
          <a:p>
            <a:pPr lvl="0">
              <a:buClr>
                <a:srgbClr val="DC9E1F"/>
              </a:buClr>
            </a:pPr>
            <a:r>
              <a:rPr lang="en-US" sz="1600" dirty="0">
                <a:solidFill>
                  <a:srgbClr val="FFFFFF"/>
                </a:solidFill>
                <a:latin typeface="Lucida Bright" pitchFamily="18" charset="0"/>
              </a:rPr>
              <a:t>Left-right </a:t>
            </a:r>
            <a:r>
              <a:rPr lang="en-US" sz="1600" dirty="0" smtClean="0">
                <a:solidFill>
                  <a:srgbClr val="FFFFFF"/>
                </a:solidFill>
                <a:latin typeface="Lucida Bright" pitchFamily="18" charset="0"/>
              </a:rPr>
              <a:t>organization </a:t>
            </a:r>
            <a:r>
              <a:rPr lang="en-US" sz="1600" dirty="0">
                <a:solidFill>
                  <a:srgbClr val="FFFFFF"/>
                </a:solidFill>
                <a:latin typeface="Lucida Bright" pitchFamily="18" charset="0"/>
              </a:rPr>
              <a:t>shows sexual </a:t>
            </a:r>
            <a:r>
              <a:rPr lang="en-US" sz="1600" dirty="0" smtClean="0">
                <a:solidFill>
                  <a:srgbClr val="FFFFFF"/>
                </a:solidFill>
                <a:latin typeface="Lucida Bright" pitchFamily="18" charset="0"/>
              </a:rPr>
              <a:t>projection and </a:t>
            </a:r>
            <a:r>
              <a:rPr lang="en-US" sz="1600" dirty="0">
                <a:solidFill>
                  <a:srgbClr val="FFFFFF"/>
                </a:solidFill>
                <a:latin typeface="Lucida Bright" pitchFamily="18" charset="0"/>
              </a:rPr>
              <a:t>top-bottom shows ideal or real. </a:t>
            </a:r>
            <a:endParaRPr lang="en-US" sz="1600" dirty="0" smtClean="0">
              <a:solidFill>
                <a:srgbClr val="FFFFFF"/>
              </a:solidFill>
              <a:latin typeface="Lucida Bright" pitchFamily="18" charset="0"/>
            </a:endParaRPr>
          </a:p>
          <a:p>
            <a:pPr lvl="0">
              <a:buClr>
                <a:srgbClr val="DC9E1F"/>
              </a:buClr>
            </a:pPr>
            <a:r>
              <a:rPr lang="en-US" sz="1600" dirty="0" smtClean="0">
                <a:solidFill>
                  <a:srgbClr val="FFFFFF"/>
                </a:solidFill>
                <a:latin typeface="Lucida Bright" pitchFamily="18" charset="0"/>
              </a:rPr>
              <a:t>This </a:t>
            </a:r>
            <a:r>
              <a:rPr lang="en-US" sz="1600" dirty="0">
                <a:solidFill>
                  <a:srgbClr val="FFFFFF"/>
                </a:solidFill>
                <a:latin typeface="Lucida Bright" pitchFamily="18" charset="0"/>
              </a:rPr>
              <a:t>is real because  it shows </a:t>
            </a:r>
            <a:r>
              <a:rPr lang="en-US" sz="1600" dirty="0" smtClean="0">
                <a:solidFill>
                  <a:srgbClr val="FFFFFF"/>
                </a:solidFill>
                <a:latin typeface="Lucida Bright" pitchFamily="18" charset="0"/>
              </a:rPr>
              <a:t>a typical social </a:t>
            </a:r>
            <a:r>
              <a:rPr lang="en-US" sz="1600" dirty="0">
                <a:solidFill>
                  <a:srgbClr val="FFFFFF"/>
                </a:solidFill>
                <a:latin typeface="Lucida Bright" pitchFamily="18" charset="0"/>
              </a:rPr>
              <a:t>construction. </a:t>
            </a:r>
            <a:endParaRPr lang="en-GB" sz="1800" dirty="0"/>
          </a:p>
        </p:txBody>
      </p:sp>
      <p:sp>
        <p:nvSpPr>
          <p:cNvPr id="4" name="Title 3"/>
          <p:cNvSpPr>
            <a:spLocks noGrp="1"/>
          </p:cNvSpPr>
          <p:nvPr>
            <p:ph type="title"/>
          </p:nvPr>
        </p:nvSpPr>
        <p:spPr>
          <a:xfrm>
            <a:off x="609600" y="274638"/>
            <a:ext cx="7924800" cy="639762"/>
          </a:xfrm>
        </p:spPr>
        <p:txBody>
          <a:bodyPr/>
          <a:lstStyle/>
          <a:p>
            <a:pPr algn="ctr"/>
            <a:r>
              <a:rPr lang="en-US" sz="4000" b="1" dirty="0">
                <a:solidFill>
                  <a:srgbClr val="FFFFFF"/>
                </a:solidFill>
                <a:latin typeface="Lucida Bright" pitchFamily="18" charset="0"/>
              </a:rPr>
              <a:t>Working out </a:t>
            </a:r>
            <a:r>
              <a:rPr lang="en-US" sz="4000" b="1" dirty="0" smtClean="0">
                <a:solidFill>
                  <a:srgbClr val="FFFFFF"/>
                </a:solidFill>
                <a:latin typeface="Lucida Bright" pitchFamily="18" charset="0"/>
              </a:rPr>
              <a:t>adverts - 2</a:t>
            </a:r>
            <a:endParaRPr lang="en-GB" dirty="0"/>
          </a:p>
        </p:txBody>
      </p:sp>
    </p:spTree>
    <p:extLst>
      <p:ext uri="{BB962C8B-B14F-4D97-AF65-F5344CB8AC3E}">
        <p14:creationId xmlns:p14="http://schemas.microsoft.com/office/powerpoint/2010/main" val="4128118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68362"/>
          </a:xfrm>
        </p:spPr>
        <p:txBody>
          <a:bodyPr/>
          <a:lstStyle/>
          <a:p>
            <a:pPr algn="ctr"/>
            <a:r>
              <a:rPr lang="en-US" sz="3200" b="1" dirty="0">
                <a:solidFill>
                  <a:srgbClr val="FFFFFF"/>
                </a:solidFill>
                <a:latin typeface="Lucida Bright" pitchFamily="18" charset="0"/>
              </a:rPr>
              <a:t>Interpreting the verbal text</a:t>
            </a:r>
            <a:endParaRPr lang="en-GB" sz="2400" dirty="0"/>
          </a:p>
        </p:txBody>
      </p:sp>
      <p:sp>
        <p:nvSpPr>
          <p:cNvPr id="3" name="Content Placeholder 2"/>
          <p:cNvSpPr>
            <a:spLocks noGrp="1"/>
          </p:cNvSpPr>
          <p:nvPr>
            <p:ph sz="quarter" idx="13"/>
          </p:nvPr>
        </p:nvSpPr>
        <p:spPr>
          <a:xfrm>
            <a:off x="609600" y="1524000"/>
            <a:ext cx="7924800" cy="4191000"/>
          </a:xfrm>
        </p:spPr>
        <p:txBody>
          <a:bodyPr>
            <a:normAutofit fontScale="92500"/>
          </a:bodyPr>
          <a:lstStyle/>
          <a:p>
            <a:r>
              <a:rPr lang="en-GB" sz="2400" dirty="0" smtClean="0">
                <a:latin typeface="Lucida Bright" pitchFamily="18" charset="0"/>
              </a:rPr>
              <a:t>The verbal text raises the question if the female hosts of morning TV shows of Pakistan represent the Pakistani culture. </a:t>
            </a:r>
          </a:p>
          <a:p>
            <a:r>
              <a:rPr lang="en-GB" sz="2400" dirty="0" smtClean="0">
                <a:latin typeface="Lucida Bright" pitchFamily="18" charset="0"/>
              </a:rPr>
              <a:t>The question mark is foregrounded, which tells that the hosts are not representing their so-called freedom, rather their focus is to appear more and more charming and physically attractive. </a:t>
            </a:r>
          </a:p>
          <a:p>
            <a:r>
              <a:rPr lang="en-GB" sz="2400" dirty="0" smtClean="0">
                <a:latin typeface="Lucida Bright" pitchFamily="18" charset="0"/>
              </a:rPr>
              <a:t>The looks of all the TV hosts arouse the sensuousness rather than presenting them as independent female social members, worthy of enjoying equal social status.</a:t>
            </a:r>
            <a:endParaRPr lang="en-GB" sz="2400" dirty="0">
              <a:latin typeface="Lucida Bright" pitchFamily="18" charset="0"/>
            </a:endParaRPr>
          </a:p>
        </p:txBody>
      </p:sp>
    </p:spTree>
    <p:extLst>
      <p:ext uri="{BB962C8B-B14F-4D97-AF65-F5344CB8AC3E}">
        <p14:creationId xmlns:p14="http://schemas.microsoft.com/office/powerpoint/2010/main" val="3113101420"/>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Override1.xml><?xml version="1.0" encoding="utf-8"?>
<a:themeOverride xmlns:a="http://schemas.openxmlformats.org/drawingml/2006/main">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Override>
</file>

<file path=docProps/app.xml><?xml version="1.0" encoding="utf-8"?>
<Properties xmlns="http://schemas.openxmlformats.org/officeDocument/2006/extended-properties" xmlns:vt="http://schemas.openxmlformats.org/officeDocument/2006/docPropsVTypes">
  <Template>Horizon</Template>
  <TotalTime>2963</TotalTime>
  <Words>2298</Words>
  <Application>Microsoft Office PowerPoint</Application>
  <PresentationFormat>On-screen Show (4:3)</PresentationFormat>
  <Paragraphs>149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Horizon</vt:lpstr>
      <vt:lpstr>Women Characterisation on Pakistani Media: CDA and SFL Perspective Presented at  ASFLA 2014 at University of New South Wales, Sydney, Australia</vt:lpstr>
      <vt:lpstr>PowerPoint Presentation</vt:lpstr>
      <vt:lpstr>Working Questions</vt:lpstr>
      <vt:lpstr>Framework </vt:lpstr>
      <vt:lpstr>Working out adverts - 1</vt:lpstr>
      <vt:lpstr>Working out adverts</vt:lpstr>
      <vt:lpstr>Interpreting the verbal text</vt:lpstr>
      <vt:lpstr>Working out adverts - 2</vt:lpstr>
      <vt:lpstr>Interpreting the verbal text</vt:lpstr>
      <vt:lpstr>Working out adverts - 3</vt:lpstr>
      <vt:lpstr>Working out adverts - 3</vt:lpstr>
      <vt:lpstr>Interpreting the verbal text</vt:lpstr>
      <vt:lpstr>Working out adverts - 4</vt:lpstr>
      <vt:lpstr>INTERPRETTING THE VERBAL TEXT</vt:lpstr>
      <vt:lpstr>Working out adverts - 5</vt:lpstr>
      <vt:lpstr>Working out adverts - 5</vt:lpstr>
      <vt:lpstr>Working out adverts - 6</vt:lpstr>
      <vt:lpstr>Working out adverts - 7</vt:lpstr>
      <vt:lpstr>Working out adverts - 8</vt:lpstr>
      <vt:lpstr>Working out adverts - 9</vt:lpstr>
      <vt:lpstr>Working out adverts-10</vt:lpstr>
      <vt:lpstr>Survey Questions</vt:lpstr>
      <vt:lpstr>Survey Questions</vt:lpstr>
      <vt:lpstr>portrayal of women in advertisements in pakistani media is real / ideal?</vt:lpstr>
      <vt:lpstr>presentation of women in advertisements on Pakistani Media is Stereo-typical?</vt:lpstr>
      <vt:lpstr>Female responses</vt:lpstr>
      <vt:lpstr>Male Responses</vt:lpstr>
      <vt:lpstr>Conclusion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Bilal</dc:creator>
  <cp:lastModifiedBy>A Bilal</cp:lastModifiedBy>
  <cp:revision>208</cp:revision>
  <dcterms:created xsi:type="dcterms:W3CDTF">2014-09-24T17:03:43Z</dcterms:created>
  <dcterms:modified xsi:type="dcterms:W3CDTF">2014-10-02T09:51:06Z</dcterms:modified>
</cp:coreProperties>
</file>