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6/1/2020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Media Methods for DSC campaign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81454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Newsletters:</a:t>
            </a:r>
          </a:p>
        </p:txBody>
      </p:sp>
      <p:sp>
        <p:nvSpPr>
          <p:cNvPr id="3" name="Content Placeholder 2"/>
          <p:cNvSpPr>
            <a:spLocks noGrp="1"/>
          </p:cNvSpPr>
          <p:nvPr>
            <p:ph idx="1"/>
          </p:nvPr>
        </p:nvSpPr>
        <p:spPr/>
        <p:txBody>
          <a:bodyPr>
            <a:normAutofit fontScale="85000" lnSpcReduction="20000"/>
          </a:bodyPr>
          <a:lstStyle/>
          <a:p>
            <a:r>
              <a:rPr lang="en-US" dirty="0" smtClean="0"/>
              <a:t>Newsletters </a:t>
            </a:r>
            <a:r>
              <a:rPr lang="en-US" dirty="0"/>
              <a:t>can be an effective, low-cost way to reach readers The content of a newsletter can be more localized and specialized than is possible with a general newspaper Like the wall newspaper, the newsletter is well adapted to using local languages and dialects And a newsletter can include handwritten, typewritten or type-set copy</a:t>
            </a:r>
            <a:r>
              <a:rPr lang="en-US" dirty="0"/>
              <a:t/>
            </a:r>
            <a:br>
              <a:rPr lang="en-US" dirty="0"/>
            </a:br>
            <a:r>
              <a:rPr lang="en-US" dirty="0"/>
              <a:t/>
            </a:r>
            <a:br>
              <a:rPr lang="en-US" dirty="0"/>
            </a:br>
            <a:r>
              <a:rPr lang="en-US" dirty="0"/>
              <a:t>Duplication methods also can vary greatly</a:t>
            </a:r>
            <a:r>
              <a:rPr lang="en-US" dirty="0"/>
              <a:t/>
            </a:r>
            <a:br>
              <a:rPr lang="en-US" dirty="0"/>
            </a:br>
            <a:r>
              <a:rPr lang="en-US" dirty="0"/>
              <a:t/>
            </a:r>
            <a:br>
              <a:rPr lang="en-US" dirty="0"/>
            </a:br>
            <a:r>
              <a:rPr lang="en-US" dirty="0"/>
              <a:t>A newsletter usually contains a larger share of text-to-visual than does a wall newspaper, but not necessarily. Page size is smaller than For newspapers, so space is often limited and brevity is vital. In </a:t>
            </a:r>
            <a:r>
              <a:rPr lang="en-US" dirty="0" smtClean="0"/>
              <a:t>fact, brevity </a:t>
            </a:r>
            <a:r>
              <a:rPr lang="en-US" dirty="0"/>
              <a:t>is one of the benefits that readers find in a </a:t>
            </a:r>
            <a:r>
              <a:rPr lang="en-US" dirty="0" smtClean="0"/>
              <a:t>newsletter.</a:t>
            </a:r>
            <a:r>
              <a:rPr lang="en-US" dirty="0"/>
              <a:t/>
            </a:r>
            <a:br>
              <a:rPr lang="en-US" dirty="0"/>
            </a:br>
            <a:r>
              <a:rPr lang="en-US" dirty="0"/>
              <a:t/>
            </a:r>
            <a:br>
              <a:rPr lang="en-US" dirty="0"/>
            </a:br>
            <a:r>
              <a:rPr lang="en-US" dirty="0"/>
              <a:t>Newsletter writers try to get into each subject quickly and use short sentences and energetic </a:t>
            </a:r>
            <a:r>
              <a:rPr lang="en-US" dirty="0" smtClean="0"/>
              <a:t>words. The </a:t>
            </a:r>
            <a:r>
              <a:rPr lang="en-US" dirty="0"/>
              <a:t>newsletter can be directed more selectively than newspapers For example, newsletter might be distributed only to new mothers in a village ; content could provide news and advice about feeding and caring for infants. The newsletter can, therefore, be newsy, localized and specialized in what it covers</a:t>
            </a:r>
            <a:endParaRPr lang="en-US" dirty="0"/>
          </a:p>
        </p:txBody>
      </p:sp>
    </p:spTree>
    <p:extLst>
      <p:ext uri="{BB962C8B-B14F-4D97-AF65-F5344CB8AC3E}">
        <p14:creationId xmlns:p14="http://schemas.microsoft.com/office/powerpoint/2010/main" val="4153199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Folders, Leaflets and Pamphlets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Simple folders, leaflets and pamphlets can be used in many ways in extension programmes. They may be used singly, for example to explain the advantages of testing soil. They may be used in series of broader subjects like sheep raising, with separate leaflets on feeding.</a:t>
            </a:r>
            <a:r>
              <a:rPr lang="en-US" dirty="0"/>
              <a:t/>
            </a:r>
            <a:br>
              <a:rPr lang="en-US" dirty="0"/>
            </a:br>
            <a:r>
              <a:rPr lang="en-US" dirty="0"/>
              <a:t/>
            </a:r>
            <a:br>
              <a:rPr lang="en-US" dirty="0"/>
            </a:br>
            <a:r>
              <a:rPr lang="en-US" dirty="0"/>
              <a:t>housing, and breeding They may be used as reminders of when to plant crops or what chemicals to use to control different insects.</a:t>
            </a:r>
            <a:r>
              <a:rPr lang="en-US" dirty="0"/>
              <a:t/>
            </a:r>
            <a:br>
              <a:rPr lang="en-US" dirty="0"/>
            </a:br>
            <a:r>
              <a:rPr lang="en-US" dirty="0"/>
              <a:t/>
            </a:r>
            <a:br>
              <a:rPr lang="en-US" dirty="0"/>
            </a:br>
            <a:r>
              <a:rPr lang="en-US" dirty="0"/>
              <a:t>Folder, leaflets, and pamphlets may also be used in co-ordination with other visual methods in long-range campaigns. Because of their low cost, they can be given away al meetings and fairs and offered on radio programmes. They are useful to supplement larger publications when new information is available and when printing the whole publication is not practical. An experimental campaign is being tried in the Northwest Frontier Province of Pakistan by air-dropping timely one-page leaflets on insect pests and vegetable growing practices from spray planes in village areas</a:t>
            </a:r>
            <a:endParaRPr lang="en-US" dirty="0"/>
          </a:p>
        </p:txBody>
      </p:sp>
    </p:spTree>
    <p:extLst>
      <p:ext uri="{BB962C8B-B14F-4D97-AF65-F5344CB8AC3E}">
        <p14:creationId xmlns:p14="http://schemas.microsoft.com/office/powerpoint/2010/main" val="3920718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 Sheets:</a:t>
            </a:r>
            <a:endParaRPr lang="en-US" dirty="0"/>
          </a:p>
        </p:txBody>
      </p:sp>
      <p:sp>
        <p:nvSpPr>
          <p:cNvPr id="3" name="Content Placeholder 2"/>
          <p:cNvSpPr>
            <a:spLocks noGrp="1"/>
          </p:cNvSpPr>
          <p:nvPr>
            <p:ph idx="1"/>
          </p:nvPr>
        </p:nvSpPr>
        <p:spPr/>
        <p:txBody>
          <a:bodyPr>
            <a:normAutofit/>
          </a:bodyPr>
          <a:lstStyle/>
          <a:p>
            <a:r>
              <a:rPr lang="en-US" dirty="0"/>
              <a:t>Fact sheets are "boiled down" treatments of subject matter. They usually cover a single topic, and often they are limited to a single </a:t>
            </a:r>
            <a:r>
              <a:rPr lang="en-US" dirty="0" smtClean="0"/>
              <a:t>page. Most </a:t>
            </a:r>
            <a:r>
              <a:rPr lang="en-US" dirty="0"/>
              <a:t>fact sheets are illustrated with drawings or photographs, or </a:t>
            </a:r>
            <a:r>
              <a:rPr lang="en-US" dirty="0" smtClean="0"/>
              <a:t>both.</a:t>
            </a:r>
          </a:p>
          <a:p>
            <a:r>
              <a:rPr lang="en-US" dirty="0" smtClean="0"/>
              <a:t>The </a:t>
            </a:r>
            <a:r>
              <a:rPr lang="en-US" dirty="0"/>
              <a:t>illustrations are used to show details or steps in a process, to make the information clearer and more understandable. One of the important uses for fact sheets is to provide current subject matter to field workers, Field workers often complain that needed technical information is slow in reaching them. Much agricultural information is carried in technical bulletins and other lengthy publications. These take considerable time to process and distribute.</a:t>
            </a:r>
            <a:endParaRPr lang="en-US" dirty="0"/>
          </a:p>
        </p:txBody>
      </p:sp>
    </p:spTree>
    <p:extLst>
      <p:ext uri="{BB962C8B-B14F-4D97-AF65-F5344CB8AC3E}">
        <p14:creationId xmlns:p14="http://schemas.microsoft.com/office/powerpoint/2010/main" val="4104886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Electronic </a:t>
            </a:r>
            <a:r>
              <a:rPr lang="en-GB" dirty="0"/>
              <a:t>Media</a:t>
            </a:r>
            <a:endParaRPr lang="en-US" dirty="0"/>
          </a:p>
        </p:txBody>
      </p:sp>
      <p:sp>
        <p:nvSpPr>
          <p:cNvPr id="3" name="Content Placeholder 2"/>
          <p:cNvSpPr>
            <a:spLocks noGrp="1"/>
          </p:cNvSpPr>
          <p:nvPr>
            <p:ph idx="1"/>
          </p:nvPr>
        </p:nvSpPr>
        <p:spPr/>
        <p:txBody>
          <a:bodyPr/>
          <a:lstStyle/>
          <a:p>
            <a:r>
              <a:rPr lang="en-US" dirty="0"/>
              <a:t>Communication methods that rely on the audio or visual senses, either alone or in combination, help overcome the barrier of illiteracy and offer special advantages</a:t>
            </a:r>
            <a:r>
              <a:rPr lang="en-US" dirty="0" smtClean="0"/>
              <a:t>.</a:t>
            </a:r>
          </a:p>
          <a:p>
            <a:endParaRPr lang="en-US" dirty="0"/>
          </a:p>
        </p:txBody>
      </p:sp>
    </p:spTree>
    <p:extLst>
      <p:ext uri="{BB962C8B-B14F-4D97-AF65-F5344CB8AC3E}">
        <p14:creationId xmlns:p14="http://schemas.microsoft.com/office/powerpoint/2010/main" val="1227016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Radio</a:t>
            </a:r>
            <a:endParaRPr lang="en-US" dirty="0"/>
          </a:p>
        </p:txBody>
      </p:sp>
      <p:sp>
        <p:nvSpPr>
          <p:cNvPr id="3" name="Content Placeholder 2"/>
          <p:cNvSpPr>
            <a:spLocks noGrp="1"/>
          </p:cNvSpPr>
          <p:nvPr>
            <p:ph idx="1"/>
          </p:nvPr>
        </p:nvSpPr>
        <p:spPr/>
        <p:txBody>
          <a:bodyPr>
            <a:normAutofit/>
          </a:bodyPr>
          <a:lstStyle/>
          <a:p>
            <a:r>
              <a:rPr lang="en-US" dirty="0"/>
              <a:t>Radio can be one of the most useful mass communication tools for support communicators, for </a:t>
            </a:r>
            <a:r>
              <a:rPr lang="en-US" dirty="0" err="1"/>
              <a:t>eral</a:t>
            </a:r>
            <a:r>
              <a:rPr lang="en-US" dirty="0"/>
              <a:t> reasons. It offers immediacy, as radio programming can be changed quickly to meet new </a:t>
            </a:r>
            <a:r>
              <a:rPr lang="en-US" dirty="0" smtClean="0"/>
              <a:t>conditions. It </a:t>
            </a:r>
            <a:r>
              <a:rPr lang="en-US" dirty="0"/>
              <a:t>reaches large numbers </a:t>
            </a:r>
            <a:r>
              <a:rPr lang="en-US" dirty="0" smtClean="0"/>
              <a:t>of people. This </a:t>
            </a:r>
            <a:r>
              <a:rPr lang="en-US" dirty="0"/>
              <a:t>puts current information into the hands of local extension workers enabling them to give better service to farm </a:t>
            </a:r>
            <a:r>
              <a:rPr lang="en-US" dirty="0" smtClean="0"/>
              <a:t>families.</a:t>
            </a:r>
          </a:p>
          <a:p>
            <a:r>
              <a:rPr lang="en-US" dirty="0" smtClean="0"/>
              <a:t>Extension administrators</a:t>
            </a:r>
            <a:r>
              <a:rPr lang="en-US" dirty="0"/>
              <a:t>, who are concerned with the problem of speeding up intra-staff communication of subject matter, should study the advantages offered by fact </a:t>
            </a:r>
            <a:r>
              <a:rPr lang="en-US" dirty="0" smtClean="0"/>
              <a:t>sheets.</a:t>
            </a:r>
          </a:p>
          <a:p>
            <a:r>
              <a:rPr lang="en-US" dirty="0" smtClean="0"/>
              <a:t>programming </a:t>
            </a:r>
            <a:r>
              <a:rPr lang="en-US" dirty="0"/>
              <a:t>can be changed It reaches large numbers of </a:t>
            </a:r>
            <a:r>
              <a:rPr lang="en-US" dirty="0" smtClean="0"/>
              <a:t>people, quickly </a:t>
            </a:r>
            <a:r>
              <a:rPr lang="en-US" dirty="0"/>
              <a:t>to meet new conditions especially as transistor radios are listeners to take their </a:t>
            </a:r>
            <a:r>
              <a:rPr lang="en-US" dirty="0" smtClean="0"/>
              <a:t>radio being </a:t>
            </a:r>
            <a:r>
              <a:rPr lang="en-US" dirty="0"/>
              <a:t>used more </a:t>
            </a:r>
            <a:r>
              <a:rPr lang="en-US" dirty="0" smtClean="0"/>
              <a:t>widely.</a:t>
            </a:r>
            <a:endParaRPr lang="en-US" dirty="0"/>
          </a:p>
        </p:txBody>
      </p:sp>
    </p:spTree>
    <p:extLst>
      <p:ext uri="{BB962C8B-B14F-4D97-AF65-F5344CB8AC3E}">
        <p14:creationId xmlns:p14="http://schemas.microsoft.com/office/powerpoint/2010/main" val="1950463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Use for Broadcast Radio:</a:t>
            </a:r>
            <a:endParaRPr lang="en-US" dirty="0"/>
          </a:p>
        </p:txBody>
      </p:sp>
      <p:sp>
        <p:nvSpPr>
          <p:cNvPr id="3" name="Content Placeholder 2"/>
          <p:cNvSpPr>
            <a:spLocks noGrp="1"/>
          </p:cNvSpPr>
          <p:nvPr>
            <p:ph idx="1"/>
          </p:nvPr>
        </p:nvSpPr>
        <p:spPr/>
        <p:txBody>
          <a:bodyPr/>
          <a:lstStyle/>
          <a:p>
            <a:r>
              <a:rPr lang="en-US" dirty="0" smtClean="0"/>
              <a:t>However</a:t>
            </a:r>
            <a:r>
              <a:rPr lang="en-US" dirty="0"/>
              <a:t>, listeners cannot refer back to what they have heard on the radio. nor can they see what is being described. So radio is limited </a:t>
            </a:r>
            <a:r>
              <a:rPr lang="en-US" dirty="0" err="1"/>
              <a:t>i</a:t>
            </a:r>
            <a:r>
              <a:rPr lang="en-US" dirty="0"/>
              <a:t> information and used </a:t>
            </a:r>
            <a:r>
              <a:rPr lang="en-US" dirty="0" smtClean="0"/>
              <a:t>alone.</a:t>
            </a:r>
          </a:p>
          <a:p>
            <a:r>
              <a:rPr lang="en-US" dirty="0" smtClean="0"/>
              <a:t>Two </a:t>
            </a:r>
            <a:r>
              <a:rPr lang="en-US" dirty="0"/>
              <a:t>types of broadcast radio are commonly used for extension </a:t>
            </a:r>
            <a:r>
              <a:rPr lang="en-US" dirty="0" smtClean="0"/>
              <a:t>programming</a:t>
            </a:r>
          </a:p>
          <a:p>
            <a:pPr marL="457200" indent="-457200">
              <a:buFont typeface="+mj-lt"/>
              <a:buAutoNum type="arabicPeriod"/>
            </a:pPr>
            <a:r>
              <a:rPr lang="en-GB" dirty="0" smtClean="0"/>
              <a:t>Open broadcast</a:t>
            </a:r>
          </a:p>
          <a:p>
            <a:pPr marL="457200" indent="-457200">
              <a:buFont typeface="+mj-lt"/>
              <a:buAutoNum type="arabicPeriod"/>
            </a:pPr>
            <a:r>
              <a:rPr lang="en-GB" dirty="0" smtClean="0"/>
              <a:t>Group listing </a:t>
            </a:r>
          </a:p>
          <a:p>
            <a:pPr marL="457200" indent="-457200">
              <a:buFont typeface="+mj-lt"/>
              <a:buAutoNum type="arabicPeriod"/>
            </a:pPr>
            <a:r>
              <a:rPr lang="en-GB" dirty="0" smtClean="0"/>
              <a:t>Audio caste</a:t>
            </a:r>
            <a:endParaRPr lang="en-US" dirty="0"/>
          </a:p>
        </p:txBody>
      </p:sp>
    </p:spTree>
    <p:extLst>
      <p:ext uri="{BB962C8B-B14F-4D97-AF65-F5344CB8AC3E}">
        <p14:creationId xmlns:p14="http://schemas.microsoft.com/office/powerpoint/2010/main" val="4164821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Broadcast.</a:t>
            </a:r>
          </a:p>
        </p:txBody>
      </p:sp>
      <p:sp>
        <p:nvSpPr>
          <p:cNvPr id="3" name="Content Placeholder 2"/>
          <p:cNvSpPr>
            <a:spLocks noGrp="1"/>
          </p:cNvSpPr>
          <p:nvPr>
            <p:ph idx="1"/>
          </p:nvPr>
        </p:nvSpPr>
        <p:spPr/>
        <p:txBody>
          <a:bodyPr/>
          <a:lstStyle/>
          <a:p>
            <a:r>
              <a:rPr lang="en-US" dirty="0" smtClean="0"/>
              <a:t>The </a:t>
            </a:r>
            <a:r>
              <a:rPr lang="en-US" dirty="0"/>
              <a:t>support communicator provide programming for the station's broadcasts such as </a:t>
            </a:r>
            <a:r>
              <a:rPr lang="en-US" dirty="0" smtClean="0"/>
              <a:t>spot </a:t>
            </a:r>
            <a:r>
              <a:rPr lang="en-US" dirty="0"/>
              <a:t>announcements to be taped and repeated at intervals during the day, or longer programmes, presented in person or </a:t>
            </a:r>
            <a:r>
              <a:rPr lang="en-US" dirty="0" smtClean="0"/>
              <a:t>taped </a:t>
            </a:r>
            <a:r>
              <a:rPr lang="en-US" dirty="0"/>
              <a:t>for use on scheduled programmes. Stations also invite </a:t>
            </a:r>
            <a:r>
              <a:rPr lang="en-US" dirty="0" smtClean="0"/>
              <a:t>printed </a:t>
            </a:r>
            <a:r>
              <a:rPr lang="en-US" dirty="0"/>
              <a:t>news releases that can be read in newscasts and other </a:t>
            </a:r>
            <a:r>
              <a:rPr lang="en-US" dirty="0" smtClean="0"/>
              <a:t>programmes.</a:t>
            </a:r>
            <a:r>
              <a:rPr lang="en-US" dirty="0"/>
              <a:t/>
            </a:r>
            <a:br>
              <a:rPr lang="en-US" dirty="0"/>
            </a:br>
            <a:endParaRPr lang="en-US" dirty="0"/>
          </a:p>
        </p:txBody>
      </p:sp>
    </p:spTree>
    <p:extLst>
      <p:ext uri="{BB962C8B-B14F-4D97-AF65-F5344CB8AC3E}">
        <p14:creationId xmlns:p14="http://schemas.microsoft.com/office/powerpoint/2010/main" val="3253269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listing</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Extension services in many countries </a:t>
            </a:r>
            <a:r>
              <a:rPr lang="en-US" dirty="0"/>
              <a:t>use approaches commonly called listening clubs, radio schools or farm forums. Local participants gather at a certain time, listen to a programme broadcast by a certain station, then discuss the programme in terms of their own </a:t>
            </a:r>
            <a:r>
              <a:rPr lang="en-US" dirty="0" smtClean="0"/>
              <a:t>situations.</a:t>
            </a:r>
          </a:p>
          <a:p>
            <a:r>
              <a:rPr lang="en-US" dirty="0"/>
              <a:t>Organized group listening can produce good results because it involves the listeners more than individual listening does.</a:t>
            </a:r>
            <a:r>
              <a:rPr lang="en-US" dirty="0"/>
              <a:t/>
            </a:r>
            <a:br>
              <a:rPr lang="en-US" dirty="0"/>
            </a:br>
            <a:r>
              <a:rPr lang="en-US" dirty="0" smtClean="0"/>
              <a:t>However</a:t>
            </a:r>
            <a:r>
              <a:rPr lang="en-US" dirty="0"/>
              <a:t>, listening groups are difficult to maintain and may require more of the extension worker's time than can be justified. Instead of organizing an extension listening group,</a:t>
            </a:r>
            <a:r>
              <a:rPr lang="en-US" dirty="0"/>
              <a:t/>
            </a:r>
            <a:br>
              <a:rPr lang="en-US" dirty="0"/>
            </a:br>
            <a:r>
              <a:rPr lang="en-US" dirty="0"/>
              <a:t/>
            </a:r>
            <a:br>
              <a:rPr lang="en-US" dirty="0"/>
            </a:br>
            <a:r>
              <a:rPr lang="en-US" dirty="0"/>
              <a:t>it may be possible instead to promote collective listening in existing groups, such as co-operatives or farmer's associations.</a:t>
            </a:r>
            <a:endParaRPr lang="en-US" dirty="0"/>
          </a:p>
          <a:p>
            <a:endParaRPr lang="en-US" dirty="0"/>
          </a:p>
        </p:txBody>
      </p:sp>
    </p:spTree>
    <p:extLst>
      <p:ext uri="{BB962C8B-B14F-4D97-AF65-F5344CB8AC3E}">
        <p14:creationId xmlns:p14="http://schemas.microsoft.com/office/powerpoint/2010/main" val="3113211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82108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Media Methods  </a:t>
            </a:r>
            <a:endParaRPr lang="en-US" dirty="0"/>
          </a:p>
        </p:txBody>
      </p:sp>
      <p:sp>
        <p:nvSpPr>
          <p:cNvPr id="3" name="Content Placeholder 2"/>
          <p:cNvSpPr>
            <a:spLocks noGrp="1"/>
          </p:cNvSpPr>
          <p:nvPr>
            <p:ph idx="1"/>
          </p:nvPr>
        </p:nvSpPr>
        <p:spPr/>
        <p:txBody>
          <a:bodyPr>
            <a:normAutofit fontScale="85000" lnSpcReduction="10000"/>
          </a:bodyPr>
          <a:lstStyle/>
          <a:p>
            <a:r>
              <a:rPr lang="en-US" dirty="0"/>
              <a:t>Although interpersonal communication is the main tool of DSC operation</a:t>
            </a:r>
            <a:r>
              <a:rPr lang="en-US" dirty="0"/>
              <a:t/>
            </a:r>
            <a:br>
              <a:rPr lang="en-US" dirty="0"/>
            </a:br>
            <a:r>
              <a:rPr lang="en-US" dirty="0" smtClean="0"/>
              <a:t>however</a:t>
            </a:r>
            <a:r>
              <a:rPr lang="en-US" dirty="0"/>
              <a:t>, personal or face-to-face methods cannot reach everyone who wants and needs information. So mass media methods such as radio, newspapers, magazines television, motion pictures, slideshow, exhibits and printed materials are used to reach large numbers of people quickly</a:t>
            </a:r>
            <a:r>
              <a:rPr lang="en-US" dirty="0"/>
              <a:t/>
            </a:r>
            <a:br>
              <a:rPr lang="en-US" dirty="0"/>
            </a:br>
            <a:r>
              <a:rPr lang="en-US" dirty="0"/>
              <a:t/>
            </a:r>
            <a:br>
              <a:rPr lang="en-US" dirty="0"/>
            </a:br>
            <a:r>
              <a:rPr lang="en-US" dirty="0"/>
              <a:t>These methods are particularly useful in making large number of </a:t>
            </a:r>
            <a:r>
              <a:rPr lang="en-US" dirty="0" smtClean="0"/>
              <a:t>people </a:t>
            </a:r>
            <a:r>
              <a:rPr lang="en-US" dirty="0"/>
              <a:t/>
            </a:r>
            <a:br>
              <a:rPr lang="en-US" dirty="0"/>
            </a:br>
            <a:r>
              <a:rPr lang="en-US" dirty="0" smtClean="0"/>
              <a:t>aware </a:t>
            </a:r>
            <a:r>
              <a:rPr lang="en-US" dirty="0"/>
              <a:t>of new ideas and practices, or alerting them to sudden emergencies the amount of detailed information that can be transmitted by mass media is </a:t>
            </a:r>
            <a:r>
              <a:rPr lang="en-US" dirty="0" err="1"/>
              <a:t>Imted</a:t>
            </a:r>
            <a:r>
              <a:rPr lang="en-US" dirty="0"/>
              <a:t>.</a:t>
            </a:r>
            <a:r>
              <a:rPr lang="en-US" dirty="0"/>
              <a:t/>
            </a:r>
            <a:br>
              <a:rPr lang="en-US" dirty="0"/>
            </a:br>
            <a:r>
              <a:rPr lang="en-US" dirty="0"/>
              <a:t/>
            </a:r>
            <a:br>
              <a:rPr lang="en-US" dirty="0"/>
            </a:br>
            <a:r>
              <a:rPr lang="en-US" dirty="0"/>
              <a:t>they will serve an important and valuable function in stimulating target audience interest in new ideas. Once stimulated or made aware through mass media. audiences will seek additional information from </a:t>
            </a:r>
            <a:r>
              <a:rPr lang="en-US" dirty="0" err="1"/>
              <a:t>neighbours</a:t>
            </a:r>
            <a:r>
              <a:rPr lang="en-US" dirty="0"/>
              <a:t>, friends, extension workers or progressive audiences in the area.</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485301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732" y="1068946"/>
            <a:ext cx="9277121" cy="5179453"/>
          </a:xfrm>
        </p:spPr>
        <p:txBody>
          <a:bodyPr/>
          <a:lstStyle/>
          <a:p>
            <a:r>
              <a:rPr lang="en-US" dirty="0"/>
              <a:t>Some mass communication techniques that may be developed as part of a campaign to support your efforts are discussed below. They may be used singly or in combination, as needed, to meet the proposed objectives</a:t>
            </a:r>
            <a:r>
              <a:rPr lang="en-US" dirty="0" smtClean="0"/>
              <a:t>.</a:t>
            </a:r>
          </a:p>
          <a:p>
            <a:pPr marL="457200" indent="-457200">
              <a:buFont typeface="+mj-lt"/>
              <a:buAutoNum type="arabicPeriod"/>
            </a:pPr>
            <a:r>
              <a:rPr lang="en-US" dirty="0" smtClean="0"/>
              <a:t>Print Media </a:t>
            </a:r>
          </a:p>
          <a:p>
            <a:pPr marL="457200" indent="-457200">
              <a:buFont typeface="+mj-lt"/>
              <a:buAutoNum type="arabicPeriod"/>
            </a:pPr>
            <a:r>
              <a:rPr lang="en-US" dirty="0" smtClean="0"/>
              <a:t>Electronic media </a:t>
            </a:r>
          </a:p>
          <a:p>
            <a:pPr marL="457200" indent="-457200">
              <a:buFont typeface="+mj-lt"/>
              <a:buAutoNum type="arabicPeriod"/>
            </a:pPr>
            <a:r>
              <a:rPr lang="en-US" dirty="0" smtClean="0"/>
              <a:t>Public relation </a:t>
            </a:r>
            <a:r>
              <a:rPr lang="en-US" dirty="0"/>
              <a:t/>
            </a:r>
            <a:br>
              <a:rPr lang="en-US" dirty="0"/>
            </a:br>
            <a:endParaRPr lang="en-US" dirty="0"/>
          </a:p>
        </p:txBody>
      </p:sp>
    </p:spTree>
    <p:extLst>
      <p:ext uri="{BB962C8B-B14F-4D97-AF65-F5344CB8AC3E}">
        <p14:creationId xmlns:p14="http://schemas.microsoft.com/office/powerpoint/2010/main" val="3479722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PRINTED MEDIA</a:t>
            </a:r>
          </a:p>
        </p:txBody>
      </p:sp>
      <p:sp>
        <p:nvSpPr>
          <p:cNvPr id="3" name="Content Placeholder 2"/>
          <p:cNvSpPr>
            <a:spLocks noGrp="1"/>
          </p:cNvSpPr>
          <p:nvPr>
            <p:ph idx="1"/>
          </p:nvPr>
        </p:nvSpPr>
        <p:spPr/>
        <p:txBody>
          <a:bodyPr/>
          <a:lstStyle/>
          <a:p>
            <a:pPr marL="0" indent="0">
              <a:buNone/>
            </a:pPr>
            <a:r>
              <a:rPr lang="en-US" dirty="0"/>
              <a:t/>
            </a:r>
            <a:br>
              <a:rPr lang="en-US" dirty="0"/>
            </a:br>
            <a:r>
              <a:rPr lang="en-US" dirty="0"/>
              <a:t/>
            </a:r>
            <a:br>
              <a:rPr lang="en-US" dirty="0"/>
            </a:br>
            <a:r>
              <a:rPr lang="en-US" dirty="0"/>
              <a:t>The term printed media is used to cover those communication techniques that rely principally on combinations of printed words and pictures. They are </a:t>
            </a:r>
            <a:r>
              <a:rPr lang="en-US" dirty="0" err="1"/>
              <a:t>ou</a:t>
            </a:r>
            <a:r>
              <a:rPr lang="en-US" dirty="0"/>
              <a:t> oldest formal combination. To use them effectively the educational levels and literacy rate of the audience must be considered. Extension programmes can take a broad and creative approach to ways in which to use print methods for conveying news to specific audiences Newspapers may come to mind first, but they are only one of several print mass media available to convey extension news and information</a:t>
            </a:r>
            <a:endParaRPr lang="en-US" dirty="0"/>
          </a:p>
        </p:txBody>
      </p:sp>
    </p:spTree>
    <p:extLst>
      <p:ext uri="{BB962C8B-B14F-4D97-AF65-F5344CB8AC3E}">
        <p14:creationId xmlns:p14="http://schemas.microsoft.com/office/powerpoint/2010/main" val="1424124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Newspapers</a:t>
            </a:r>
            <a:endParaRPr lang="en-US" dirty="0"/>
          </a:p>
        </p:txBody>
      </p:sp>
      <p:sp>
        <p:nvSpPr>
          <p:cNvPr id="3" name="Content Placeholder 2"/>
          <p:cNvSpPr>
            <a:spLocks noGrp="1"/>
          </p:cNvSpPr>
          <p:nvPr>
            <p:ph idx="1"/>
          </p:nvPr>
        </p:nvSpPr>
        <p:spPr/>
        <p:txBody>
          <a:bodyPr/>
          <a:lstStyle/>
          <a:p>
            <a:r>
              <a:rPr lang="en-US" dirty="0"/>
              <a:t>Newspapers vary greatly in their audiences and coverage, from the large urban daily newspaper to the small community paper. They </a:t>
            </a:r>
            <a:r>
              <a:rPr lang="en-US" dirty="0" smtClean="0"/>
              <a:t>are </a:t>
            </a:r>
            <a:r>
              <a:rPr lang="en-US" dirty="0"/>
              <a:t>published by government, private, and other organizations and can provide valuable channels for support </a:t>
            </a:r>
            <a:r>
              <a:rPr lang="en-US" dirty="0" smtClean="0"/>
              <a:t>communication</a:t>
            </a:r>
          </a:p>
          <a:p>
            <a:r>
              <a:rPr lang="en-US" dirty="0" smtClean="0"/>
              <a:t>How </a:t>
            </a:r>
            <a:r>
              <a:rPr lang="en-US" dirty="0"/>
              <a:t>can you get news accepted and used by newspapers? Mainly by knowing what editors want and by being able to judge the news worthiness of your information. Here are six ingredients that newspaper editors often use to determine what they print and how they use </a:t>
            </a:r>
            <a:r>
              <a:rPr lang="en-US" dirty="0" smtClean="0"/>
              <a:t>it:</a:t>
            </a:r>
            <a:endParaRPr lang="en-US" dirty="0"/>
          </a:p>
        </p:txBody>
      </p:sp>
    </p:spTree>
    <p:extLst>
      <p:ext uri="{BB962C8B-B14F-4D97-AF65-F5344CB8AC3E}">
        <p14:creationId xmlns:p14="http://schemas.microsoft.com/office/powerpoint/2010/main" val="147171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17538" y="501650"/>
            <a:ext cx="9432925" cy="5746750"/>
          </a:xfrm>
        </p:spPr>
        <p:txBody>
          <a:bodyPr>
            <a:normAutofit fontScale="70000" lnSpcReduction="20000"/>
          </a:bodyPr>
          <a:lstStyle/>
          <a:p>
            <a:r>
              <a:rPr lang="en-US" b="1" dirty="0"/>
              <a:t>Timeliness</a:t>
            </a:r>
            <a:r>
              <a:rPr lang="en-US" dirty="0"/>
              <a:t/>
            </a:r>
            <a:br>
              <a:rPr lang="en-US" dirty="0"/>
            </a:br>
            <a:r>
              <a:rPr lang="en-US" dirty="0"/>
              <a:t/>
            </a:r>
            <a:br>
              <a:rPr lang="en-US" dirty="0"/>
            </a:br>
            <a:r>
              <a:rPr lang="en-US" dirty="0"/>
              <a:t>The more timely the information, the greater the news </a:t>
            </a:r>
            <a:r>
              <a:rPr lang="en-US" dirty="0" smtClean="0"/>
              <a:t>value</a:t>
            </a:r>
          </a:p>
          <a:p>
            <a:r>
              <a:rPr lang="en-US" b="1" dirty="0" smtClean="0"/>
              <a:t>proximity</a:t>
            </a:r>
            <a:r>
              <a:rPr lang="en-US" dirty="0"/>
              <a:t/>
            </a:r>
            <a:br>
              <a:rPr lang="en-US" dirty="0"/>
            </a:br>
            <a:r>
              <a:rPr lang="en-US" dirty="0"/>
              <a:t/>
            </a:r>
            <a:br>
              <a:rPr lang="en-US" dirty="0"/>
            </a:br>
            <a:r>
              <a:rPr lang="en-US" dirty="0"/>
              <a:t>The closer the information seems to the reader (geographically and psychologically), the greater is its news value. That is why local newspapers prefer local </a:t>
            </a:r>
            <a:r>
              <a:rPr lang="en-US" dirty="0" smtClean="0"/>
              <a:t>news.</a:t>
            </a:r>
            <a:br>
              <a:rPr lang="en-US" dirty="0" smtClean="0"/>
            </a:br>
            <a:endParaRPr lang="en-US" dirty="0" smtClean="0"/>
          </a:p>
          <a:p>
            <a:r>
              <a:rPr lang="en-US" b="1" dirty="0" smtClean="0"/>
              <a:t>Consequence</a:t>
            </a:r>
            <a:r>
              <a:rPr lang="en-US" dirty="0"/>
              <a:t/>
            </a:r>
            <a:br>
              <a:rPr lang="en-US" dirty="0"/>
            </a:br>
            <a:r>
              <a:rPr lang="en-US" dirty="0"/>
              <a:t/>
            </a:r>
            <a:br>
              <a:rPr lang="en-US" dirty="0"/>
            </a:br>
            <a:r>
              <a:rPr lang="en-US" dirty="0"/>
              <a:t>The more the readers are affected by the information, the greater is the news value.</a:t>
            </a:r>
            <a:r>
              <a:rPr lang="en-US" dirty="0"/>
              <a:t/>
            </a:r>
            <a:br>
              <a:rPr lang="en-US" dirty="0"/>
            </a:br>
            <a:endParaRPr lang="en-US" dirty="0" smtClean="0"/>
          </a:p>
          <a:p>
            <a:r>
              <a:rPr lang="en-US" b="1" dirty="0" smtClean="0"/>
              <a:t>Prominence</a:t>
            </a:r>
            <a:r>
              <a:rPr lang="en-US" dirty="0"/>
              <a:t/>
            </a:r>
            <a:br>
              <a:rPr lang="en-US" dirty="0"/>
            </a:br>
            <a:r>
              <a:rPr lang="en-US" dirty="0"/>
              <a:t/>
            </a:r>
            <a:br>
              <a:rPr lang="en-US" dirty="0"/>
            </a:br>
            <a:r>
              <a:rPr lang="en-US" dirty="0"/>
              <a:t>Prominent people. places, and things carry more news value.</a:t>
            </a:r>
            <a:r>
              <a:rPr lang="en-US" dirty="0"/>
              <a:t/>
            </a:r>
            <a:br>
              <a:rPr lang="en-US" dirty="0"/>
            </a:br>
            <a:endParaRPr lang="en-US" dirty="0" smtClean="0"/>
          </a:p>
          <a:p>
            <a:r>
              <a:rPr lang="en-US" b="1" dirty="0" smtClean="0"/>
              <a:t>Human </a:t>
            </a:r>
            <a:r>
              <a:rPr lang="en-US" b="1" dirty="0"/>
              <a:t>interest</a:t>
            </a:r>
            <a:r>
              <a:rPr lang="en-US" dirty="0"/>
              <a:t/>
            </a:r>
            <a:br>
              <a:rPr lang="en-US" dirty="0"/>
            </a:br>
            <a:r>
              <a:rPr lang="en-US" dirty="0"/>
              <a:t/>
            </a:r>
            <a:br>
              <a:rPr lang="en-US" dirty="0"/>
            </a:br>
            <a:r>
              <a:rPr lang="en-US" dirty="0"/>
              <a:t>Readers are attracted by human interest elements such as unusualness, conflict, progress, emotion, and others</a:t>
            </a:r>
            <a:r>
              <a:rPr lang="en-US" dirty="0"/>
              <a:t/>
            </a:r>
            <a:br>
              <a:rPr lang="en-US" dirty="0"/>
            </a:br>
            <a:endParaRPr lang="en-US" dirty="0" smtClean="0"/>
          </a:p>
          <a:p>
            <a:r>
              <a:rPr lang="en-US" b="1" dirty="0" smtClean="0"/>
              <a:t>Newspaper Policy </a:t>
            </a:r>
          </a:p>
          <a:p>
            <a:pPr marL="400050" lvl="1" indent="0">
              <a:buNone/>
            </a:pPr>
            <a:r>
              <a:rPr lang="en-US" dirty="0" smtClean="0"/>
              <a:t> </a:t>
            </a:r>
            <a:r>
              <a:rPr lang="en-US" dirty="0"/>
              <a:t>Newspapers have editorial policies that influence the kinds and amount of information they publish. So the use of various kinds of support communication may vary from paper to paper and period to period based on editorial policies.</a:t>
            </a:r>
            <a:r>
              <a:rPr lang="en-US" dirty="0"/>
              <a:t/>
            </a:r>
            <a:br>
              <a:rPr lang="en-US" dirty="0"/>
            </a:br>
            <a:r>
              <a:rPr lang="en-US" dirty="0"/>
              <a:t/>
            </a:r>
            <a:br>
              <a:rPr lang="en-US" dirty="0"/>
            </a:br>
            <a:r>
              <a:rPr lang="en-US" dirty="0"/>
              <a:t>Here are some of the main kinds of articles that communication workers submit to newspaper.</a:t>
            </a:r>
            <a:endParaRPr lang="en-US" dirty="0"/>
          </a:p>
        </p:txBody>
      </p:sp>
    </p:spTree>
    <p:extLst>
      <p:ext uri="{BB962C8B-B14F-4D97-AF65-F5344CB8AC3E}">
        <p14:creationId xmlns:p14="http://schemas.microsoft.com/office/powerpoint/2010/main" val="2531123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69925" y="644525"/>
            <a:ext cx="9380538" cy="5603875"/>
          </a:xfrm>
        </p:spPr>
        <p:txBody>
          <a:bodyPr/>
          <a:lstStyle/>
          <a:p>
            <a:r>
              <a:rPr lang="en-US" b="1" dirty="0"/>
              <a:t>Advance event </a:t>
            </a:r>
            <a:r>
              <a:rPr lang="en-US" b="1" dirty="0" smtClean="0"/>
              <a:t>articles</a:t>
            </a:r>
          </a:p>
          <a:p>
            <a:pPr marL="0" indent="0">
              <a:buNone/>
            </a:pPr>
            <a:endParaRPr lang="en-US" b="1" dirty="0" smtClean="0"/>
          </a:p>
          <a:p>
            <a:r>
              <a:rPr lang="en-US" b="1" dirty="0" smtClean="0"/>
              <a:t>Follow-up event </a:t>
            </a:r>
            <a:r>
              <a:rPr lang="en-US" b="1" dirty="0"/>
              <a:t>articles </a:t>
            </a:r>
            <a:endParaRPr lang="en-US" b="1" dirty="0" smtClean="0"/>
          </a:p>
          <a:p>
            <a:pPr marL="0" indent="0">
              <a:buNone/>
            </a:pPr>
            <a:endParaRPr lang="en-US" b="1" dirty="0" smtClean="0"/>
          </a:p>
          <a:p>
            <a:r>
              <a:rPr lang="en-US" b="1" dirty="0"/>
              <a:t>Information </a:t>
            </a:r>
            <a:r>
              <a:rPr lang="en-US" b="1" dirty="0" smtClean="0"/>
              <a:t>articles</a:t>
            </a:r>
          </a:p>
          <a:p>
            <a:pPr marL="0" indent="0">
              <a:buNone/>
            </a:pPr>
            <a:endParaRPr lang="en-US" b="1" dirty="0" smtClean="0"/>
          </a:p>
          <a:p>
            <a:r>
              <a:rPr lang="en-US" b="1" dirty="0"/>
              <a:t>Feature </a:t>
            </a:r>
            <a:r>
              <a:rPr lang="en-US" b="1" dirty="0" smtClean="0"/>
              <a:t>articles</a:t>
            </a:r>
          </a:p>
          <a:p>
            <a:pPr marL="0" indent="0">
              <a:buNone/>
            </a:pPr>
            <a:endParaRPr lang="en-US" b="1" dirty="0" smtClean="0"/>
          </a:p>
          <a:p>
            <a:r>
              <a:rPr lang="en-US" b="1" dirty="0"/>
              <a:t>News-writing style and </a:t>
            </a:r>
            <a:r>
              <a:rPr lang="en-US" b="1" dirty="0" smtClean="0"/>
              <a:t>formal</a:t>
            </a:r>
            <a:endParaRPr lang="en-US" b="1" dirty="0"/>
          </a:p>
        </p:txBody>
      </p:sp>
    </p:spTree>
    <p:extLst>
      <p:ext uri="{BB962C8B-B14F-4D97-AF65-F5344CB8AC3E}">
        <p14:creationId xmlns:p14="http://schemas.microsoft.com/office/powerpoint/2010/main" val="699703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Wall Newspapers,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dirty="0"/>
              <a:t>A wall newspaper or placard newspaper is a hand-lettered or printed newspaper designed to be displayed and read in public places both indoors and outdoors, utilizing vertical surfaces such as walls, boards, fences, etc. </a:t>
            </a:r>
            <a:endParaRPr lang="en-US" dirty="0" smtClean="0"/>
          </a:p>
          <a:p>
            <a:pPr>
              <a:buFont typeface="Wingdings" panose="05000000000000000000" pitchFamily="2" charset="2"/>
              <a:buChar char="Ø"/>
            </a:pPr>
            <a:r>
              <a:rPr lang="en-US" dirty="0" smtClean="0"/>
              <a:t>Wall </a:t>
            </a:r>
            <a:r>
              <a:rPr lang="en-US" dirty="0"/>
              <a:t>newspapers are used successfully by extension in many countries. The wall newspaper is known for being basically pictorial</a:t>
            </a:r>
            <a:r>
              <a:rPr lang="en-US" dirty="0"/>
              <a:t/>
            </a:r>
            <a:br>
              <a:rPr lang="en-US" dirty="0"/>
            </a:br>
            <a:r>
              <a:rPr lang="en-US" dirty="0" smtClean="0"/>
              <a:t>using </a:t>
            </a:r>
            <a:r>
              <a:rPr lang="en-US" dirty="0"/>
              <a:t>drawings and/or photographs, with a text as brief and vivid as possible. It is similar in size and appearance to poster, but often contains more written material and a wider variety of information.</a:t>
            </a:r>
            <a:r>
              <a:rPr lang="en-US" dirty="0"/>
              <a:t/>
            </a:r>
            <a:br>
              <a:rPr lang="en-US" dirty="0"/>
            </a:br>
            <a:r>
              <a:rPr lang="en-US" dirty="0" smtClean="0"/>
              <a:t>For </a:t>
            </a:r>
            <a:r>
              <a:rPr lang="en-US" dirty="0"/>
              <a:t>example, a typical support communication wall newspaper might use pictures and text to</a:t>
            </a:r>
            <a:r>
              <a:rPr lang="en-US" dirty="0" smtClean="0"/>
              <a:t>:</a:t>
            </a:r>
          </a:p>
          <a:p>
            <a:pPr marL="457200" indent="-457200">
              <a:buFont typeface="+mj-lt"/>
              <a:buAutoNum type="alphaLcParenR"/>
            </a:pPr>
            <a:r>
              <a:rPr lang="en-US" dirty="0"/>
              <a:t>A</a:t>
            </a:r>
            <a:r>
              <a:rPr lang="en-US" dirty="0" smtClean="0"/>
              <a:t>nnounce </a:t>
            </a:r>
            <a:r>
              <a:rPr lang="en-US" dirty="0"/>
              <a:t>the appointment of a news livestock specialist</a:t>
            </a:r>
            <a:r>
              <a:rPr lang="en-US" dirty="0" smtClean="0"/>
              <a:t>,</a:t>
            </a:r>
          </a:p>
          <a:p>
            <a:pPr marL="457200" indent="-457200">
              <a:buFont typeface="+mj-lt"/>
              <a:buAutoNum type="alphaLcParenR"/>
            </a:pPr>
            <a:r>
              <a:rPr lang="en-US" dirty="0" smtClean="0"/>
              <a:t> </a:t>
            </a:r>
            <a:r>
              <a:rPr lang="en-US" dirty="0"/>
              <a:t>G</a:t>
            </a:r>
            <a:r>
              <a:rPr lang="en-US" dirty="0" smtClean="0"/>
              <a:t>ive </a:t>
            </a:r>
            <a:r>
              <a:rPr lang="en-US" dirty="0"/>
              <a:t>a progress report on a current fertilizer </a:t>
            </a:r>
            <a:r>
              <a:rPr lang="en-US" dirty="0" smtClean="0"/>
              <a:t>campaign.</a:t>
            </a:r>
          </a:p>
          <a:p>
            <a:pPr marL="457200" indent="-457200">
              <a:buFont typeface="+mj-lt"/>
              <a:buAutoNum type="alphaLcParenR"/>
            </a:pPr>
            <a:r>
              <a:rPr lang="en-US" dirty="0"/>
              <a:t>U</a:t>
            </a:r>
            <a:r>
              <a:rPr lang="en-US" dirty="0" smtClean="0"/>
              <a:t>rge </a:t>
            </a:r>
            <a:r>
              <a:rPr lang="en-US" dirty="0"/>
              <a:t>the use of vaccine to prevent fowl cholera in poultry </a:t>
            </a:r>
            <a:r>
              <a:rPr lang="en-US" dirty="0" smtClean="0"/>
              <a:t>flocks.</a:t>
            </a:r>
          </a:p>
          <a:p>
            <a:pPr marL="457200" indent="-457200">
              <a:buFont typeface="+mj-lt"/>
              <a:buAutoNum type="alphaLcParenR"/>
            </a:pPr>
            <a:r>
              <a:rPr lang="en-US" dirty="0" smtClean="0"/>
              <a:t> </a:t>
            </a:r>
            <a:r>
              <a:rPr lang="en-US" dirty="0"/>
              <a:t>R</a:t>
            </a:r>
            <a:r>
              <a:rPr lang="en-US" dirty="0" smtClean="0"/>
              <a:t>eport </a:t>
            </a:r>
            <a:r>
              <a:rPr lang="en-US" dirty="0"/>
              <a:t>the results of experiments with new grain varieties.</a:t>
            </a:r>
            <a:r>
              <a:rPr lang="en-US" dirty="0"/>
              <a:t/>
            </a:r>
            <a:br>
              <a:rPr lang="en-US" dirty="0"/>
            </a:br>
            <a:endParaRPr lang="en-US" dirty="0"/>
          </a:p>
        </p:txBody>
      </p:sp>
    </p:spTree>
    <p:extLst>
      <p:ext uri="{BB962C8B-B14F-4D97-AF65-F5344CB8AC3E}">
        <p14:creationId xmlns:p14="http://schemas.microsoft.com/office/powerpoint/2010/main" val="1995670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Blackboard News:</a:t>
            </a:r>
          </a:p>
        </p:txBody>
      </p:sp>
      <p:sp>
        <p:nvSpPr>
          <p:cNvPr id="3" name="Content Placeholder 2"/>
          <p:cNvSpPr>
            <a:spLocks noGrp="1"/>
          </p:cNvSpPr>
          <p:nvPr>
            <p:ph idx="1"/>
          </p:nvPr>
        </p:nvSpPr>
        <p:spPr/>
        <p:txBody>
          <a:bodyPr/>
          <a:lstStyle/>
          <a:p>
            <a:r>
              <a:rPr lang="en-US" dirty="0" smtClean="0"/>
              <a:t>Actually </a:t>
            </a:r>
            <a:r>
              <a:rPr lang="en-US" dirty="0"/>
              <a:t>support communicators need no type setting or duplicating equipment to reach mass audiences with print news at the local </a:t>
            </a:r>
            <a:r>
              <a:rPr lang="en-US" dirty="0" smtClean="0"/>
              <a:t>level.</a:t>
            </a:r>
          </a:p>
          <a:p>
            <a:r>
              <a:rPr lang="en-US" dirty="0" smtClean="0"/>
              <a:t>Chalk </a:t>
            </a:r>
            <a:r>
              <a:rPr lang="en-US" dirty="0"/>
              <a:t>and a blackboard, or felt-tip pen, or crayon with a newsprint pad. can provide a valuable kind of wall newspaper. In the absence of plain newsprint sheets, extension workers in India have even hand- printed news in large print over classified advertising pages of discarded newspapers. The classified advertising provide a suitably neutral background for readable, handwriting extension news posted in the village</a:t>
            </a:r>
            <a:endParaRPr lang="en-US" dirty="0"/>
          </a:p>
        </p:txBody>
      </p:sp>
    </p:spTree>
    <p:extLst>
      <p:ext uri="{BB962C8B-B14F-4D97-AF65-F5344CB8AC3E}">
        <p14:creationId xmlns:p14="http://schemas.microsoft.com/office/powerpoint/2010/main" val="1732345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39</TotalTime>
  <Words>891</Words>
  <Application>Microsoft Office PowerPoint</Application>
  <PresentationFormat>Widescreen</PresentationFormat>
  <Paragraphs>63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Wingdings</vt:lpstr>
      <vt:lpstr>Wingdings 3</vt:lpstr>
      <vt:lpstr>Ion</vt:lpstr>
      <vt:lpstr>Media Methods for DSC campaign </vt:lpstr>
      <vt:lpstr>Media Methods  </vt:lpstr>
      <vt:lpstr>PowerPoint Presentation</vt:lpstr>
      <vt:lpstr>PRINTED MEDIA</vt:lpstr>
      <vt:lpstr>Newspapers</vt:lpstr>
      <vt:lpstr>PowerPoint Presentation</vt:lpstr>
      <vt:lpstr>PowerPoint Presentation</vt:lpstr>
      <vt:lpstr>Wall Newspapers,</vt:lpstr>
      <vt:lpstr>Blackboard News:</vt:lpstr>
      <vt:lpstr>Newsletters:</vt:lpstr>
      <vt:lpstr>Folders, Leaflets and Pamphlets :</vt:lpstr>
      <vt:lpstr>Fact Sheets:</vt:lpstr>
      <vt:lpstr>Electronic Media</vt:lpstr>
      <vt:lpstr>Radio</vt:lpstr>
      <vt:lpstr>Types of Use for Broadcast Radio:</vt:lpstr>
      <vt:lpstr>Open Broadcast.</vt:lpstr>
      <vt:lpstr>Group listing</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Methods for DSC campaign</dc:title>
  <dc:creator>Zeeshan Akbar</dc:creator>
  <cp:lastModifiedBy>Zeeshan Akbar</cp:lastModifiedBy>
  <cp:revision>12</cp:revision>
  <dcterms:created xsi:type="dcterms:W3CDTF">2020-06-01T18:34:00Z</dcterms:created>
  <dcterms:modified xsi:type="dcterms:W3CDTF">2020-06-01T19:13:18Z</dcterms:modified>
</cp:coreProperties>
</file>