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772400" cy="100584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slide" Target="slides/slide12.xml" />
 <Relationship Id="rId14" Type="http://schemas.openxmlformats.org/officeDocument/2006/relationships/presProps" Target="presProps.xml" />
 <Relationship Id="rId15" Type="http://schemas.openxmlformats.org/officeDocument/2006/relationships/viewProps" Target="viewProps.xml" />
 <Relationship Id="rId16" Type="http://schemas.openxmlformats.org/officeDocument/2006/relationships/theme" Target="theme/theme1.xml" />
 <Relationship Id="rId17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2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921000" y="2400300"/>
            <a:ext cx="48514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TABLE OF CONTENTS</a:t>
            </a:r>
          </a:p>
          <a:p>
            <a:pPr>
              <a:lnSpc>
                <a:spcPts val="1610"/>
              </a:lnSpc>
            </a:pPr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30300" y="2984500"/>
            <a:ext cx="6642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Definition Of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30300" y="3200400"/>
            <a:ext cx="6642100" cy="2120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75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Classification Of Vegetation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Dynamics Of Vegetation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Major Vegetation Zones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Local Vegetation Of Pakistan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Importance Of Vegetation</a:t>
            </a:r>
          </a:p>
          <a:p>
            <a:pPr>
              <a:lnSpc>
                <a:spcPts val="34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017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(b)Vegetation of Riverian Tract and Indus Delta: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area present around the river is called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riverain tract. Some of plants found in this area are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Saccharum numja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(sarkanda),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Taunt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3716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Inc//ca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etc. The tract where rive enters into sea is called delta. The delta has forests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mangroves.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739900"/>
            <a:ext cx="68580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  <a:tabLst>
                <a:tab pos="457200" algn="l"/>
              </a:tabLst>
            </a:pPr>
            <a:r>
              <a:rPr lang="en-CA" sz="1210" b="1" smtClean="0">
                <a:solidFill>
                  <a:srgbClr val="0E0E0E"/>
                </a:solidFill>
                <a:latin typeface="Times New Roman Bold Italic"/>
                <a:cs typeface="Times New Roman Bold Italic"/>
              </a:rPr>
              <a:t>(c)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	Vegetation of Sandy Tracts: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Sandy tract includes Thal, Cholisten and coastal tract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Makran and Sind. The average rain fall in these regions is 6 -12 inches. Some of the plants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these regions are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Salvadora, Acacia and Euphorbia.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286000"/>
            <a:ext cx="68580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  <a:tabLst>
                <a:tab pos="457200" algn="l"/>
              </a:tabLst>
            </a:pPr>
            <a:r>
              <a:rPr lang="en-CA" sz="1210" b="1" smtClean="0">
                <a:solidFill>
                  <a:srgbClr val="0E0E0E"/>
                </a:solidFill>
                <a:latin typeface="Times New Roman Bold Italic"/>
                <a:cs typeface="Times New Roman Bold Italic"/>
              </a:rPr>
              <a:t>(d)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	Vegetation of Irrigated Plantation: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Canal system is developed in the Indus basin region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of Pakistan. This area was included in Tropical rain forests. These forests have been cleared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its land is used for agriculture.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28321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2) Dry sub-tropical sub-mountainous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3022600"/>
            <a:ext cx="6870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This vegetation includes trees and shrubs. The trees may show dense growth. The trees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shrubs are thorny. The average rain fall in this region is 10 - 36 inches. Humidity is low.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annual mean humidity is 50%. Temperature rises to 40°C in summer. This area includes Siwalik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Hills and Baluchistan Plateau.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39370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2.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Dry Temperate forests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44831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Vegetation of Siwalik Hills: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Siwa;ik Hills include Potohar plateau, salt range and hills of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NWFI’. Some of plants found in this regions are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Acacia modems, (Rea cuspidate, Dalbergia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sissy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etc.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50292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  <a:tabLst>
                <a:tab pos="457200" algn="l"/>
              </a:tabLst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(b)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	Vegetation of Baluchistan Plateau: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This area is distributed in dry hills, sand dunes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coamost of this area is a zone of winter rain and snow. Some of the genera found in this region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are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Juniperous, Frarinus. Prunus, Stipa, Dodonoea FFagraria Minn, Ephcdra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and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Rumex.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65200" y="6045200"/>
            <a:ext cx="6807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4.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Moist Temperate Forest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01700" y="62357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These are found along the Himalayan Mountains. They are located in Kashmir, Murree -Hazara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hill tract, Swat, Dir, Gilgit and Baltistan districts.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01700" y="67818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These mountains receive heavy monsoon rain fall during July to September. Annual rain 30 to 60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inches. Most of precipitation takes place in the form of snow. Snow fall may reaches up to 15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feet.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01700" y="75184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melting of snow provides adequate moisture. Average humidity is 57%. Temperature ranges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between -25 to 30’t.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53467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Cedrus deodara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etc. Some broad leave plants are also present there. These are apple, Almond,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Apricot etc.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5715000"/>
            <a:ext cx="6870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There is heavy grazing and trampling in these forests. Therefore, most of the moist forests have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been destroyed. These forests are replaced by small grasses, some legumes and some members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Liliaceae. These flat grassy grounds are called parklands. They are mostly found in Murree.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Kaghan valley and upper Swat.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65200" y="6642100"/>
            <a:ext cx="6807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5.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Sub alpine and Alpine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68199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vegetation zone above the moist temperate coniferous forest is called sub-alpine and alpine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region. It is found in Himalayan Mountains of Kaghan. Swat, lialtistan. Gilgit AgenL.), Chitral,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Dir and Kurram Agency.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75565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growing season is short in these zones. They had deep snow and cold wind. So they have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77216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xerophytic habitat tor plants. These zones are away from the monsoon region. Therefore,Annual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rain fall is very low.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914400"/>
            <a:ext cx="68580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Calibri Bold"/>
                <a:cs typeface="Calibri Bold"/>
              </a:rPr>
              <a:t>IMPORTANCE OF VEGETATION: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219200"/>
            <a:ext cx="68580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65"/>
              </a:lnSpc>
            </a:pPr>
            <a:r>
              <a:rPr lang="en-CA" sz="1210" b="1" smtClean="0">
                <a:solidFill>
                  <a:srgbClr val="2D2D2D"/>
                </a:solidFill>
                <a:latin typeface="Calibri Bold"/>
                <a:cs typeface="Calibri Bold"/>
              </a:rPr>
              <a:t>Vegetation</a:t>
            </a:r>
            <a:r>
              <a:rPr lang="en-CA" sz="1200" smtClean="0">
                <a:solidFill>
                  <a:srgbClr val="2D2D2D"/>
                </a:solidFill>
                <a:latin typeface="Calibri"/>
                <a:cs typeface="Calibri"/>
              </a:rPr>
              <a:t> serves several critical functions in the biosphere, at all possible spatial scales.First,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10" b="1" smtClean="0">
                <a:solidFill>
                  <a:srgbClr val="2D2D2D"/>
                </a:solidFill>
                <a:latin typeface="Calibri Bold"/>
                <a:cs typeface="Calibri Bold"/>
              </a:rPr>
              <a:t>vegetation</a:t>
            </a:r>
            <a:r>
              <a:rPr lang="en-CA" sz="1200" smtClean="0">
                <a:solidFill>
                  <a:srgbClr val="2D2D2D"/>
                </a:solidFill>
                <a:latin typeface="Calibri"/>
                <a:cs typeface="Calibri"/>
              </a:rPr>
              <a:t> regulates the flow of numerous biogeochemical cycles, most critically those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2D2D2D"/>
                </a:solidFill>
                <a:latin typeface="Calibri"/>
                <a:cs typeface="Calibri"/>
              </a:rPr>
              <a:t>water , carbon, and nitrogen; it is also of great </a:t>
            </a:r>
            <a:r>
              <a:rPr lang="en-CA" sz="1210" b="1" smtClean="0">
                <a:solidFill>
                  <a:srgbClr val="2D2D2D"/>
                </a:solidFill>
                <a:latin typeface="Calibri Bold"/>
                <a:cs typeface="Calibri Bold"/>
              </a:rPr>
              <a:t>importance</a:t>
            </a:r>
            <a:r>
              <a:rPr lang="en-CA" sz="1200" smtClean="0">
                <a:solidFill>
                  <a:srgbClr val="2D2D2D"/>
                </a:solidFill>
                <a:latin typeface="Calibri"/>
                <a:cs typeface="Calibri"/>
              </a:rPr>
              <a:t> in local and global energy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2D2D2D"/>
                </a:solidFill>
                <a:latin typeface="Calibri"/>
                <a:cs typeface="Calibri"/>
              </a:rPr>
              <a:t>balances.</a:t>
            </a:r>
          </a:p>
          <a:p>
            <a:pPr>
              <a:lnSpc>
                <a:spcPts val="15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77900" y="2159000"/>
            <a:ext cx="22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1206500" y="2133600"/>
            <a:ext cx="50292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is a key component of an ecosystem and, as such, is involved in the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1206500" y="2324100"/>
            <a:ext cx="47498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regulation of various biogeochemical cycles, e.g., water, carbon, nitrogen.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977900" y="2552700"/>
            <a:ext cx="2159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1206500" y="2527300"/>
            <a:ext cx="53848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converts solar energy into biomass and forms the base of all food chains.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977900" y="2743200"/>
            <a:ext cx="22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1206500" y="2717800"/>
            <a:ext cx="5029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influences the energy balance at the earth’s surface and within the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1" name="TextBox 11"/>
          <p:cNvSpPr txBox="1"/>
          <p:nvPr/>
        </p:nvSpPr>
        <p:spPr>
          <a:xfrm>
            <a:off x="1206500" y="2921000"/>
            <a:ext cx="46101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atmospheric boundary layer, often mitigating extremes of local climate.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2" name="TextBox 12"/>
          <p:cNvSpPr txBox="1"/>
          <p:nvPr/>
        </p:nvSpPr>
        <p:spPr>
          <a:xfrm>
            <a:off x="977900" y="3136900"/>
            <a:ext cx="22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3" name="TextBox 13"/>
          <p:cNvSpPr txBox="1"/>
          <p:nvPr/>
        </p:nvSpPr>
        <p:spPr>
          <a:xfrm>
            <a:off x="1206500" y="3111500"/>
            <a:ext cx="3365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releases oxygen and sequesters carbon.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4" name="TextBox 14"/>
          <p:cNvSpPr txBox="1"/>
          <p:nvPr/>
        </p:nvSpPr>
        <p:spPr>
          <a:xfrm>
            <a:off x="977900" y="3340100"/>
            <a:ext cx="22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5" name="TextBox 15"/>
          <p:cNvSpPr txBox="1"/>
          <p:nvPr/>
        </p:nvSpPr>
        <p:spPr>
          <a:xfrm>
            <a:off x="1206500" y="3314700"/>
            <a:ext cx="51054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affects soil development over time, generally contributing to a more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6" name="TextBox 16"/>
          <p:cNvSpPr txBox="1"/>
          <p:nvPr/>
        </p:nvSpPr>
        <p:spPr>
          <a:xfrm>
            <a:off x="1206500" y="3505200"/>
            <a:ext cx="11176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productive soil.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7" name="TextBox 17"/>
          <p:cNvSpPr txBox="1"/>
          <p:nvPr/>
        </p:nvSpPr>
        <p:spPr>
          <a:xfrm>
            <a:off x="977900" y="3721100"/>
            <a:ext cx="22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8" name="TextBox 18"/>
          <p:cNvSpPr txBox="1"/>
          <p:nvPr/>
        </p:nvSpPr>
        <p:spPr>
          <a:xfrm>
            <a:off x="1206500" y="3695700"/>
            <a:ext cx="3022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provides wildlife habitat and food.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19" name="TextBox 19"/>
          <p:cNvSpPr txBox="1"/>
          <p:nvPr/>
        </p:nvSpPr>
        <p:spPr>
          <a:xfrm>
            <a:off x="977900" y="3924300"/>
            <a:ext cx="22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0" name="TextBox 20"/>
          <p:cNvSpPr txBox="1"/>
          <p:nvPr/>
        </p:nvSpPr>
        <p:spPr>
          <a:xfrm>
            <a:off x="1206500" y="3898900"/>
            <a:ext cx="51943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provides direct (e.g., timber) and indirect (e.g., watershed protection)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1" name="TextBox 21"/>
          <p:cNvSpPr txBox="1"/>
          <p:nvPr/>
        </p:nvSpPr>
        <p:spPr>
          <a:xfrm>
            <a:off x="1206500" y="4089400"/>
            <a:ext cx="3263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socioeconomic products and services for humans.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2" name="TextBox 22"/>
          <p:cNvSpPr txBox="1"/>
          <p:nvPr/>
        </p:nvSpPr>
        <p:spPr>
          <a:xfrm>
            <a:off x="977900" y="4318000"/>
            <a:ext cx="2159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3" name="TextBox 23"/>
          <p:cNvSpPr txBox="1"/>
          <p:nvPr/>
        </p:nvSpPr>
        <p:spPr>
          <a:xfrm>
            <a:off x="1206500" y="4292600"/>
            <a:ext cx="43180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gives spiritual and cultural experiences to some people.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4" name="TextBox 24"/>
          <p:cNvSpPr txBox="1"/>
          <p:nvPr/>
        </p:nvSpPr>
        <p:spPr>
          <a:xfrm>
            <a:off x="977900" y="4508500"/>
            <a:ext cx="2286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000" smtClean="0">
                <a:solidFill>
                  <a:srgbClr val="424242"/>
                </a:solidFill>
                <a:latin typeface="Arial"/>
                <a:cs typeface="Arial"/>
              </a:rPr>
              <a:t>•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5" name="TextBox 25"/>
          <p:cNvSpPr txBox="1"/>
          <p:nvPr/>
        </p:nvSpPr>
        <p:spPr>
          <a:xfrm>
            <a:off x="1206500" y="4483100"/>
            <a:ext cx="55753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Vegetation can be easily described and mapped, and therefore can be used to: monitor</a:t>
            </a:r>
          </a:p>
          <a:p>
            <a:pPr>
              <a:lnSpc>
                <a:spcPts val="1380"/>
              </a:lnSpc>
            </a:pPr>
          </a:p>
        </p:txBody>
      </p:sp>
      <p:sp>
        <p:nvSpPr>
          <p:cNvPr id="26" name="TextBox 26"/>
          <p:cNvSpPr txBox="1"/>
          <p:nvPr/>
        </p:nvSpPr>
        <p:spPr>
          <a:xfrm>
            <a:off x="1206500" y="4660900"/>
            <a:ext cx="65659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changes in cover, composition, and structure due to natural or humaninfluenced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24242"/>
                </a:solidFill>
                <a:latin typeface="Calibri"/>
                <a:cs typeface="Calibri"/>
              </a:rPr>
              <a:t>events. Set conservation and habitat management goals.</a:t>
            </a:r>
          </a:p>
          <a:p>
            <a:pPr>
              <a:lnSpc>
                <a:spcPts val="16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16764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DEFINITION OF VEGETATION: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955800"/>
            <a:ext cx="6870700" cy="2425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4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Vegetation is an assemblage of plant species and the ground cover they provide. It is a general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term, without specific reference to particular taxa, life forms, structure, spatial extent, or any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other specific botanical or geographic characteristics. It is broader than the term flora which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refers to species composition. Perhaps the closest synonym is plant community, but vegetation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can, and often does, refer to a wider range of spatial scales than that term does, including scales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as large as the global. Primeval redwood forests, coastal mangrove stands, sphagnum bogs,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desert soil crusts, roadside weed patches, wheat fields, cultivated gardens and lawns; all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encompassed by the term vegetation. The distinction between vegetation (the general appearance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of a community) and flora (the taxonomic composition of a community) was first made by Jules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Thurmann (1849). Prior to this, the two terms (vegetation and flora) were used indiscriminately.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Augustin de Candolle (1820) also made a similar distinction, but he used the terms "station"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(habitat type) and "habitation" (botanical region).Later, the concept of vegetation would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influence theusage of the term biome, with the inclusion of the animal element.</a:t>
            </a:r>
          </a:p>
          <a:p>
            <a:pPr>
              <a:lnSpc>
                <a:spcPts val="14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44323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Other concepts similar to vegetation are "physiognomy of vegetation" (Humboldt, 1805, 1807)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and "formation" (Grisebach, 1838, derived from "Vegetation form", Martius, 1824).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49149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Departing from Linnean taxonomy, Humboldt established a new science, dividing plant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5092700"/>
            <a:ext cx="6870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geography between taxonomists who studied plants as taxa and geographers who studied plants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as vegetation.[13] The physiognomic approach in the study of vegetation is common among bio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geographers working on vegetation on a world scale, or when there is a lack of taxonomic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knowledge of someplace (e.g., in the tropics, where biodiversity is commonly high).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6007100"/>
            <a:ext cx="6870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concept of "vegetation type" is more ambiguous. The definition of a specific vegetation type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may include not only physiognomy but also floristic and habitat aspects.The phytosociological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approach in the study of vegetation relies upon a fundamental unit, the plant association, which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defined upon flora.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6908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CLASSIFICATION OF VEGETATION: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7264400"/>
            <a:ext cx="6870700" cy="186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There are many approaches for the classification of vegetation (physiognomy, flora, ecology,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etc.).Much of the work on vegetation classification comes from European and North American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ecologists, and they have fundamentally different approaches. In North America, vegetation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types are based on a combination of the following criteria: climate pattern, plant habit,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phenology and/or growth form, and dominant species. In the current US standard (adopted by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Federal Geographic Data Committee (FGDC), and originally developed by UNESCO and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Nature Conservancy), the classification is hierarchical and incorporates the non-floristic criteria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into the upper (most general) five levels and limited floristic criteria only into the lower (most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specific) two levels. In Europe, classification often relies much more heavily, sometimes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entirely, on floristic (species) composition alone, without explicit reference to climate,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9017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phenology or growth forms. It often emphasizes indicator or diagnostic species which may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distinguish one classification from another.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371600"/>
            <a:ext cx="6870700" cy="205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4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 the FGDC standard, the hierarchy levels, from most general to most specific, are: system,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class, subclass, group, formation, alliance, and association. The lowest level, or association,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thus the most precisely defined, and incorporates the names of the dominant one to three (usually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two) species of a type. An example of a vegetation type defined at the level of class might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"Forest, canopy cover &gt; 60%"; at the level of a formation as "Winter-rain, broad-leaved,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evergreen, sclerophyllous, closed-canopy forest"; at the level of alliance as "Arbutus menziesii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forest"; and at the level of association as "Arbutus menziesii-Lithocarpus dense flora forest",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referring to Pacific madrone-tanoak forests which occur in California and Oregon, USA.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practice, the levels of the alliance and/or an association are the most often used, particularly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vegetation mapping, just as the Latin binomial is most often used in discussing particular species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 taxonomy and in general communication.</a:t>
            </a:r>
          </a:p>
          <a:p>
            <a:pPr>
              <a:lnSpc>
                <a:spcPts val="14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53975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Biomes classified by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03300" y="5588000"/>
            <a:ext cx="6769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Tundra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03300" y="5778500"/>
            <a:ext cx="6769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Taiga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03300" y="5956300"/>
            <a:ext cx="67691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Temperate broadleaf and mixed forest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Temperate grasslands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03300" y="6324600"/>
            <a:ext cx="67691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Subtropical moist forest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Mediterranean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65200" y="6718300"/>
            <a:ext cx="68072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8100"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Monsoon forest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Desert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52500" y="7061200"/>
            <a:ext cx="6819900" cy="431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Xeric shrubland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Dry steppe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74422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5250">
              <a:lnSpc>
                <a:spcPts val="1465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Semi-desert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Grass savanna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Tree savanna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DYNAMICS:</a:t>
            </a:r>
          </a:p>
          <a:p>
            <a:pPr>
              <a:lnSpc>
                <a:spcPts val="14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14859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Dynamism in vegetation is defined primarily as changes in species composition and/or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vegetation structure.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30607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Temporal dynamics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23749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Vegetation types at the time of Last Glacial Maximum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2654300"/>
            <a:ext cx="6858000" cy="278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65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Temporally, a large number of processes or events can cause change, but for sake of simplicity,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they can be categorized roughly as either abrupt or gradual. Abrupt changes are generally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referred to as disturbances; these include things like wildfires, high winds, landslides, floods,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avalanches and the like. Their causes are usually external (exogenous) to the community—they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are natural processes occurring (mostly) independently of the natural processes of the community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(such as germination, growth, death, etc.). Such events can change vegetation structure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composition very quickly and for long time periods, and they can do so over large areas. Very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few ecosystems are without some type of disturbance as a regular and recurring part of the long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term system dynamic. Fire and wind disturbances are particularly common throughout many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vegetation types worldwide. Fire is particularly potent because of its ability to destroy not only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living plants, but also the seeds, spores, and living meristems representing the potential next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generation, and because of fire's impact on fauna populations, soil characteristics and other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ecosystem elements and processes (for further discussion of this topic see fire ecology).</a:t>
            </a:r>
          </a:p>
          <a:p>
            <a:pPr>
              <a:lnSpc>
                <a:spcPts val="16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5511800"/>
            <a:ext cx="6858000" cy="2794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65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Temporal change at a slower pace is ubiquitous; it comprises the field of ecological succession.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Succession is the relatively gradual change in structure and taxonomic composition that arises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vegetation itself modifies various environmental variables over time, including light, water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and nutrient levels. These modifications change the suite of species most adapted to grow,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survive and reproduce in an area, causing floristic changes. These floristic changes contribute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structural changes that are inherent in plant growth even in the absence of species changes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(especially where plants have a large maximum size, i.e. trees), causing slow and broadly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predictable changes in the vegetation. Succession can be interrupted at any time by disturbance,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setting the system either back to a previous state, or off on another trajectory altogether. Because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of this, successional processes may or may not lead to some static, final state. Moreover,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accurately predicting the characteristics of such a state, even if it does arise, is not always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possible. In short, vegetative communities are subject to many variables that together set limits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on the predictability of future conditions.</a:t>
            </a:r>
          </a:p>
          <a:p>
            <a:pPr>
              <a:lnSpc>
                <a:spcPts val="16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89027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Spatial dynamics: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01700" y="1092200"/>
            <a:ext cx="6870700" cy="205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As a general rule, the larger an area under consideration, the more likely the vegetation will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heterogeneous across it. Two main factors are at work. First, the temporal dynamics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disturbance and succession are increasingly unlikely to be in synchrony across any area as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size of that area increases. That is, different areas will be at different developmental stages due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different local histories, particularly their times since last major disturbance. This fact interacts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with inherent environmental variability (e.g. in soils, climate, topography, etc.), which is also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function of area. Environmental variability constrains the suite of species that can occupy a given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area, and the two factors together interact to create a mosaic of vegetation conditions across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landscape. Only in agricultural or horticultural systems does vegetation ever approach perfect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uniformity. In natural systems, there is always heterogeneity, although its scale and intensity will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vary widely.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32893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MAJOR VEGETATION ZONES: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3467100"/>
            <a:ext cx="6870700" cy="278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As a general rule, the larger an area under consideration, the more likely the vegetation will be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heterogeneous across it. Two main factors are at work. First, the temporal dynamics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disturbance and succession are increasingly unlikely to be in synchrony across any area as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size of that area increases. That is, different areas will be at different developmental stages due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different local histories, particularly their times since last major disturbance. This fact interacts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with inherent environmental variability (e.g. in soils, climate, topography, etc.), which is also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function of area. Environmental variability constrains the suite of species that can occupy a given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area, and the two factors together interact to create a mosaic of vegetation conditions across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landscape. Only in agricultural or horticultural systems does vegetation ever approach perfect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uniformity. In natural systems, there is always heterogeneity, although its scale and intensity will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vary widely. One way to classify different types of forests is by the type of trees a forest has.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Deciduous forests have trees with green leaves that change color in the fall and drop altogether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winter. Trees that are common in deciduous forests are oak and maple. The northeastern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United States is covered in deciduous forest, and tourists flock to the area every autumn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experience the orange, yellow, and red leaves blanketing the region.</a:t>
            </a:r>
          </a:p>
          <a:p>
            <a:pPr>
              <a:lnSpc>
                <a:spcPts val="143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6400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Evergreen forests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6680200"/>
            <a:ext cx="6870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Trees with leaves that stay green all year long. One of the places evergreen forests can be found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is on the opposite side of the North American continent—in the Pacific Northwest, which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includes the Canadian province of British Columbia and the U.S. states of Washington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Oregon. The Pacific Northwest is full of evergreen trees like fir.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7810500"/>
            <a:ext cx="6870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Sometimes forests are classified by the type of leaves on their trees. Trees in broad-leaved forests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have wide, flat leaves. Tropical rain forests are a type of broad-leaved forest. Tropical rain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forests, such as Brazil’s Amazon Basin rain forest, are found near the Equator. They contain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more than half of the world’s biodiversity, or variety of plant and animal species.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017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Coniferous forests have trees with cones and needles instead of leaves. Coniferous forests have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tallest (coast redwood), largest (giant sequoia), and oldest (bristlecone pine) trees in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world.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5494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Many forests are mixed, meaning they have both broadleaf and coniferous trees. The eucalyptus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forests of Australia are mixed forests, for instance. The evergreen eucalyptus trees are mixed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with deciduous trees like beech.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2098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Grassland: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7813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Grasslands are, as their name suggests, flat and open areas where grasses are the dominant type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of vegetation. Grasslands can be found on every continent except Antarctica.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35560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Climate plays a role in the type of grassland you get. In cool, mild climates, like northwest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37338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Europe, grasslands are dominated by tough vegetation, such as oats, that thrives all year. Some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these grasses are so tough and hardy that they are considered weeds.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4495800"/>
            <a:ext cx="6870700" cy="787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 warmer climates, seasonal vegetation survives better. Temperate grasslands exist where there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are seasonal variations in temperature over the course of the year: hot summers and cold winters.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Different grasses thrive in different temperatures here. Temperate grasslands exist from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prairies of North America to the veld, or rural grassland, of South Africa.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5321300"/>
            <a:ext cx="6870700" cy="965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Tropical grasslands are called savannas. They do well in weather that is warm year-round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usually pretty dry. The most famous savannas are in Africa. Serengeti National Park,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Tanzania, has three distinct types of savanna grassland: long grass, intermediate grass, and short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grass. This part of the Serengeti is known as the Serengeti Plains, and it supports wildlife from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aardvarks to zebras.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66294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Grasslands are important for milk and dairy production; dairy cows are happiest, and most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productive, in areas in which they can munch on grass all day.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01700" y="74041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Tundra: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01700" y="7975600"/>
            <a:ext cx="6870700" cy="965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25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Tundra is an area where tree growth is difficult because of cold temperatures and short seasons.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Vegetation in tundra is limited to a few shrubs, grasses, and mosses. Scientists estimate roughly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1,700 different species live in the tundra, which isn’t much compared to forests and grasslands.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ground is often too cold for plants to set down roots, and without plants, few animal species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can survive.</a:t>
            </a:r>
          </a:p>
          <a:p>
            <a:pPr>
              <a:lnSpc>
                <a:spcPts val="14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11938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There are two types of tundra: alpine tundra and arctic tundra. Alpine tundra is separated from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forest vegetation region by the tree line, the area beyond which conditions are too harsh or cold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for tree growth. The weather in alpine tundra’s is cold, snowy, and windy. Most of the Tibetan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7653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Plateau, the so-called “roof of the world” located in Tibet, China, and India, is alpine tundra.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Animals like mountain goats live in this vegetation region.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540000"/>
            <a:ext cx="68707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Arctic tundra occurs in the far-northern hemisphere of the Earth. It has a bare landscape and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frozen for much of the year. Here, the tundra can include permafrost, or soil that is permanently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frozen. Russia and Canada have huge areas of arctic tundra. During the summer, the permafrost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thaws just a bit, allowing some plants to grow in the wet, marshy ground. You won’t find many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mammals in the arctic tundra, but thousands of insects and birds show up every year and enjoy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marshes before they freeze. Among the few mammals that actually thrive in the arctic tundra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are caribou and polar bears.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42164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Desert: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47752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5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Deserts have almost no precipitation, or rainfall. In fact, deserts are specifically defined as areas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with an average annual precipitation of less than 10 inches per year. Deserts usually have really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high daytime temperatures, low nighttime temperatures, and very low humidity.</a:t>
            </a:r>
          </a:p>
          <a:p>
            <a:pPr>
              <a:lnSpc>
                <a:spcPts val="14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57277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Desert soil is often sandy, rocky, or gravely. Plant life is highly specialized to adapt to these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5905500"/>
            <a:ext cx="6870700" cy="1143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4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coarse, dry conditions, with long roots, small leaves, stems that store water, and prickly spines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that discourage animals from touching or eating them. Cactuses, which are native to deserts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North and South America, are an example of this kind of plant. Despite the barren look of hot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deserts, they are full of animal life. Most desert animals, such as lizards or snakes, are nocturnal,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meaning they are active at night. Nocturnal animals take advantage of the cooler nighttime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temperatures of the hot desert.</a:t>
            </a:r>
          </a:p>
          <a:p>
            <a:pPr>
              <a:lnSpc>
                <a:spcPts val="144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01700" y="74041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Not all deserts are hot and sandy, however. The largest desert in the world is the Antarctic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01700" y="75819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Desert, which takes up most of the continent of Antarctica. In the Antarctic Desert, ice sheets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cover barren rock. Few animals can live in the Antarctic Desert. Those that do are often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microscopic, such as lice.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Ice Sheet: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4859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interesting thing about the ice sheet “vegetation region” is that there really isn’t any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1663700"/>
            <a:ext cx="6870700" cy="774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vegetation there at all! An ice sheet is a large stretch of glacier ice that covers the land all around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it for more than 50,000 square kilometers (20,000 square miles). Currently, the only ice sheets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are in Antarctica and Greenland. Don’t confuse the ice sheets, called polar ice caps, with other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ice shelves or glaciers; an ice sheet is much, much bigger.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806700"/>
            <a:ext cx="6870700" cy="965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25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Ice sheets are important research sites for scientists. The Antarctic ice sheet is a record of Earth’s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atmospheric changes. By looking at layers in the ice, scientists can keep track of different levels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of pollution or volcanic gases in the atmosphere. The 1883 eruption of the Indonesian island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volcano of Krakatoa can be located and dated by the distinct air bubbles in the Antarctic ice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sheet, for instance.</a:t>
            </a:r>
          </a:p>
          <a:p>
            <a:pPr>
              <a:lnSpc>
                <a:spcPts val="142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41021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Scientists are also studying ice sheets to measure the rate of melting ice. Parts of the Greenland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ice sheet were once thought to be permanent, but they are now melting at a fast pace.</a:t>
            </a:r>
          </a:p>
          <a:p>
            <a:pPr>
              <a:lnSpc>
                <a:spcPts val="15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50673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LOCAL VEGETATION OF PAKISTAN: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01700" y="5359400"/>
            <a:ext cx="68707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 vegetation in Pakistan is divided into five categories on the basis of climate, altitude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plant types. These are: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65200" y="5905500"/>
            <a:ext cx="6807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1.</a:t>
            </a:r>
            <a:r>
              <a:rPr lang="en-CA" sz="1200" smtClean="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 Dry tropical forest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65200" y="6096000"/>
            <a:ext cx="6807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2.</a:t>
            </a:r>
            <a:r>
              <a:rPr lang="en-CA" sz="1200" smtClean="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 Dry sub-tropical sub-mountainous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65200" y="6286500"/>
            <a:ext cx="6807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3.</a:t>
            </a:r>
            <a:r>
              <a:rPr lang="en-CA" sz="1200" smtClean="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 Dry Temperate forests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65200" y="6477000"/>
            <a:ext cx="6807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4.</a:t>
            </a:r>
            <a:r>
              <a:rPr lang="en-CA" sz="1200" smtClean="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 Moist temperature forest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65200" y="6667500"/>
            <a:ext cx="6807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5.</a:t>
            </a:r>
            <a:r>
              <a:rPr lang="en-CA" sz="1200" smtClean="0">
                <a:solidFill>
                  <a:srgbClr val="0E0E0E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 Sub -Alpine and Alpine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600200" y="7048500"/>
            <a:ext cx="6172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1)</a:t>
            </a: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Dry Tropical Forest Vegetation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01700" y="7226300"/>
            <a:ext cx="687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Greater part of Pakistan has tropical conditions. The dry tropical forests are distributed in the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01700" y="7404100"/>
            <a:ext cx="6870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tropical coastal area, Indus plan, and Low hills of Baluchistan and Sind. Their vegetation chiefly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consists of xerophytes. Biotic communities are developed on large tract of land. This land is used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for agriculture. Dry tropical forests are classified as follows:</a:t>
            </a:r>
          </a:p>
          <a:p>
            <a:pPr>
              <a:lnSpc>
                <a:spcPts val="14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901700" y="8140700"/>
            <a:ext cx="6870700" cy="774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lang="en-CA" sz="1210" b="1" smtClean="0">
                <a:solidFill>
                  <a:srgbClr val="0E0E0E"/>
                </a:solidFill>
                <a:latin typeface="Times New Roman Bold Italic"/>
                <a:cs typeface="Times New Roman Bold Italic"/>
              </a:rPr>
              <a:t>(a)</a:t>
            </a:r>
            <a:r>
              <a:rPr lang="en-CA" sz="1210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Dry Tropical Thorn Forest Vegetation (Indus plain and hills):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They are distributed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Indus basin plains of Punjab. Sind, and coastal region of Pakistan. The hills are scattered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throughout the Indus plain. Some of plants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are Prosopis julillord Prosnpis cineraria Acacia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Mimic° </a:t>
            </a: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(kikar) and </a:t>
            </a:r>
            <a:r>
              <a:rPr lang="en-CA" sz="1200" smtClean="0">
                <a:solidFill>
                  <a:srgbClr val="0E0E0E"/>
                </a:solidFill>
                <a:latin typeface="Times New Roman Italic"/>
                <a:cs typeface="Times New Roman Italic"/>
              </a:rPr>
              <a:t>Acacia Senegal.</a:t>
            </a:r>
          </a:p>
          <a:p>
            <a:pPr>
              <a:lnSpc>
                <a:spcPts val="143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2020-04-25T07:23:15Z</dcterms:created>
  <dcterms:modified xsi:type="dcterms:W3CDTF">2020-04-25T07:23:15Z</dcterms:modified>
</cp:coreProperties>
</file>