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562AA7-9ECC-4E20-B2D2-2638B4BFDF93}"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3922684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562AA7-9ECC-4E20-B2D2-2638B4BFDF93}"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128812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562AA7-9ECC-4E20-B2D2-2638B4BFDF93}"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152152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562AA7-9ECC-4E20-B2D2-2638B4BFDF93}"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1512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562AA7-9ECC-4E20-B2D2-2638B4BFDF93}" type="datetimeFigureOut">
              <a:rPr lang="en-US" smtClean="0"/>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746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562AA7-9ECC-4E20-B2D2-2638B4BFDF93}"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133626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562AA7-9ECC-4E20-B2D2-2638B4BFDF93}" type="datetimeFigureOut">
              <a:rPr lang="en-US" smtClean="0"/>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49119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562AA7-9ECC-4E20-B2D2-2638B4BFDF93}" type="datetimeFigureOut">
              <a:rPr lang="en-US" smtClean="0"/>
              <a:t>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280320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62AA7-9ECC-4E20-B2D2-2638B4BFDF93}" type="datetimeFigureOut">
              <a:rPr lang="en-US" smtClean="0"/>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3763957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62AA7-9ECC-4E20-B2D2-2638B4BFDF93}"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2166861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562AA7-9ECC-4E20-B2D2-2638B4BFDF93}" type="datetimeFigureOut">
              <a:rPr lang="en-US" smtClean="0"/>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784DD-DBB4-4359-93AB-CB061E8E6A60}" type="slidenum">
              <a:rPr lang="en-US" smtClean="0"/>
              <a:t>‹#›</a:t>
            </a:fld>
            <a:endParaRPr lang="en-US"/>
          </a:p>
        </p:txBody>
      </p:sp>
    </p:spTree>
    <p:extLst>
      <p:ext uri="{BB962C8B-B14F-4D97-AF65-F5344CB8AC3E}">
        <p14:creationId xmlns:p14="http://schemas.microsoft.com/office/powerpoint/2010/main" val="49748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62AA7-9ECC-4E20-B2D2-2638B4BFDF93}" type="datetimeFigureOut">
              <a:rPr lang="en-US" smtClean="0"/>
              <a:t>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784DD-DBB4-4359-93AB-CB061E8E6A60}" type="slidenum">
              <a:rPr lang="en-US" smtClean="0"/>
              <a:t>‹#›</a:t>
            </a:fld>
            <a:endParaRPr lang="en-US"/>
          </a:p>
        </p:txBody>
      </p:sp>
    </p:spTree>
    <p:extLst>
      <p:ext uri="{BB962C8B-B14F-4D97-AF65-F5344CB8AC3E}">
        <p14:creationId xmlns:p14="http://schemas.microsoft.com/office/powerpoint/2010/main" val="2492436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techterms.com/definition/socialnetworking" TargetMode="External"/><Relationship Id="rId3" Type="http://schemas.openxmlformats.org/officeDocument/2006/relationships/hyperlink" Target="https://techterms.com/definition/it" TargetMode="External"/><Relationship Id="rId7" Type="http://schemas.openxmlformats.org/officeDocument/2006/relationships/hyperlink" Target="https://techterms.com/definition/voip" TargetMode="External"/><Relationship Id="rId2" Type="http://schemas.openxmlformats.org/officeDocument/2006/relationships/hyperlink" Target="https://techterms.com/definition/telecommunications" TargetMode="External"/><Relationship Id="rId1" Type="http://schemas.openxmlformats.org/officeDocument/2006/relationships/slideLayout" Target="../slideLayouts/slideLayout6.xml"/><Relationship Id="rId6" Type="http://schemas.openxmlformats.org/officeDocument/2006/relationships/hyperlink" Target="https://techterms.com/definition/im" TargetMode="External"/><Relationship Id="rId5" Type="http://schemas.openxmlformats.org/officeDocument/2006/relationships/hyperlink" Target="https://techterms.com/definition/realtime" TargetMode="External"/><Relationship Id="rId4" Type="http://schemas.openxmlformats.org/officeDocument/2006/relationships/hyperlink" Target="https://techterms.com/definition/internet" TargetMode="External"/><Relationship Id="rId9" Type="http://schemas.openxmlformats.org/officeDocument/2006/relationships/hyperlink" Target="https://techterms.com/definition/faceboo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a:t>
            </a:r>
            <a:r>
              <a:rPr lang="en-US" dirty="0" smtClean="0">
                <a:solidFill>
                  <a:schemeClr val="tx1">
                    <a:lumMod val="65000"/>
                    <a:lumOff val="35000"/>
                  </a:schemeClr>
                </a:solidFill>
                <a:effectLst>
                  <a:outerShdw blurRad="38100" dist="38100" dir="2700000" algn="tl">
                    <a:srgbClr val="000000">
                      <a:alpha val="43137"/>
                    </a:srgbClr>
                  </a:outerShdw>
                </a:effectLst>
              </a:rPr>
              <a:t>c</a:t>
            </a:r>
            <a:r>
              <a:rPr lang="en-US" dirty="0" smtClean="0"/>
              <a:t>tion, Overview of I</a:t>
            </a:r>
            <a:r>
              <a:rPr lang="en-US" dirty="0"/>
              <a:t>c</a:t>
            </a:r>
            <a:r>
              <a:rPr lang="en-US" dirty="0" smtClean="0"/>
              <a:t>T</a:t>
            </a:r>
            <a:endParaRPr lang="en-US" dirty="0"/>
          </a:p>
        </p:txBody>
      </p:sp>
    </p:spTree>
    <p:extLst>
      <p:ext uri="{BB962C8B-B14F-4D97-AF65-F5344CB8AC3E}">
        <p14:creationId xmlns:p14="http://schemas.microsoft.com/office/powerpoint/2010/main" val="264201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65000"/>
                    <a:lumOff val="35000"/>
                  </a:schemeClr>
                </a:solidFill>
                <a:effectLst>
                  <a:outerShdw blurRad="38100" dist="38100" dir="2700000" algn="tl">
                    <a:srgbClr val="000000">
                      <a:alpha val="43137"/>
                    </a:srgbClr>
                  </a:outerShdw>
                </a:effectLst>
              </a:rPr>
              <a:t>I</a:t>
            </a:r>
            <a:r>
              <a:rPr lang="en-US" sz="5400" dirty="0" smtClean="0">
                <a:solidFill>
                  <a:schemeClr val="tx1">
                    <a:lumMod val="65000"/>
                    <a:lumOff val="35000"/>
                  </a:schemeClr>
                </a:solidFill>
                <a:effectLst>
                  <a:outerShdw blurRad="38100" dist="38100" dir="2700000" algn="tl">
                    <a:srgbClr val="000000">
                      <a:alpha val="43137"/>
                    </a:srgbClr>
                  </a:outerShdw>
                </a:effectLst>
              </a:rPr>
              <a:t>c</a:t>
            </a:r>
            <a:r>
              <a:rPr lang="en-US" dirty="0" smtClean="0">
                <a:solidFill>
                  <a:schemeClr val="tx1">
                    <a:lumMod val="65000"/>
                    <a:lumOff val="35000"/>
                  </a:schemeClr>
                </a:solidFill>
                <a:effectLst>
                  <a:outerShdw blurRad="38100" dist="38100" dir="2700000" algn="tl">
                    <a:srgbClr val="000000">
                      <a:alpha val="43137"/>
                    </a:srgbClr>
                  </a:outerShdw>
                </a:effectLst>
              </a:rPr>
              <a:t>T</a:t>
            </a:r>
            <a:endParaRPr lang="en-US" dirty="0">
              <a:solidFill>
                <a:schemeClr val="tx1">
                  <a:lumMod val="65000"/>
                  <a:lumOff val="35000"/>
                </a:schemeClr>
              </a:solidFill>
              <a:effectLst>
                <a:outerShdw blurRad="38100" dist="38100" dir="2700000" algn="tl">
                  <a:srgbClr val="000000">
                    <a:alpha val="43137"/>
                  </a:srgbClr>
                </a:outerShdw>
              </a:effectLst>
            </a:endParaRPr>
          </a:p>
        </p:txBody>
      </p:sp>
      <p:sp>
        <p:nvSpPr>
          <p:cNvPr id="3" name="Rectangle 2"/>
          <p:cNvSpPr/>
          <p:nvPr/>
        </p:nvSpPr>
        <p:spPr>
          <a:xfrm>
            <a:off x="562376" y="1690688"/>
            <a:ext cx="10874062" cy="1200329"/>
          </a:xfrm>
          <a:prstGeom prst="rect">
            <a:avLst/>
          </a:prstGeom>
        </p:spPr>
        <p:txBody>
          <a:bodyPr wrap="square">
            <a:spAutoFit/>
          </a:bodyPr>
          <a:lstStyle/>
          <a:p>
            <a:r>
              <a:rPr lang="en-US" b="0" i="0" dirty="0" smtClean="0">
                <a:solidFill>
                  <a:srgbClr val="004D40"/>
                </a:solidFill>
                <a:effectLst/>
                <a:latin typeface="Open Sans"/>
              </a:rPr>
              <a:t>Stands for "Information and Communication Technologies." ICT refers to technologies that provide access to information through </a:t>
            </a:r>
            <a:r>
              <a:rPr lang="en-US" b="0" i="0" u="none" strike="noStrike" dirty="0" smtClean="0">
                <a:solidFill>
                  <a:srgbClr val="039BE5"/>
                </a:solidFill>
                <a:effectLst/>
                <a:latin typeface="Open Sans"/>
                <a:hlinkClick r:id="rId2"/>
              </a:rPr>
              <a:t>telecommunications</a:t>
            </a:r>
            <a:r>
              <a:rPr lang="en-US" b="0" i="0" dirty="0" smtClean="0">
                <a:solidFill>
                  <a:srgbClr val="004D40"/>
                </a:solidFill>
                <a:effectLst/>
                <a:latin typeface="Open Sans"/>
              </a:rPr>
              <a:t>. It is similar to </a:t>
            </a:r>
            <a:r>
              <a:rPr lang="en-US" b="0" i="0" u="none" strike="noStrike" dirty="0" smtClean="0">
                <a:solidFill>
                  <a:srgbClr val="039BE5"/>
                </a:solidFill>
                <a:effectLst/>
                <a:latin typeface="Open Sans"/>
                <a:hlinkClick r:id="rId3"/>
              </a:rPr>
              <a:t>Information Technology</a:t>
            </a:r>
            <a:r>
              <a:rPr lang="en-US" b="0" i="0" dirty="0" smtClean="0">
                <a:solidFill>
                  <a:srgbClr val="004D40"/>
                </a:solidFill>
                <a:effectLst/>
                <a:latin typeface="Open Sans"/>
              </a:rPr>
              <a:t> (IT), but focuses primarily on communication technologies. This includes the </a:t>
            </a:r>
            <a:r>
              <a:rPr lang="en-US" b="0" i="0" u="none" strike="noStrike" dirty="0" smtClean="0">
                <a:solidFill>
                  <a:srgbClr val="039BE5"/>
                </a:solidFill>
                <a:effectLst/>
                <a:latin typeface="Open Sans"/>
                <a:hlinkClick r:id="rId4"/>
              </a:rPr>
              <a:t>Internet</a:t>
            </a:r>
            <a:r>
              <a:rPr lang="en-US" b="0" i="0" dirty="0" smtClean="0">
                <a:solidFill>
                  <a:srgbClr val="004D40"/>
                </a:solidFill>
                <a:effectLst/>
                <a:latin typeface="Open Sans"/>
              </a:rPr>
              <a:t>, wireless networks, cell phones, and other communication mediums.</a:t>
            </a:r>
            <a:endParaRPr lang="en-US" dirty="0"/>
          </a:p>
        </p:txBody>
      </p:sp>
      <p:sp>
        <p:nvSpPr>
          <p:cNvPr id="4" name="Rectangle 3"/>
          <p:cNvSpPr/>
          <p:nvPr/>
        </p:nvSpPr>
        <p:spPr>
          <a:xfrm>
            <a:off x="562376" y="3168016"/>
            <a:ext cx="11002851" cy="2308324"/>
          </a:xfrm>
          <a:prstGeom prst="rect">
            <a:avLst/>
          </a:prstGeom>
        </p:spPr>
        <p:txBody>
          <a:bodyPr wrap="square">
            <a:spAutoFit/>
          </a:bodyPr>
          <a:lstStyle/>
          <a:p>
            <a:pPr algn="just"/>
            <a:r>
              <a:rPr lang="en-US" b="0" i="0" dirty="0" smtClean="0">
                <a:solidFill>
                  <a:srgbClr val="004D40"/>
                </a:solidFill>
                <a:effectLst/>
                <a:latin typeface="Open Sans"/>
              </a:rPr>
              <a:t>In the past few decades, information and communication technologies have provided society with a vast array of new communication capabilities. For example, people can communicate in </a:t>
            </a:r>
            <a:r>
              <a:rPr lang="en-US" b="0" i="0" u="none" strike="noStrike" dirty="0" smtClean="0">
                <a:solidFill>
                  <a:srgbClr val="039BE5"/>
                </a:solidFill>
                <a:effectLst/>
                <a:latin typeface="Open Sans"/>
                <a:hlinkClick r:id="rId5"/>
              </a:rPr>
              <a:t>real-time</a:t>
            </a:r>
            <a:r>
              <a:rPr lang="en-US" b="0" i="0" dirty="0" smtClean="0">
                <a:solidFill>
                  <a:srgbClr val="004D40"/>
                </a:solidFill>
                <a:effectLst/>
                <a:latin typeface="Open Sans"/>
              </a:rPr>
              <a:t> with others in different countries using technologies such as </a:t>
            </a:r>
            <a:r>
              <a:rPr lang="en-US" b="0" i="0" u="none" strike="noStrike" dirty="0" smtClean="0">
                <a:solidFill>
                  <a:srgbClr val="039BE5"/>
                </a:solidFill>
                <a:effectLst/>
                <a:latin typeface="Open Sans"/>
                <a:hlinkClick r:id="rId6"/>
              </a:rPr>
              <a:t>instant messaging</a:t>
            </a:r>
            <a:r>
              <a:rPr lang="en-US" b="0" i="0" dirty="0" smtClean="0">
                <a:solidFill>
                  <a:srgbClr val="004D40"/>
                </a:solidFill>
                <a:effectLst/>
                <a:latin typeface="Open Sans"/>
              </a:rPr>
              <a:t>, voice over IP (</a:t>
            </a:r>
            <a:r>
              <a:rPr lang="en-US" b="0" i="0" u="none" strike="noStrike" dirty="0" smtClean="0">
                <a:solidFill>
                  <a:srgbClr val="039BE5"/>
                </a:solidFill>
                <a:effectLst/>
                <a:latin typeface="Open Sans"/>
                <a:hlinkClick r:id="rId7"/>
              </a:rPr>
              <a:t>VoIP</a:t>
            </a:r>
            <a:r>
              <a:rPr lang="en-US" b="0" i="0" dirty="0" smtClean="0">
                <a:solidFill>
                  <a:srgbClr val="004D40"/>
                </a:solidFill>
                <a:effectLst/>
                <a:latin typeface="Open Sans"/>
              </a:rPr>
              <a:t>), and video-conferencing. </a:t>
            </a:r>
            <a:r>
              <a:rPr lang="en-US" b="0" i="0" u="none" strike="noStrike" dirty="0" smtClean="0">
                <a:solidFill>
                  <a:srgbClr val="039BE5"/>
                </a:solidFill>
                <a:effectLst/>
                <a:latin typeface="Open Sans"/>
                <a:hlinkClick r:id="rId8"/>
              </a:rPr>
              <a:t>Social networking</a:t>
            </a:r>
            <a:r>
              <a:rPr lang="en-US" b="0" i="0" dirty="0" smtClean="0">
                <a:solidFill>
                  <a:srgbClr val="004D40"/>
                </a:solidFill>
                <a:effectLst/>
                <a:latin typeface="Open Sans"/>
              </a:rPr>
              <a:t> websites like </a:t>
            </a:r>
            <a:r>
              <a:rPr lang="en-US" b="0" i="0" u="none" strike="noStrike" dirty="0" smtClean="0">
                <a:solidFill>
                  <a:srgbClr val="039BE5"/>
                </a:solidFill>
                <a:effectLst/>
                <a:latin typeface="Open Sans"/>
                <a:hlinkClick r:id="rId9"/>
              </a:rPr>
              <a:t>Facebook</a:t>
            </a:r>
            <a:r>
              <a:rPr lang="en-US" b="0" i="0" dirty="0" smtClean="0">
                <a:solidFill>
                  <a:srgbClr val="004D40"/>
                </a:solidFill>
                <a:effectLst/>
                <a:latin typeface="Open Sans"/>
              </a:rPr>
              <a:t> allow users from all over the world to remain in contact and communicate on a regular basis.</a:t>
            </a:r>
          </a:p>
          <a:p>
            <a:pPr algn="just"/>
            <a:r>
              <a:rPr lang="en-US" b="0" i="0" dirty="0" smtClean="0">
                <a:solidFill>
                  <a:srgbClr val="004D40"/>
                </a:solidFill>
                <a:effectLst/>
                <a:latin typeface="Open Sans"/>
              </a:rPr>
              <a:t>Modern information and communication technologies have created a "global village," in which people can communicate with others across the world as if they were living next door. For this reason, ICT is often studied in the context of how modern communication technologies affect society</a:t>
            </a:r>
            <a:endParaRPr lang="en-US" b="0" i="0" dirty="0">
              <a:solidFill>
                <a:srgbClr val="004D40"/>
              </a:solidFill>
              <a:effectLst/>
              <a:latin typeface="Open Sans"/>
            </a:endParaRPr>
          </a:p>
        </p:txBody>
      </p:sp>
    </p:spTree>
    <p:extLst>
      <p:ext uri="{BB962C8B-B14F-4D97-AF65-F5344CB8AC3E}">
        <p14:creationId xmlns:p14="http://schemas.microsoft.com/office/powerpoint/2010/main" val="415367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590" y="558574"/>
            <a:ext cx="10804301" cy="2092881"/>
          </a:xfrm>
          <a:prstGeom prst="rect">
            <a:avLst/>
          </a:prstGeom>
        </p:spPr>
        <p:txBody>
          <a:bodyPr wrap="square">
            <a:spAutoFit/>
          </a:bodyPr>
          <a:lstStyle/>
          <a:p>
            <a:r>
              <a:rPr lang="en-US" sz="2000" b="1" dirty="0" smtClean="0">
                <a:effectLst>
                  <a:outerShdw blurRad="38100" dist="38100" dir="2700000" algn="tl">
                    <a:srgbClr val="000000">
                      <a:alpha val="43137"/>
                    </a:srgbClr>
                  </a:outerShdw>
                </a:effectLst>
              </a:rPr>
              <a:t>IT (Information Technology) </a:t>
            </a:r>
            <a:r>
              <a:rPr lang="en-US" dirty="0" smtClean="0"/>
              <a:t>encompasses all of the technology that we use to collect, process, protect and store information. It refers to hardware, software (computer programs), and computer networks. </a:t>
            </a:r>
          </a:p>
          <a:p>
            <a:endParaRPr lang="en-US" dirty="0"/>
          </a:p>
          <a:p>
            <a:r>
              <a:rPr lang="en-US" sz="2000" b="1" dirty="0" smtClean="0">
                <a:effectLst>
                  <a:outerShdw blurRad="38100" dist="38100" dir="2700000" algn="tl">
                    <a:srgbClr val="000000">
                      <a:alpha val="43137"/>
                    </a:srgbClr>
                  </a:outerShdw>
                </a:effectLst>
              </a:rPr>
              <a:t>ICT (Information and Communication Technology) </a:t>
            </a:r>
            <a:r>
              <a:rPr lang="en-US" dirty="0" smtClean="0"/>
              <a:t>This concept involves transfer and use of all kinds of information. ICT is the foundation of economy and a driving force of social changes in the 21st century. Distance is no longer an issue when it comes to accessing information; for example, working-from-home, distance learning, e-banking, and e-government are now possible from any place with an Internet connection and a computing device.</a:t>
            </a:r>
            <a:endParaRPr lang="en-US" dirty="0"/>
          </a:p>
        </p:txBody>
      </p:sp>
      <p:sp>
        <p:nvSpPr>
          <p:cNvPr id="4" name="Rectangle 3"/>
          <p:cNvSpPr/>
          <p:nvPr/>
        </p:nvSpPr>
        <p:spPr>
          <a:xfrm>
            <a:off x="477591" y="2776907"/>
            <a:ext cx="10804300" cy="2339102"/>
          </a:xfrm>
          <a:prstGeom prst="rect">
            <a:avLst/>
          </a:prstGeom>
        </p:spPr>
        <p:txBody>
          <a:bodyPr wrap="square">
            <a:spAutoFit/>
          </a:bodyPr>
          <a:lstStyle/>
          <a:p>
            <a:r>
              <a:rPr lang="en-US" sz="2000" b="1" dirty="0" smtClean="0">
                <a:effectLst>
                  <a:outerShdw blurRad="38100" dist="38100" dir="2700000" algn="tl">
                    <a:srgbClr val="000000">
                      <a:alpha val="43137"/>
                    </a:srgbClr>
                  </a:outerShdw>
                </a:effectLst>
              </a:rPr>
              <a:t>Role of ICT in learning :</a:t>
            </a:r>
          </a:p>
          <a:p>
            <a:endParaRPr lang="en-US" b="1" dirty="0">
              <a:effectLst>
                <a:outerShdw blurRad="38100" dist="38100" dir="2700000" algn="tl">
                  <a:srgbClr val="000000">
                    <a:alpha val="43137"/>
                  </a:srgbClr>
                </a:outerShdw>
              </a:effectLst>
            </a:endParaRPr>
          </a:p>
          <a:p>
            <a:r>
              <a:rPr lang="en-US" dirty="0" smtClean="0"/>
              <a:t>We are living in a constantly evolving digital world. ICT has an impact on nearly every aspect of our lives - from working to socializing, learning to playing. The digital age has transformed the way young people communicate, network, seek help, access information and learn. We must recognize that young people are now an online population and access is through a variety of means such as computers, TV and mobile phones. As technology becomes more and more embedded in our culture, we must provide our learners with relevant and contemporary experiences that allow them to successfully engage with technology and prepare them for life after school.</a:t>
            </a:r>
            <a:endParaRPr lang="en-US" dirty="0"/>
          </a:p>
        </p:txBody>
      </p:sp>
    </p:spTree>
    <p:extLst>
      <p:ext uri="{BB962C8B-B14F-4D97-AF65-F5344CB8AC3E}">
        <p14:creationId xmlns:p14="http://schemas.microsoft.com/office/powerpoint/2010/main" val="2335416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290</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Introduction, Overview of IcT</vt:lpstr>
      <vt:lpstr>IcT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Overview of IcT</dc:title>
  <dc:creator>DELL</dc:creator>
  <cp:lastModifiedBy>DELL</cp:lastModifiedBy>
  <cp:revision>3</cp:revision>
  <dcterms:created xsi:type="dcterms:W3CDTF">2020-11-02T05:50:21Z</dcterms:created>
  <dcterms:modified xsi:type="dcterms:W3CDTF">2020-11-02T06:16:00Z</dcterms:modified>
</cp:coreProperties>
</file>