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6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3A824-1A51-4B26-AD58-A6D8E14F6C04}" type="datetimeFigureOut">
              <a:rPr lang="en-US" noProof="0" smtClean="0"/>
              <a:t>11/21/2019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noProof="0" smtClean="0"/>
              <a:t>11/21/2019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noProof="0" smtClean="0"/>
              <a:t>11/21/2019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11/21/2019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11/21/2019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11/21/2019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noProof="0" smtClean="0"/>
              <a:t>11/21/2019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noProof="0" smtClean="0"/>
              <a:t>11/21/2019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noProof="0" smtClean="0"/>
              <a:t>11/21/2019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noProof="0" smtClean="0"/>
              <a:t>11/21/2019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noProof="0" smtClean="0"/>
              <a:t>11/21/2019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noProof="0" smtClean="0"/>
              <a:t>11/21/2019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1">
            <a:extLst>
              <a:ext uri="{FF2B5EF4-FFF2-40B4-BE49-F238E27FC236}">
                <a16:creationId xmlns:a16="http://schemas.microsoft.com/office/drawing/2014/main" xmlns="" id="{63FED537-3AF1-4C36-9904-77B6A54D2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pPr marL="12700">
              <a:spcBef>
                <a:spcPts val="105"/>
              </a:spcBef>
            </a:pPr>
            <a:r>
              <a:rPr lang="en-US" sz="4800" spc="-195" dirty="0">
                <a:latin typeface="Trebuchet MS"/>
                <a:cs typeface="Trebuchet MS"/>
              </a:rPr>
              <a:t>Designing </a:t>
            </a:r>
            <a:r>
              <a:rPr lang="en-US" sz="4800" spc="-200" dirty="0">
                <a:latin typeface="Trebuchet MS"/>
                <a:cs typeface="Trebuchet MS"/>
              </a:rPr>
              <a:t>and</a:t>
            </a:r>
            <a:r>
              <a:rPr lang="en-US" sz="4800" spc="-505" dirty="0">
                <a:latin typeface="Trebuchet MS"/>
                <a:cs typeface="Trebuchet MS"/>
              </a:rPr>
              <a:t> </a:t>
            </a:r>
            <a:r>
              <a:rPr lang="en-US" sz="4800" spc="-245" dirty="0">
                <a:latin typeface="Trebuchet MS"/>
                <a:cs typeface="Trebuchet MS"/>
              </a:rPr>
              <a:t>Producing</a:t>
            </a:r>
            <a:endParaRPr lang="en-US" sz="4800" dirty="0">
              <a:latin typeface="Trebuchet MS"/>
              <a:cs typeface="Trebuchet M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Multimedia System &amp; Design</a:t>
            </a:r>
          </a:p>
        </p:txBody>
      </p:sp>
      <p:pic>
        <p:nvPicPr>
          <p:cNvPr id="7" name="Picture 6" descr="Man looking at landscape">
            <a:extLst>
              <a:ext uri="{FF2B5EF4-FFF2-40B4-BE49-F238E27FC236}">
                <a16:creationId xmlns:a16="http://schemas.microsoft.com/office/drawing/2014/main" xmlns="" id="{CD9EF39B-AB41-49AB-8163-8B5FD7D283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092" y="461900"/>
            <a:ext cx="536575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50" dirty="0"/>
              <a:t>the</a:t>
            </a:r>
            <a:r>
              <a:rPr spc="-229" dirty="0"/>
              <a:t> </a:t>
            </a:r>
            <a:r>
              <a:rPr spc="-140" dirty="0"/>
              <a:t>Structure</a:t>
            </a:r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52369" y="1890597"/>
            <a:ext cx="637984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</a:pPr>
            <a:r>
              <a:rPr sz="3200" spc="-175" dirty="0">
                <a:cs typeface="Arial"/>
              </a:rPr>
              <a:t>There </a:t>
            </a:r>
            <a:r>
              <a:rPr sz="3200" spc="-140" dirty="0">
                <a:cs typeface="Arial"/>
              </a:rPr>
              <a:t>are </a:t>
            </a:r>
            <a:r>
              <a:rPr sz="3200" spc="-35" dirty="0">
                <a:cs typeface="Arial"/>
              </a:rPr>
              <a:t>four </a:t>
            </a:r>
            <a:r>
              <a:rPr sz="3200" spc="-90" dirty="0">
                <a:cs typeface="Arial"/>
              </a:rPr>
              <a:t>fundamental</a:t>
            </a:r>
            <a:r>
              <a:rPr sz="3200" spc="-355" dirty="0">
                <a:cs typeface="Arial"/>
              </a:rPr>
              <a:t> </a:t>
            </a:r>
            <a:r>
              <a:rPr sz="3200" spc="-145" dirty="0">
                <a:cs typeface="Arial"/>
              </a:rPr>
              <a:t>organizing </a:t>
            </a:r>
            <a:r>
              <a:rPr sz="3200" spc="-95" dirty="0" smtClean="0">
                <a:cs typeface="Arial"/>
              </a:rPr>
              <a:t>structures</a:t>
            </a:r>
            <a:r>
              <a:rPr sz="3200" spc="-170" dirty="0" smtClean="0">
                <a:cs typeface="Arial"/>
              </a:rPr>
              <a:t> </a:t>
            </a:r>
            <a:r>
              <a:rPr sz="3200" spc="-85" dirty="0">
                <a:cs typeface="Arial"/>
              </a:rPr>
              <a:t>(continued):</a:t>
            </a:r>
            <a:endParaRPr sz="3200" dirty="0"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1686" y="3331421"/>
            <a:ext cx="7519670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966469" indent="-286385">
              <a:spcBef>
                <a:spcPts val="100"/>
              </a:spcBef>
              <a:buChar char="–"/>
              <a:tabLst>
                <a:tab pos="299085" algn="l"/>
                <a:tab pos="299720" algn="l"/>
              </a:tabLst>
            </a:pPr>
            <a:r>
              <a:rPr sz="2800" b="1" spc="-60" dirty="0">
                <a:cs typeface="Arial"/>
              </a:rPr>
              <a:t>Non-linear </a:t>
            </a:r>
            <a:r>
              <a:rPr sz="2800" spc="-50" dirty="0">
                <a:cs typeface="Arial"/>
              </a:rPr>
              <a:t>- </a:t>
            </a:r>
            <a:r>
              <a:rPr sz="2800" spc="-135" dirty="0">
                <a:cs typeface="Arial"/>
              </a:rPr>
              <a:t>Users </a:t>
            </a:r>
            <a:r>
              <a:rPr sz="2800" spc="-85" dirty="0">
                <a:cs typeface="Arial"/>
              </a:rPr>
              <a:t>navigate </a:t>
            </a:r>
            <a:r>
              <a:rPr sz="2800" spc="-40" dirty="0">
                <a:cs typeface="Arial"/>
              </a:rPr>
              <a:t>freely </a:t>
            </a:r>
            <a:r>
              <a:rPr sz="2800" spc="-45" dirty="0">
                <a:cs typeface="Arial"/>
              </a:rPr>
              <a:t>through </a:t>
            </a:r>
            <a:r>
              <a:rPr sz="2800" spc="-20" dirty="0">
                <a:cs typeface="Arial"/>
              </a:rPr>
              <a:t>the </a:t>
            </a:r>
            <a:r>
              <a:rPr sz="2800" spc="-40" dirty="0">
                <a:cs typeface="Arial"/>
              </a:rPr>
              <a:t>content, </a:t>
            </a:r>
            <a:r>
              <a:rPr sz="2800" spc="-60" dirty="0">
                <a:cs typeface="Arial"/>
              </a:rPr>
              <a:t>unbound</a:t>
            </a:r>
            <a:r>
              <a:rPr sz="2800" spc="-290" dirty="0">
                <a:cs typeface="Arial"/>
              </a:rPr>
              <a:t> </a:t>
            </a:r>
            <a:r>
              <a:rPr sz="2800" spc="-80" dirty="0">
                <a:cs typeface="Arial"/>
              </a:rPr>
              <a:t>by  </a:t>
            </a:r>
            <a:r>
              <a:rPr sz="2800" spc="-50" dirty="0">
                <a:cs typeface="Arial"/>
              </a:rPr>
              <a:t>predetermined</a:t>
            </a:r>
            <a:r>
              <a:rPr sz="2800" spc="-70" dirty="0">
                <a:cs typeface="Arial"/>
              </a:rPr>
              <a:t> </a:t>
            </a:r>
            <a:r>
              <a:rPr sz="2800" spc="-60" dirty="0">
                <a:cs typeface="Arial"/>
              </a:rPr>
              <a:t>routes.</a:t>
            </a:r>
            <a:endParaRPr sz="2800" dirty="0">
              <a:cs typeface="Arial"/>
            </a:endParaRPr>
          </a:p>
          <a:p>
            <a:pPr marL="299085" indent="-286385"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2800" b="1" spc="-90" dirty="0">
                <a:cs typeface="Arial"/>
              </a:rPr>
              <a:t>Composite</a:t>
            </a:r>
            <a:r>
              <a:rPr sz="2800" spc="-90" dirty="0">
                <a:cs typeface="Arial"/>
              </a:rPr>
              <a:t> </a:t>
            </a:r>
            <a:r>
              <a:rPr sz="2800" spc="-50" dirty="0">
                <a:cs typeface="Arial"/>
              </a:rPr>
              <a:t>- </a:t>
            </a:r>
            <a:r>
              <a:rPr sz="2800" spc="-135" dirty="0">
                <a:cs typeface="Arial"/>
              </a:rPr>
              <a:t>Users </a:t>
            </a:r>
            <a:r>
              <a:rPr sz="2800" spc="-110" dirty="0">
                <a:cs typeface="Arial"/>
              </a:rPr>
              <a:t>may </a:t>
            </a:r>
            <a:r>
              <a:rPr sz="2800" spc="-85" dirty="0">
                <a:cs typeface="Arial"/>
              </a:rPr>
              <a:t>navigate </a:t>
            </a:r>
            <a:r>
              <a:rPr sz="2800" spc="-60" dirty="0">
                <a:cs typeface="Arial"/>
              </a:rPr>
              <a:t>non-linearly, </a:t>
            </a:r>
            <a:r>
              <a:rPr sz="2800" spc="-5" dirty="0">
                <a:cs typeface="Arial"/>
              </a:rPr>
              <a:t>but </a:t>
            </a:r>
            <a:r>
              <a:rPr sz="2800" spc="-85" dirty="0">
                <a:cs typeface="Arial"/>
              </a:rPr>
              <a:t>are </a:t>
            </a:r>
            <a:r>
              <a:rPr sz="2800" spc="-90" dirty="0">
                <a:cs typeface="Arial"/>
              </a:rPr>
              <a:t>occasionally</a:t>
            </a:r>
            <a:r>
              <a:rPr sz="2800" spc="-95" dirty="0">
                <a:cs typeface="Arial"/>
              </a:rPr>
              <a:t> </a:t>
            </a:r>
            <a:r>
              <a:rPr sz="2800" spc="-70" dirty="0" smtClean="0">
                <a:cs typeface="Arial"/>
              </a:rPr>
              <a:t>constrained</a:t>
            </a:r>
            <a:r>
              <a:rPr lang="en-US" sz="2800" dirty="0">
                <a:cs typeface="Arial"/>
              </a:rPr>
              <a:t> </a:t>
            </a:r>
            <a:r>
              <a:rPr sz="2800" spc="15" dirty="0" smtClean="0">
                <a:cs typeface="Arial"/>
              </a:rPr>
              <a:t>to </a:t>
            </a:r>
            <a:r>
              <a:rPr sz="2800" spc="-50" dirty="0">
                <a:cs typeface="Arial"/>
              </a:rPr>
              <a:t>linear</a:t>
            </a:r>
            <a:r>
              <a:rPr sz="2800" spc="-200" dirty="0">
                <a:cs typeface="Arial"/>
              </a:rPr>
              <a:t> </a:t>
            </a:r>
            <a:r>
              <a:rPr sz="2800" spc="-65" dirty="0">
                <a:cs typeface="Arial"/>
              </a:rPr>
              <a:t>presentations.</a:t>
            </a:r>
            <a:endParaRPr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6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092" y="745235"/>
            <a:ext cx="536575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50" dirty="0"/>
              <a:t>the</a:t>
            </a:r>
            <a:r>
              <a:rPr spc="-229" dirty="0"/>
              <a:t> </a:t>
            </a:r>
            <a:r>
              <a:rPr spc="-140" dirty="0"/>
              <a:t>Structure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059941" y="2083781"/>
            <a:ext cx="7833359" cy="36657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1760" indent="-342900"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The </a:t>
            </a:r>
            <a:r>
              <a:rPr sz="2800" b="1" dirty="0">
                <a:cs typeface="Arial"/>
              </a:rPr>
              <a:t>navigation system should be </a:t>
            </a:r>
            <a:r>
              <a:rPr sz="2800" dirty="0">
                <a:cs typeface="Arial"/>
              </a:rPr>
              <a:t>designed in </a:t>
            </a:r>
            <a:r>
              <a:rPr sz="2800" dirty="0" smtClean="0">
                <a:cs typeface="Arial"/>
              </a:rPr>
              <a:t>such </a:t>
            </a:r>
            <a:r>
              <a:rPr sz="2800" dirty="0">
                <a:cs typeface="Arial"/>
              </a:rPr>
              <a:t>a manner that </a:t>
            </a:r>
            <a:r>
              <a:rPr sz="2800" b="1" dirty="0">
                <a:cs typeface="Arial"/>
              </a:rPr>
              <a:t>viewers are given free  choice</a:t>
            </a:r>
            <a:r>
              <a:rPr sz="2800" dirty="0">
                <a:cs typeface="Arial"/>
              </a:rPr>
              <a:t>.</a:t>
            </a:r>
          </a:p>
          <a:p>
            <a:pPr marL="355600" marR="5080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The architectural drawings for a multimedia  project are storyboards and navigation maps.</a:t>
            </a:r>
          </a:p>
          <a:p>
            <a:pPr marL="355600" marR="533400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Storyboards are linked to navigation </a:t>
            </a:r>
            <a:r>
              <a:rPr sz="2800" dirty="0" smtClean="0">
                <a:cs typeface="Arial"/>
              </a:rPr>
              <a:t>maps  </a:t>
            </a:r>
            <a:r>
              <a:rPr sz="2800" dirty="0">
                <a:cs typeface="Arial"/>
              </a:rPr>
              <a:t>during the design process, and help to  </a:t>
            </a:r>
            <a:r>
              <a:rPr sz="2800" b="1" dirty="0">
                <a:cs typeface="Arial"/>
              </a:rPr>
              <a:t>visualize the information architecture</a:t>
            </a:r>
            <a:r>
              <a:rPr sz="2800" dirty="0"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17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8213" y="621321"/>
            <a:ext cx="536575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50" dirty="0"/>
              <a:t>the</a:t>
            </a:r>
            <a:r>
              <a:rPr spc="-229" dirty="0"/>
              <a:t> </a:t>
            </a:r>
            <a:r>
              <a:rPr spc="-140" dirty="0"/>
              <a:t>Structure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76530" y="1890597"/>
            <a:ext cx="7744076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</a:pPr>
            <a:r>
              <a:rPr sz="3200" spc="-280" dirty="0">
                <a:cs typeface="Arial"/>
              </a:rPr>
              <a:t>A </a:t>
            </a:r>
            <a:r>
              <a:rPr sz="3200" spc="-150" dirty="0">
                <a:cs typeface="Arial"/>
              </a:rPr>
              <a:t>user </a:t>
            </a:r>
            <a:r>
              <a:rPr sz="3200" spc="-210" dirty="0">
                <a:cs typeface="Arial"/>
              </a:rPr>
              <a:t>can </a:t>
            </a:r>
            <a:r>
              <a:rPr sz="3200" spc="-170" dirty="0">
                <a:cs typeface="Arial"/>
              </a:rPr>
              <a:t>design </a:t>
            </a:r>
            <a:r>
              <a:rPr sz="3200" spc="-10" dirty="0">
                <a:cs typeface="Arial"/>
              </a:rPr>
              <a:t>their </a:t>
            </a:r>
            <a:r>
              <a:rPr sz="3200" spc="-70" dirty="0">
                <a:cs typeface="Arial"/>
              </a:rPr>
              <a:t>product </a:t>
            </a:r>
            <a:r>
              <a:rPr sz="3200" spc="-165" dirty="0">
                <a:cs typeface="Arial"/>
              </a:rPr>
              <a:t>using </a:t>
            </a:r>
            <a:r>
              <a:rPr sz="3200" spc="10" dirty="0">
                <a:cs typeface="Arial"/>
              </a:rPr>
              <a:t>two</a:t>
            </a:r>
            <a:r>
              <a:rPr sz="3200" spc="-204" dirty="0">
                <a:cs typeface="Arial"/>
              </a:rPr>
              <a:t> </a:t>
            </a:r>
            <a:r>
              <a:rPr sz="3200" spc="-125" dirty="0">
                <a:cs typeface="Arial"/>
              </a:rPr>
              <a:t>types  </a:t>
            </a:r>
            <a:r>
              <a:rPr sz="3200" spc="-5" dirty="0">
                <a:cs typeface="Arial"/>
              </a:rPr>
              <a:t>of</a:t>
            </a:r>
            <a:r>
              <a:rPr sz="3200" spc="-175" dirty="0">
                <a:cs typeface="Arial"/>
              </a:rPr>
              <a:t> </a:t>
            </a:r>
            <a:r>
              <a:rPr sz="3200" spc="-90" dirty="0">
                <a:cs typeface="Arial"/>
              </a:rPr>
              <a:t>structures:</a:t>
            </a:r>
            <a:endParaRPr sz="3200" dirty="0"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1" y="3238999"/>
            <a:ext cx="7860665" cy="1910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02870" indent="-286385">
              <a:spcBef>
                <a:spcPts val="10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b="1" spc="-70" dirty="0">
                <a:cs typeface="Arial"/>
              </a:rPr>
              <a:t>Depth </a:t>
            </a:r>
            <a:r>
              <a:rPr sz="2400" b="1" spc="-45" dirty="0">
                <a:cs typeface="Arial"/>
              </a:rPr>
              <a:t>structure </a:t>
            </a:r>
            <a:r>
              <a:rPr sz="2400" spc="-50" dirty="0">
                <a:cs typeface="Arial"/>
              </a:rPr>
              <a:t>- </a:t>
            </a:r>
            <a:r>
              <a:rPr sz="2400" spc="-110" dirty="0">
                <a:cs typeface="Arial"/>
              </a:rPr>
              <a:t>Represents </a:t>
            </a:r>
            <a:r>
              <a:rPr sz="2400" spc="-20" dirty="0">
                <a:cs typeface="Arial"/>
              </a:rPr>
              <a:t>the </a:t>
            </a:r>
            <a:r>
              <a:rPr sz="2400" spc="-60" dirty="0">
                <a:cs typeface="Arial"/>
              </a:rPr>
              <a:t>complete </a:t>
            </a:r>
            <a:r>
              <a:rPr sz="2400" spc="-70" dirty="0">
                <a:cs typeface="Arial"/>
              </a:rPr>
              <a:t>navigation </a:t>
            </a:r>
            <a:r>
              <a:rPr sz="2400" spc="-85" dirty="0">
                <a:cs typeface="Arial"/>
              </a:rPr>
              <a:t>map and </a:t>
            </a:r>
            <a:r>
              <a:rPr sz="2400" spc="-95" dirty="0">
                <a:cs typeface="Arial"/>
              </a:rPr>
              <a:t>describes </a:t>
            </a:r>
            <a:r>
              <a:rPr sz="2400" spc="-40" dirty="0">
                <a:cs typeface="Arial"/>
              </a:rPr>
              <a:t>all  </a:t>
            </a:r>
            <a:r>
              <a:rPr sz="2400" spc="-20" dirty="0">
                <a:cs typeface="Arial"/>
              </a:rPr>
              <a:t>the</a:t>
            </a:r>
            <a:r>
              <a:rPr sz="2400" spc="-80" dirty="0">
                <a:cs typeface="Arial"/>
              </a:rPr>
              <a:t> </a:t>
            </a:r>
            <a:r>
              <a:rPr sz="2400" spc="-70" dirty="0">
                <a:cs typeface="Arial"/>
              </a:rPr>
              <a:t>links</a:t>
            </a:r>
            <a:r>
              <a:rPr sz="2400" spc="-105" dirty="0">
                <a:cs typeface="Arial"/>
              </a:rPr>
              <a:t> </a:t>
            </a:r>
            <a:r>
              <a:rPr sz="2400" spc="-55" dirty="0">
                <a:cs typeface="Arial"/>
              </a:rPr>
              <a:t>between</a:t>
            </a:r>
            <a:r>
              <a:rPr sz="2400" spc="-85" dirty="0">
                <a:cs typeface="Arial"/>
              </a:rPr>
              <a:t> </a:t>
            </a:r>
            <a:r>
              <a:rPr sz="2400" spc="-40" dirty="0">
                <a:cs typeface="Arial"/>
              </a:rPr>
              <a:t>all</a:t>
            </a:r>
            <a:r>
              <a:rPr sz="2400" spc="-95" dirty="0">
                <a:cs typeface="Arial"/>
              </a:rPr>
              <a:t> </a:t>
            </a:r>
            <a:r>
              <a:rPr sz="2400" spc="-20" dirty="0">
                <a:cs typeface="Arial"/>
              </a:rPr>
              <a:t>the</a:t>
            </a:r>
            <a:r>
              <a:rPr sz="2400" spc="-80" dirty="0">
                <a:cs typeface="Arial"/>
              </a:rPr>
              <a:t> </a:t>
            </a:r>
            <a:r>
              <a:rPr sz="2400" spc="-75" dirty="0">
                <a:cs typeface="Arial"/>
              </a:rPr>
              <a:t>components</a:t>
            </a:r>
            <a:r>
              <a:rPr sz="2400" spc="-95" dirty="0">
                <a:cs typeface="Arial"/>
              </a:rPr>
              <a:t> </a:t>
            </a:r>
            <a:r>
              <a:rPr sz="2400" spc="-5" dirty="0">
                <a:cs typeface="Arial"/>
              </a:rPr>
              <a:t>of</a:t>
            </a:r>
            <a:r>
              <a:rPr sz="2400" spc="-80" dirty="0">
                <a:cs typeface="Arial"/>
              </a:rPr>
              <a:t> </a:t>
            </a:r>
            <a:r>
              <a:rPr sz="2400" spc="-20" dirty="0">
                <a:cs typeface="Arial"/>
              </a:rPr>
              <a:t>the</a:t>
            </a:r>
            <a:r>
              <a:rPr sz="2400" spc="-95" dirty="0">
                <a:cs typeface="Arial"/>
              </a:rPr>
              <a:t> </a:t>
            </a:r>
            <a:r>
              <a:rPr sz="2400" spc="-40" dirty="0">
                <a:cs typeface="Arial"/>
              </a:rPr>
              <a:t>project.</a:t>
            </a:r>
            <a:endParaRPr sz="2400" dirty="0">
              <a:cs typeface="Arial"/>
            </a:endParaRPr>
          </a:p>
          <a:p>
            <a:pPr marL="299085" indent="-286385"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b="1" spc="-114" dirty="0">
                <a:cs typeface="Arial"/>
              </a:rPr>
              <a:t>Surface </a:t>
            </a:r>
            <a:r>
              <a:rPr sz="2400" b="1" spc="-45" dirty="0">
                <a:cs typeface="Arial"/>
              </a:rPr>
              <a:t>structure </a:t>
            </a:r>
            <a:r>
              <a:rPr sz="2400" spc="-50" dirty="0">
                <a:cs typeface="Arial"/>
              </a:rPr>
              <a:t>- </a:t>
            </a:r>
            <a:r>
              <a:rPr sz="2400" spc="-110" dirty="0">
                <a:cs typeface="Arial"/>
              </a:rPr>
              <a:t>Represents </a:t>
            </a:r>
            <a:r>
              <a:rPr sz="2400" spc="-20" dirty="0">
                <a:cs typeface="Arial"/>
              </a:rPr>
              <a:t>the </a:t>
            </a:r>
            <a:r>
              <a:rPr sz="2400" spc="-60" dirty="0">
                <a:cs typeface="Arial"/>
              </a:rPr>
              <a:t>structures actually </a:t>
            </a:r>
            <a:r>
              <a:rPr sz="2400" spc="-80" dirty="0">
                <a:cs typeface="Arial"/>
              </a:rPr>
              <a:t>realized by </a:t>
            </a:r>
            <a:r>
              <a:rPr sz="2400" spc="-140" dirty="0">
                <a:cs typeface="Arial"/>
              </a:rPr>
              <a:t>a </a:t>
            </a:r>
            <a:r>
              <a:rPr sz="2400" spc="-85" dirty="0">
                <a:cs typeface="Arial"/>
              </a:rPr>
              <a:t>user</a:t>
            </a:r>
            <a:r>
              <a:rPr sz="2400" spc="-100" dirty="0">
                <a:cs typeface="Arial"/>
              </a:rPr>
              <a:t> </a:t>
            </a:r>
            <a:r>
              <a:rPr sz="2400" spc="-40" dirty="0" smtClean="0">
                <a:cs typeface="Arial"/>
              </a:rPr>
              <a:t>while</a:t>
            </a:r>
            <a:r>
              <a:rPr lang="en-US" sz="2400" dirty="0">
                <a:cs typeface="Arial"/>
              </a:rPr>
              <a:t> </a:t>
            </a:r>
            <a:r>
              <a:rPr sz="2400" spc="-75" dirty="0" smtClean="0">
                <a:cs typeface="Arial"/>
              </a:rPr>
              <a:t>navigating </a:t>
            </a:r>
            <a:r>
              <a:rPr sz="2400" spc="-20" dirty="0">
                <a:cs typeface="Arial"/>
              </a:rPr>
              <a:t>the </a:t>
            </a:r>
            <a:r>
              <a:rPr sz="2400" spc="-40" dirty="0">
                <a:cs typeface="Arial"/>
              </a:rPr>
              <a:t>depth</a:t>
            </a:r>
            <a:r>
              <a:rPr sz="2400" spc="-170" dirty="0">
                <a:cs typeface="Arial"/>
              </a:rPr>
              <a:t> </a:t>
            </a:r>
            <a:r>
              <a:rPr sz="2400" spc="-45" dirty="0">
                <a:cs typeface="Arial"/>
              </a:rPr>
              <a:t>structure.</a:t>
            </a:r>
            <a:endParaRPr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1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092" y="616447"/>
            <a:ext cx="536575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50" dirty="0"/>
              <a:t>the</a:t>
            </a:r>
            <a:r>
              <a:rPr spc="-229" dirty="0"/>
              <a:t> </a:t>
            </a:r>
            <a:r>
              <a:rPr spc="-140" dirty="0"/>
              <a:t>Structure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85624" y="1658775"/>
            <a:ext cx="16186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114" dirty="0">
                <a:cs typeface="Arial"/>
              </a:rPr>
              <a:t>Hotspots:</a:t>
            </a:r>
            <a:endParaRPr sz="3200" dirty="0"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5624" y="2673405"/>
            <a:ext cx="7038680" cy="201721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9085" indent="-286385">
              <a:spcBef>
                <a:spcPts val="53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dirty="0">
                <a:cs typeface="Arial"/>
              </a:rPr>
              <a:t>Add interactivity to a multimedia project.</a:t>
            </a:r>
          </a:p>
          <a:p>
            <a:pPr marL="299085" indent="-286385"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dirty="0">
                <a:cs typeface="Arial"/>
              </a:rPr>
              <a:t>The three categories of hotspots are text, graphic, and icon.</a:t>
            </a:r>
          </a:p>
          <a:p>
            <a:pPr marL="299085" marR="5080" indent="-286385">
              <a:spcBef>
                <a:spcPts val="434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dirty="0">
                <a:cs typeface="Arial"/>
              </a:rPr>
              <a:t>The simplest hot spots on the Web are the text anchors that link a document  to other documents.</a:t>
            </a:r>
          </a:p>
        </p:txBody>
      </p:sp>
    </p:spTree>
    <p:extLst>
      <p:ext uri="{BB962C8B-B14F-4D97-AF65-F5344CB8AC3E}">
        <p14:creationId xmlns:p14="http://schemas.microsoft.com/office/powerpoint/2010/main" val="14228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9425" y="912661"/>
            <a:ext cx="536575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50" dirty="0"/>
              <a:t>the</a:t>
            </a:r>
            <a:r>
              <a:rPr spc="-229" dirty="0"/>
              <a:t> </a:t>
            </a:r>
            <a:r>
              <a:rPr spc="-140" dirty="0"/>
              <a:t>Structure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064575" y="2186810"/>
            <a:ext cx="8058784" cy="31322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96850" indent="-342900"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cs typeface="Arial"/>
              </a:rPr>
              <a:t>Hyperlinks</a:t>
            </a:r>
            <a:r>
              <a:rPr sz="2800" dirty="0">
                <a:cs typeface="Arial"/>
              </a:rPr>
              <a:t> - A hotspot that connects a viewer  to another part of the same document, a  different document, or another Web site is  called a hyperlink.</a:t>
            </a:r>
          </a:p>
          <a:p>
            <a:pPr marL="355600" marR="5080" indent="-342900"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cs typeface="Arial"/>
              </a:rPr>
              <a:t>Image maps </a:t>
            </a:r>
            <a:r>
              <a:rPr sz="2800" dirty="0">
                <a:cs typeface="Arial"/>
              </a:rPr>
              <a:t>- Larger images that are sectioned  into hot areas with associated links are called  image maps.</a:t>
            </a:r>
          </a:p>
        </p:txBody>
      </p:sp>
    </p:spTree>
    <p:extLst>
      <p:ext uri="{BB962C8B-B14F-4D97-AF65-F5344CB8AC3E}">
        <p14:creationId xmlns:p14="http://schemas.microsoft.com/office/powerpoint/2010/main" val="39573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2456" y="822508"/>
            <a:ext cx="536575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50" dirty="0"/>
              <a:t>the</a:t>
            </a:r>
            <a:r>
              <a:rPr spc="-229" dirty="0"/>
              <a:t> </a:t>
            </a:r>
            <a:r>
              <a:rPr spc="-140" dirty="0"/>
              <a:t>Structure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95545" y="2199690"/>
            <a:ext cx="7821930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b="1" spc="-180" dirty="0">
                <a:cs typeface="Arial"/>
              </a:rPr>
              <a:t>Icons </a:t>
            </a:r>
            <a:r>
              <a:rPr sz="3200" spc="-85" dirty="0">
                <a:cs typeface="Arial"/>
              </a:rPr>
              <a:t>- </a:t>
            </a:r>
            <a:r>
              <a:rPr sz="3200" spc="-180" dirty="0">
                <a:cs typeface="Arial"/>
              </a:rPr>
              <a:t>Icons </a:t>
            </a:r>
            <a:r>
              <a:rPr sz="3200" spc="-140" dirty="0">
                <a:cs typeface="Arial"/>
              </a:rPr>
              <a:t>are </a:t>
            </a:r>
            <a:r>
              <a:rPr sz="3200" spc="-95" dirty="0">
                <a:cs typeface="Arial"/>
              </a:rPr>
              <a:t>fundamental </a:t>
            </a:r>
            <a:r>
              <a:rPr sz="3200" spc="-140" dirty="0">
                <a:cs typeface="Arial"/>
              </a:rPr>
              <a:t>graphic</a:t>
            </a:r>
            <a:r>
              <a:rPr sz="3200" spc="-295" dirty="0">
                <a:cs typeface="Arial"/>
              </a:rPr>
              <a:t> </a:t>
            </a:r>
            <a:r>
              <a:rPr sz="3200" spc="-110" dirty="0">
                <a:cs typeface="Arial"/>
              </a:rPr>
              <a:t>objects  </a:t>
            </a:r>
            <a:r>
              <a:rPr sz="3200" spc="-135" dirty="0">
                <a:cs typeface="Arial"/>
              </a:rPr>
              <a:t>symbolic </a:t>
            </a:r>
            <a:r>
              <a:rPr sz="3200" spc="-5" dirty="0">
                <a:cs typeface="Arial"/>
              </a:rPr>
              <a:t>of </a:t>
            </a:r>
            <a:r>
              <a:rPr sz="3200" spc="-175" dirty="0">
                <a:cs typeface="Arial"/>
              </a:rPr>
              <a:t>an </a:t>
            </a:r>
            <a:r>
              <a:rPr sz="3200" spc="-50" dirty="0">
                <a:cs typeface="Arial"/>
              </a:rPr>
              <a:t>activity </a:t>
            </a:r>
            <a:r>
              <a:rPr sz="3200" spc="-25" dirty="0">
                <a:cs typeface="Arial"/>
              </a:rPr>
              <a:t>or</a:t>
            </a:r>
            <a:r>
              <a:rPr sz="3200" spc="-450" dirty="0">
                <a:cs typeface="Arial"/>
              </a:rPr>
              <a:t> </a:t>
            </a:r>
            <a:r>
              <a:rPr sz="3200" spc="-114" dirty="0">
                <a:cs typeface="Arial"/>
              </a:rPr>
              <a:t>concept.</a:t>
            </a:r>
            <a:endParaRPr sz="3200" dirty="0">
              <a:cs typeface="Arial"/>
            </a:endParaRPr>
          </a:p>
          <a:p>
            <a:pPr marL="355600" marR="97790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b="1" spc="-110" dirty="0">
                <a:cs typeface="Arial"/>
              </a:rPr>
              <a:t>Buttons</a:t>
            </a:r>
            <a:r>
              <a:rPr sz="3200" spc="-110" dirty="0">
                <a:cs typeface="Arial"/>
              </a:rPr>
              <a:t> </a:t>
            </a:r>
            <a:r>
              <a:rPr sz="3200" spc="-85" dirty="0">
                <a:cs typeface="Arial"/>
              </a:rPr>
              <a:t>- </a:t>
            </a:r>
            <a:r>
              <a:rPr sz="3200" spc="-285" dirty="0">
                <a:cs typeface="Arial"/>
              </a:rPr>
              <a:t>A </a:t>
            </a:r>
            <a:r>
              <a:rPr sz="3200" spc="-135" dirty="0">
                <a:cs typeface="Arial"/>
              </a:rPr>
              <a:t>graphic </a:t>
            </a:r>
            <a:r>
              <a:rPr sz="3200" spc="-165" dirty="0">
                <a:cs typeface="Arial"/>
              </a:rPr>
              <a:t>image </a:t>
            </a:r>
            <a:r>
              <a:rPr sz="3200" dirty="0">
                <a:cs typeface="Arial"/>
              </a:rPr>
              <a:t>that </a:t>
            </a:r>
            <a:r>
              <a:rPr sz="3200" spc="-165" dirty="0">
                <a:cs typeface="Arial"/>
              </a:rPr>
              <a:t>is </a:t>
            </a:r>
            <a:r>
              <a:rPr sz="3200" spc="-245" dirty="0">
                <a:cs typeface="Arial"/>
              </a:rPr>
              <a:t>a </a:t>
            </a:r>
            <a:r>
              <a:rPr sz="3200" spc="-55" dirty="0">
                <a:cs typeface="Arial"/>
              </a:rPr>
              <a:t>hotspot</a:t>
            </a:r>
            <a:r>
              <a:rPr sz="3200" spc="-320" dirty="0">
                <a:cs typeface="Arial"/>
              </a:rPr>
              <a:t> </a:t>
            </a:r>
            <a:r>
              <a:rPr sz="3200" spc="-165" dirty="0">
                <a:cs typeface="Arial"/>
              </a:rPr>
              <a:t>is  </a:t>
            </a:r>
            <a:r>
              <a:rPr sz="3200" spc="-125" dirty="0">
                <a:cs typeface="Arial"/>
              </a:rPr>
              <a:t>called </a:t>
            </a:r>
            <a:r>
              <a:rPr sz="3200" spc="-245" dirty="0">
                <a:cs typeface="Arial"/>
              </a:rPr>
              <a:t>a</a:t>
            </a:r>
            <a:r>
              <a:rPr sz="3200" spc="-210" dirty="0">
                <a:cs typeface="Arial"/>
              </a:rPr>
              <a:t> </a:t>
            </a:r>
            <a:r>
              <a:rPr sz="3200" spc="-30" dirty="0">
                <a:cs typeface="Arial"/>
              </a:rPr>
              <a:t>button.</a:t>
            </a:r>
            <a:endParaRPr sz="3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7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5175" y="719477"/>
            <a:ext cx="536575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50" dirty="0"/>
              <a:t>the</a:t>
            </a:r>
            <a:r>
              <a:rPr spc="-229" dirty="0"/>
              <a:t> </a:t>
            </a:r>
            <a:r>
              <a:rPr spc="-140" dirty="0"/>
              <a:t>Structure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059940" y="1942113"/>
            <a:ext cx="7856220" cy="3234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01980" indent="-342900"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cs typeface="Arial"/>
              </a:rPr>
              <a:t>Plug-ins</a:t>
            </a:r>
            <a:r>
              <a:rPr sz="2800" dirty="0">
                <a:cs typeface="Arial"/>
              </a:rPr>
              <a:t> such as Flash, Shockwave, or  JavaScripts enable users to create plain or  animated buttons.</a:t>
            </a:r>
          </a:p>
          <a:p>
            <a:pPr marL="355600" marR="5080" indent="-342900"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2800" dirty="0">
                <a:cs typeface="Arial"/>
              </a:rPr>
              <a:t>Small JPEG or GIF images that are themselves  anchor links can also serve as buttons on the  Web.</a:t>
            </a:r>
          </a:p>
          <a:p>
            <a:pPr marL="355600" marR="538480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Highlighting a button is the most common  method of distinguishing it.</a:t>
            </a:r>
          </a:p>
        </p:txBody>
      </p:sp>
    </p:spTree>
    <p:extLst>
      <p:ext uri="{BB962C8B-B14F-4D97-AF65-F5344CB8AC3E}">
        <p14:creationId xmlns:p14="http://schemas.microsoft.com/office/powerpoint/2010/main" val="292262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092" y="886904"/>
            <a:ext cx="536575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50" dirty="0"/>
              <a:t>the</a:t>
            </a:r>
            <a:r>
              <a:rPr spc="-229" dirty="0"/>
              <a:t> </a:t>
            </a:r>
            <a:r>
              <a:rPr spc="-140" dirty="0"/>
              <a:t>Structure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19341" y="2173932"/>
            <a:ext cx="8222394" cy="257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Arial"/>
              </a:rPr>
              <a:t>It is essential to follow accepted conventions  for button design and grouping, visual and  audio feedback, and navigation structure.</a:t>
            </a:r>
          </a:p>
          <a:p>
            <a:pPr marL="355600" marR="1185545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Arial"/>
              </a:rPr>
              <a:t>Avoid hidden commands and unusual  keystroke/mouse click combinations.</a:t>
            </a:r>
          </a:p>
        </p:txBody>
      </p:sp>
    </p:spTree>
    <p:extLst>
      <p:ext uri="{BB962C8B-B14F-4D97-AF65-F5344CB8AC3E}">
        <p14:creationId xmlns:p14="http://schemas.microsoft.com/office/powerpoint/2010/main" val="9721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7024" y="667962"/>
            <a:ext cx="645731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50" dirty="0"/>
              <a:t>the </a:t>
            </a:r>
            <a:r>
              <a:rPr spc="-254" dirty="0"/>
              <a:t>User</a:t>
            </a:r>
            <a:r>
              <a:rPr spc="-434" dirty="0"/>
              <a:t> </a:t>
            </a:r>
            <a:r>
              <a:rPr spc="-130" dirty="0"/>
              <a:t>Interface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44078" y="1916355"/>
            <a:ext cx="7903209" cy="3234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The user interface of a project is a blend of its  </a:t>
            </a:r>
            <a:r>
              <a:rPr sz="2800" b="1" dirty="0">
                <a:cs typeface="Arial"/>
              </a:rPr>
              <a:t>graphic elements </a:t>
            </a:r>
            <a:r>
              <a:rPr sz="2800" dirty="0">
                <a:cs typeface="Arial"/>
              </a:rPr>
              <a:t>and its </a:t>
            </a:r>
            <a:r>
              <a:rPr sz="2800" b="1" dirty="0">
                <a:cs typeface="Arial"/>
              </a:rPr>
              <a:t>navigation system</a:t>
            </a:r>
            <a:r>
              <a:rPr sz="2800" dirty="0">
                <a:cs typeface="Arial"/>
              </a:rPr>
              <a:t>.</a:t>
            </a:r>
          </a:p>
          <a:p>
            <a:pPr marL="355600" marR="203200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The simplest solution for handling varied </a:t>
            </a:r>
            <a:r>
              <a:rPr sz="2800" dirty="0" smtClean="0">
                <a:cs typeface="Arial"/>
              </a:rPr>
              <a:t>levels </a:t>
            </a:r>
            <a:r>
              <a:rPr sz="2800" dirty="0">
                <a:cs typeface="Arial"/>
              </a:rPr>
              <a:t>of user expertise is to provide a </a:t>
            </a:r>
            <a:r>
              <a:rPr sz="2800" b="1" dirty="0" smtClean="0">
                <a:cs typeface="Arial"/>
              </a:rPr>
              <a:t>mod</a:t>
            </a:r>
            <a:r>
              <a:rPr lang="en-US" sz="2800" b="1" dirty="0" smtClean="0">
                <a:cs typeface="Arial"/>
              </a:rPr>
              <a:t>a</a:t>
            </a:r>
            <a:r>
              <a:rPr sz="2800" b="1" dirty="0" smtClean="0">
                <a:cs typeface="Arial"/>
              </a:rPr>
              <a:t>l interface</a:t>
            </a:r>
            <a:r>
              <a:rPr sz="2800" dirty="0">
                <a:cs typeface="Arial"/>
              </a:rPr>
              <a:t>.</a:t>
            </a:r>
          </a:p>
          <a:p>
            <a:pPr marL="355600" marR="230504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In a modal interface, the viewer can simply  click a </a:t>
            </a:r>
            <a:r>
              <a:rPr sz="2800" b="1" dirty="0">
                <a:cs typeface="Arial"/>
              </a:rPr>
              <a:t>Novice/Expert</a:t>
            </a:r>
            <a:r>
              <a:rPr sz="2800" dirty="0">
                <a:cs typeface="Arial"/>
              </a:rPr>
              <a:t> button and change the  approach of the whole interface.</a:t>
            </a:r>
          </a:p>
        </p:txBody>
      </p:sp>
    </p:spTree>
    <p:extLst>
      <p:ext uri="{BB962C8B-B14F-4D97-AF65-F5344CB8AC3E}">
        <p14:creationId xmlns:p14="http://schemas.microsoft.com/office/powerpoint/2010/main" val="24237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7025" y="655083"/>
            <a:ext cx="645731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50" dirty="0"/>
              <a:t>the </a:t>
            </a:r>
            <a:r>
              <a:rPr spc="-254" dirty="0"/>
              <a:t>User</a:t>
            </a:r>
            <a:r>
              <a:rPr spc="-434" dirty="0"/>
              <a:t> </a:t>
            </a:r>
            <a:r>
              <a:rPr spc="-130" dirty="0"/>
              <a:t>Interface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77512" y="1877719"/>
            <a:ext cx="8436342" cy="28039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509395" indent="-342900"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Modal interfaces are not suitable for  multimedia projects.</a:t>
            </a:r>
          </a:p>
          <a:p>
            <a:pPr marL="355600" marR="5080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The solution is to build a project that can  contain plenty of navigational power, which  provides access to content and tasks for users  at all levels.</a:t>
            </a:r>
          </a:p>
          <a:p>
            <a:pPr marL="355600" marR="825500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The interface should be simple and user- </a:t>
            </a:r>
            <a:r>
              <a:rPr sz="2800" dirty="0" smtClean="0">
                <a:cs typeface="Arial"/>
              </a:rPr>
              <a:t>friendly</a:t>
            </a:r>
            <a:r>
              <a:rPr sz="2800" dirty="0"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02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8039" y="822509"/>
            <a:ext cx="217741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0" dirty="0"/>
              <a:t>Overview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44030" y="2012218"/>
            <a:ext cx="7925434" cy="17824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60" dirty="0">
                <a:cs typeface="Arial"/>
              </a:rPr>
              <a:t>Strategies </a:t>
            </a:r>
            <a:r>
              <a:rPr sz="3200" spc="-15" dirty="0">
                <a:cs typeface="Arial"/>
              </a:rPr>
              <a:t>for </a:t>
            </a:r>
            <a:r>
              <a:rPr sz="3200" spc="-110" dirty="0">
                <a:cs typeface="Arial"/>
              </a:rPr>
              <a:t>creating </a:t>
            </a:r>
            <a:r>
              <a:rPr sz="3200" spc="-75" dirty="0">
                <a:cs typeface="Arial"/>
              </a:rPr>
              <a:t>interactive</a:t>
            </a:r>
            <a:r>
              <a:rPr sz="3200" spc="-360" dirty="0">
                <a:cs typeface="Arial"/>
              </a:rPr>
              <a:t> </a:t>
            </a:r>
            <a:r>
              <a:rPr sz="3200" spc="-65" dirty="0">
                <a:cs typeface="Arial"/>
              </a:rPr>
              <a:t>multimedia.</a:t>
            </a:r>
            <a:endParaRPr sz="3200" dirty="0">
              <a:cs typeface="Arial"/>
            </a:endParaRPr>
          </a:p>
          <a:p>
            <a:pPr marL="355600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80" dirty="0">
                <a:cs typeface="Arial"/>
              </a:rPr>
              <a:t>Designing </a:t>
            </a:r>
            <a:r>
              <a:rPr sz="3200" spc="-245" dirty="0">
                <a:cs typeface="Arial"/>
              </a:rPr>
              <a:t>a </a:t>
            </a:r>
            <a:r>
              <a:rPr sz="3200" spc="-60" dirty="0">
                <a:cs typeface="Arial"/>
              </a:rPr>
              <a:t>multimedia</a:t>
            </a:r>
            <a:r>
              <a:rPr sz="3200" spc="-10" dirty="0">
                <a:cs typeface="Arial"/>
              </a:rPr>
              <a:t> </a:t>
            </a:r>
            <a:r>
              <a:rPr sz="3200" spc="-60" dirty="0">
                <a:cs typeface="Arial"/>
              </a:rPr>
              <a:t>project.</a:t>
            </a:r>
            <a:endParaRPr sz="3200" dirty="0">
              <a:cs typeface="Arial"/>
            </a:endParaRPr>
          </a:p>
          <a:p>
            <a:pPr marL="355600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5" dirty="0">
                <a:cs typeface="Arial"/>
              </a:rPr>
              <a:t>Producing </a:t>
            </a:r>
            <a:r>
              <a:rPr sz="3200" spc="-245" dirty="0">
                <a:cs typeface="Arial"/>
              </a:rPr>
              <a:t>a </a:t>
            </a:r>
            <a:r>
              <a:rPr sz="3200" spc="-65" dirty="0">
                <a:cs typeface="Arial"/>
              </a:rPr>
              <a:t>multimedia</a:t>
            </a:r>
            <a:r>
              <a:rPr sz="3200" spc="-35" dirty="0">
                <a:cs typeface="Arial"/>
              </a:rPr>
              <a:t> </a:t>
            </a:r>
            <a:r>
              <a:rPr sz="3200" spc="-60" dirty="0">
                <a:cs typeface="Arial"/>
              </a:rPr>
              <a:t>project.</a:t>
            </a:r>
            <a:endParaRPr sz="3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97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7025" y="574077"/>
            <a:ext cx="645731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50" dirty="0"/>
              <a:t>the </a:t>
            </a:r>
            <a:r>
              <a:rPr spc="-254" dirty="0"/>
              <a:t>User</a:t>
            </a:r>
            <a:r>
              <a:rPr spc="-434" dirty="0"/>
              <a:t> </a:t>
            </a:r>
            <a:r>
              <a:rPr spc="-130" dirty="0"/>
              <a:t>Interface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97821" y="1736050"/>
            <a:ext cx="501904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cs typeface="Arial"/>
              </a:rPr>
              <a:t>Graphical user interface (GUI):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2991" y="3054377"/>
            <a:ext cx="7525384" cy="1295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30835" indent="-286385">
              <a:spcBef>
                <a:spcPts val="100"/>
              </a:spcBef>
              <a:buChar char="–"/>
              <a:tabLst>
                <a:tab pos="299085" algn="l"/>
                <a:tab pos="299720" algn="l"/>
              </a:tabLst>
            </a:pPr>
            <a:r>
              <a:rPr sz="2000" dirty="0">
                <a:cs typeface="Arial"/>
              </a:rPr>
              <a:t>The GUIs of Macintosh and Windows are successful due to their </a:t>
            </a:r>
            <a:r>
              <a:rPr sz="2000" b="1" dirty="0">
                <a:cs typeface="Arial"/>
              </a:rPr>
              <a:t>simplicity</a:t>
            </a:r>
            <a:r>
              <a:rPr sz="2000" dirty="0">
                <a:cs typeface="Arial"/>
              </a:rPr>
              <a:t>,  </a:t>
            </a:r>
            <a:r>
              <a:rPr sz="2000" b="1" dirty="0">
                <a:cs typeface="Arial"/>
              </a:rPr>
              <a:t>consistency</a:t>
            </a:r>
            <a:r>
              <a:rPr sz="2000" dirty="0">
                <a:cs typeface="Arial"/>
              </a:rPr>
              <a:t>, and </a:t>
            </a:r>
            <a:r>
              <a:rPr sz="2000" b="1" dirty="0">
                <a:cs typeface="Arial"/>
              </a:rPr>
              <a:t>ease of use</a:t>
            </a:r>
            <a:r>
              <a:rPr sz="2000" dirty="0">
                <a:cs typeface="Arial"/>
              </a:rPr>
              <a:t>.</a:t>
            </a:r>
          </a:p>
          <a:p>
            <a:pPr marL="299085" marR="5080" indent="-286385"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2000" dirty="0">
                <a:cs typeface="Arial"/>
              </a:rPr>
              <a:t>GUIs offer built-in help systems, and provide standard patterns of activity that  produce the standard expected results.</a:t>
            </a:r>
          </a:p>
        </p:txBody>
      </p:sp>
    </p:spTree>
    <p:extLst>
      <p:ext uri="{BB962C8B-B14F-4D97-AF65-F5344CB8AC3E}">
        <p14:creationId xmlns:p14="http://schemas.microsoft.com/office/powerpoint/2010/main" val="6975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6874" y="625283"/>
            <a:ext cx="645731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50" dirty="0"/>
              <a:t>the </a:t>
            </a:r>
            <a:r>
              <a:rPr spc="-254" dirty="0"/>
              <a:t>User</a:t>
            </a:r>
            <a:r>
              <a:rPr spc="-434" dirty="0"/>
              <a:t> </a:t>
            </a:r>
            <a:r>
              <a:rPr spc="-130" dirty="0"/>
              <a:t>Interface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517445" y="1723171"/>
            <a:ext cx="539623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cs typeface="Arial"/>
              </a:rPr>
              <a:t>Graphical approaches that work: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7445" y="2827513"/>
            <a:ext cx="6320155" cy="211981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9085" indent="-286385">
              <a:spcBef>
                <a:spcPts val="530"/>
              </a:spcBef>
              <a:buChar char="–"/>
              <a:tabLst>
                <a:tab pos="299085" algn="l"/>
                <a:tab pos="299720" algn="l"/>
              </a:tabLst>
            </a:pPr>
            <a:r>
              <a:rPr sz="2000" dirty="0">
                <a:cs typeface="Arial"/>
              </a:rPr>
              <a:t>Plenty of "non-information areas," or white space in the screens.</a:t>
            </a:r>
          </a:p>
          <a:p>
            <a:pPr marL="299085" indent="-286385"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2000" dirty="0">
                <a:cs typeface="Arial"/>
              </a:rPr>
              <a:t>Neatly executed contrasts.</a:t>
            </a:r>
          </a:p>
          <a:p>
            <a:pPr marL="299085" indent="-286385">
              <a:spcBef>
                <a:spcPts val="434"/>
              </a:spcBef>
              <a:buChar char="–"/>
              <a:tabLst>
                <a:tab pos="299085" algn="l"/>
                <a:tab pos="299720" algn="l"/>
              </a:tabLst>
            </a:pPr>
            <a:r>
              <a:rPr sz="2000" dirty="0">
                <a:cs typeface="Arial"/>
              </a:rPr>
              <a:t>Gradients.</a:t>
            </a:r>
          </a:p>
          <a:p>
            <a:pPr marL="299085" indent="-286385"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2000" dirty="0">
                <a:cs typeface="Arial"/>
              </a:rPr>
              <a:t>Shadows.</a:t>
            </a:r>
          </a:p>
          <a:p>
            <a:pPr marL="299085" indent="-286385">
              <a:spcBef>
                <a:spcPts val="434"/>
              </a:spcBef>
              <a:buChar char="–"/>
              <a:tabLst>
                <a:tab pos="299085" algn="l"/>
                <a:tab pos="299720" algn="l"/>
              </a:tabLst>
            </a:pPr>
            <a:r>
              <a:rPr sz="2000" dirty="0">
                <a:cs typeface="Arial"/>
              </a:rPr>
              <a:t>Eye-grabbers.</a:t>
            </a:r>
          </a:p>
        </p:txBody>
      </p:sp>
    </p:spTree>
    <p:extLst>
      <p:ext uri="{BB962C8B-B14F-4D97-AF65-F5344CB8AC3E}">
        <p14:creationId xmlns:p14="http://schemas.microsoft.com/office/powerpoint/2010/main" val="8592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8237" y="674027"/>
            <a:ext cx="645731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50" dirty="0"/>
              <a:t>the </a:t>
            </a:r>
            <a:r>
              <a:rPr spc="-254" dirty="0"/>
              <a:t>User</a:t>
            </a:r>
            <a:r>
              <a:rPr spc="-434" dirty="0"/>
              <a:t> </a:t>
            </a:r>
            <a:r>
              <a:rPr spc="-130" dirty="0"/>
              <a:t>Interface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517444" y="1839081"/>
            <a:ext cx="512635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cs typeface="Arial"/>
              </a:rPr>
              <a:t>Graphical approaches to avoid: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7444" y="2775998"/>
            <a:ext cx="5340350" cy="211981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9085" indent="-286385">
              <a:spcBef>
                <a:spcPts val="530"/>
              </a:spcBef>
              <a:buChar char="–"/>
              <a:tabLst>
                <a:tab pos="299085" algn="l"/>
                <a:tab pos="299720" algn="l"/>
              </a:tabLst>
            </a:pPr>
            <a:r>
              <a:rPr sz="2000" dirty="0">
                <a:cs typeface="Arial"/>
              </a:rPr>
              <a:t>Clashes of color.</a:t>
            </a:r>
          </a:p>
          <a:p>
            <a:pPr marL="299085" indent="-286385"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2000" dirty="0">
                <a:cs typeface="Arial"/>
              </a:rPr>
              <a:t>Busy screens.</a:t>
            </a:r>
          </a:p>
          <a:p>
            <a:pPr marL="299085" indent="-286385">
              <a:spcBef>
                <a:spcPts val="434"/>
              </a:spcBef>
              <a:buChar char="–"/>
              <a:tabLst>
                <a:tab pos="299085" algn="l"/>
                <a:tab pos="299720" algn="l"/>
              </a:tabLst>
            </a:pPr>
            <a:r>
              <a:rPr sz="2000" dirty="0">
                <a:cs typeface="Arial"/>
              </a:rPr>
              <a:t>Requiring more than two button clicks to quit.</a:t>
            </a:r>
          </a:p>
          <a:p>
            <a:pPr marL="299085" indent="-286385"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2000" dirty="0">
                <a:cs typeface="Arial"/>
              </a:rPr>
              <a:t>Too many numbers and words.</a:t>
            </a:r>
          </a:p>
          <a:p>
            <a:pPr marL="299085" indent="-286385">
              <a:spcBef>
                <a:spcPts val="434"/>
              </a:spcBef>
              <a:buChar char="–"/>
              <a:tabLst>
                <a:tab pos="299085" algn="l"/>
                <a:tab pos="299720" algn="l"/>
              </a:tabLst>
            </a:pPr>
            <a:r>
              <a:rPr sz="2000" dirty="0">
                <a:cs typeface="Arial"/>
              </a:rPr>
              <a:t>Too many </a:t>
            </a:r>
            <a:r>
              <a:rPr sz="2000" dirty="0" smtClean="0">
                <a:cs typeface="Arial"/>
              </a:rPr>
              <a:t>practical </a:t>
            </a:r>
            <a:r>
              <a:rPr sz="2000" dirty="0">
                <a:cs typeface="Arial"/>
              </a:rPr>
              <a:t>elements presented too quickly.</a:t>
            </a:r>
          </a:p>
        </p:txBody>
      </p:sp>
    </p:spTree>
    <p:extLst>
      <p:ext uri="{BB962C8B-B14F-4D97-AF65-F5344CB8AC3E}">
        <p14:creationId xmlns:p14="http://schemas.microsoft.com/office/powerpoint/2010/main" val="26525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1268" y="681283"/>
            <a:ext cx="645731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50" dirty="0"/>
              <a:t>the </a:t>
            </a:r>
            <a:r>
              <a:rPr spc="-254" dirty="0"/>
              <a:t>User</a:t>
            </a:r>
            <a:r>
              <a:rPr spc="-434" dirty="0"/>
              <a:t> </a:t>
            </a:r>
            <a:r>
              <a:rPr spc="-130" dirty="0"/>
              <a:t>Interface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27292" y="1826202"/>
            <a:ext cx="266255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cs typeface="Arial"/>
              </a:rPr>
              <a:t>Audio interface: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27292" y="3046454"/>
            <a:ext cx="7575550" cy="164788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9085" indent="-286385">
              <a:spcBef>
                <a:spcPts val="53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dirty="0">
                <a:cs typeface="Arial"/>
              </a:rPr>
              <a:t>A multimedia user interface can include sound elements.</a:t>
            </a:r>
          </a:p>
          <a:p>
            <a:pPr marL="299085" marR="5080" indent="-286385"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dirty="0">
                <a:cs typeface="Arial"/>
              </a:rPr>
              <a:t>Sounds can be </a:t>
            </a:r>
            <a:r>
              <a:rPr sz="2400" b="1" dirty="0">
                <a:cs typeface="Arial"/>
              </a:rPr>
              <a:t>background music</a:t>
            </a:r>
            <a:r>
              <a:rPr sz="2400" dirty="0">
                <a:cs typeface="Arial"/>
              </a:rPr>
              <a:t>, </a:t>
            </a:r>
            <a:r>
              <a:rPr sz="2400" b="1" dirty="0">
                <a:cs typeface="Arial"/>
              </a:rPr>
              <a:t>special effects for button clicks</a:t>
            </a:r>
            <a:r>
              <a:rPr sz="2400" dirty="0">
                <a:cs typeface="Arial"/>
              </a:rPr>
              <a:t>, </a:t>
            </a:r>
            <a:r>
              <a:rPr sz="2400" b="1" dirty="0">
                <a:cs typeface="Arial"/>
              </a:rPr>
              <a:t>voice-overs</a:t>
            </a:r>
            <a:r>
              <a:rPr sz="2400" dirty="0">
                <a:cs typeface="Arial"/>
              </a:rPr>
              <a:t>,  effects synced to animation.</a:t>
            </a:r>
          </a:p>
          <a:p>
            <a:pPr marL="299085" indent="-286385">
              <a:spcBef>
                <a:spcPts val="434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dirty="0">
                <a:cs typeface="Arial"/>
              </a:rPr>
              <a:t>Always provide a toggle switch to disable sound.</a:t>
            </a:r>
          </a:p>
        </p:txBody>
      </p:sp>
    </p:spTree>
    <p:extLst>
      <p:ext uri="{BB962C8B-B14F-4D97-AF65-F5344CB8AC3E}">
        <p14:creationId xmlns:p14="http://schemas.microsoft.com/office/powerpoint/2010/main" val="40649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9767" y="912660"/>
            <a:ext cx="719137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Producing </a:t>
            </a:r>
            <a:r>
              <a:rPr spc="-340" dirty="0"/>
              <a:t>a </a:t>
            </a:r>
            <a:r>
              <a:rPr spc="-60" dirty="0"/>
              <a:t>Multimedia</a:t>
            </a:r>
            <a:r>
              <a:rPr spc="-150" dirty="0"/>
              <a:t> </a:t>
            </a:r>
            <a:r>
              <a:rPr spc="-155" dirty="0"/>
              <a:t>Project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072819" y="2212568"/>
            <a:ext cx="7802880" cy="31322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In the development or the production phase,  the project plan becomes the </a:t>
            </a:r>
            <a:r>
              <a:rPr sz="2800" b="1" dirty="0">
                <a:cs typeface="Arial"/>
              </a:rPr>
              <a:t>systematic </a:t>
            </a:r>
            <a:r>
              <a:rPr sz="2800" b="1" dirty="0" smtClean="0">
                <a:cs typeface="Arial"/>
              </a:rPr>
              <a:t>instruction </a:t>
            </a:r>
            <a:r>
              <a:rPr sz="2800" b="1" dirty="0">
                <a:cs typeface="Arial"/>
              </a:rPr>
              <a:t>manual </a:t>
            </a:r>
            <a:r>
              <a:rPr sz="2800" dirty="0">
                <a:cs typeface="Arial"/>
              </a:rPr>
              <a:t>for building the project.</a:t>
            </a:r>
          </a:p>
          <a:p>
            <a:pPr marL="355600" marR="869950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The production stage requires </a:t>
            </a:r>
            <a:r>
              <a:rPr sz="2800" b="1" dirty="0">
                <a:cs typeface="Arial"/>
              </a:rPr>
              <a:t>good  organization</a:t>
            </a:r>
            <a:r>
              <a:rPr sz="2800" dirty="0">
                <a:cs typeface="Arial"/>
              </a:rPr>
              <a:t> and </a:t>
            </a:r>
            <a:r>
              <a:rPr sz="2800" b="1" dirty="0">
                <a:cs typeface="Arial"/>
              </a:rPr>
              <a:t>detailed management  oversight</a:t>
            </a:r>
            <a:r>
              <a:rPr sz="2800" dirty="0">
                <a:cs typeface="Arial"/>
              </a:rPr>
              <a:t> during the entire construction  process.</a:t>
            </a:r>
          </a:p>
        </p:txBody>
      </p:sp>
    </p:spTree>
    <p:extLst>
      <p:ext uri="{BB962C8B-B14F-4D97-AF65-F5344CB8AC3E}">
        <p14:creationId xmlns:p14="http://schemas.microsoft.com/office/powerpoint/2010/main" val="3527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9766" y="964176"/>
            <a:ext cx="719137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Producing </a:t>
            </a:r>
            <a:r>
              <a:rPr spc="-340" dirty="0"/>
              <a:t>a </a:t>
            </a:r>
            <a:r>
              <a:rPr spc="-60" dirty="0"/>
              <a:t>Multimedia</a:t>
            </a:r>
            <a:r>
              <a:rPr spc="-150" dirty="0"/>
              <a:t> </a:t>
            </a:r>
            <a:r>
              <a:rPr spc="-155" dirty="0"/>
              <a:t>Project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67979" y="2276963"/>
            <a:ext cx="7854950" cy="2701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2800" dirty="0">
                <a:cs typeface="Arial"/>
              </a:rPr>
              <a:t>A </a:t>
            </a:r>
            <a:r>
              <a:rPr sz="2800" b="1" dirty="0">
                <a:cs typeface="Arial"/>
              </a:rPr>
              <a:t>good time-accounting system </a:t>
            </a:r>
            <a:r>
              <a:rPr sz="2800" dirty="0">
                <a:cs typeface="Arial"/>
              </a:rPr>
              <a:t>for everyone  working on a project is required to keep track  of the time spent on individual tasks.</a:t>
            </a:r>
          </a:p>
          <a:p>
            <a:pPr marL="355600" marR="739775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It is important to check the </a:t>
            </a:r>
            <a:r>
              <a:rPr sz="2800" b="1" dirty="0">
                <a:cs typeface="Arial"/>
              </a:rPr>
              <a:t>development </a:t>
            </a:r>
            <a:r>
              <a:rPr sz="2800" dirty="0">
                <a:cs typeface="Arial"/>
              </a:rPr>
              <a:t> </a:t>
            </a:r>
            <a:r>
              <a:rPr sz="2800" b="1" dirty="0">
                <a:cs typeface="Arial"/>
              </a:rPr>
              <a:t>hardware</a:t>
            </a:r>
            <a:r>
              <a:rPr sz="2800" dirty="0">
                <a:cs typeface="Arial"/>
              </a:rPr>
              <a:t> and </a:t>
            </a:r>
            <a:r>
              <a:rPr sz="2800" b="1" dirty="0">
                <a:cs typeface="Arial"/>
              </a:rPr>
              <a:t>software</a:t>
            </a:r>
            <a:r>
              <a:rPr sz="2800" dirty="0">
                <a:cs typeface="Arial"/>
              </a:rPr>
              <a:t> and review the  organizational and administrative setup.</a:t>
            </a:r>
          </a:p>
        </p:txBody>
      </p:sp>
    </p:spTree>
    <p:extLst>
      <p:ext uri="{BB962C8B-B14F-4D97-AF65-F5344CB8AC3E}">
        <p14:creationId xmlns:p14="http://schemas.microsoft.com/office/powerpoint/2010/main" val="41050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9767" y="461900"/>
            <a:ext cx="719137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Producing </a:t>
            </a:r>
            <a:r>
              <a:rPr spc="-340" dirty="0"/>
              <a:t>a </a:t>
            </a:r>
            <a:r>
              <a:rPr spc="-60" dirty="0"/>
              <a:t>Multimedia</a:t>
            </a:r>
            <a:r>
              <a:rPr spc="-150" dirty="0"/>
              <a:t> </a:t>
            </a:r>
            <a:r>
              <a:rPr spc="-155" dirty="0"/>
              <a:t>Project</a:t>
            </a:r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2839" y="1607262"/>
            <a:ext cx="622300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dirty="0">
                <a:cs typeface="Arial"/>
              </a:rPr>
              <a:t>Potential problems can be avoided by  answering these questions: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2839" y="3058694"/>
            <a:ext cx="6568647" cy="181203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indent="-228600">
              <a:spcBef>
                <a:spcPts val="53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cs typeface="Arial"/>
              </a:rPr>
              <a:t>Is there sufficient disk storage space for all files?</a:t>
            </a:r>
          </a:p>
          <a:p>
            <a:pPr marL="241300" indent="-228600">
              <a:spcBef>
                <a:spcPts val="43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cs typeface="Arial"/>
              </a:rPr>
              <a:t>Is the expertise available for all stages of the project?</a:t>
            </a:r>
          </a:p>
          <a:p>
            <a:pPr marL="241300" indent="-228600">
              <a:spcBef>
                <a:spcPts val="434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cs typeface="Arial"/>
              </a:rPr>
              <a:t>Is there a system for backing up critical files?</a:t>
            </a:r>
          </a:p>
          <a:p>
            <a:pPr marL="241300" indent="-228600">
              <a:spcBef>
                <a:spcPts val="434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cs typeface="Arial"/>
              </a:rPr>
              <a:t>Are the financial arrangements secure?</a:t>
            </a:r>
          </a:p>
          <a:p>
            <a:pPr marL="241300" indent="-228600">
              <a:spcBef>
                <a:spcPts val="43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cs typeface="Arial"/>
              </a:rPr>
              <a:t>Are the communications pathways open with clients?</a:t>
            </a:r>
          </a:p>
        </p:txBody>
      </p:sp>
    </p:spTree>
    <p:extLst>
      <p:ext uri="{BB962C8B-B14F-4D97-AF65-F5344CB8AC3E}">
        <p14:creationId xmlns:p14="http://schemas.microsoft.com/office/powerpoint/2010/main" val="2459360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9767" y="989934"/>
            <a:ext cx="719137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Producing </a:t>
            </a:r>
            <a:r>
              <a:rPr spc="-340" dirty="0"/>
              <a:t>a </a:t>
            </a:r>
            <a:r>
              <a:rPr spc="-60" dirty="0"/>
              <a:t>Multimedia</a:t>
            </a:r>
            <a:r>
              <a:rPr spc="-150" dirty="0"/>
              <a:t> </a:t>
            </a:r>
            <a:r>
              <a:rPr spc="-155" dirty="0"/>
              <a:t>Project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99767" y="2161310"/>
            <a:ext cx="350266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cs typeface="Arial"/>
              </a:rPr>
              <a:t>Working with clients: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5626" y="3255129"/>
            <a:ext cx="7304405" cy="1910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spcBef>
                <a:spcPts val="10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dirty="0">
                <a:cs typeface="Arial"/>
              </a:rPr>
              <a:t>Have a system in place for </a:t>
            </a:r>
            <a:r>
              <a:rPr sz="2400" b="1" dirty="0">
                <a:cs typeface="Arial"/>
              </a:rPr>
              <a:t>good communication </a:t>
            </a:r>
            <a:r>
              <a:rPr sz="2400" dirty="0">
                <a:cs typeface="Arial"/>
              </a:rPr>
              <a:t>between the client and </a:t>
            </a:r>
            <a:r>
              <a:rPr sz="2400" dirty="0" smtClean="0">
                <a:cs typeface="Arial"/>
              </a:rPr>
              <a:t>the</a:t>
            </a:r>
            <a:r>
              <a:rPr lang="en-US" sz="2400" dirty="0" smtClean="0">
                <a:cs typeface="Arial"/>
              </a:rPr>
              <a:t> </a:t>
            </a:r>
            <a:r>
              <a:rPr sz="2400" dirty="0" smtClean="0">
                <a:cs typeface="Arial"/>
              </a:rPr>
              <a:t>people </a:t>
            </a:r>
            <a:r>
              <a:rPr sz="2400" dirty="0">
                <a:cs typeface="Arial"/>
              </a:rPr>
              <a:t>actually building the project.</a:t>
            </a:r>
          </a:p>
          <a:p>
            <a:pPr marL="299085" indent="-286385"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dirty="0">
                <a:cs typeface="Arial"/>
              </a:rPr>
              <a:t>Control the client review process to avoid endless feedback loops.</a:t>
            </a:r>
          </a:p>
        </p:txBody>
      </p:sp>
    </p:spTree>
    <p:extLst>
      <p:ext uri="{BB962C8B-B14F-4D97-AF65-F5344CB8AC3E}">
        <p14:creationId xmlns:p14="http://schemas.microsoft.com/office/powerpoint/2010/main" val="2003692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9767" y="695194"/>
            <a:ext cx="719137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Producing </a:t>
            </a:r>
            <a:r>
              <a:rPr spc="-340" dirty="0"/>
              <a:t>a </a:t>
            </a:r>
            <a:r>
              <a:rPr spc="-60" dirty="0"/>
              <a:t>Multimedia</a:t>
            </a:r>
            <a:r>
              <a:rPr spc="-150" dirty="0"/>
              <a:t> </a:t>
            </a:r>
            <a:r>
              <a:rPr spc="-155" dirty="0"/>
              <a:t>Project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333397" y="1826458"/>
            <a:ext cx="550799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cs typeface="Arial"/>
              </a:rPr>
              <a:t>Working with clients (continued):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3397" y="2997552"/>
            <a:ext cx="7357745" cy="15414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spcBef>
                <a:spcPts val="10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dirty="0">
                <a:cs typeface="Arial"/>
              </a:rPr>
              <a:t>Develop a scheme that specifies the number and duration of client </a:t>
            </a:r>
            <a:r>
              <a:rPr sz="2400" dirty="0" smtClean="0">
                <a:cs typeface="Arial"/>
              </a:rPr>
              <a:t>approval</a:t>
            </a:r>
            <a:r>
              <a:rPr lang="en-US" sz="2400" dirty="0" smtClean="0">
                <a:cs typeface="Arial"/>
              </a:rPr>
              <a:t> </a:t>
            </a:r>
            <a:r>
              <a:rPr sz="2400" dirty="0" smtClean="0">
                <a:cs typeface="Arial"/>
              </a:rPr>
              <a:t>cycles</a:t>
            </a:r>
            <a:r>
              <a:rPr sz="2400" dirty="0">
                <a:cs typeface="Arial"/>
              </a:rPr>
              <a:t>.</a:t>
            </a:r>
          </a:p>
          <a:p>
            <a:pPr marL="299085" marR="156845" indent="-286385"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dirty="0">
                <a:cs typeface="Arial"/>
              </a:rPr>
              <a:t>Provide a mechanism for change orders when changes are requested after  sign-off.</a:t>
            </a:r>
          </a:p>
        </p:txBody>
      </p:sp>
    </p:spTree>
    <p:extLst>
      <p:ext uri="{BB962C8B-B14F-4D97-AF65-F5344CB8AC3E}">
        <p14:creationId xmlns:p14="http://schemas.microsoft.com/office/powerpoint/2010/main" val="3594172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4009" y="763417"/>
            <a:ext cx="719137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Producing </a:t>
            </a:r>
            <a:r>
              <a:rPr spc="-340" dirty="0"/>
              <a:t>a </a:t>
            </a:r>
            <a:r>
              <a:rPr spc="-60" dirty="0"/>
              <a:t>Multimedia</a:t>
            </a:r>
            <a:r>
              <a:rPr spc="-150" dirty="0"/>
              <a:t> </a:t>
            </a:r>
            <a:r>
              <a:rPr spc="-155" dirty="0"/>
              <a:t>Project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1598055" y="2752860"/>
            <a:ext cx="8511861" cy="191462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299085" algn="l"/>
                <a:tab pos="299720" algn="l"/>
              </a:tabLst>
            </a:pPr>
            <a:r>
              <a:rPr dirty="0">
                <a:solidFill>
                  <a:schemeClr val="tx2"/>
                </a:solidFill>
              </a:rPr>
              <a:t>This is necessary so that a client is easily able to </a:t>
            </a:r>
            <a:r>
              <a:rPr b="1" dirty="0">
                <a:solidFill>
                  <a:schemeClr val="tx2"/>
                </a:solidFill>
              </a:rPr>
              <a:t>review the work</a:t>
            </a:r>
            <a:r>
              <a:rPr dirty="0">
                <a:solidFill>
                  <a:schemeClr val="tx2"/>
                </a:solidFill>
              </a:rPr>
              <a:t>.</a:t>
            </a: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dirty="0" smtClean="0">
                <a:solidFill>
                  <a:schemeClr val="tx2"/>
                </a:solidFill>
              </a:rPr>
              <a:t>There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dirty="0" smtClean="0">
                <a:solidFill>
                  <a:schemeClr val="tx2"/>
                </a:solidFill>
              </a:rPr>
              <a:t>needs </a:t>
            </a:r>
            <a:r>
              <a:rPr dirty="0">
                <a:solidFill>
                  <a:schemeClr val="tx2"/>
                </a:solidFill>
              </a:rPr>
              <a:t>to be a matching data transfer system and media.</a:t>
            </a:r>
          </a:p>
          <a:p>
            <a:pPr marL="299085" indent="-286385">
              <a:lnSpc>
                <a:spcPct val="100000"/>
              </a:lnSpc>
              <a:spcBef>
                <a:spcPts val="434"/>
              </a:spcBef>
              <a:buChar char="–"/>
              <a:tabLst>
                <a:tab pos="299085" algn="l"/>
                <a:tab pos="299720" algn="l"/>
              </a:tabLst>
            </a:pPr>
            <a:r>
              <a:rPr dirty="0">
                <a:solidFill>
                  <a:schemeClr val="tx2"/>
                </a:solidFill>
              </a:rPr>
              <a:t>Access to the Internet at high bandwidth is preferred.</a:t>
            </a: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dirty="0">
                <a:solidFill>
                  <a:schemeClr val="tx2"/>
                </a:solidFill>
              </a:rPr>
              <a:t>The most cost-effective and time-saving methods of transportation are </a:t>
            </a:r>
            <a:r>
              <a:rPr dirty="0" smtClean="0">
                <a:solidFill>
                  <a:schemeClr val="tx2"/>
                </a:solidFill>
              </a:rPr>
              <a:t>CD-R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dirty="0" smtClean="0">
                <a:solidFill>
                  <a:schemeClr val="tx2"/>
                </a:solidFill>
              </a:rPr>
              <a:t>or </a:t>
            </a:r>
            <a:r>
              <a:rPr dirty="0">
                <a:solidFill>
                  <a:schemeClr val="tx2"/>
                </a:solidFill>
              </a:rPr>
              <a:t>DVD-ROMs.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1391" y="1754510"/>
            <a:ext cx="6531609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cs typeface="Arial"/>
              </a:rPr>
              <a:t>Data storage media and transportation:</a:t>
            </a:r>
          </a:p>
        </p:txBody>
      </p:sp>
    </p:spTree>
    <p:extLst>
      <p:ext uri="{BB962C8B-B14F-4D97-AF65-F5344CB8AC3E}">
        <p14:creationId xmlns:p14="http://schemas.microsoft.com/office/powerpoint/2010/main" val="224279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5737" y="648237"/>
            <a:ext cx="7743423" cy="13563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2261870" marR="5080" indent="-2249805">
              <a:lnSpc>
                <a:spcPct val="100000"/>
              </a:lnSpc>
              <a:spcBef>
                <a:spcPts val="95"/>
              </a:spcBef>
            </a:pPr>
            <a:r>
              <a:rPr spc="-204" dirty="0"/>
              <a:t>Strategies </a:t>
            </a:r>
            <a:r>
              <a:rPr spc="-15" dirty="0"/>
              <a:t>for </a:t>
            </a:r>
            <a:r>
              <a:rPr spc="-195" dirty="0"/>
              <a:t>Creating</a:t>
            </a:r>
            <a:r>
              <a:rPr spc="-455" dirty="0"/>
              <a:t> </a:t>
            </a:r>
            <a:r>
              <a:rPr spc="-110" dirty="0"/>
              <a:t>Interactive  </a:t>
            </a:r>
            <a:r>
              <a:rPr spc="-55" dirty="0"/>
              <a:t>Multimedia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44030" y="2238326"/>
            <a:ext cx="8025130" cy="36657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Arial"/>
              </a:rPr>
              <a:t>Designing and building multimedia projects go  hand-in-hand.</a:t>
            </a:r>
          </a:p>
          <a:p>
            <a:pPr marL="355600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cs typeface="Arial"/>
              </a:rPr>
              <a:t>Balance proposed changes </a:t>
            </a:r>
            <a:r>
              <a:rPr sz="3200" dirty="0">
                <a:cs typeface="Arial"/>
              </a:rPr>
              <a:t>against their cost.</a:t>
            </a:r>
          </a:p>
          <a:p>
            <a:pPr marL="355600" marR="116205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cs typeface="Arial"/>
              </a:rPr>
              <a:t>Feedback loops and good communication  </a:t>
            </a:r>
            <a:r>
              <a:rPr sz="3200" dirty="0">
                <a:cs typeface="Arial"/>
              </a:rPr>
              <a:t>between the design and production effort are  critical to the success of a project.</a:t>
            </a:r>
          </a:p>
        </p:txBody>
      </p:sp>
    </p:spTree>
    <p:extLst>
      <p:ext uri="{BB962C8B-B14F-4D97-AF65-F5344CB8AC3E}">
        <p14:creationId xmlns:p14="http://schemas.microsoft.com/office/powerpoint/2010/main" val="35610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6888" y="873224"/>
            <a:ext cx="719137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Producing </a:t>
            </a:r>
            <a:r>
              <a:rPr spc="-340" dirty="0"/>
              <a:t>a </a:t>
            </a:r>
            <a:r>
              <a:rPr spc="-60" dirty="0"/>
              <a:t>Multimedia</a:t>
            </a:r>
            <a:r>
              <a:rPr spc="-150" dirty="0"/>
              <a:t> </a:t>
            </a:r>
            <a:r>
              <a:rPr spc="-155" dirty="0"/>
              <a:t>Project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317519" y="2135295"/>
            <a:ext cx="175220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cs typeface="Arial"/>
              </a:rPr>
              <a:t>Tracking: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3858" y="3075560"/>
            <a:ext cx="7487284" cy="15414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spcBef>
                <a:spcPts val="10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dirty="0">
                <a:cs typeface="Arial"/>
              </a:rPr>
              <a:t>Organize a method for tracking the </a:t>
            </a:r>
            <a:r>
              <a:rPr sz="2400" b="1" dirty="0">
                <a:cs typeface="Arial"/>
              </a:rPr>
              <a:t>receipt of material </a:t>
            </a:r>
            <a:r>
              <a:rPr sz="2400" dirty="0">
                <a:cs typeface="Arial"/>
              </a:rPr>
              <a:t>to be incorporated in a  project.</a:t>
            </a:r>
          </a:p>
          <a:p>
            <a:pPr marL="299085" indent="-286385"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dirty="0">
                <a:cs typeface="Arial"/>
              </a:rPr>
              <a:t>Develop a file-naming convention specific to your project's structure.</a:t>
            </a:r>
          </a:p>
        </p:txBody>
      </p:sp>
    </p:spTree>
    <p:extLst>
      <p:ext uri="{BB962C8B-B14F-4D97-AF65-F5344CB8AC3E}">
        <p14:creationId xmlns:p14="http://schemas.microsoft.com/office/powerpoint/2010/main" val="1801567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4522" y="817553"/>
            <a:ext cx="719137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Producing </a:t>
            </a:r>
            <a:r>
              <a:rPr spc="-340" dirty="0"/>
              <a:t>a </a:t>
            </a:r>
            <a:r>
              <a:rPr spc="-60" dirty="0"/>
              <a:t>Multimedia</a:t>
            </a:r>
            <a:r>
              <a:rPr spc="-150" dirty="0"/>
              <a:t> </a:t>
            </a:r>
            <a:r>
              <a:rPr spc="-155" dirty="0"/>
              <a:t>Project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62971" y="1877718"/>
            <a:ext cx="3494404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cs typeface="Arial"/>
              </a:rPr>
              <a:t>Tracking (continued):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2971" y="3239638"/>
            <a:ext cx="7984486" cy="1965923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9085" indent="-286385">
              <a:spcBef>
                <a:spcPts val="53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dirty="0">
                <a:cs typeface="Arial"/>
              </a:rPr>
              <a:t>Store the files in </a:t>
            </a:r>
            <a:r>
              <a:rPr sz="2400" b="1" dirty="0">
                <a:cs typeface="Arial"/>
              </a:rPr>
              <a:t>directories</a:t>
            </a:r>
            <a:r>
              <a:rPr sz="2400" dirty="0">
                <a:cs typeface="Arial"/>
              </a:rPr>
              <a:t> or </a:t>
            </a:r>
            <a:r>
              <a:rPr sz="2400" b="1" dirty="0">
                <a:cs typeface="Arial"/>
              </a:rPr>
              <a:t>folders</a:t>
            </a:r>
            <a:r>
              <a:rPr sz="2400" dirty="0">
                <a:cs typeface="Arial"/>
              </a:rPr>
              <a:t> with logical names.</a:t>
            </a:r>
          </a:p>
          <a:p>
            <a:pPr marL="299085" marR="5080" indent="-286385"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dirty="0">
                <a:cs typeface="Arial"/>
              </a:rPr>
              <a:t>To address cross-platform issues, develop a </a:t>
            </a:r>
            <a:r>
              <a:rPr sz="2400" b="1" dirty="0">
                <a:cs typeface="Arial"/>
              </a:rPr>
              <a:t>file identification system </a:t>
            </a:r>
            <a:r>
              <a:rPr sz="2400" dirty="0">
                <a:cs typeface="Arial"/>
              </a:rPr>
              <a:t>that uses  the DOS file-naming convention of eight characters plus a three-character  extension.</a:t>
            </a:r>
          </a:p>
        </p:txBody>
      </p:sp>
    </p:spTree>
    <p:extLst>
      <p:ext uri="{BB962C8B-B14F-4D97-AF65-F5344CB8AC3E}">
        <p14:creationId xmlns:p14="http://schemas.microsoft.com/office/powerpoint/2010/main" val="4216655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0074" y="719478"/>
            <a:ext cx="719137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Producing </a:t>
            </a:r>
            <a:r>
              <a:rPr spc="-340" dirty="0"/>
              <a:t>a </a:t>
            </a:r>
            <a:r>
              <a:rPr spc="-60" dirty="0"/>
              <a:t>Multimedia</a:t>
            </a:r>
            <a:r>
              <a:rPr spc="-150" dirty="0"/>
              <a:t> </a:t>
            </a:r>
            <a:r>
              <a:rPr spc="-155" dirty="0"/>
              <a:t>Project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783044" y="1885315"/>
            <a:ext cx="8745434" cy="32758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cs typeface="Arial"/>
              </a:rPr>
              <a:t>Tracking and copyrighting:</a:t>
            </a:r>
          </a:p>
          <a:p>
            <a:pPr marL="756285" indent="-286385">
              <a:lnSpc>
                <a:spcPct val="15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b="1" dirty="0" smtClean="0">
                <a:cs typeface="Arial"/>
              </a:rPr>
              <a:t>Version control </a:t>
            </a:r>
            <a:r>
              <a:rPr sz="2000" dirty="0" smtClean="0">
                <a:cs typeface="Arial"/>
              </a:rPr>
              <a:t>of your files is very important, especially in large projects.</a:t>
            </a:r>
            <a:endParaRPr sz="2000" dirty="0" smtClean="0">
              <a:cs typeface="Times New Roman"/>
            </a:endParaRPr>
          </a:p>
          <a:p>
            <a:pPr marL="756285" indent="-286385">
              <a:lnSpc>
                <a:spcPct val="15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dirty="0" smtClean="0">
                <a:cs typeface="Arial"/>
              </a:rPr>
              <a:t>If </a:t>
            </a:r>
            <a:r>
              <a:rPr sz="2000" dirty="0">
                <a:cs typeface="Arial"/>
              </a:rPr>
              <a:t>storage space allows, archive all file iterations.</a:t>
            </a:r>
          </a:p>
          <a:p>
            <a:pPr marL="756285" marR="69215" indent="-286385">
              <a:lnSpc>
                <a:spcPct val="15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cs typeface="Arial"/>
              </a:rPr>
              <a:t>Insert a </a:t>
            </a:r>
            <a:r>
              <a:rPr sz="2000" b="1" dirty="0">
                <a:cs typeface="Arial"/>
              </a:rPr>
              <a:t>copyright statement </a:t>
            </a:r>
            <a:r>
              <a:rPr sz="2000" dirty="0">
                <a:cs typeface="Arial"/>
              </a:rPr>
              <a:t>in the project that legally designates the </a:t>
            </a:r>
            <a:r>
              <a:rPr sz="2000" dirty="0" smtClean="0">
                <a:cs typeface="Arial"/>
              </a:rPr>
              <a:t>code</a:t>
            </a:r>
            <a:r>
              <a:rPr lang="en-US" sz="2000" dirty="0" smtClean="0">
                <a:cs typeface="Arial"/>
              </a:rPr>
              <a:t> </a:t>
            </a:r>
            <a:r>
              <a:rPr sz="2000" dirty="0" smtClean="0">
                <a:cs typeface="Arial"/>
              </a:rPr>
              <a:t>as  </a:t>
            </a:r>
            <a:r>
              <a:rPr sz="2000" dirty="0">
                <a:cs typeface="Arial"/>
              </a:rPr>
              <a:t>the creator's intellectual property.</a:t>
            </a:r>
          </a:p>
          <a:p>
            <a:pPr marL="756285" marR="5080" indent="-286385">
              <a:lnSpc>
                <a:spcPct val="15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cs typeface="Arial"/>
              </a:rPr>
              <a:t>Copyright and ownership statements are embedded in &lt;meta&gt; tags at </a:t>
            </a:r>
            <a:r>
              <a:rPr sz="2000" dirty="0" smtClean="0">
                <a:cs typeface="Arial"/>
              </a:rPr>
              <a:t>the</a:t>
            </a:r>
            <a:r>
              <a:rPr lang="en-US" sz="2000" dirty="0" smtClean="0">
                <a:cs typeface="Arial"/>
              </a:rPr>
              <a:t> </a:t>
            </a:r>
            <a:r>
              <a:rPr sz="2000" dirty="0" smtClean="0">
                <a:cs typeface="Arial"/>
              </a:rPr>
              <a:t>top  </a:t>
            </a:r>
            <a:r>
              <a:rPr sz="2000" dirty="0">
                <a:cs typeface="Arial"/>
              </a:rPr>
              <a:t>of a HTML page.</a:t>
            </a:r>
          </a:p>
        </p:txBody>
      </p:sp>
    </p:spTree>
    <p:extLst>
      <p:ext uri="{BB962C8B-B14F-4D97-AF65-F5344CB8AC3E}">
        <p14:creationId xmlns:p14="http://schemas.microsoft.com/office/powerpoint/2010/main" val="3052738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3275" y="693720"/>
            <a:ext cx="218821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0" dirty="0"/>
              <a:t>Summa</a:t>
            </a:r>
            <a:r>
              <a:rPr spc="-125" dirty="0"/>
              <a:t>r</a:t>
            </a:r>
            <a:r>
              <a:rPr spc="-210" dirty="0"/>
              <a:t>y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059941" y="1903476"/>
            <a:ext cx="7764145" cy="3234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15" dirty="0">
                <a:cs typeface="Arial"/>
              </a:rPr>
              <a:t>Feedback </a:t>
            </a:r>
            <a:r>
              <a:rPr sz="2800" spc="-125" dirty="0">
                <a:cs typeface="Arial"/>
              </a:rPr>
              <a:t>loops </a:t>
            </a:r>
            <a:r>
              <a:rPr sz="2800" spc="-145" dirty="0">
                <a:cs typeface="Arial"/>
              </a:rPr>
              <a:t>and good </a:t>
            </a:r>
            <a:r>
              <a:rPr sz="2800" spc="-100" dirty="0">
                <a:cs typeface="Arial"/>
              </a:rPr>
              <a:t>communication  </a:t>
            </a:r>
            <a:r>
              <a:rPr sz="2800" spc="-95" dirty="0">
                <a:cs typeface="Arial"/>
              </a:rPr>
              <a:t>between </a:t>
            </a:r>
            <a:r>
              <a:rPr sz="2800" spc="-35" dirty="0">
                <a:cs typeface="Arial"/>
              </a:rPr>
              <a:t>the </a:t>
            </a:r>
            <a:r>
              <a:rPr sz="2800" spc="-165" dirty="0">
                <a:cs typeface="Arial"/>
              </a:rPr>
              <a:t>design </a:t>
            </a:r>
            <a:r>
              <a:rPr sz="2800" spc="-150" dirty="0">
                <a:cs typeface="Arial"/>
              </a:rPr>
              <a:t>and </a:t>
            </a:r>
            <a:r>
              <a:rPr sz="2800" spc="-35" dirty="0">
                <a:cs typeface="Arial"/>
              </a:rPr>
              <a:t>the </a:t>
            </a:r>
            <a:r>
              <a:rPr sz="2800" spc="-65" dirty="0">
                <a:cs typeface="Arial"/>
              </a:rPr>
              <a:t>production  </a:t>
            </a:r>
            <a:r>
              <a:rPr sz="2800" spc="-55" dirty="0">
                <a:cs typeface="Arial"/>
              </a:rPr>
              <a:t>efforts </a:t>
            </a:r>
            <a:r>
              <a:rPr sz="2800" spc="-140" dirty="0">
                <a:cs typeface="Arial"/>
              </a:rPr>
              <a:t>are </a:t>
            </a:r>
            <a:r>
              <a:rPr sz="2800" spc="-60" dirty="0">
                <a:cs typeface="Arial"/>
              </a:rPr>
              <a:t>critical </a:t>
            </a:r>
            <a:r>
              <a:rPr sz="2800" spc="25" dirty="0">
                <a:cs typeface="Arial"/>
              </a:rPr>
              <a:t>to </a:t>
            </a:r>
            <a:r>
              <a:rPr sz="2800" spc="-35" dirty="0">
                <a:cs typeface="Arial"/>
              </a:rPr>
              <a:t>the </a:t>
            </a:r>
            <a:r>
              <a:rPr sz="2800" spc="-265" dirty="0">
                <a:cs typeface="Arial"/>
              </a:rPr>
              <a:t>success </a:t>
            </a:r>
            <a:r>
              <a:rPr sz="2800" spc="-5" dirty="0">
                <a:cs typeface="Arial"/>
              </a:rPr>
              <a:t>of</a:t>
            </a:r>
            <a:r>
              <a:rPr sz="2800" spc="-560" dirty="0">
                <a:cs typeface="Arial"/>
              </a:rPr>
              <a:t> </a:t>
            </a:r>
            <a:r>
              <a:rPr sz="2800" spc="-245" dirty="0">
                <a:cs typeface="Arial"/>
              </a:rPr>
              <a:t>a </a:t>
            </a:r>
            <a:r>
              <a:rPr sz="2800" spc="-60" dirty="0">
                <a:cs typeface="Arial"/>
              </a:rPr>
              <a:t>project.</a:t>
            </a:r>
            <a:endParaRPr sz="2800" dirty="0">
              <a:cs typeface="Arial"/>
            </a:endParaRPr>
          </a:p>
          <a:p>
            <a:pPr marL="355600" marR="241935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29" dirty="0">
                <a:cs typeface="Arial"/>
              </a:rPr>
              <a:t>The </a:t>
            </a:r>
            <a:r>
              <a:rPr sz="2800" spc="-35" dirty="0">
                <a:cs typeface="Arial"/>
              </a:rPr>
              <a:t>four </a:t>
            </a:r>
            <a:r>
              <a:rPr sz="2800" spc="-90" dirty="0">
                <a:cs typeface="Arial"/>
              </a:rPr>
              <a:t>fundamental </a:t>
            </a:r>
            <a:r>
              <a:rPr sz="2800" spc="-145" dirty="0">
                <a:cs typeface="Arial"/>
              </a:rPr>
              <a:t>organizing</a:t>
            </a:r>
            <a:r>
              <a:rPr sz="2800" spc="-254" dirty="0">
                <a:cs typeface="Arial"/>
              </a:rPr>
              <a:t> </a:t>
            </a:r>
            <a:r>
              <a:rPr sz="2800" spc="-95" dirty="0">
                <a:cs typeface="Arial"/>
              </a:rPr>
              <a:t>structures  </a:t>
            </a:r>
            <a:r>
              <a:rPr sz="2800" spc="-140" dirty="0">
                <a:cs typeface="Arial"/>
              </a:rPr>
              <a:t>are </a:t>
            </a:r>
            <a:r>
              <a:rPr sz="2800" spc="-120" dirty="0">
                <a:cs typeface="Arial"/>
              </a:rPr>
              <a:t>linear, </a:t>
            </a:r>
            <a:r>
              <a:rPr sz="2800" spc="-110" dirty="0">
                <a:cs typeface="Arial"/>
              </a:rPr>
              <a:t>non-linear, </a:t>
            </a:r>
            <a:r>
              <a:rPr sz="2800" spc="-114" dirty="0">
                <a:cs typeface="Arial"/>
              </a:rPr>
              <a:t>hierarchical, </a:t>
            </a:r>
            <a:r>
              <a:rPr sz="2800" spc="-150" dirty="0">
                <a:cs typeface="Arial"/>
              </a:rPr>
              <a:t>and  </a:t>
            </a:r>
            <a:r>
              <a:rPr sz="2800" spc="-114" dirty="0">
                <a:cs typeface="Arial"/>
              </a:rPr>
              <a:t>composite.</a:t>
            </a:r>
            <a:endParaRPr sz="2800" dirty="0">
              <a:cs typeface="Arial"/>
            </a:endParaRPr>
          </a:p>
          <a:p>
            <a:pPr marL="355600" marR="497205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29" dirty="0">
                <a:cs typeface="Arial"/>
              </a:rPr>
              <a:t>The </a:t>
            </a:r>
            <a:r>
              <a:rPr sz="2800" spc="-150" dirty="0">
                <a:cs typeface="Arial"/>
              </a:rPr>
              <a:t>user </a:t>
            </a:r>
            <a:r>
              <a:rPr sz="2800" spc="-85" dirty="0">
                <a:cs typeface="Arial"/>
              </a:rPr>
              <a:t>interface </a:t>
            </a:r>
            <a:r>
              <a:rPr sz="2800" spc="-120" dirty="0">
                <a:cs typeface="Arial"/>
              </a:rPr>
              <a:t>should </a:t>
            </a:r>
            <a:r>
              <a:rPr sz="2800" spc="-145" dirty="0">
                <a:cs typeface="Arial"/>
              </a:rPr>
              <a:t>be </a:t>
            </a:r>
            <a:r>
              <a:rPr sz="2800" spc="-114" dirty="0">
                <a:cs typeface="Arial"/>
              </a:rPr>
              <a:t>simple,</a:t>
            </a:r>
            <a:r>
              <a:rPr sz="2800" spc="-270" dirty="0">
                <a:cs typeface="Arial"/>
              </a:rPr>
              <a:t> </a:t>
            </a:r>
            <a:r>
              <a:rPr sz="2800" spc="-145" dirty="0">
                <a:cs typeface="Arial"/>
              </a:rPr>
              <a:t>user-  </a:t>
            </a:r>
            <a:r>
              <a:rPr sz="2800" spc="-80" dirty="0">
                <a:cs typeface="Arial"/>
              </a:rPr>
              <a:t>friendly, </a:t>
            </a:r>
            <a:r>
              <a:rPr sz="2800" spc="-150" dirty="0">
                <a:cs typeface="Arial"/>
              </a:rPr>
              <a:t>and </a:t>
            </a:r>
            <a:r>
              <a:rPr sz="2800" spc="-250" dirty="0">
                <a:cs typeface="Arial"/>
              </a:rPr>
              <a:t>easy </a:t>
            </a:r>
            <a:r>
              <a:rPr sz="2800" spc="20" dirty="0">
                <a:cs typeface="Arial"/>
              </a:rPr>
              <a:t>to</a:t>
            </a:r>
            <a:r>
              <a:rPr sz="2800" spc="-155" dirty="0">
                <a:cs typeface="Arial"/>
              </a:rPr>
              <a:t> </a:t>
            </a:r>
            <a:r>
              <a:rPr sz="2800" spc="-140" dirty="0">
                <a:cs typeface="Arial"/>
              </a:rPr>
              <a:t>navigate.</a:t>
            </a:r>
            <a:endParaRPr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463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3DC42C2-6B58-404C-B339-2C72808A5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600"/>
            <a:ext cx="5038844" cy="1356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pic>
        <p:nvPicPr>
          <p:cNvPr id="4" name="Picture 3" descr="Two people climbing a mountain">
            <a:extLst>
              <a:ext uri="{FF2B5EF4-FFF2-40B4-BE49-F238E27FC236}">
                <a16:creationId xmlns:a16="http://schemas.microsoft.com/office/drawing/2014/main" xmlns="" id="{629F2A20-8FE1-4EA2-AE83-45314542A6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8" b="2278"/>
          <a:stretch/>
        </p:blipFill>
        <p:spPr>
          <a:xfrm>
            <a:off x="232860" y="243840"/>
            <a:ext cx="5432443" cy="63779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CF82941-5589-49BF-B6B1-76122B2D0E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4238" y="524298"/>
            <a:ext cx="7614634" cy="124328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2261870" marR="5080" indent="-2249805">
              <a:lnSpc>
                <a:spcPct val="100000"/>
              </a:lnSpc>
              <a:spcBef>
                <a:spcPts val="95"/>
              </a:spcBef>
            </a:pPr>
            <a:r>
              <a:rPr sz="4000" spc="-204" dirty="0"/>
              <a:t>Strategies </a:t>
            </a:r>
            <a:r>
              <a:rPr sz="4000" spc="-15" dirty="0"/>
              <a:t>for </a:t>
            </a:r>
            <a:r>
              <a:rPr sz="4000" spc="-195" dirty="0"/>
              <a:t>Creating</a:t>
            </a:r>
            <a:r>
              <a:rPr sz="4000" spc="-455" dirty="0"/>
              <a:t> </a:t>
            </a:r>
            <a:r>
              <a:rPr sz="4000" spc="-110" dirty="0"/>
              <a:t>Interactive  </a:t>
            </a:r>
            <a:r>
              <a:rPr sz="4000" spc="-55" dirty="0"/>
              <a:t>Multimedia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3201" y="1857740"/>
            <a:ext cx="6336406" cy="46942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user </a:t>
            </a:r>
            <a:r>
              <a:rPr sz="2000" spc="-125" dirty="0">
                <a:latin typeface="Arial"/>
                <a:cs typeface="Arial"/>
              </a:rPr>
              <a:t>can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either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b="1" spc="-85" dirty="0">
                <a:latin typeface="Arial"/>
                <a:cs typeface="Arial"/>
              </a:rPr>
              <a:t>describe </a:t>
            </a:r>
            <a:r>
              <a:rPr sz="2000" b="1" spc="-20" dirty="0">
                <a:latin typeface="Arial"/>
                <a:cs typeface="Arial"/>
              </a:rPr>
              <a:t>the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40" dirty="0">
                <a:latin typeface="Arial"/>
                <a:cs typeface="Arial"/>
              </a:rPr>
              <a:t>project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in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minute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65" dirty="0">
                <a:latin typeface="Arial"/>
                <a:cs typeface="Arial"/>
              </a:rPr>
              <a:t>details,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or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can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build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155" dirty="0">
                <a:latin typeface="Arial"/>
                <a:cs typeface="Arial"/>
              </a:rPr>
              <a:t>a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25" dirty="0">
                <a:latin typeface="Arial"/>
                <a:cs typeface="Arial"/>
              </a:rPr>
              <a:t>less-</a:t>
            </a:r>
            <a:endParaRPr sz="2000" b="1" dirty="0">
              <a:latin typeface="Arial"/>
              <a:cs typeface="Arial"/>
            </a:endParaRPr>
          </a:p>
          <a:p>
            <a:pPr marL="355600" marR="721360">
              <a:lnSpc>
                <a:spcPct val="150000"/>
              </a:lnSpc>
            </a:pPr>
            <a:r>
              <a:rPr sz="2000" b="1" spc="-55" dirty="0">
                <a:latin typeface="Arial"/>
                <a:cs typeface="Arial"/>
              </a:rPr>
              <a:t>detailed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60" dirty="0">
                <a:latin typeface="Arial"/>
                <a:cs typeface="Arial"/>
              </a:rPr>
              <a:t>storyboard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and</a:t>
            </a:r>
            <a:r>
              <a:rPr sz="2000" spc="-105" dirty="0">
                <a:latin typeface="Arial"/>
                <a:cs typeface="Arial"/>
              </a:rPr>
              <a:t> spend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more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effort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actually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rendering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  </a:t>
            </a:r>
            <a:r>
              <a:rPr sz="2000" spc="-40" dirty="0">
                <a:latin typeface="Arial"/>
                <a:cs typeface="Arial"/>
              </a:rPr>
              <a:t>project.</a:t>
            </a:r>
            <a:endParaRPr sz="2000" dirty="0">
              <a:latin typeface="Arial"/>
              <a:cs typeface="Arial"/>
            </a:endParaRPr>
          </a:p>
          <a:p>
            <a:pPr marL="355600" marR="465455" indent="-342900">
              <a:lnSpc>
                <a:spcPct val="15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45" dirty="0">
                <a:latin typeface="Arial"/>
                <a:cs typeface="Arial"/>
              </a:rPr>
              <a:t>The </a:t>
            </a:r>
            <a:r>
              <a:rPr sz="2000" spc="-45" dirty="0">
                <a:latin typeface="Arial"/>
                <a:cs typeface="Arial"/>
              </a:rPr>
              <a:t>method </a:t>
            </a:r>
            <a:r>
              <a:rPr sz="2000" spc="-114" dirty="0">
                <a:latin typeface="Arial"/>
                <a:cs typeface="Arial"/>
              </a:rPr>
              <a:t>chosen </a:t>
            </a:r>
            <a:r>
              <a:rPr sz="2000" spc="-100" dirty="0">
                <a:latin typeface="Arial"/>
                <a:cs typeface="Arial"/>
              </a:rPr>
              <a:t>depends </a:t>
            </a:r>
            <a:r>
              <a:rPr sz="2000" spc="-60" dirty="0">
                <a:latin typeface="Arial"/>
                <a:cs typeface="Arial"/>
              </a:rPr>
              <a:t>upon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b="1" spc="-125" dirty="0">
                <a:latin typeface="Arial"/>
                <a:cs typeface="Arial"/>
              </a:rPr>
              <a:t>scope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40" dirty="0">
                <a:latin typeface="Arial"/>
                <a:cs typeface="Arial"/>
              </a:rPr>
              <a:t>project,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370" dirty="0"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size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and  </a:t>
            </a:r>
            <a:r>
              <a:rPr sz="2000" b="1" spc="-65" dirty="0">
                <a:latin typeface="Arial"/>
                <a:cs typeface="Arial"/>
              </a:rPr>
              <a:t>style </a:t>
            </a:r>
            <a:r>
              <a:rPr sz="2000" b="1" spc="-5" dirty="0">
                <a:latin typeface="Arial"/>
                <a:cs typeface="Arial"/>
              </a:rPr>
              <a:t>of </a:t>
            </a:r>
            <a:r>
              <a:rPr sz="2000" b="1" spc="-20" dirty="0">
                <a:latin typeface="Arial"/>
                <a:cs typeface="Arial"/>
              </a:rPr>
              <a:t>the </a:t>
            </a:r>
            <a:r>
              <a:rPr sz="2000" b="1" spc="-60" dirty="0">
                <a:latin typeface="Arial"/>
                <a:cs typeface="Arial"/>
              </a:rPr>
              <a:t>team</a:t>
            </a:r>
            <a:r>
              <a:rPr sz="2000" spc="-60" dirty="0">
                <a:latin typeface="Arial"/>
                <a:cs typeface="Arial"/>
              </a:rPr>
              <a:t>,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spc="-35" dirty="0">
                <a:latin typeface="Arial"/>
                <a:cs typeface="Arial"/>
              </a:rPr>
              <a:t>whether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145" dirty="0">
                <a:latin typeface="Arial"/>
                <a:cs typeface="Arial"/>
              </a:rPr>
              <a:t>same </a:t>
            </a:r>
            <a:r>
              <a:rPr sz="2000" spc="-65" dirty="0">
                <a:latin typeface="Arial"/>
                <a:cs typeface="Arial"/>
              </a:rPr>
              <a:t>people </a:t>
            </a:r>
            <a:r>
              <a:rPr sz="2000" spc="5" dirty="0">
                <a:latin typeface="Arial"/>
                <a:cs typeface="Arial"/>
              </a:rPr>
              <a:t>will </a:t>
            </a:r>
            <a:r>
              <a:rPr sz="2000" spc="-60" dirty="0">
                <a:latin typeface="Arial"/>
                <a:cs typeface="Arial"/>
              </a:rPr>
              <a:t>do </a:t>
            </a:r>
            <a:r>
              <a:rPr sz="2000" spc="-105" dirty="0">
                <a:latin typeface="Arial"/>
                <a:cs typeface="Arial"/>
              </a:rPr>
              <a:t>design </a:t>
            </a:r>
            <a:r>
              <a:rPr sz="2000" spc="-95" dirty="0">
                <a:latin typeface="Arial"/>
                <a:cs typeface="Arial"/>
              </a:rPr>
              <a:t>and  </a:t>
            </a:r>
            <a:r>
              <a:rPr sz="2000" spc="-65" dirty="0">
                <a:latin typeface="Arial"/>
                <a:cs typeface="Arial"/>
              </a:rPr>
              <a:t>development</a:t>
            </a:r>
            <a:r>
              <a:rPr sz="2000" spc="-65" dirty="0" smtClean="0">
                <a:latin typeface="Arial"/>
                <a:cs typeface="Arial"/>
              </a:rPr>
              <a:t>.</a:t>
            </a:r>
            <a:endParaRPr sz="18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5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If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design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team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is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separate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from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development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team,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it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is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best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5" dirty="0" smtClean="0">
                <a:latin typeface="Arial"/>
                <a:cs typeface="Arial"/>
              </a:rPr>
              <a:t>to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sz="2000" spc="-75" dirty="0" smtClean="0">
                <a:latin typeface="Arial"/>
                <a:cs typeface="Arial"/>
              </a:rPr>
              <a:t>produce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50" dirty="0">
                <a:latin typeface="Arial"/>
                <a:cs typeface="Arial"/>
              </a:rPr>
              <a:t>detailed </a:t>
            </a:r>
            <a:r>
              <a:rPr sz="2000" spc="-105" dirty="0">
                <a:latin typeface="Arial"/>
                <a:cs typeface="Arial"/>
              </a:rPr>
              <a:t>design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first.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0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3293" y="1002813"/>
            <a:ext cx="7122159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340" dirty="0"/>
              <a:t>a </a:t>
            </a:r>
            <a:r>
              <a:rPr spc="-60" dirty="0"/>
              <a:t>Multimedia</a:t>
            </a:r>
            <a:r>
              <a:rPr spc="-114" dirty="0"/>
              <a:t> </a:t>
            </a:r>
            <a:r>
              <a:rPr spc="-155" dirty="0"/>
              <a:t>Project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483397" y="2367115"/>
            <a:ext cx="9221953" cy="30707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70180" indent="-342900"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Arial"/>
              </a:rPr>
              <a:t>Designing a multimedia project requires  </a:t>
            </a:r>
            <a:r>
              <a:rPr sz="3200" b="1" dirty="0">
                <a:cs typeface="Arial"/>
              </a:rPr>
              <a:t>knowledge</a:t>
            </a:r>
            <a:r>
              <a:rPr sz="3200" dirty="0">
                <a:cs typeface="Arial"/>
              </a:rPr>
              <a:t> and </a:t>
            </a:r>
            <a:r>
              <a:rPr sz="3200" b="1" dirty="0">
                <a:cs typeface="Arial"/>
              </a:rPr>
              <a:t>skill</a:t>
            </a:r>
            <a:r>
              <a:rPr sz="3200" dirty="0">
                <a:cs typeface="Arial"/>
              </a:rPr>
              <a:t> with computers, talent in  graphics, arts, video, and music, and the  ability to conceptualize logical pathways.</a:t>
            </a:r>
          </a:p>
          <a:p>
            <a:pPr marL="355600" marR="5080" indent="-342900"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Arial"/>
              </a:rPr>
              <a:t>Designing involves thinking, choosing, making,  and doing.</a:t>
            </a:r>
          </a:p>
        </p:txBody>
      </p:sp>
    </p:spTree>
    <p:extLst>
      <p:ext uri="{BB962C8B-B14F-4D97-AF65-F5344CB8AC3E}">
        <p14:creationId xmlns:p14="http://schemas.microsoft.com/office/powerpoint/2010/main" val="996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7233" y="1002813"/>
            <a:ext cx="712279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340" dirty="0"/>
              <a:t>a </a:t>
            </a:r>
            <a:r>
              <a:rPr spc="-60" dirty="0"/>
              <a:t>Multimedia</a:t>
            </a:r>
            <a:r>
              <a:rPr spc="-114" dirty="0"/>
              <a:t> </a:t>
            </a:r>
            <a:r>
              <a:rPr spc="-155" dirty="0"/>
              <a:t>Project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95547" y="2359948"/>
            <a:ext cx="5094605" cy="11969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80" dirty="0">
                <a:cs typeface="Arial"/>
              </a:rPr>
              <a:t>Designing </a:t>
            </a:r>
            <a:r>
              <a:rPr sz="3200" spc="-35" dirty="0">
                <a:cs typeface="Arial"/>
              </a:rPr>
              <a:t>the</a:t>
            </a:r>
            <a:r>
              <a:rPr sz="3200" spc="-125" dirty="0">
                <a:cs typeface="Arial"/>
              </a:rPr>
              <a:t> </a:t>
            </a:r>
            <a:r>
              <a:rPr sz="3200" spc="-70" dirty="0">
                <a:cs typeface="Arial"/>
              </a:rPr>
              <a:t>structure.</a:t>
            </a:r>
            <a:endParaRPr sz="3200" dirty="0">
              <a:cs typeface="Arial"/>
            </a:endParaRPr>
          </a:p>
          <a:p>
            <a:pPr marL="355600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80" dirty="0">
                <a:cs typeface="Arial"/>
              </a:rPr>
              <a:t>Designing </a:t>
            </a:r>
            <a:r>
              <a:rPr sz="3200" spc="-35" dirty="0">
                <a:cs typeface="Arial"/>
              </a:rPr>
              <a:t>the </a:t>
            </a:r>
            <a:r>
              <a:rPr sz="3200" spc="-150" dirty="0">
                <a:cs typeface="Arial"/>
              </a:rPr>
              <a:t>user</a:t>
            </a:r>
            <a:r>
              <a:rPr sz="3200" spc="-285" dirty="0">
                <a:cs typeface="Arial"/>
              </a:rPr>
              <a:t> </a:t>
            </a:r>
            <a:r>
              <a:rPr sz="3200" spc="-85" dirty="0">
                <a:cs typeface="Arial"/>
              </a:rPr>
              <a:t>interface.</a:t>
            </a:r>
            <a:endParaRPr sz="3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8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092" y="809629"/>
            <a:ext cx="536575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50" dirty="0"/>
              <a:t>the</a:t>
            </a:r>
            <a:r>
              <a:rPr spc="-229" dirty="0"/>
              <a:t> </a:t>
            </a:r>
            <a:r>
              <a:rPr spc="-140" dirty="0"/>
              <a:t>Structure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04275" y="2135295"/>
            <a:ext cx="7779384" cy="256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56210" indent="-342900"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Arial"/>
              </a:rPr>
              <a:t>The </a:t>
            </a:r>
            <a:r>
              <a:rPr sz="3200" b="1" dirty="0">
                <a:cs typeface="Arial"/>
              </a:rPr>
              <a:t>manner</a:t>
            </a:r>
            <a:r>
              <a:rPr sz="3200" dirty="0">
                <a:cs typeface="Arial"/>
              </a:rPr>
              <a:t> in which </a:t>
            </a:r>
            <a:r>
              <a:rPr sz="3200" b="1" dirty="0">
                <a:cs typeface="Arial"/>
              </a:rPr>
              <a:t>project material is  organized</a:t>
            </a:r>
            <a:r>
              <a:rPr sz="3200" dirty="0">
                <a:cs typeface="Arial"/>
              </a:rPr>
              <a:t> has just as great an </a:t>
            </a:r>
            <a:r>
              <a:rPr sz="3200" b="1" dirty="0">
                <a:cs typeface="Arial"/>
              </a:rPr>
              <a:t>impact</a:t>
            </a:r>
            <a:r>
              <a:rPr sz="3200" dirty="0">
                <a:cs typeface="Arial"/>
              </a:rPr>
              <a:t> on the  </a:t>
            </a:r>
            <a:r>
              <a:rPr sz="3200" b="1" dirty="0">
                <a:cs typeface="Arial"/>
              </a:rPr>
              <a:t>viewer as the content itself</a:t>
            </a:r>
            <a:r>
              <a:rPr sz="3200" dirty="0">
                <a:cs typeface="Arial"/>
              </a:rPr>
              <a:t>.</a:t>
            </a:r>
          </a:p>
          <a:p>
            <a:pPr marL="355600" marR="5080" indent="-342900"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Arial"/>
              </a:rPr>
              <a:t>Mapping the structure of a project should be  done early in the planning phase.</a:t>
            </a:r>
          </a:p>
        </p:txBody>
      </p:sp>
    </p:spTree>
    <p:extLst>
      <p:ext uri="{BB962C8B-B14F-4D97-AF65-F5344CB8AC3E}">
        <p14:creationId xmlns:p14="http://schemas.microsoft.com/office/powerpoint/2010/main" val="24310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092" y="822508"/>
            <a:ext cx="536575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50" dirty="0"/>
              <a:t>the</a:t>
            </a:r>
            <a:r>
              <a:rPr spc="-229" dirty="0"/>
              <a:t> </a:t>
            </a:r>
            <a:r>
              <a:rPr spc="-140" dirty="0"/>
              <a:t>Structure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02992" y="2128128"/>
            <a:ext cx="7981950" cy="2696891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 algn="just"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Navigation maps are also known as site maps.</a:t>
            </a:r>
          </a:p>
          <a:p>
            <a:pPr marL="355600" indent="-342900" algn="just"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They help organize the content and messages.</a:t>
            </a:r>
          </a:p>
          <a:p>
            <a:pPr marL="355600" marR="300990" indent="-342900" algn="just">
              <a:buChar char="•"/>
              <a:tabLst>
                <a:tab pos="355600" algn="l"/>
              </a:tabLst>
            </a:pPr>
            <a:r>
              <a:rPr sz="2800" dirty="0">
                <a:cs typeface="Arial"/>
              </a:rPr>
              <a:t>Navigation maps provide a hierarchical </a:t>
            </a:r>
            <a:r>
              <a:rPr sz="2800" dirty="0" smtClean="0">
                <a:cs typeface="Arial"/>
              </a:rPr>
              <a:t>table</a:t>
            </a:r>
            <a:r>
              <a:rPr lang="en-US" sz="2800" dirty="0" smtClean="0">
                <a:cs typeface="Arial"/>
              </a:rPr>
              <a:t> </a:t>
            </a:r>
            <a:r>
              <a:rPr sz="2800" dirty="0" smtClean="0">
                <a:cs typeface="Arial"/>
              </a:rPr>
              <a:t>of </a:t>
            </a:r>
            <a:r>
              <a:rPr sz="2800" dirty="0">
                <a:cs typeface="Arial"/>
              </a:rPr>
              <a:t>contents and a chart of the logical flow </a:t>
            </a:r>
            <a:r>
              <a:rPr sz="2800" dirty="0" smtClean="0">
                <a:cs typeface="Arial"/>
              </a:rPr>
              <a:t>of</a:t>
            </a:r>
            <a:r>
              <a:rPr lang="en-US" sz="2800" dirty="0" smtClean="0">
                <a:cs typeface="Arial"/>
              </a:rPr>
              <a:t> </a:t>
            </a:r>
            <a:r>
              <a:rPr sz="2800" dirty="0" smtClean="0">
                <a:cs typeface="Arial"/>
              </a:rPr>
              <a:t>the </a:t>
            </a:r>
            <a:r>
              <a:rPr sz="2800" dirty="0">
                <a:cs typeface="Arial"/>
              </a:rPr>
              <a:t>interactive interface.</a:t>
            </a:r>
          </a:p>
          <a:p>
            <a:pPr marL="355600" indent="-342900" algn="just"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Navigation maps are essentially non-linear.</a:t>
            </a:r>
          </a:p>
        </p:txBody>
      </p:sp>
    </p:spTree>
    <p:extLst>
      <p:ext uri="{BB962C8B-B14F-4D97-AF65-F5344CB8AC3E}">
        <p14:creationId xmlns:p14="http://schemas.microsoft.com/office/powerpoint/2010/main" val="18760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092" y="461900"/>
            <a:ext cx="536575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Designing </a:t>
            </a:r>
            <a:r>
              <a:rPr spc="-50" dirty="0"/>
              <a:t>the</a:t>
            </a:r>
            <a:r>
              <a:rPr spc="-229" dirty="0"/>
              <a:t> </a:t>
            </a:r>
            <a:r>
              <a:rPr spc="-140" dirty="0"/>
              <a:t>Structure</a:t>
            </a:r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53050" y="1890597"/>
            <a:ext cx="637984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</a:pPr>
            <a:r>
              <a:rPr sz="3200" spc="-175" dirty="0">
                <a:cs typeface="Arial"/>
              </a:rPr>
              <a:t>There </a:t>
            </a:r>
            <a:r>
              <a:rPr sz="3200" spc="-140" dirty="0">
                <a:cs typeface="Arial"/>
              </a:rPr>
              <a:t>are </a:t>
            </a:r>
            <a:r>
              <a:rPr sz="3200" spc="-35" dirty="0">
                <a:cs typeface="Arial"/>
              </a:rPr>
              <a:t>four </a:t>
            </a:r>
            <a:r>
              <a:rPr sz="3200" spc="-90" dirty="0">
                <a:cs typeface="Arial"/>
              </a:rPr>
              <a:t>fundamental</a:t>
            </a:r>
            <a:r>
              <a:rPr sz="3200" spc="-355" dirty="0">
                <a:cs typeface="Arial"/>
              </a:rPr>
              <a:t> </a:t>
            </a:r>
            <a:r>
              <a:rPr sz="3200" spc="-145" dirty="0">
                <a:cs typeface="Arial"/>
              </a:rPr>
              <a:t>organizing  </a:t>
            </a:r>
            <a:r>
              <a:rPr sz="3200" spc="-90" dirty="0">
                <a:cs typeface="Arial"/>
              </a:rPr>
              <a:t>structures:</a:t>
            </a:r>
            <a:endParaRPr sz="3200" dirty="0"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3050" y="3237920"/>
            <a:ext cx="7598409" cy="270458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9085" indent="-286385">
              <a:spcBef>
                <a:spcPts val="530"/>
              </a:spcBef>
              <a:buChar char="–"/>
              <a:tabLst>
                <a:tab pos="299085" algn="l"/>
                <a:tab pos="299720" algn="l"/>
              </a:tabLst>
            </a:pPr>
            <a:r>
              <a:rPr sz="2800" b="1" spc="-90" dirty="0">
                <a:cs typeface="Arial"/>
              </a:rPr>
              <a:t>Linear </a:t>
            </a:r>
            <a:r>
              <a:rPr sz="2800" spc="-50" dirty="0">
                <a:cs typeface="Arial"/>
              </a:rPr>
              <a:t>- </a:t>
            </a:r>
            <a:r>
              <a:rPr sz="2800" spc="-135" dirty="0">
                <a:cs typeface="Arial"/>
              </a:rPr>
              <a:t>Users </a:t>
            </a:r>
            <a:r>
              <a:rPr sz="2800" spc="-85" dirty="0">
                <a:cs typeface="Arial"/>
              </a:rPr>
              <a:t>navigate </a:t>
            </a:r>
            <a:r>
              <a:rPr sz="2800" spc="-70" dirty="0">
                <a:cs typeface="Arial"/>
              </a:rPr>
              <a:t>sequentially, </a:t>
            </a:r>
            <a:r>
              <a:rPr sz="2800" spc="-20" dirty="0">
                <a:cs typeface="Arial"/>
              </a:rPr>
              <a:t>from </a:t>
            </a:r>
            <a:r>
              <a:rPr sz="2800" spc="-75" dirty="0">
                <a:cs typeface="Arial"/>
              </a:rPr>
              <a:t>one </a:t>
            </a:r>
            <a:r>
              <a:rPr sz="2800" spc="-55" dirty="0">
                <a:cs typeface="Arial"/>
              </a:rPr>
              <a:t>frame </a:t>
            </a:r>
            <a:r>
              <a:rPr sz="2800" spc="-5" dirty="0">
                <a:cs typeface="Arial"/>
              </a:rPr>
              <a:t>of </a:t>
            </a:r>
            <a:r>
              <a:rPr sz="2800" spc="-30" dirty="0">
                <a:cs typeface="Arial"/>
              </a:rPr>
              <a:t>information </a:t>
            </a:r>
            <a:r>
              <a:rPr sz="2800" spc="15" dirty="0">
                <a:cs typeface="Arial"/>
              </a:rPr>
              <a:t>to</a:t>
            </a:r>
            <a:r>
              <a:rPr sz="2800" spc="-320" dirty="0">
                <a:cs typeface="Arial"/>
              </a:rPr>
              <a:t> </a:t>
            </a:r>
            <a:r>
              <a:rPr sz="2800" spc="-70" dirty="0">
                <a:cs typeface="Arial"/>
              </a:rPr>
              <a:t>another.</a:t>
            </a:r>
            <a:endParaRPr sz="2800" dirty="0">
              <a:cs typeface="Arial"/>
            </a:endParaRPr>
          </a:p>
          <a:p>
            <a:pPr marL="299085" marR="485140" indent="-286385"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2800" b="1" spc="-80" dirty="0">
                <a:cs typeface="Arial"/>
              </a:rPr>
              <a:t>Hierarchical</a:t>
            </a:r>
            <a:r>
              <a:rPr sz="2800" spc="-80" dirty="0">
                <a:cs typeface="Arial"/>
              </a:rPr>
              <a:t> </a:t>
            </a:r>
            <a:r>
              <a:rPr sz="2800" spc="-50" dirty="0">
                <a:cs typeface="Arial"/>
              </a:rPr>
              <a:t>- </a:t>
            </a:r>
            <a:r>
              <a:rPr sz="2800" spc="-135" dirty="0">
                <a:cs typeface="Arial"/>
              </a:rPr>
              <a:t>Users </a:t>
            </a:r>
            <a:r>
              <a:rPr sz="2800" spc="-85" dirty="0">
                <a:cs typeface="Arial"/>
              </a:rPr>
              <a:t>navigate </a:t>
            </a:r>
            <a:r>
              <a:rPr sz="2800" spc="-80" dirty="0">
                <a:cs typeface="Arial"/>
              </a:rPr>
              <a:t>along </a:t>
            </a:r>
            <a:r>
              <a:rPr sz="2800" spc="-20" dirty="0">
                <a:cs typeface="Arial"/>
              </a:rPr>
              <a:t>the </a:t>
            </a:r>
            <a:r>
              <a:rPr sz="2800" spc="-100" dirty="0">
                <a:cs typeface="Arial"/>
              </a:rPr>
              <a:t>branches </a:t>
            </a:r>
            <a:r>
              <a:rPr sz="2800" spc="-5" dirty="0">
                <a:cs typeface="Arial"/>
              </a:rPr>
              <a:t>of </a:t>
            </a:r>
            <a:r>
              <a:rPr sz="2800" spc="-140" dirty="0">
                <a:cs typeface="Arial"/>
              </a:rPr>
              <a:t>a </a:t>
            </a:r>
            <a:r>
              <a:rPr sz="2800" spc="-30" dirty="0">
                <a:cs typeface="Arial"/>
              </a:rPr>
              <a:t>tree </a:t>
            </a:r>
            <a:r>
              <a:rPr sz="2800" spc="-45" dirty="0">
                <a:cs typeface="Arial"/>
              </a:rPr>
              <a:t>structure </a:t>
            </a:r>
            <a:r>
              <a:rPr sz="2800" spc="-5" dirty="0">
                <a:cs typeface="Arial"/>
              </a:rPr>
              <a:t>that</a:t>
            </a:r>
            <a:r>
              <a:rPr sz="2800" spc="-210" dirty="0">
                <a:cs typeface="Arial"/>
              </a:rPr>
              <a:t> </a:t>
            </a:r>
            <a:r>
              <a:rPr sz="2800" spc="-100" dirty="0">
                <a:cs typeface="Arial"/>
              </a:rPr>
              <a:t>is  </a:t>
            </a:r>
            <a:r>
              <a:rPr sz="2800" spc="-105" dirty="0">
                <a:cs typeface="Arial"/>
              </a:rPr>
              <a:t>shaped </a:t>
            </a:r>
            <a:r>
              <a:rPr sz="2800" spc="-75" dirty="0">
                <a:cs typeface="Arial"/>
              </a:rPr>
              <a:t>by </a:t>
            </a:r>
            <a:r>
              <a:rPr sz="2800" spc="-20" dirty="0">
                <a:cs typeface="Arial"/>
              </a:rPr>
              <a:t>the </a:t>
            </a:r>
            <a:r>
              <a:rPr sz="2800" spc="-45" dirty="0">
                <a:cs typeface="Arial"/>
              </a:rPr>
              <a:t>natural </a:t>
            </a:r>
            <a:r>
              <a:rPr sz="2800" spc="-70" dirty="0">
                <a:cs typeface="Arial"/>
              </a:rPr>
              <a:t>logic </a:t>
            </a:r>
            <a:r>
              <a:rPr sz="2800" spc="-5" dirty="0">
                <a:cs typeface="Arial"/>
              </a:rPr>
              <a:t>of </a:t>
            </a:r>
            <a:r>
              <a:rPr sz="2800" spc="-20" dirty="0">
                <a:cs typeface="Arial"/>
              </a:rPr>
              <a:t>the </a:t>
            </a:r>
            <a:r>
              <a:rPr sz="2800" spc="-40" dirty="0">
                <a:cs typeface="Arial"/>
              </a:rPr>
              <a:t>content. </a:t>
            </a:r>
            <a:r>
              <a:rPr sz="2800" spc="25" dirty="0">
                <a:cs typeface="Arial"/>
              </a:rPr>
              <a:t>It </a:t>
            </a:r>
            <a:r>
              <a:rPr sz="2800" spc="-95" dirty="0">
                <a:cs typeface="Arial"/>
              </a:rPr>
              <a:t>is also </a:t>
            </a:r>
            <a:r>
              <a:rPr sz="2800" spc="-75" dirty="0">
                <a:cs typeface="Arial"/>
              </a:rPr>
              <a:t>called </a:t>
            </a:r>
            <a:r>
              <a:rPr sz="2800" spc="-45" dirty="0">
                <a:cs typeface="Arial"/>
              </a:rPr>
              <a:t>linear </a:t>
            </a:r>
            <a:r>
              <a:rPr sz="2800" spc="5" dirty="0">
                <a:cs typeface="Arial"/>
              </a:rPr>
              <a:t>with  </a:t>
            </a:r>
            <a:r>
              <a:rPr sz="2800" spc="-75" dirty="0">
                <a:cs typeface="Arial"/>
              </a:rPr>
              <a:t>branching.</a:t>
            </a:r>
            <a:endParaRPr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7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DCCF42-3ED4-4A8A-80FE-092B38A961FE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439CE287-EE18-4AD0-8067-6C20C5EEFF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8472B1-F546-4A61-B96B-D2B0FAD3D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 Facet design</Template>
  <TotalTime>0</TotalTime>
  <Words>1459</Words>
  <Application>Microsoft Office PowerPoint</Application>
  <PresentationFormat>Widescreen</PresentationFormat>
  <Paragraphs>140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Corbel</vt:lpstr>
      <vt:lpstr>Times New Roman</vt:lpstr>
      <vt:lpstr>Trebuchet MS</vt:lpstr>
      <vt:lpstr>Basis</vt:lpstr>
      <vt:lpstr>Designing and Producing</vt:lpstr>
      <vt:lpstr>Overview</vt:lpstr>
      <vt:lpstr>Strategies for Creating Interactive  Multimedia</vt:lpstr>
      <vt:lpstr>Strategies for Creating Interactive  Multimedia</vt:lpstr>
      <vt:lpstr>Designing a Multimedia Project</vt:lpstr>
      <vt:lpstr>Designing a Multimedia Project</vt:lpstr>
      <vt:lpstr>Designing the Structure</vt:lpstr>
      <vt:lpstr>Designing the Structure</vt:lpstr>
      <vt:lpstr>Designing the Structure</vt:lpstr>
      <vt:lpstr>Designing the Structure</vt:lpstr>
      <vt:lpstr>Designing the Structure</vt:lpstr>
      <vt:lpstr>Designing the Structure</vt:lpstr>
      <vt:lpstr>Designing the Structure</vt:lpstr>
      <vt:lpstr>Designing the Structure</vt:lpstr>
      <vt:lpstr>Designing the Structure</vt:lpstr>
      <vt:lpstr>Designing the Structure</vt:lpstr>
      <vt:lpstr>Designing the Structure</vt:lpstr>
      <vt:lpstr>Designing the User Interface</vt:lpstr>
      <vt:lpstr>Designing the User Interface</vt:lpstr>
      <vt:lpstr>Designing the User Interface</vt:lpstr>
      <vt:lpstr>Designing the User Interface</vt:lpstr>
      <vt:lpstr>Designing the User Interface</vt:lpstr>
      <vt:lpstr>Designing the User Interface</vt:lpstr>
      <vt:lpstr>Producing a Multimedia Project</vt:lpstr>
      <vt:lpstr>Producing a Multimedia Project</vt:lpstr>
      <vt:lpstr>Producing a Multimedia Project</vt:lpstr>
      <vt:lpstr>Producing a Multimedia Project</vt:lpstr>
      <vt:lpstr>Producing a Multimedia Project</vt:lpstr>
      <vt:lpstr>Producing a Multimedia Project</vt:lpstr>
      <vt:lpstr>Producing a Multimedia Project</vt:lpstr>
      <vt:lpstr>Producing a Multimedia Project</vt:lpstr>
      <vt:lpstr>Producing a Multimedia Project</vt:lpstr>
      <vt:lpstr>Summary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2019-04-14T08:00:04Z</dcterms:created>
  <dcterms:modified xsi:type="dcterms:W3CDTF">2019-11-21T05:48:39Z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