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7" r:id="rId2"/>
    <p:sldId id="258" r:id="rId3"/>
    <p:sldId id="271"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6" d="100"/>
          <a:sy n="46" d="100"/>
        </p:scale>
        <p:origin x="-1296" y="-29"/>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3AB4C6B-2045-469D-B9FD-BADE3C64B57E}" type="datetimeFigureOut">
              <a:rPr lang="en-US" smtClean="0"/>
              <a:t>12-Nov-20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5738E51-98E7-495A-BAE4-F7697BC571E3}" type="slidenum">
              <a:rPr lang="en-US" smtClean="0"/>
              <a:t>‹#›</a:t>
            </a:fld>
            <a:endParaRPr lang="en-US"/>
          </a:p>
        </p:txBody>
      </p:sp>
    </p:spTree>
    <p:extLst>
      <p:ext uri="{BB962C8B-B14F-4D97-AF65-F5344CB8AC3E}">
        <p14:creationId xmlns:p14="http://schemas.microsoft.com/office/powerpoint/2010/main" val="991730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smtClean="0"/>
              <a:t> </a:t>
            </a:r>
            <a:endParaRPr lang="en-US" dirty="0"/>
          </a:p>
        </p:txBody>
      </p:sp>
      <p:sp>
        <p:nvSpPr>
          <p:cNvPr id="4" name="Slide Number Placeholder 3"/>
          <p:cNvSpPr>
            <a:spLocks noGrp="1"/>
          </p:cNvSpPr>
          <p:nvPr>
            <p:ph type="sldNum" sz="quarter" idx="10"/>
          </p:nvPr>
        </p:nvSpPr>
        <p:spPr/>
        <p:txBody>
          <a:bodyPr/>
          <a:lstStyle/>
          <a:p>
            <a:fld id="{51CB48F2-5B0E-44EC-B653-7019A3387426}" type="slidenum">
              <a:rPr lang="en-US" smtClean="0"/>
              <a:pPr/>
              <a:t>10</a:t>
            </a:fld>
            <a:endParaRPr lang="en-US"/>
          </a:p>
        </p:txBody>
      </p:sp>
    </p:spTree>
    <p:extLst>
      <p:ext uri="{BB962C8B-B14F-4D97-AF65-F5344CB8AC3E}">
        <p14:creationId xmlns:p14="http://schemas.microsoft.com/office/powerpoint/2010/main" val="31544724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0B8AAC8-3613-45B3-80A7-CC5A01E7EC02}" type="datetimeFigureOut">
              <a:rPr lang="en-US" smtClean="0"/>
              <a:t>12-Nov-20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3A1C3-D9D0-4E32-968F-32F334955A30}" type="slidenum">
              <a:rPr lang="en-US" smtClean="0"/>
              <a:t>‹#›</a:t>
            </a:fld>
            <a:endParaRPr lang="en-US"/>
          </a:p>
        </p:txBody>
      </p:sp>
    </p:spTree>
    <p:extLst>
      <p:ext uri="{BB962C8B-B14F-4D97-AF65-F5344CB8AC3E}">
        <p14:creationId xmlns:p14="http://schemas.microsoft.com/office/powerpoint/2010/main" val="36591176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B8AAC8-3613-45B3-80A7-CC5A01E7EC02}" type="datetimeFigureOut">
              <a:rPr lang="en-US" smtClean="0"/>
              <a:t>12-Nov-20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3A1C3-D9D0-4E32-968F-32F334955A30}" type="slidenum">
              <a:rPr lang="en-US" smtClean="0"/>
              <a:t>‹#›</a:t>
            </a:fld>
            <a:endParaRPr lang="en-US"/>
          </a:p>
        </p:txBody>
      </p:sp>
    </p:spTree>
    <p:extLst>
      <p:ext uri="{BB962C8B-B14F-4D97-AF65-F5344CB8AC3E}">
        <p14:creationId xmlns:p14="http://schemas.microsoft.com/office/powerpoint/2010/main" val="1560459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B8AAC8-3613-45B3-80A7-CC5A01E7EC02}" type="datetimeFigureOut">
              <a:rPr lang="en-US" smtClean="0"/>
              <a:t>12-Nov-20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3A1C3-D9D0-4E32-968F-32F334955A30}" type="slidenum">
              <a:rPr lang="en-US" smtClean="0"/>
              <a:t>‹#›</a:t>
            </a:fld>
            <a:endParaRPr lang="en-US"/>
          </a:p>
        </p:txBody>
      </p:sp>
    </p:spTree>
    <p:extLst>
      <p:ext uri="{BB962C8B-B14F-4D97-AF65-F5344CB8AC3E}">
        <p14:creationId xmlns:p14="http://schemas.microsoft.com/office/powerpoint/2010/main" val="32917500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B8AAC8-3613-45B3-80A7-CC5A01E7EC02}" type="datetimeFigureOut">
              <a:rPr lang="en-US" smtClean="0"/>
              <a:t>12-Nov-20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3A1C3-D9D0-4E32-968F-32F334955A30}" type="slidenum">
              <a:rPr lang="en-US" smtClean="0"/>
              <a:t>‹#›</a:t>
            </a:fld>
            <a:endParaRPr lang="en-US"/>
          </a:p>
        </p:txBody>
      </p:sp>
    </p:spTree>
    <p:extLst>
      <p:ext uri="{BB962C8B-B14F-4D97-AF65-F5344CB8AC3E}">
        <p14:creationId xmlns:p14="http://schemas.microsoft.com/office/powerpoint/2010/main" val="34242737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0B8AAC8-3613-45B3-80A7-CC5A01E7EC02}" type="datetimeFigureOut">
              <a:rPr lang="en-US" smtClean="0"/>
              <a:t>12-Nov-20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3A1C3-D9D0-4E32-968F-32F334955A30}" type="slidenum">
              <a:rPr lang="en-US" smtClean="0"/>
              <a:t>‹#›</a:t>
            </a:fld>
            <a:endParaRPr lang="en-US"/>
          </a:p>
        </p:txBody>
      </p:sp>
    </p:spTree>
    <p:extLst>
      <p:ext uri="{BB962C8B-B14F-4D97-AF65-F5344CB8AC3E}">
        <p14:creationId xmlns:p14="http://schemas.microsoft.com/office/powerpoint/2010/main" val="34671995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0B8AAC8-3613-45B3-80A7-CC5A01E7EC02}" type="datetimeFigureOut">
              <a:rPr lang="en-US" smtClean="0"/>
              <a:t>12-Nov-20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3A1C3-D9D0-4E32-968F-32F334955A30}" type="slidenum">
              <a:rPr lang="en-US" smtClean="0"/>
              <a:t>‹#›</a:t>
            </a:fld>
            <a:endParaRPr lang="en-US"/>
          </a:p>
        </p:txBody>
      </p:sp>
    </p:spTree>
    <p:extLst>
      <p:ext uri="{BB962C8B-B14F-4D97-AF65-F5344CB8AC3E}">
        <p14:creationId xmlns:p14="http://schemas.microsoft.com/office/powerpoint/2010/main" val="3343000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0B8AAC8-3613-45B3-80A7-CC5A01E7EC02}" type="datetimeFigureOut">
              <a:rPr lang="en-US" smtClean="0"/>
              <a:t>12-Nov-20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63A1C3-D9D0-4E32-968F-32F334955A30}" type="slidenum">
              <a:rPr lang="en-US" smtClean="0"/>
              <a:t>‹#›</a:t>
            </a:fld>
            <a:endParaRPr lang="en-US"/>
          </a:p>
        </p:txBody>
      </p:sp>
    </p:spTree>
    <p:extLst>
      <p:ext uri="{BB962C8B-B14F-4D97-AF65-F5344CB8AC3E}">
        <p14:creationId xmlns:p14="http://schemas.microsoft.com/office/powerpoint/2010/main" val="3918126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0B8AAC8-3613-45B3-80A7-CC5A01E7EC02}" type="datetimeFigureOut">
              <a:rPr lang="en-US" smtClean="0"/>
              <a:t>12-Nov-20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63A1C3-D9D0-4E32-968F-32F334955A30}" type="slidenum">
              <a:rPr lang="en-US" smtClean="0"/>
              <a:t>‹#›</a:t>
            </a:fld>
            <a:endParaRPr lang="en-US"/>
          </a:p>
        </p:txBody>
      </p:sp>
    </p:spTree>
    <p:extLst>
      <p:ext uri="{BB962C8B-B14F-4D97-AF65-F5344CB8AC3E}">
        <p14:creationId xmlns:p14="http://schemas.microsoft.com/office/powerpoint/2010/main" val="1600292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B8AAC8-3613-45B3-80A7-CC5A01E7EC02}" type="datetimeFigureOut">
              <a:rPr lang="en-US" smtClean="0"/>
              <a:t>12-Nov-20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63A1C3-D9D0-4E32-968F-32F334955A30}" type="slidenum">
              <a:rPr lang="en-US" smtClean="0"/>
              <a:t>‹#›</a:t>
            </a:fld>
            <a:endParaRPr lang="en-US"/>
          </a:p>
        </p:txBody>
      </p:sp>
    </p:spTree>
    <p:extLst>
      <p:ext uri="{BB962C8B-B14F-4D97-AF65-F5344CB8AC3E}">
        <p14:creationId xmlns:p14="http://schemas.microsoft.com/office/powerpoint/2010/main" val="475278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B8AAC8-3613-45B3-80A7-CC5A01E7EC02}" type="datetimeFigureOut">
              <a:rPr lang="en-US" smtClean="0"/>
              <a:t>12-Nov-20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3A1C3-D9D0-4E32-968F-32F334955A30}" type="slidenum">
              <a:rPr lang="en-US" smtClean="0"/>
              <a:t>‹#›</a:t>
            </a:fld>
            <a:endParaRPr lang="en-US"/>
          </a:p>
        </p:txBody>
      </p:sp>
    </p:spTree>
    <p:extLst>
      <p:ext uri="{BB962C8B-B14F-4D97-AF65-F5344CB8AC3E}">
        <p14:creationId xmlns:p14="http://schemas.microsoft.com/office/powerpoint/2010/main" val="14106497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B8AAC8-3613-45B3-80A7-CC5A01E7EC02}" type="datetimeFigureOut">
              <a:rPr lang="en-US" smtClean="0"/>
              <a:t>12-Nov-20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3A1C3-D9D0-4E32-968F-32F334955A30}" type="slidenum">
              <a:rPr lang="en-US" smtClean="0"/>
              <a:t>‹#›</a:t>
            </a:fld>
            <a:endParaRPr lang="en-US"/>
          </a:p>
        </p:txBody>
      </p:sp>
    </p:spTree>
    <p:extLst>
      <p:ext uri="{BB962C8B-B14F-4D97-AF65-F5344CB8AC3E}">
        <p14:creationId xmlns:p14="http://schemas.microsoft.com/office/powerpoint/2010/main" val="17889707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B8AAC8-3613-45B3-80A7-CC5A01E7EC02}" type="datetimeFigureOut">
              <a:rPr lang="en-US" smtClean="0"/>
              <a:t>12-Nov-20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63A1C3-D9D0-4E32-968F-32F334955A30}" type="slidenum">
              <a:rPr lang="en-US" smtClean="0"/>
              <a:t>‹#›</a:t>
            </a:fld>
            <a:endParaRPr lang="en-US"/>
          </a:p>
        </p:txBody>
      </p:sp>
    </p:spTree>
    <p:extLst>
      <p:ext uri="{BB962C8B-B14F-4D97-AF65-F5344CB8AC3E}">
        <p14:creationId xmlns:p14="http://schemas.microsoft.com/office/powerpoint/2010/main" val="41914462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1771650" y="1"/>
            <a:ext cx="6229350" cy="1143000"/>
          </a:xfrm>
        </p:spPr>
        <p:txBody>
          <a:bodyPr>
            <a:noAutofit/>
          </a:bodyPr>
          <a:lstStyle/>
          <a:p>
            <a:pPr algn="l"/>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sp>
        <p:nvSpPr>
          <p:cNvPr id="7" name="Subtitle 6"/>
          <p:cNvSpPr>
            <a:spLocks noGrp="1"/>
          </p:cNvSpPr>
          <p:nvPr>
            <p:ph type="subTitle" idx="1"/>
          </p:nvPr>
        </p:nvSpPr>
        <p:spPr>
          <a:xfrm>
            <a:off x="457200" y="533400"/>
            <a:ext cx="8401050" cy="2362200"/>
          </a:xfrm>
        </p:spPr>
        <p:txBody>
          <a:bodyPr>
            <a:normAutofit/>
          </a:bodyPr>
          <a:lstStyle/>
          <a:p>
            <a:r>
              <a:rPr lang="en-US" sz="3900" b="1" dirty="0"/>
              <a:t> </a:t>
            </a:r>
            <a:r>
              <a:rPr lang="en-US" sz="3500" b="1" dirty="0" smtClean="0">
                <a:solidFill>
                  <a:schemeClr val="tx1"/>
                </a:solidFill>
                <a:latin typeface="Algerian" panose="04020705040A02060702" pitchFamily="82" charset="0"/>
              </a:rPr>
              <a:t>Psychological </a:t>
            </a:r>
            <a:r>
              <a:rPr lang="en-US" sz="3500" b="1" dirty="0">
                <a:solidFill>
                  <a:schemeClr val="tx1"/>
                </a:solidFill>
                <a:latin typeface="Algerian" panose="04020705040A02060702" pitchFamily="82" charset="0"/>
              </a:rPr>
              <a:t>Foundations of Science Education</a:t>
            </a:r>
          </a:p>
          <a:p>
            <a:r>
              <a:rPr lang="en-US" sz="2400" dirty="0" smtClean="0">
                <a:solidFill>
                  <a:schemeClr val="tx1"/>
                </a:solidFill>
              </a:rPr>
              <a:t> </a:t>
            </a:r>
            <a:endParaRPr lang="en-US" sz="2400" dirty="0"/>
          </a:p>
        </p:txBody>
      </p:sp>
    </p:spTree>
    <p:extLst>
      <p:ext uri="{BB962C8B-B14F-4D97-AF65-F5344CB8AC3E}">
        <p14:creationId xmlns:p14="http://schemas.microsoft.com/office/powerpoint/2010/main" val="31989273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0"/>
            <a:ext cx="8763000" cy="762000"/>
          </a:xfrm>
        </p:spPr>
        <p:txBody>
          <a:bodyPr>
            <a:normAutofit/>
          </a:bodyPr>
          <a:lstStyle/>
          <a:p>
            <a:r>
              <a:rPr lang="en-US" sz="4000" dirty="0" smtClean="0"/>
              <a:t>Thorndike….connectionism</a:t>
            </a:r>
            <a:endParaRPr lang="en-US" sz="4000" dirty="0"/>
          </a:p>
        </p:txBody>
      </p:sp>
      <p:sp>
        <p:nvSpPr>
          <p:cNvPr id="5" name="Subtitle 4"/>
          <p:cNvSpPr>
            <a:spLocks noGrp="1"/>
          </p:cNvSpPr>
          <p:nvPr>
            <p:ph type="subTitle" idx="1"/>
          </p:nvPr>
        </p:nvSpPr>
        <p:spPr>
          <a:xfrm>
            <a:off x="304800" y="838200"/>
            <a:ext cx="8610600" cy="6019800"/>
          </a:xfrm>
        </p:spPr>
        <p:txBody>
          <a:bodyPr/>
          <a:lstStyle/>
          <a:p>
            <a:pPr algn="l"/>
            <a:r>
              <a:rPr lang="en-US" sz="2800" dirty="0" smtClean="0">
                <a:solidFill>
                  <a:schemeClr val="tx1"/>
                </a:solidFill>
              </a:rPr>
              <a:t>Learning is the result of associations formed between stimuli and responses </a:t>
            </a:r>
          </a:p>
          <a:p>
            <a:pPr algn="l"/>
            <a:r>
              <a:rPr lang="en-US" sz="2800" dirty="0" smtClean="0">
                <a:solidFill>
                  <a:schemeClr val="tx1"/>
                </a:solidFill>
              </a:rPr>
              <a:t>( S-R framework)</a:t>
            </a:r>
          </a:p>
          <a:p>
            <a:pPr algn="l"/>
            <a:r>
              <a:rPr lang="en-US" sz="2800" dirty="0" smtClean="0">
                <a:solidFill>
                  <a:schemeClr val="tx1"/>
                </a:solidFill>
              </a:rPr>
              <a:t>These associations are strengthened/weakened  by the nature and frequency of the S-R pairings.</a:t>
            </a:r>
          </a:p>
          <a:p>
            <a:pPr algn="l"/>
            <a:r>
              <a:rPr lang="en-US" sz="2800" dirty="0" smtClean="0">
                <a:solidFill>
                  <a:schemeClr val="tx1"/>
                </a:solidFill>
              </a:rPr>
              <a:t>Trial and error learning- certain responses come to dominate others due to rewards.</a:t>
            </a:r>
          </a:p>
          <a:p>
            <a:pPr algn="l"/>
            <a:r>
              <a:rPr lang="en-US" sz="3600" b="1" dirty="0" smtClean="0">
                <a:solidFill>
                  <a:schemeClr val="tx1"/>
                </a:solidFill>
              </a:rPr>
              <a:t>The 3 Primary Laws of </a:t>
            </a:r>
            <a:r>
              <a:rPr lang="en-US" sz="3600" b="1" dirty="0" smtClean="0">
                <a:solidFill>
                  <a:schemeClr val="tx1"/>
                </a:solidFill>
                <a:latin typeface="Balloon Lt BT" pitchFamily="66" charset="0"/>
              </a:rPr>
              <a:t>Connectionism</a:t>
            </a:r>
          </a:p>
          <a:p>
            <a:pPr algn="l"/>
            <a:r>
              <a:rPr lang="en-US" sz="3600" dirty="0" smtClean="0">
                <a:solidFill>
                  <a:schemeClr val="tx1"/>
                </a:solidFill>
              </a:rPr>
              <a:t>Law of effect</a:t>
            </a:r>
          </a:p>
          <a:p>
            <a:pPr algn="l"/>
            <a:r>
              <a:rPr lang="en-US" sz="3600" dirty="0" smtClean="0">
                <a:solidFill>
                  <a:schemeClr val="tx1"/>
                </a:solidFill>
              </a:rPr>
              <a:t> Law of readiness</a:t>
            </a:r>
          </a:p>
          <a:p>
            <a:pPr algn="l"/>
            <a:r>
              <a:rPr lang="en-US" sz="3600" dirty="0" smtClean="0">
                <a:solidFill>
                  <a:schemeClr val="tx1"/>
                </a:solidFill>
              </a:rPr>
              <a:t>Law of exercise</a:t>
            </a:r>
          </a:p>
          <a:p>
            <a:pPr algn="l"/>
            <a:endParaRPr lang="en-US" dirty="0" smtClean="0">
              <a:solidFill>
                <a:schemeClr val="hlink"/>
              </a:solidFill>
            </a:endParaRPr>
          </a:p>
          <a:p>
            <a:pPr algn="l"/>
            <a:endParaRPr lang="en-US" dirty="0" smtClean="0">
              <a:solidFill>
                <a:schemeClr val="hlink"/>
              </a:solidFill>
            </a:endParaRPr>
          </a:p>
          <a:p>
            <a:pPr algn="l"/>
            <a:endParaRPr lang="en-US" b="1" dirty="0">
              <a:solidFill>
                <a:schemeClr val="tx1"/>
              </a:solidFill>
            </a:endParaRPr>
          </a:p>
        </p:txBody>
      </p:sp>
    </p:spTree>
    <p:extLst>
      <p:ext uri="{BB962C8B-B14F-4D97-AF65-F5344CB8AC3E}">
        <p14:creationId xmlns:p14="http://schemas.microsoft.com/office/powerpoint/2010/main" val="34394799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304800"/>
            <a:ext cx="8610600" cy="6553200"/>
          </a:xfrm>
        </p:spPr>
        <p:txBody>
          <a:bodyPr>
            <a:normAutofit/>
          </a:bodyPr>
          <a:lstStyle/>
          <a:p>
            <a:pPr algn="l">
              <a:buFont typeface="Arial" pitchFamily="34" charset="0"/>
              <a:buChar char="•"/>
            </a:pPr>
            <a:r>
              <a:rPr lang="en-US" sz="3600" b="1" dirty="0" smtClean="0">
                <a:solidFill>
                  <a:schemeClr val="tx1"/>
                </a:solidFill>
              </a:rPr>
              <a:t>Law of effect- </a:t>
            </a:r>
            <a:r>
              <a:rPr lang="en-US" sz="3600" dirty="0" smtClean="0">
                <a:solidFill>
                  <a:schemeClr val="tx1"/>
                </a:solidFill>
              </a:rPr>
              <a:t>responses to a situation which are followed by a rewarding state of affairs will be strengthened and become habitual responses to that </a:t>
            </a:r>
            <a:r>
              <a:rPr lang="en-US" sz="3600" dirty="0" smtClean="0">
                <a:solidFill>
                  <a:schemeClr val="tx1"/>
                </a:solidFill>
              </a:rPr>
              <a:t>situation</a:t>
            </a:r>
            <a:endParaRPr lang="en-US" sz="3600" b="1" dirty="0" smtClean="0">
              <a:solidFill>
                <a:schemeClr val="tx1"/>
              </a:solidFill>
            </a:endParaRPr>
          </a:p>
          <a:p>
            <a:pPr algn="l">
              <a:buFont typeface="Arial" pitchFamily="34" charset="0"/>
              <a:buChar char="•"/>
            </a:pPr>
            <a:r>
              <a:rPr lang="en-US" sz="3600" b="1" dirty="0" smtClean="0">
                <a:solidFill>
                  <a:schemeClr val="tx1"/>
                </a:solidFill>
              </a:rPr>
              <a:t>Law of readiness- </a:t>
            </a:r>
            <a:r>
              <a:rPr lang="en-US" sz="3600" dirty="0" smtClean="0">
                <a:solidFill>
                  <a:schemeClr val="tx1"/>
                </a:solidFill>
              </a:rPr>
              <a:t>a series of responses can e chained together to satisfy some goal which will result in annoyance if </a:t>
            </a:r>
            <a:r>
              <a:rPr lang="en-US" sz="3600" dirty="0" smtClean="0">
                <a:solidFill>
                  <a:schemeClr val="tx1"/>
                </a:solidFill>
              </a:rPr>
              <a:t>blocked</a:t>
            </a:r>
            <a:endParaRPr lang="en-US" sz="3600" b="1" dirty="0">
              <a:solidFill>
                <a:schemeClr val="tx1"/>
              </a:solidFill>
            </a:endParaRPr>
          </a:p>
          <a:p>
            <a:pPr algn="l">
              <a:buFont typeface="Arial" pitchFamily="34" charset="0"/>
              <a:buChar char="•"/>
            </a:pPr>
            <a:r>
              <a:rPr lang="en-US" sz="3600" b="1" dirty="0" smtClean="0">
                <a:solidFill>
                  <a:schemeClr val="tx1"/>
                </a:solidFill>
              </a:rPr>
              <a:t>Law of exercise- </a:t>
            </a:r>
            <a:r>
              <a:rPr lang="en-US" sz="3600" dirty="0" smtClean="0">
                <a:solidFill>
                  <a:schemeClr val="tx1"/>
                </a:solidFill>
              </a:rPr>
              <a:t>connections become strengthened with practice and weakened when practice discontinues</a:t>
            </a:r>
          </a:p>
          <a:p>
            <a:pPr algn="l">
              <a:buFont typeface="Arial" pitchFamily="34" charset="0"/>
              <a:buChar char="•"/>
            </a:pPr>
            <a:endParaRPr lang="en-US" sz="2000" dirty="0">
              <a:solidFill>
                <a:schemeClr val="tx1"/>
              </a:solidFill>
            </a:endParaRPr>
          </a:p>
        </p:txBody>
      </p:sp>
    </p:spTree>
    <p:extLst>
      <p:ext uri="{BB962C8B-B14F-4D97-AF65-F5344CB8AC3E}">
        <p14:creationId xmlns:p14="http://schemas.microsoft.com/office/powerpoint/2010/main" val="24777045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52400"/>
            <a:ext cx="8458200" cy="914400"/>
          </a:xfrm>
        </p:spPr>
        <p:txBody>
          <a:bodyPr>
            <a:normAutofit fontScale="90000"/>
          </a:bodyPr>
          <a:lstStyle/>
          <a:p>
            <a:r>
              <a:rPr lang="en-US" sz="3600" b="1" dirty="0" smtClean="0"/>
              <a:t>Scope/Application</a:t>
            </a:r>
            <a:r>
              <a:rPr lang="en-US" sz="3600" dirty="0" smtClean="0"/>
              <a:t/>
            </a:r>
            <a:br>
              <a:rPr lang="en-US" sz="3600" dirty="0" smtClean="0"/>
            </a:br>
            <a:endParaRPr lang="en-US" sz="3600" dirty="0"/>
          </a:p>
        </p:txBody>
      </p:sp>
      <p:sp>
        <p:nvSpPr>
          <p:cNvPr id="3" name="Subtitle 2"/>
          <p:cNvSpPr>
            <a:spLocks noGrp="1"/>
          </p:cNvSpPr>
          <p:nvPr>
            <p:ph type="subTitle" idx="1"/>
          </p:nvPr>
        </p:nvSpPr>
        <p:spPr>
          <a:xfrm>
            <a:off x="762000" y="990600"/>
            <a:ext cx="7848600" cy="5410200"/>
          </a:xfrm>
        </p:spPr>
        <p:txBody>
          <a:bodyPr/>
          <a:lstStyle/>
          <a:p>
            <a:pPr algn="l"/>
            <a:r>
              <a:rPr lang="en-US" sz="4000" dirty="0" smtClean="0">
                <a:solidFill>
                  <a:schemeClr val="tx1"/>
                </a:solidFill>
              </a:rPr>
              <a:t>Thorndike was especially interested in applying his theory of connectionism to areas of: </a:t>
            </a:r>
          </a:p>
          <a:p>
            <a:pPr algn="l">
              <a:buFont typeface="Arial" pitchFamily="34" charset="0"/>
              <a:buChar char="•"/>
            </a:pPr>
            <a:r>
              <a:rPr lang="en-US" sz="4000" dirty="0" smtClean="0">
                <a:solidFill>
                  <a:schemeClr val="tx1"/>
                </a:solidFill>
              </a:rPr>
              <a:t>math </a:t>
            </a:r>
          </a:p>
          <a:p>
            <a:pPr algn="l">
              <a:buFont typeface="Arial" pitchFamily="34" charset="0"/>
              <a:buChar char="•"/>
            </a:pPr>
            <a:r>
              <a:rPr lang="en-US" sz="4000" dirty="0" smtClean="0">
                <a:solidFill>
                  <a:schemeClr val="tx1"/>
                </a:solidFill>
              </a:rPr>
              <a:t>spelling and reading </a:t>
            </a:r>
          </a:p>
          <a:p>
            <a:pPr algn="l">
              <a:buFont typeface="Arial" pitchFamily="34" charset="0"/>
              <a:buChar char="•"/>
            </a:pPr>
            <a:r>
              <a:rPr lang="en-US" sz="4000" dirty="0" smtClean="0">
                <a:solidFill>
                  <a:schemeClr val="tx1"/>
                </a:solidFill>
              </a:rPr>
              <a:t>measures of intelligences  </a:t>
            </a:r>
          </a:p>
          <a:p>
            <a:pPr algn="l">
              <a:buFont typeface="Arial" pitchFamily="34" charset="0"/>
              <a:buChar char="•"/>
            </a:pPr>
            <a:r>
              <a:rPr lang="en-US" sz="4000" dirty="0" smtClean="0">
                <a:solidFill>
                  <a:schemeClr val="tx1"/>
                </a:solidFill>
              </a:rPr>
              <a:t>adult learning</a:t>
            </a:r>
          </a:p>
          <a:p>
            <a:pPr algn="l"/>
            <a:endParaRPr lang="en-US" dirty="0">
              <a:solidFill>
                <a:schemeClr val="tx1"/>
              </a:solidFill>
            </a:endParaRPr>
          </a:p>
        </p:txBody>
      </p:sp>
    </p:spTree>
    <p:extLst>
      <p:ext uri="{BB962C8B-B14F-4D97-AF65-F5344CB8AC3E}">
        <p14:creationId xmlns:p14="http://schemas.microsoft.com/office/powerpoint/2010/main" val="41959147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92162"/>
          </a:xfrm>
        </p:spPr>
        <p:txBody>
          <a:bodyPr/>
          <a:lstStyle/>
          <a:p>
            <a:r>
              <a:rPr lang="en-US" b="1" dirty="0" smtClean="0"/>
              <a:t>Thorndike theory and Teaching</a:t>
            </a:r>
            <a:endParaRPr lang="en-US" b="1" dirty="0"/>
          </a:p>
        </p:txBody>
      </p:sp>
      <p:sp>
        <p:nvSpPr>
          <p:cNvPr id="3" name="Content Placeholder 2"/>
          <p:cNvSpPr>
            <a:spLocks noGrp="1"/>
          </p:cNvSpPr>
          <p:nvPr>
            <p:ph idx="1"/>
          </p:nvPr>
        </p:nvSpPr>
        <p:spPr>
          <a:xfrm>
            <a:off x="304800" y="990600"/>
            <a:ext cx="8534400" cy="5715000"/>
          </a:xfrm>
        </p:spPr>
        <p:txBody>
          <a:bodyPr>
            <a:normAutofit fontScale="92500" lnSpcReduction="20000"/>
          </a:bodyPr>
          <a:lstStyle/>
          <a:p>
            <a:r>
              <a:rPr lang="en-US" dirty="0" smtClean="0"/>
              <a:t>Actually, motivation and learning are inter-related concepts. No motivation; No learning.</a:t>
            </a:r>
          </a:p>
          <a:p>
            <a:r>
              <a:rPr lang="en-US" dirty="0" smtClean="0"/>
              <a:t> The advice of an old principal of a school is very pertinent here.</a:t>
            </a:r>
          </a:p>
          <a:p>
            <a:r>
              <a:rPr lang="en-US" dirty="0" smtClean="0"/>
              <a:t>“Teachers, you are going to be emulated in your talk and walk by your students, but a little less. If you run, your students will walk. If you walk, your students will stand. If you stand, your students will lie down. If you lie down, your students will sleep. And if you sleep in the class, your students will die” </a:t>
            </a:r>
          </a:p>
          <a:p>
            <a:r>
              <a:rPr lang="en-US" dirty="0" smtClean="0"/>
              <a:t>Actually, we learn by doing. The teachers’ duty should be to arrange situations in which the student has chance to discover for himself what is significant.</a:t>
            </a:r>
          </a:p>
          <a:p>
            <a:endParaRPr lang="en-US" dirty="0"/>
          </a:p>
        </p:txBody>
      </p:sp>
    </p:spTree>
    <p:extLst>
      <p:ext uri="{BB962C8B-B14F-4D97-AF65-F5344CB8AC3E}">
        <p14:creationId xmlns:p14="http://schemas.microsoft.com/office/powerpoint/2010/main" val="19626488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68362"/>
          </a:xfrm>
        </p:spPr>
        <p:txBody>
          <a:bodyPr/>
          <a:lstStyle/>
          <a:p>
            <a:r>
              <a:rPr lang="en-US" b="1" dirty="0" smtClean="0"/>
              <a:t>Conti…</a:t>
            </a:r>
            <a:endParaRPr lang="en-US" b="1" dirty="0"/>
          </a:p>
        </p:txBody>
      </p:sp>
      <p:sp>
        <p:nvSpPr>
          <p:cNvPr id="3" name="Content Placeholder 2"/>
          <p:cNvSpPr>
            <a:spLocks noGrp="1"/>
          </p:cNvSpPr>
          <p:nvPr>
            <p:ph idx="1"/>
          </p:nvPr>
        </p:nvSpPr>
        <p:spPr>
          <a:xfrm>
            <a:off x="304800" y="990600"/>
            <a:ext cx="8610600" cy="5715000"/>
          </a:xfrm>
        </p:spPr>
        <p:txBody>
          <a:bodyPr>
            <a:normAutofit fontScale="92500" lnSpcReduction="10000"/>
          </a:bodyPr>
          <a:lstStyle/>
          <a:p>
            <a:r>
              <a:rPr lang="en-US" sz="3500" dirty="0" smtClean="0"/>
              <a:t>With the help of this theory the teacher can control the negative emotions of the children such as anger, jealousy etc.</a:t>
            </a:r>
          </a:p>
          <a:p>
            <a:r>
              <a:rPr lang="en-US" sz="3500" dirty="0" smtClean="0"/>
              <a:t> The teacher can improve his teaching methods making use of this theory. He must observe the effects of his teaching methods on the students and should not hesitate to make necessary changes in them, if required. </a:t>
            </a:r>
          </a:p>
          <a:p>
            <a:r>
              <a:rPr lang="en-US" sz="3500" dirty="0" smtClean="0"/>
              <a:t>The theory pays more emphasis on oral drill work. Thus, a teacher should conduct oral drill of the taught contents. This helps in strengthening the learning more.</a:t>
            </a:r>
          </a:p>
          <a:p>
            <a:endParaRPr lang="en-US" dirty="0" smtClean="0"/>
          </a:p>
          <a:p>
            <a:endParaRPr lang="en-US" dirty="0"/>
          </a:p>
        </p:txBody>
      </p:sp>
    </p:spTree>
    <p:extLst>
      <p:ext uri="{BB962C8B-B14F-4D97-AF65-F5344CB8AC3E}">
        <p14:creationId xmlns:p14="http://schemas.microsoft.com/office/powerpoint/2010/main" val="26535660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839200" cy="868362"/>
          </a:xfrm>
        </p:spPr>
        <p:txBody>
          <a:bodyPr>
            <a:normAutofit fontScale="90000"/>
          </a:bodyPr>
          <a:lstStyle/>
          <a:p>
            <a:r>
              <a:rPr lang="en-US" b="1" dirty="0" smtClean="0"/>
              <a:t>Thorndike theory and Science education </a:t>
            </a:r>
            <a:endParaRPr lang="en-US" b="1" dirty="0"/>
          </a:p>
        </p:txBody>
      </p:sp>
      <p:sp>
        <p:nvSpPr>
          <p:cNvPr id="3" name="Content Placeholder 2"/>
          <p:cNvSpPr>
            <a:spLocks noGrp="1"/>
          </p:cNvSpPr>
          <p:nvPr>
            <p:ph idx="1"/>
          </p:nvPr>
        </p:nvSpPr>
        <p:spPr>
          <a:xfrm>
            <a:off x="152400" y="914400"/>
            <a:ext cx="8915400" cy="5791200"/>
          </a:xfrm>
        </p:spPr>
        <p:txBody>
          <a:bodyPr>
            <a:noAutofit/>
          </a:bodyPr>
          <a:lstStyle/>
          <a:p>
            <a:pPr marL="233363" indent="-233363"/>
            <a:r>
              <a:rPr lang="en-US" sz="3100" dirty="0" smtClean="0"/>
              <a:t>If a student is rewarded for learning, he or she is likely to continue to learn, for example.</a:t>
            </a:r>
          </a:p>
          <a:p>
            <a:pPr marL="233363" indent="-233363"/>
            <a:r>
              <a:rPr lang="en-US" sz="3100" dirty="0" smtClean="0"/>
              <a:t>In his </a:t>
            </a:r>
            <a:r>
              <a:rPr lang="en-US" sz="3100" i="1" dirty="0" smtClean="0"/>
              <a:t>Educational Psychology,</a:t>
            </a:r>
            <a:r>
              <a:rPr lang="en-US" sz="3100" dirty="0" smtClean="0"/>
              <a:t> Thorndike wrote: "We conquer the facts of nature when we observe and experiment upon them. When we measure them we have made them our servants“</a:t>
            </a:r>
          </a:p>
          <a:p>
            <a:pPr marL="233363" indent="-233363"/>
            <a:r>
              <a:rPr lang="en-US" sz="3100" dirty="0" smtClean="0"/>
              <a:t>Thorndike's psychology was his emphasis on measurement and quantification</a:t>
            </a:r>
          </a:p>
          <a:p>
            <a:pPr marL="233363" indent="-233363"/>
            <a:r>
              <a:rPr lang="en-US" sz="3100" dirty="0" smtClean="0"/>
              <a:t> His theme was, all that exists, exists in some amount and can be measured. He introduced the first university course in educational measurement in 1902,</a:t>
            </a:r>
            <a:endParaRPr lang="en-US" sz="3100" dirty="0"/>
          </a:p>
        </p:txBody>
      </p:sp>
    </p:spTree>
    <p:extLst>
      <p:ext uri="{BB962C8B-B14F-4D97-AF65-F5344CB8AC3E}">
        <p14:creationId xmlns:p14="http://schemas.microsoft.com/office/powerpoint/2010/main" val="5624024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0"/>
            <a:ext cx="8915400" cy="6858000"/>
          </a:xfrm>
          <a:gradFill flip="none" rotWithShape="1">
            <a:gsLst>
              <a:gs pos="0">
                <a:schemeClr val="accent2">
                  <a:lumMod val="0"/>
                  <a:lumOff val="100000"/>
                </a:schemeClr>
              </a:gs>
              <a:gs pos="90000">
                <a:schemeClr val="accent2">
                  <a:lumMod val="0"/>
                  <a:lumOff val="100000"/>
                </a:schemeClr>
              </a:gs>
              <a:gs pos="100000">
                <a:schemeClr val="accent2">
                  <a:lumMod val="100000"/>
                </a:schemeClr>
              </a:gs>
            </a:gsLst>
            <a:path path="circle">
              <a:fillToRect l="50000" t="-80000" r="50000" b="180000"/>
            </a:path>
            <a:tileRect/>
          </a:gradFill>
        </p:spPr>
        <p:txBody>
          <a:bodyPr>
            <a:normAutofit/>
          </a:bodyPr>
          <a:lstStyle/>
          <a:p>
            <a:r>
              <a:rPr lang="en-US" sz="3200" b="1" dirty="0" smtClean="0">
                <a:solidFill>
                  <a:schemeClr val="tx1"/>
                </a:solidFill>
                <a:latin typeface="Aharoni" panose="02010803020104030203" pitchFamily="2" charset="-79"/>
                <a:cs typeface="Aharoni" panose="02010803020104030203" pitchFamily="2" charset="-79"/>
              </a:rPr>
              <a:t>Brief concept of Psychology, Educational Psychology and </a:t>
            </a:r>
            <a:r>
              <a:rPr lang="en-US" sz="3200" b="1" dirty="0">
                <a:solidFill>
                  <a:schemeClr val="tx1"/>
                </a:solidFill>
                <a:latin typeface="Aharoni" panose="02010803020104030203" pitchFamily="2" charset="-79"/>
                <a:cs typeface="Aharoni" panose="02010803020104030203" pitchFamily="2" charset="-79"/>
              </a:rPr>
              <a:t>S</a:t>
            </a:r>
            <a:r>
              <a:rPr lang="en-US" sz="3200" b="1" dirty="0" smtClean="0">
                <a:solidFill>
                  <a:schemeClr val="tx1"/>
                </a:solidFill>
                <a:latin typeface="Aharoni" panose="02010803020104030203" pitchFamily="2" charset="-79"/>
                <a:cs typeface="Aharoni" panose="02010803020104030203" pitchFamily="2" charset="-79"/>
              </a:rPr>
              <a:t>cience Education</a:t>
            </a:r>
          </a:p>
          <a:p>
            <a:pPr algn="l"/>
            <a:r>
              <a:rPr lang="en-US" sz="4400" b="1" u="sng" dirty="0" smtClean="0">
                <a:solidFill>
                  <a:schemeClr val="tx1"/>
                </a:solidFill>
              </a:rPr>
              <a:t>Psychology;</a:t>
            </a:r>
          </a:p>
          <a:p>
            <a:pPr algn="l"/>
            <a:r>
              <a:rPr lang="en-US" sz="4400" dirty="0">
                <a:solidFill>
                  <a:schemeClr val="tx1"/>
                </a:solidFill>
              </a:rPr>
              <a:t>T</a:t>
            </a:r>
            <a:r>
              <a:rPr lang="en-US" sz="3600" dirty="0" smtClean="0">
                <a:solidFill>
                  <a:schemeClr val="tx1"/>
                </a:solidFill>
              </a:rPr>
              <a:t>he </a:t>
            </a:r>
            <a:r>
              <a:rPr lang="en-US" sz="3600" dirty="0" smtClean="0">
                <a:solidFill>
                  <a:schemeClr val="tx1"/>
                </a:solidFill>
              </a:rPr>
              <a:t>scientific study of behavior and mental processes </a:t>
            </a:r>
          </a:p>
          <a:p>
            <a:pPr algn="l"/>
            <a:r>
              <a:rPr lang="en-US" sz="4000" b="1" u="sng" dirty="0" smtClean="0">
                <a:solidFill>
                  <a:schemeClr val="tx1"/>
                </a:solidFill>
              </a:rPr>
              <a:t>Educational </a:t>
            </a:r>
            <a:r>
              <a:rPr lang="en-US" sz="4000" b="1" u="sng" dirty="0" smtClean="0">
                <a:solidFill>
                  <a:schemeClr val="tx1"/>
                </a:solidFill>
              </a:rPr>
              <a:t>Psychology</a:t>
            </a:r>
          </a:p>
          <a:p>
            <a:pPr algn="l"/>
            <a:r>
              <a:rPr lang="en-US" sz="3600" b="1" dirty="0" smtClean="0">
                <a:solidFill>
                  <a:schemeClr val="tx1"/>
                </a:solidFill>
              </a:rPr>
              <a:t>Psychological study of the learning , learning behavior in educational situations with a major focus on how students learn and how they develop. </a:t>
            </a:r>
            <a:r>
              <a:rPr lang="en-US" sz="3600" b="1" dirty="0" smtClean="0">
                <a:solidFill>
                  <a:schemeClr val="tx1"/>
                </a:solidFill>
              </a:rPr>
              <a:t>           </a:t>
            </a:r>
            <a:endParaRPr lang="en-US" sz="3600" b="1" dirty="0" smtClean="0">
              <a:solidFill>
                <a:schemeClr val="tx1"/>
              </a:solidFill>
            </a:endParaRPr>
          </a:p>
        </p:txBody>
      </p:sp>
    </p:spTree>
    <p:extLst>
      <p:ext uri="{BB962C8B-B14F-4D97-AF65-F5344CB8AC3E}">
        <p14:creationId xmlns:p14="http://schemas.microsoft.com/office/powerpoint/2010/main" val="34891154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US" b="1" dirty="0"/>
              <a:t>Science Education</a:t>
            </a:r>
            <a:br>
              <a:rPr lang="en-US" b="1" dirty="0"/>
            </a:br>
            <a:endParaRPr lang="en-US" dirty="0"/>
          </a:p>
        </p:txBody>
      </p:sp>
      <p:sp>
        <p:nvSpPr>
          <p:cNvPr id="3" name="Content Placeholder 2"/>
          <p:cNvSpPr>
            <a:spLocks noGrp="1"/>
          </p:cNvSpPr>
          <p:nvPr>
            <p:ph idx="1"/>
          </p:nvPr>
        </p:nvSpPr>
        <p:spPr/>
        <p:txBody>
          <a:bodyPr/>
          <a:lstStyle/>
          <a:p>
            <a:r>
              <a:rPr lang="en-US" sz="4000" b="1" dirty="0" smtClean="0">
                <a:solidFill>
                  <a:schemeClr val="tx1"/>
                </a:solidFill>
              </a:rPr>
              <a:t>Science education is the teaching and learning of the science which enables the students to develop inquiring minds, curiosity about the world, acquire knowledge, conceptual understanding and enhance scientific thinking.</a:t>
            </a:r>
          </a:p>
          <a:p>
            <a:endParaRPr lang="en-US" dirty="0"/>
          </a:p>
        </p:txBody>
      </p:sp>
    </p:spTree>
    <p:extLst>
      <p:ext uri="{BB962C8B-B14F-4D97-AF65-F5344CB8AC3E}">
        <p14:creationId xmlns:p14="http://schemas.microsoft.com/office/powerpoint/2010/main" val="33215716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1771650" y="228600"/>
            <a:ext cx="6229350" cy="914400"/>
          </a:xfrm>
        </p:spPr>
        <p:txBody>
          <a:bodyPr>
            <a:normAutofit/>
          </a:bodyPr>
          <a:lstStyle/>
          <a:p>
            <a:r>
              <a:rPr lang="en-US" sz="4000" b="1" dirty="0" smtClean="0">
                <a:solidFill>
                  <a:schemeClr val="tx1"/>
                </a:solidFill>
              </a:rPr>
              <a:t> </a:t>
            </a:r>
            <a:endParaRPr lang="en-US" sz="4000" dirty="0"/>
          </a:p>
        </p:txBody>
      </p:sp>
      <p:sp>
        <p:nvSpPr>
          <p:cNvPr id="7" name="Subtitle 6"/>
          <p:cNvSpPr>
            <a:spLocks noGrp="1"/>
          </p:cNvSpPr>
          <p:nvPr>
            <p:ph type="subTitle" idx="1"/>
          </p:nvPr>
        </p:nvSpPr>
        <p:spPr>
          <a:xfrm>
            <a:off x="152400" y="152400"/>
            <a:ext cx="8763000" cy="6705600"/>
          </a:xfrm>
        </p:spPr>
        <p:txBody>
          <a:bodyPr>
            <a:normAutofit fontScale="92500" lnSpcReduction="20000"/>
          </a:bodyPr>
          <a:lstStyle/>
          <a:p>
            <a:r>
              <a:rPr lang="en-US" sz="2200" b="1" dirty="0" smtClean="0">
                <a:solidFill>
                  <a:schemeClr val="tx1"/>
                </a:solidFill>
              </a:rPr>
              <a:t> </a:t>
            </a:r>
            <a:r>
              <a:rPr lang="en-US" sz="2800" b="1" u="sng" dirty="0" smtClean="0">
                <a:solidFill>
                  <a:schemeClr val="tx1"/>
                </a:solidFill>
                <a:latin typeface="Arial Black" panose="020B0A04020102020204" pitchFamily="34" charset="0"/>
                <a:cs typeface="Aharoni" panose="02010803020104030203" pitchFamily="2" charset="-79"/>
              </a:rPr>
              <a:t>Why </a:t>
            </a:r>
            <a:r>
              <a:rPr lang="en-US" sz="2800" b="1" u="sng" dirty="0" smtClean="0">
                <a:solidFill>
                  <a:schemeClr val="tx1"/>
                </a:solidFill>
                <a:latin typeface="Arial Black" panose="020B0A04020102020204" pitchFamily="34" charset="0"/>
                <a:cs typeface="Aharoni" panose="02010803020104030203" pitchFamily="2" charset="-79"/>
              </a:rPr>
              <a:t>Psychological Foundations are required in </a:t>
            </a:r>
            <a:r>
              <a:rPr lang="en-US" sz="2800" b="1" u="sng" dirty="0">
                <a:solidFill>
                  <a:schemeClr val="tx1"/>
                </a:solidFill>
                <a:latin typeface="Arial Black" panose="020B0A04020102020204" pitchFamily="34" charset="0"/>
                <a:cs typeface="Aharoni" panose="02010803020104030203" pitchFamily="2" charset="-79"/>
              </a:rPr>
              <a:t>S</a:t>
            </a:r>
            <a:r>
              <a:rPr lang="en-US" sz="2800" b="1" u="sng" dirty="0" smtClean="0">
                <a:solidFill>
                  <a:schemeClr val="tx1"/>
                </a:solidFill>
                <a:latin typeface="Arial Black" panose="020B0A04020102020204" pitchFamily="34" charset="0"/>
                <a:cs typeface="Aharoni" panose="02010803020104030203" pitchFamily="2" charset="-79"/>
              </a:rPr>
              <a:t>cience </a:t>
            </a:r>
            <a:r>
              <a:rPr lang="en-US" sz="2800" b="1" u="sng" dirty="0" smtClean="0">
                <a:solidFill>
                  <a:schemeClr val="tx1"/>
                </a:solidFill>
                <a:latin typeface="Arial Black" panose="020B0A04020102020204" pitchFamily="34" charset="0"/>
                <a:cs typeface="Aharoni" panose="02010803020104030203" pitchFamily="2" charset="-79"/>
              </a:rPr>
              <a:t>Education</a:t>
            </a:r>
          </a:p>
          <a:p>
            <a:endParaRPr lang="en-US" sz="2600" b="1" u="sng" dirty="0" smtClean="0">
              <a:solidFill>
                <a:schemeClr val="tx1"/>
              </a:solidFill>
              <a:latin typeface="Arial Black" panose="020B0A04020102020204" pitchFamily="34" charset="0"/>
              <a:cs typeface="Aharoni" panose="02010803020104030203" pitchFamily="2" charset="-79"/>
            </a:endParaRPr>
          </a:p>
          <a:p>
            <a:pPr marL="342900" indent="-342900" algn="l">
              <a:buFont typeface="Wingdings" panose="05000000000000000000" pitchFamily="2" charset="2"/>
              <a:buChar char="Ø"/>
            </a:pPr>
            <a:r>
              <a:rPr lang="en-US" u="sng" dirty="0" smtClean="0">
                <a:solidFill>
                  <a:schemeClr val="tx1"/>
                </a:solidFill>
                <a:cs typeface="Aharoni" panose="02010803020104030203" pitchFamily="2" charset="-79"/>
              </a:rPr>
              <a:t>As</a:t>
            </a:r>
            <a:r>
              <a:rPr lang="en-US" dirty="0" smtClean="0">
                <a:solidFill>
                  <a:schemeClr val="tx1"/>
                </a:solidFill>
                <a:cs typeface="Aharoni" panose="02010803020104030203" pitchFamily="2" charset="-79"/>
              </a:rPr>
              <a:t> S</a:t>
            </a:r>
            <a:r>
              <a:rPr lang="en-US" dirty="0" smtClean="0">
                <a:solidFill>
                  <a:schemeClr val="tx1"/>
                </a:solidFill>
                <a:effectLst>
                  <a:outerShdw blurRad="38100" dist="38100" dir="2700000" algn="tl">
                    <a:srgbClr val="000000">
                      <a:alpha val="43137"/>
                    </a:srgbClr>
                  </a:outerShdw>
                </a:effectLst>
                <a:cs typeface="Aharoni" panose="02010803020104030203" pitchFamily="2" charset="-79"/>
              </a:rPr>
              <a:t>c</a:t>
            </a:r>
            <a:r>
              <a:rPr lang="en-US" dirty="0" smtClean="0">
                <a:solidFill>
                  <a:schemeClr val="tx1"/>
                </a:solidFill>
                <a:cs typeface="Aharoni" panose="02010803020104030203" pitchFamily="2" charset="-79"/>
              </a:rPr>
              <a:t>ience Education is about cultivating scientific , critical thinking and reasoning in the developing minds, and psychology is about studying the mind, so psychology plays its role in following aspects as they</a:t>
            </a:r>
          </a:p>
          <a:p>
            <a:pPr marL="342900" indent="-342900" algn="l">
              <a:buFont typeface="Wingdings" panose="05000000000000000000" pitchFamily="2" charset="2"/>
              <a:buChar char="Ø"/>
            </a:pPr>
            <a:r>
              <a:rPr lang="en-US" sz="2800" b="1" i="1" dirty="0" smtClean="0">
                <a:solidFill>
                  <a:schemeClr val="tx1"/>
                </a:solidFill>
                <a:cs typeface="Aharoni" panose="02010803020104030203" pitchFamily="2" charset="-79"/>
              </a:rPr>
              <a:t>provide information about the development stages of the children/student</a:t>
            </a:r>
          </a:p>
          <a:p>
            <a:pPr marL="342900" indent="-342900" algn="l">
              <a:buFont typeface="Wingdings" panose="05000000000000000000" pitchFamily="2" charset="2"/>
              <a:buChar char="Ø"/>
            </a:pPr>
            <a:r>
              <a:rPr lang="en-US" sz="2800" b="1" i="1" dirty="0" smtClean="0">
                <a:solidFill>
                  <a:schemeClr val="tx1"/>
                </a:solidFill>
                <a:cs typeface="Aharoni" panose="02010803020104030203" pitchFamily="2" charset="-79"/>
              </a:rPr>
              <a:t>help in planning and organizing any educative effort according to the needs </a:t>
            </a:r>
          </a:p>
          <a:p>
            <a:pPr marL="342900" indent="-342900" algn="l">
              <a:buFont typeface="Wingdings" panose="05000000000000000000" pitchFamily="2" charset="2"/>
              <a:buChar char="Ø"/>
            </a:pPr>
            <a:r>
              <a:rPr lang="en-US" sz="2800" b="1" i="1" dirty="0" smtClean="0">
                <a:solidFill>
                  <a:schemeClr val="tx1"/>
                </a:solidFill>
                <a:cs typeface="Aharoni" panose="02010803020104030203" pitchFamily="2" charset="-79"/>
              </a:rPr>
              <a:t>It helps in designing study plans according to the  learner’s mental age , abilities and capacities</a:t>
            </a:r>
          </a:p>
          <a:p>
            <a:pPr marL="342900" indent="-342900" algn="l">
              <a:buFont typeface="Wingdings" panose="05000000000000000000" pitchFamily="2" charset="2"/>
              <a:buChar char="Ø"/>
            </a:pPr>
            <a:r>
              <a:rPr lang="en-US" sz="2800" b="1" i="1" dirty="0" smtClean="0">
                <a:solidFill>
                  <a:schemeClr val="tx1"/>
                </a:solidFill>
                <a:cs typeface="Aharoni" panose="02010803020104030203" pitchFamily="2" charset="-79"/>
              </a:rPr>
              <a:t>Provide theories of human development to understand individual learning and designing of instructional process accordingly</a:t>
            </a:r>
          </a:p>
          <a:p>
            <a:pPr marL="342900" indent="-342900" algn="l">
              <a:buFont typeface="Wingdings" panose="05000000000000000000" pitchFamily="2" charset="2"/>
              <a:buChar char="Ø"/>
            </a:pPr>
            <a:r>
              <a:rPr lang="en-US" sz="2800" b="1" i="1" dirty="0" smtClean="0">
                <a:solidFill>
                  <a:schemeClr val="tx1"/>
                </a:solidFill>
                <a:cs typeface="Aharoni" panose="02010803020104030203" pitchFamily="2" charset="-79"/>
              </a:rPr>
              <a:t>Provide strategies how learning behavior can be modified, strengthened, reinforced or weaken. </a:t>
            </a:r>
            <a:r>
              <a:rPr lang="en-US" sz="2800" b="1" i="1" dirty="0" smtClean="0">
                <a:solidFill>
                  <a:schemeClr val="tx1"/>
                </a:solidFill>
                <a:cs typeface="Aharoni" panose="02010803020104030203" pitchFamily="2" charset="-79"/>
              </a:rPr>
              <a:t> </a:t>
            </a:r>
            <a:endParaRPr lang="en-US" sz="2400" u="sng" dirty="0">
              <a:solidFill>
                <a:schemeClr val="tx1"/>
              </a:solidFill>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16178086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2950" y="76200"/>
            <a:ext cx="7885509" cy="914400"/>
          </a:xfrm>
        </p:spPr>
        <p:txBody>
          <a:bodyPr>
            <a:normAutofit fontScale="90000"/>
          </a:bodyPr>
          <a:lstStyle/>
          <a:p>
            <a:r>
              <a:rPr lang="en-US" u="sng" dirty="0" smtClean="0">
                <a:solidFill>
                  <a:srgbClr val="FF0000"/>
                </a:solidFill>
                <a:latin typeface="Aharoni" panose="02010803020104030203" pitchFamily="2" charset="-79"/>
                <a:cs typeface="Aharoni" panose="02010803020104030203" pitchFamily="2" charset="-79"/>
              </a:rPr>
              <a:t>Brief </a:t>
            </a:r>
            <a:r>
              <a:rPr lang="en-US" u="sng" dirty="0" smtClean="0">
                <a:solidFill>
                  <a:srgbClr val="FF0000"/>
                </a:solidFill>
                <a:latin typeface="Aharoni" panose="02010803020104030203" pitchFamily="2" charset="-79"/>
                <a:cs typeface="Aharoni" panose="02010803020104030203" pitchFamily="2" charset="-79"/>
              </a:rPr>
              <a:t>concept of S &amp; R Theories</a:t>
            </a:r>
            <a:endParaRPr lang="en-US" u="sng" dirty="0">
              <a:solidFill>
                <a:srgbClr val="FF0000"/>
              </a:solidFill>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a:xfrm>
            <a:off x="381000" y="1066800"/>
            <a:ext cx="8458200" cy="5562600"/>
          </a:xfrm>
        </p:spPr>
        <p:txBody>
          <a:bodyPr>
            <a:normAutofit/>
          </a:bodyPr>
          <a:lstStyle/>
          <a:p>
            <a:r>
              <a:rPr lang="en-US" b="1" dirty="0" smtClean="0"/>
              <a:t>Stimulus Response Theory</a:t>
            </a:r>
            <a:r>
              <a:rPr lang="en-US" dirty="0" smtClean="0"/>
              <a:t> is a concept in psychology that refers to the belief that behavior manifests as a result of the interplay between stimulus and response. ..</a:t>
            </a:r>
          </a:p>
          <a:p>
            <a:r>
              <a:rPr lang="en-US" dirty="0" smtClean="0"/>
              <a:t> In other words, behavior cannot exist without a stimulus of some sort, at least from this perspective.</a:t>
            </a:r>
          </a:p>
          <a:p>
            <a:r>
              <a:rPr lang="en-US" dirty="0" smtClean="0"/>
              <a:t>The paradigm for S-R theory was trial and error learning in which certain responses come to dominate others due to rewards.</a:t>
            </a:r>
            <a:endParaRPr lang="en-US" dirty="0"/>
          </a:p>
        </p:txBody>
      </p:sp>
    </p:spTree>
    <p:extLst>
      <p:ext uri="{BB962C8B-B14F-4D97-AF65-F5344CB8AC3E}">
        <p14:creationId xmlns:p14="http://schemas.microsoft.com/office/powerpoint/2010/main" val="21862872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839200" cy="868362"/>
          </a:xfrm>
        </p:spPr>
        <p:txBody>
          <a:bodyPr>
            <a:normAutofit fontScale="90000"/>
          </a:bodyPr>
          <a:lstStyle/>
          <a:p>
            <a:r>
              <a:rPr lang="en-US" b="1" dirty="0" smtClean="0"/>
              <a:t>Pavlov ‘s Theory of Classical </a:t>
            </a:r>
            <a:r>
              <a:rPr lang="en-US" b="1" dirty="0" smtClean="0"/>
              <a:t>conditioning</a:t>
            </a:r>
            <a:endParaRPr lang="en-US" dirty="0"/>
          </a:p>
        </p:txBody>
      </p:sp>
      <p:sp>
        <p:nvSpPr>
          <p:cNvPr id="3" name="Content Placeholder 2"/>
          <p:cNvSpPr>
            <a:spLocks noGrp="1"/>
          </p:cNvSpPr>
          <p:nvPr>
            <p:ph idx="1"/>
          </p:nvPr>
        </p:nvSpPr>
        <p:spPr>
          <a:xfrm>
            <a:off x="381000" y="1066800"/>
            <a:ext cx="8382000" cy="5334000"/>
          </a:xfrm>
        </p:spPr>
        <p:txBody>
          <a:bodyPr>
            <a:normAutofit fontScale="92500" lnSpcReduction="10000"/>
          </a:bodyPr>
          <a:lstStyle/>
          <a:p>
            <a:r>
              <a:rPr lang="en-US" dirty="0" smtClean="0">
                <a:solidFill>
                  <a:schemeClr val="tx1"/>
                </a:solidFill>
                <a:ea typeface="ＭＳ Ｐゴシック" pitchFamily="-110" charset="-128"/>
              </a:rPr>
              <a:t>Pavlov discovered that a neutral stimulus, when paired with a natural reflex-producing stimulus, will begin to produce a learned response, even when it is presented by itself.</a:t>
            </a:r>
          </a:p>
          <a:p>
            <a:pPr>
              <a:buNone/>
            </a:pPr>
            <a:r>
              <a:rPr lang="en-US" sz="2400" b="1" u="sng" dirty="0" smtClean="0">
                <a:solidFill>
                  <a:schemeClr val="tx1"/>
                </a:solidFill>
              </a:rPr>
              <a:t>Principles of Pavlov’s Classical Conditioning Theory</a:t>
            </a:r>
            <a:r>
              <a:rPr lang="en-US" b="1" dirty="0" smtClean="0">
                <a:solidFill>
                  <a:schemeClr val="tx1"/>
                </a:solidFill>
              </a:rPr>
              <a:t>:</a:t>
            </a:r>
          </a:p>
          <a:p>
            <a:r>
              <a:rPr lang="en-US" b="1" dirty="0" smtClean="0">
                <a:solidFill>
                  <a:schemeClr val="tx1"/>
                </a:solidFill>
              </a:rPr>
              <a:t> Time Principle</a:t>
            </a:r>
          </a:p>
          <a:p>
            <a:r>
              <a:rPr lang="en-US" b="1" dirty="0" smtClean="0">
                <a:solidFill>
                  <a:schemeClr val="tx1"/>
                </a:solidFill>
              </a:rPr>
              <a:t> Principle of Intensity</a:t>
            </a:r>
          </a:p>
          <a:p>
            <a:r>
              <a:rPr lang="en-US" b="1" dirty="0" smtClean="0">
                <a:solidFill>
                  <a:schemeClr val="tx1"/>
                </a:solidFill>
              </a:rPr>
              <a:t>Principle of Consistency</a:t>
            </a:r>
          </a:p>
          <a:p>
            <a:r>
              <a:rPr lang="en-US" b="1" dirty="0" smtClean="0">
                <a:solidFill>
                  <a:schemeClr val="tx1"/>
                </a:solidFill>
              </a:rPr>
              <a:t> The Situational Principle</a:t>
            </a:r>
          </a:p>
          <a:p>
            <a:r>
              <a:rPr lang="en-US" b="1" dirty="0" smtClean="0">
                <a:solidFill>
                  <a:schemeClr val="tx1"/>
                </a:solidFill>
              </a:rPr>
              <a:t>Principle of Repetition</a:t>
            </a:r>
          </a:p>
          <a:p>
            <a:r>
              <a:rPr lang="en-US" b="1" dirty="0" smtClean="0">
                <a:solidFill>
                  <a:schemeClr val="tx1"/>
                </a:solidFill>
              </a:rPr>
              <a:t> Principle of Inhibition</a:t>
            </a:r>
          </a:p>
          <a:p>
            <a:pPr>
              <a:buNone/>
            </a:pPr>
            <a:endParaRPr lang="en-US" dirty="0" smtClean="0">
              <a:solidFill>
                <a:schemeClr val="tx1"/>
              </a:solidFill>
            </a:endParaRPr>
          </a:p>
          <a:p>
            <a:pPr>
              <a:buNone/>
            </a:pPr>
            <a:endParaRPr lang="en-US" dirty="0">
              <a:solidFill>
                <a:schemeClr val="tx1"/>
              </a:solidFill>
            </a:endParaRPr>
          </a:p>
        </p:txBody>
      </p:sp>
    </p:spTree>
    <p:extLst>
      <p:ext uri="{BB962C8B-B14F-4D97-AF65-F5344CB8AC3E}">
        <p14:creationId xmlns:p14="http://schemas.microsoft.com/office/powerpoint/2010/main" val="6383687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839200" cy="1143000"/>
          </a:xfrm>
        </p:spPr>
        <p:txBody>
          <a:bodyPr>
            <a:normAutofit fontScale="90000"/>
          </a:bodyPr>
          <a:lstStyle/>
          <a:p>
            <a:r>
              <a:rPr lang="en-US" b="1" dirty="0" smtClean="0"/>
              <a:t> Educational Implications of Pavlov’s Classical Conditioning Theory</a:t>
            </a:r>
            <a:endParaRPr lang="en-US" dirty="0"/>
          </a:p>
        </p:txBody>
      </p:sp>
      <p:sp>
        <p:nvSpPr>
          <p:cNvPr id="3" name="Content Placeholder 2"/>
          <p:cNvSpPr>
            <a:spLocks noGrp="1"/>
          </p:cNvSpPr>
          <p:nvPr>
            <p:ph idx="1"/>
          </p:nvPr>
        </p:nvSpPr>
        <p:spPr>
          <a:xfrm>
            <a:off x="228600" y="1295400"/>
            <a:ext cx="8686800" cy="5334000"/>
          </a:xfrm>
        </p:spPr>
        <p:txBody>
          <a:bodyPr>
            <a:normAutofit fontScale="92500" lnSpcReduction="10000"/>
          </a:bodyPr>
          <a:lstStyle/>
          <a:p>
            <a:r>
              <a:rPr lang="en-US" dirty="0" smtClean="0"/>
              <a:t>Reading writing, spelling or habits are learnt more effectively through the process of conditioning</a:t>
            </a:r>
          </a:p>
          <a:p>
            <a:r>
              <a:rPr lang="en-US" dirty="0" smtClean="0"/>
              <a:t>Direct method of teaching English is just a process of conditioning. </a:t>
            </a:r>
          </a:p>
          <a:p>
            <a:r>
              <a:rPr lang="en-US" dirty="0" smtClean="0"/>
              <a:t>Classroom procedures are often far removed from the natural procedures required for the process of conditioning.</a:t>
            </a:r>
          </a:p>
          <a:p>
            <a:r>
              <a:rPr lang="en-US" dirty="0" smtClean="0"/>
              <a:t>If the regulations, commands and virtues are followed by the friendly behavior and the most sympathetic attitude of the teacher, he can bring about a complaint emotional tone in the class that no amount of punishment can accomplish.</a:t>
            </a:r>
          </a:p>
          <a:p>
            <a:pPr>
              <a:buNone/>
            </a:pPr>
            <a:endParaRPr lang="en-US" dirty="0"/>
          </a:p>
        </p:txBody>
      </p:sp>
    </p:spTree>
    <p:extLst>
      <p:ext uri="{BB962C8B-B14F-4D97-AF65-F5344CB8AC3E}">
        <p14:creationId xmlns:p14="http://schemas.microsoft.com/office/powerpoint/2010/main" val="5768955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92162"/>
          </a:xfrm>
        </p:spPr>
        <p:txBody>
          <a:bodyPr/>
          <a:lstStyle/>
          <a:p>
            <a:r>
              <a:rPr lang="en-US" b="1" dirty="0" smtClean="0"/>
              <a:t>Contt….</a:t>
            </a:r>
            <a:endParaRPr lang="en-US" b="1" dirty="0"/>
          </a:p>
        </p:txBody>
      </p:sp>
      <p:sp>
        <p:nvSpPr>
          <p:cNvPr id="3" name="Content Placeholder 2"/>
          <p:cNvSpPr>
            <a:spLocks noGrp="1"/>
          </p:cNvSpPr>
          <p:nvPr>
            <p:ph idx="1"/>
          </p:nvPr>
        </p:nvSpPr>
        <p:spPr>
          <a:xfrm>
            <a:off x="457200" y="914400"/>
            <a:ext cx="8229600" cy="5715000"/>
          </a:xfrm>
        </p:spPr>
        <p:txBody>
          <a:bodyPr>
            <a:normAutofit/>
          </a:bodyPr>
          <a:lstStyle/>
          <a:p>
            <a:r>
              <a:rPr lang="en-US" dirty="0" smtClean="0"/>
              <a:t>Many of our fears and phobias may be traced back to some kind of conditioning. When things and objects associate with an unpleasant experience and a sort of generalization is made, phobias appear.</a:t>
            </a:r>
          </a:p>
          <a:p>
            <a:r>
              <a:rPr lang="en-US" dirty="0" smtClean="0"/>
              <a:t>Such fears and phobias can be removed by deconditioning.</a:t>
            </a:r>
          </a:p>
          <a:p>
            <a:r>
              <a:rPr lang="en-US" dirty="0" smtClean="0"/>
              <a:t>Disliking for a teacher or certain school subjects can also be helped to overcome these dislikes through reconditioning by associating pleasant stimuli with them.</a:t>
            </a:r>
            <a:endParaRPr lang="en-US" dirty="0"/>
          </a:p>
        </p:txBody>
      </p:sp>
    </p:spTree>
    <p:extLst>
      <p:ext uri="{BB962C8B-B14F-4D97-AF65-F5344CB8AC3E}">
        <p14:creationId xmlns:p14="http://schemas.microsoft.com/office/powerpoint/2010/main" val="23548613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839200" cy="1143000"/>
          </a:xfrm>
        </p:spPr>
        <p:txBody>
          <a:bodyPr>
            <a:normAutofit fontScale="90000"/>
          </a:bodyPr>
          <a:lstStyle/>
          <a:p>
            <a:r>
              <a:rPr lang="en-US" b="1" dirty="0" smtClean="0"/>
              <a:t>Conditioning relate to Science education</a:t>
            </a:r>
            <a:endParaRPr lang="en-US" b="1" dirty="0"/>
          </a:p>
        </p:txBody>
      </p:sp>
      <p:sp>
        <p:nvSpPr>
          <p:cNvPr id="3" name="Content Placeholder 2"/>
          <p:cNvSpPr>
            <a:spLocks noGrp="1"/>
          </p:cNvSpPr>
          <p:nvPr>
            <p:ph idx="1"/>
          </p:nvPr>
        </p:nvSpPr>
        <p:spPr>
          <a:xfrm>
            <a:off x="228600" y="1066800"/>
            <a:ext cx="8763000" cy="5562600"/>
          </a:xfrm>
        </p:spPr>
        <p:txBody>
          <a:bodyPr>
            <a:normAutofit/>
          </a:bodyPr>
          <a:lstStyle/>
          <a:p>
            <a:r>
              <a:rPr lang="en-US" sz="3600" b="1" dirty="0" smtClean="0"/>
              <a:t>Pavlov</a:t>
            </a:r>
            <a:r>
              <a:rPr lang="en-US" sz="3600" dirty="0" smtClean="0"/>
              <a:t> recognized that a neutral stimulus associates with a reflex response through conditioning. For example, when a teacher claps out a pattern, students repeat the pattern while focusing their attention to the teacher.</a:t>
            </a:r>
          </a:p>
          <a:p>
            <a:r>
              <a:rPr lang="en-US" sz="3600" dirty="0" smtClean="0"/>
              <a:t>In Science teacher perform experiment students focus on it than repeat the procedure and learn.</a:t>
            </a:r>
            <a:endParaRPr lang="en-US" sz="3600" dirty="0"/>
          </a:p>
        </p:txBody>
      </p:sp>
    </p:spTree>
    <p:extLst>
      <p:ext uri="{BB962C8B-B14F-4D97-AF65-F5344CB8AC3E}">
        <p14:creationId xmlns:p14="http://schemas.microsoft.com/office/powerpoint/2010/main" val="7846219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578</Words>
  <Application>Microsoft Office PowerPoint</Application>
  <PresentationFormat>On-screen Show (4:3)</PresentationFormat>
  <Paragraphs>79</Paragraphs>
  <Slides>15</Slides>
  <Notes>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         </vt:lpstr>
      <vt:lpstr>PowerPoint Presentation</vt:lpstr>
      <vt:lpstr>Science Education </vt:lpstr>
      <vt:lpstr> </vt:lpstr>
      <vt:lpstr>Brief concept of S &amp; R Theories</vt:lpstr>
      <vt:lpstr>Pavlov ‘s Theory of Classical conditioning</vt:lpstr>
      <vt:lpstr> Educational Implications of Pavlov’s Classical Conditioning Theory</vt:lpstr>
      <vt:lpstr>Contt….</vt:lpstr>
      <vt:lpstr>Conditioning relate to Science education</vt:lpstr>
      <vt:lpstr>Thorndike….connectionism</vt:lpstr>
      <vt:lpstr>PowerPoint Presentation</vt:lpstr>
      <vt:lpstr>Scope/Application </vt:lpstr>
      <vt:lpstr>Thorndike theory and Teaching</vt:lpstr>
      <vt:lpstr>Conti…</vt:lpstr>
      <vt:lpstr>Thorndike theory and Science education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Dr. Malik</dc:creator>
  <cp:lastModifiedBy>Dr. Malik</cp:lastModifiedBy>
  <cp:revision>2</cp:revision>
  <dcterms:created xsi:type="dcterms:W3CDTF">2020-11-11T19:11:04Z</dcterms:created>
  <dcterms:modified xsi:type="dcterms:W3CDTF">2020-11-11T19:21:48Z</dcterms:modified>
</cp:coreProperties>
</file>