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5" r:id="rId5"/>
    <p:sldId id="266" r:id="rId6"/>
    <p:sldId id="259" r:id="rId7"/>
    <p:sldId id="267" r:id="rId8"/>
    <p:sldId id="268" r:id="rId9"/>
    <p:sldId id="269"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2130" y="2871989"/>
            <a:ext cx="8011871" cy="1081826"/>
          </a:xfrm>
        </p:spPr>
        <p:txBody>
          <a:bodyPr>
            <a:normAutofit fontScale="90000"/>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Skewness, Kurtosis and Describing a Frequency Distribution.</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312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57577"/>
            <a:ext cx="8596668" cy="656823"/>
          </a:xfrm>
        </p:spPr>
        <p:txBody>
          <a:bodyPr>
            <a:normAutofit/>
          </a:bodyPr>
          <a:lstStyle/>
          <a:p>
            <a:pPr marL="571500" indent="-5715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Describe a Frequency Distribution:</a:t>
            </a:r>
            <a:endParaRPr lang="en-US" sz="32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914400"/>
            <a:ext cx="8596668" cy="5743977"/>
          </a:xfrm>
        </p:spPr>
        <p:txBody>
          <a:bodyPr>
            <a:norm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To describe a major characteristics of a frequency distribution, we need the calculations of the following five quantities.</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number of observations that describes the </a:t>
            </a:r>
            <a:r>
              <a:rPr lang="en-US" sz="2400" b="1" i="1" dirty="0" smtClean="0">
                <a:solidFill>
                  <a:schemeClr val="tx1"/>
                </a:solidFill>
                <a:latin typeface="Times New Roman" panose="02020603050405020304" pitchFamily="18" charset="0"/>
                <a:cs typeface="Times New Roman" panose="02020603050405020304" pitchFamily="18" charset="0"/>
              </a:rPr>
              <a:t>size</a:t>
            </a:r>
            <a:r>
              <a:rPr lang="en-US" sz="2400" dirty="0" smtClean="0">
                <a:solidFill>
                  <a:schemeClr val="tx1"/>
                </a:solidFill>
                <a:latin typeface="Times New Roman" panose="02020603050405020304" pitchFamily="18" charset="0"/>
                <a:cs typeface="Times New Roman" panose="02020603050405020304" pitchFamily="18" charset="0"/>
              </a:rPr>
              <a:t> of the data.</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 measure of central tendency such as the mean or median that provides information about the </a:t>
            </a:r>
            <a:r>
              <a:rPr lang="en-US" sz="2400" b="1" i="1" dirty="0" smtClean="0">
                <a:solidFill>
                  <a:schemeClr val="tx1"/>
                </a:solidFill>
                <a:latin typeface="Times New Roman" panose="02020603050405020304" pitchFamily="18" charset="0"/>
                <a:cs typeface="Times New Roman" panose="02020603050405020304" pitchFamily="18" charset="0"/>
              </a:rPr>
              <a:t>center</a:t>
            </a:r>
            <a:r>
              <a:rPr lang="en-US" sz="2400" dirty="0" smtClean="0">
                <a:solidFill>
                  <a:schemeClr val="tx1"/>
                </a:solidFill>
                <a:latin typeface="Times New Roman" panose="02020603050405020304" pitchFamily="18" charset="0"/>
                <a:cs typeface="Times New Roman" panose="02020603050405020304" pitchFamily="18" charset="0"/>
              </a:rPr>
              <a:t> or </a:t>
            </a:r>
            <a:r>
              <a:rPr lang="en-US" sz="2400" b="1" i="1" dirty="0" smtClean="0">
                <a:solidFill>
                  <a:schemeClr val="tx1"/>
                </a:solidFill>
                <a:latin typeface="Times New Roman" panose="02020603050405020304" pitchFamily="18" charset="0"/>
                <a:cs typeface="Times New Roman" panose="02020603050405020304" pitchFamily="18" charset="0"/>
              </a:rPr>
              <a:t>average</a:t>
            </a:r>
            <a:r>
              <a:rPr lang="en-US" sz="2400" dirty="0" smtClean="0">
                <a:solidFill>
                  <a:schemeClr val="tx1"/>
                </a:solidFill>
                <a:latin typeface="Times New Roman" panose="02020603050405020304" pitchFamily="18" charset="0"/>
                <a:cs typeface="Times New Roman" panose="02020603050405020304" pitchFamily="18" charset="0"/>
              </a:rPr>
              <a:t> value.</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A measure of </a:t>
            </a:r>
            <a:r>
              <a:rPr lang="en-US" sz="2400" dirty="0" smtClean="0">
                <a:solidFill>
                  <a:schemeClr val="tx1"/>
                </a:solidFill>
                <a:latin typeface="Times New Roman" panose="02020603050405020304" pitchFamily="18" charset="0"/>
                <a:cs typeface="Times New Roman" panose="02020603050405020304" pitchFamily="18" charset="0"/>
              </a:rPr>
              <a:t>dispersion such as standard deviation that indicates the </a:t>
            </a:r>
            <a:r>
              <a:rPr lang="en-US" sz="2400" b="1" i="1" dirty="0" smtClean="0">
                <a:solidFill>
                  <a:schemeClr val="tx1"/>
                </a:solidFill>
                <a:latin typeface="Times New Roman" panose="02020603050405020304" pitchFamily="18" charset="0"/>
                <a:cs typeface="Times New Roman" panose="02020603050405020304" pitchFamily="18" charset="0"/>
              </a:rPr>
              <a:t>variability</a:t>
            </a:r>
            <a:r>
              <a:rPr lang="en-US" sz="2400" dirty="0" smtClean="0">
                <a:solidFill>
                  <a:schemeClr val="tx1"/>
                </a:solidFill>
                <a:latin typeface="Times New Roman" panose="02020603050405020304" pitchFamily="18" charset="0"/>
                <a:cs typeface="Times New Roman" panose="02020603050405020304" pitchFamily="18" charset="0"/>
              </a:rPr>
              <a:t> of the data.</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 measure of skewness that shows </a:t>
            </a:r>
            <a:r>
              <a:rPr lang="en-US" sz="2400" b="1" i="1" dirty="0" smtClean="0">
                <a:solidFill>
                  <a:schemeClr val="tx1"/>
                </a:solidFill>
                <a:latin typeface="Times New Roman" panose="02020603050405020304" pitchFamily="18" charset="0"/>
                <a:cs typeface="Times New Roman" panose="02020603050405020304" pitchFamily="18" charset="0"/>
              </a:rPr>
              <a:t>the lack symmetry </a:t>
            </a:r>
            <a:r>
              <a:rPr lang="en-US" sz="2400" dirty="0" smtClean="0">
                <a:solidFill>
                  <a:schemeClr val="tx1"/>
                </a:solidFill>
                <a:latin typeface="Times New Roman" panose="02020603050405020304" pitchFamily="18" charset="0"/>
                <a:cs typeface="Times New Roman" panose="02020603050405020304" pitchFamily="18" charset="0"/>
              </a:rPr>
              <a:t>in the frequency distribution.</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A measure of </a:t>
            </a:r>
            <a:r>
              <a:rPr lang="en-US" sz="2400" dirty="0" smtClean="0">
                <a:solidFill>
                  <a:schemeClr val="tx1"/>
                </a:solidFill>
                <a:latin typeface="Times New Roman" panose="02020603050405020304" pitchFamily="18" charset="0"/>
                <a:cs typeface="Times New Roman" panose="02020603050405020304" pitchFamily="18" charset="0"/>
              </a:rPr>
              <a:t>kurtosis that gives information about its </a:t>
            </a:r>
            <a:r>
              <a:rPr lang="en-US" sz="2400" b="1" i="1" dirty="0" smtClean="0">
                <a:solidFill>
                  <a:schemeClr val="tx1"/>
                </a:solidFill>
                <a:latin typeface="Times New Roman" panose="02020603050405020304" pitchFamily="18" charset="0"/>
                <a:cs typeface="Times New Roman" panose="02020603050405020304" pitchFamily="18" charset="0"/>
              </a:rPr>
              <a:t>peakedness. </a:t>
            </a:r>
            <a:endParaRPr lang="en-US" sz="24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455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218941"/>
            <a:ext cx="9029303" cy="631065"/>
          </a:xfrm>
        </p:spPr>
        <p:txBody>
          <a:bodyPr>
            <a:normAutofit fontScale="90000"/>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Skewness:</a:t>
            </a:r>
            <a:endParaRPr lang="en-US" dirty="0"/>
          </a:p>
        </p:txBody>
      </p:sp>
      <p:sp>
        <p:nvSpPr>
          <p:cNvPr id="3" name="Content Placeholder 2"/>
          <p:cNvSpPr>
            <a:spLocks noGrp="1"/>
          </p:cNvSpPr>
          <p:nvPr>
            <p:ph idx="1"/>
          </p:nvPr>
        </p:nvSpPr>
        <p:spPr>
          <a:xfrm>
            <a:off x="334851" y="965916"/>
            <a:ext cx="8939151" cy="5653826"/>
          </a:xfrm>
        </p:spPr>
        <p:txBody>
          <a:bodyPr>
            <a:noAutofit/>
          </a:bodyPr>
          <a:lstStyle/>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Lack of symmetry is called skewness. If a distribution is not symmetrical then it is called a skewed distribution. So, the mean, median and mode are different in value and one tail becomes longer than the other</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i="1"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The </a:t>
            </a:r>
            <a:r>
              <a:rPr lang="en-US" sz="2400" dirty="0">
                <a:solidFill>
                  <a:schemeClr val="tx1"/>
                </a:solidFill>
                <a:latin typeface="Times New Roman" panose="02020603050405020304" pitchFamily="18" charset="0"/>
                <a:cs typeface="Times New Roman" panose="02020603050405020304" pitchFamily="18" charset="0"/>
              </a:rPr>
              <a:t>skewness may be positive or negative</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b="1" u="sng" dirty="0" smtClean="0">
                <a:solidFill>
                  <a:schemeClr val="tx1"/>
                </a:solidFill>
                <a:latin typeface="Times New Roman" panose="02020603050405020304" pitchFamily="18" charset="0"/>
                <a:cs typeface="Times New Roman" panose="02020603050405020304" pitchFamily="18" charset="0"/>
              </a:rPr>
              <a:t>Positively </a:t>
            </a:r>
            <a:r>
              <a:rPr lang="en-US" sz="2400" b="1" u="sng" dirty="0">
                <a:solidFill>
                  <a:schemeClr val="tx1"/>
                </a:solidFill>
                <a:latin typeface="Times New Roman" panose="02020603050405020304" pitchFamily="18" charset="0"/>
                <a:cs typeface="Times New Roman" panose="02020603050405020304" pitchFamily="18" charset="0"/>
              </a:rPr>
              <a:t>Skewed Distribution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the frequency curve has a longer tail to </a:t>
            </a:r>
            <a:r>
              <a:rPr lang="en-US" sz="2400" dirty="0" smtClean="0">
                <a:solidFill>
                  <a:schemeClr val="tx1"/>
                </a:solidFill>
                <a:latin typeface="Times New Roman" panose="02020603050405020304" pitchFamily="18" charset="0"/>
                <a:cs typeface="Times New Roman" panose="02020603050405020304" pitchFamily="18" charset="0"/>
              </a:rPr>
              <a:t>right side, </a:t>
            </a:r>
            <a:r>
              <a:rPr lang="en-US" sz="2400" dirty="0">
                <a:solidFill>
                  <a:schemeClr val="tx1"/>
                </a:solidFill>
                <a:latin typeface="Times New Roman" panose="02020603050405020304" pitchFamily="18" charset="0"/>
                <a:cs typeface="Times New Roman" panose="02020603050405020304" pitchFamily="18" charset="0"/>
              </a:rPr>
              <a:t>the distribution is known as a positively skewed distribution and </a:t>
            </a:r>
            <a:r>
              <a:rPr lang="en-US" sz="2400" b="1" i="1" dirty="0">
                <a:solidFill>
                  <a:schemeClr val="tx1"/>
                </a:solidFill>
                <a:latin typeface="Times New Roman" panose="02020603050405020304" pitchFamily="18" charset="0"/>
                <a:cs typeface="Times New Roman" panose="02020603050405020304" pitchFamily="18" charset="0"/>
              </a:rPr>
              <a:t>Mean &gt; Median &gt; </a:t>
            </a:r>
            <a:r>
              <a:rPr lang="en-US" sz="2400" b="1" i="1" dirty="0" smtClean="0">
                <a:solidFill>
                  <a:schemeClr val="tx1"/>
                </a:solidFill>
                <a:latin typeface="Times New Roman" panose="02020603050405020304" pitchFamily="18" charset="0"/>
                <a:cs typeface="Times New Roman" panose="02020603050405020304" pitchFamily="18" charset="0"/>
              </a:rPr>
              <a:t>Mode</a:t>
            </a:r>
            <a:r>
              <a:rPr lang="en-US" sz="2400" dirty="0" smtClean="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b="1" u="sng" dirty="0" smtClean="0">
                <a:solidFill>
                  <a:schemeClr val="tx1"/>
                </a:solidFill>
                <a:latin typeface="Times New Roman" panose="02020603050405020304" pitchFamily="18" charset="0"/>
                <a:cs typeface="Times New Roman" panose="02020603050405020304" pitchFamily="18" charset="0"/>
              </a:rPr>
              <a:t>Negatively </a:t>
            </a:r>
            <a:r>
              <a:rPr lang="en-US" sz="2400" b="1" u="sng" dirty="0">
                <a:solidFill>
                  <a:schemeClr val="tx1"/>
                </a:solidFill>
                <a:latin typeface="Times New Roman" panose="02020603050405020304" pitchFamily="18" charset="0"/>
                <a:cs typeface="Times New Roman" panose="02020603050405020304" pitchFamily="18" charset="0"/>
              </a:rPr>
              <a:t>Skewed Distribution</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If the frequency curve has a longer tail to left, the distribution is known as a negatively skewed distribution and </a:t>
            </a:r>
            <a:r>
              <a:rPr lang="en-US" sz="2400" b="1" i="1" dirty="0">
                <a:solidFill>
                  <a:schemeClr val="tx1"/>
                </a:solidFill>
                <a:latin typeface="Times New Roman" panose="02020603050405020304" pitchFamily="18" charset="0"/>
                <a:cs typeface="Times New Roman" panose="02020603050405020304" pitchFamily="18" charset="0"/>
              </a:rPr>
              <a:t>Mean &lt; Median &lt; Mode</a:t>
            </a:r>
            <a:r>
              <a:rPr lang="en-US" sz="2400" dirty="0">
                <a:solidFill>
                  <a:schemeClr val="tx1"/>
                </a:solidFill>
                <a:latin typeface="Times New Roman" panose="02020603050405020304" pitchFamily="18" charset="0"/>
                <a:cs typeface="Times New Roman" panose="02020603050405020304" pitchFamily="18" charset="0"/>
              </a:rPr>
              <a: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3349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4101" y="551277"/>
            <a:ext cx="6645499" cy="5360125"/>
          </a:xfrm>
          <a:prstGeom prst="rect">
            <a:avLst/>
          </a:prstGeom>
        </p:spPr>
      </p:pic>
    </p:spTree>
    <p:extLst>
      <p:ext uri="{BB962C8B-B14F-4D97-AF65-F5344CB8AC3E}">
        <p14:creationId xmlns:p14="http://schemas.microsoft.com/office/powerpoint/2010/main" val="4128250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103031"/>
            <a:ext cx="8939151" cy="811369"/>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Measures of Skewness:</a:t>
            </a:r>
            <a:endParaRPr lang="en-US" b="1"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334851" y="1056068"/>
                <a:ext cx="9092484" cy="5525035"/>
              </a:xfrm>
            </p:spPr>
            <p:txBody>
              <a:bodyPr>
                <a:norm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According to measure the degree of skewness of a distribution or curve, </a:t>
                </a:r>
                <a:r>
                  <a:rPr lang="en-US" sz="2400" b="1" i="1" dirty="0" smtClean="0">
                    <a:solidFill>
                      <a:schemeClr val="tx1"/>
                    </a:solidFill>
                    <a:latin typeface="Times New Roman" panose="02020603050405020304" pitchFamily="18" charset="0"/>
                    <a:cs typeface="Times New Roman" panose="02020603050405020304" pitchFamily="18" charset="0"/>
                  </a:rPr>
                  <a:t>Karl Pearson</a:t>
                </a:r>
                <a:r>
                  <a:rPr lang="en-US" sz="2400" dirty="0" smtClean="0">
                    <a:solidFill>
                      <a:schemeClr val="tx1"/>
                    </a:solidFill>
                    <a:latin typeface="Times New Roman" panose="02020603050405020304" pitchFamily="18" charset="0"/>
                    <a:cs typeface="Times New Roman" panose="02020603050405020304" pitchFamily="18" charset="0"/>
                  </a:rPr>
                  <a:t>(1857-1936) introduced a coefficient of skewness denoted by </a:t>
                </a:r>
                <a:r>
                  <a:rPr lang="en-US" sz="2400" i="1" dirty="0" smtClean="0">
                    <a:solidFill>
                      <a:schemeClr val="tx1"/>
                    </a:solidFill>
                    <a:latin typeface="Times New Roman" panose="02020603050405020304" pitchFamily="18" charset="0"/>
                    <a:cs typeface="Times New Roman" panose="02020603050405020304" pitchFamily="18" charset="0"/>
                  </a:rPr>
                  <a:t>Sk </a:t>
                </a:r>
                <a:r>
                  <a:rPr lang="en-US" sz="2400" dirty="0" smtClean="0">
                    <a:solidFill>
                      <a:schemeClr val="tx1"/>
                    </a:solidFill>
                    <a:latin typeface="Times New Roman" panose="02020603050405020304" pitchFamily="18" charset="0"/>
                    <a:cs typeface="Times New Roman" panose="02020603050405020304" pitchFamily="18" charset="0"/>
                  </a:rPr>
                  <a:t>and defined by</a:t>
                </a:r>
              </a:p>
              <a:p>
                <a:pPr marL="0" indent="0">
                  <a:buNone/>
                </a:pP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i="1" dirty="0" smtClean="0">
                    <a:solidFill>
                      <a:schemeClr val="tx1"/>
                    </a:solidFill>
                    <a:latin typeface="Times New Roman" panose="02020603050405020304" pitchFamily="18" charset="0"/>
                    <a:cs typeface="Times New Roman" panose="02020603050405020304" pitchFamily="18" charset="0"/>
                  </a:rPr>
                  <a:t>Sk = </a:t>
                </a:r>
                <a14:m>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𝑀𝑒𝑎𝑛</m:t>
                        </m:r>
                        <m:r>
                          <a:rPr lang="en-US" sz="2400" b="0" i="1" smtClean="0">
                            <a:solidFill>
                              <a:schemeClr val="tx1"/>
                            </a:solidFill>
                            <a:latin typeface="Cambria Math" panose="02040503050406030204" pitchFamily="18" charset="0"/>
                            <a:cs typeface="Times New Roman" panose="02020603050405020304" pitchFamily="18" charset="0"/>
                          </a:rPr>
                          <m:t> −</m:t>
                        </m:r>
                        <m:r>
                          <a:rPr lang="en-US" sz="2400" b="0" i="1" smtClean="0">
                            <a:solidFill>
                              <a:schemeClr val="tx1"/>
                            </a:solidFill>
                            <a:latin typeface="Cambria Math" panose="02040503050406030204" pitchFamily="18" charset="0"/>
                            <a:cs typeface="Times New Roman" panose="02020603050405020304" pitchFamily="18" charset="0"/>
                          </a:rPr>
                          <m:t>𝑀𝑜𝑑𝑒</m:t>
                        </m:r>
                      </m:num>
                      <m:den>
                        <m:r>
                          <a:rPr lang="en-US" sz="2400" b="0" i="1" smtClean="0">
                            <a:solidFill>
                              <a:schemeClr val="tx1"/>
                            </a:solidFill>
                            <a:latin typeface="Cambria Math" panose="02040503050406030204" pitchFamily="18" charset="0"/>
                            <a:cs typeface="Times New Roman" panose="02020603050405020304" pitchFamily="18" charset="0"/>
                          </a:rPr>
                          <m:t>𝑆𝑡𝑎𝑛𝑑𝑎𝑟𝑑</m:t>
                        </m:r>
                        <m:r>
                          <a:rPr lang="en-US" sz="2400" b="0" i="1" smtClean="0">
                            <a:solidFill>
                              <a:schemeClr val="tx1"/>
                            </a:solidFill>
                            <a:latin typeface="Cambria Math" panose="02040503050406030204" pitchFamily="18" charset="0"/>
                            <a:cs typeface="Times New Roman" panose="02020603050405020304" pitchFamily="18" charset="0"/>
                          </a:rPr>
                          <m:t> </m:t>
                        </m:r>
                        <m:r>
                          <a:rPr lang="en-US" sz="2400" b="0" i="1" smtClean="0">
                            <a:solidFill>
                              <a:schemeClr val="tx1"/>
                            </a:solidFill>
                            <a:latin typeface="Cambria Math" panose="02040503050406030204" pitchFamily="18" charset="0"/>
                            <a:cs typeface="Times New Roman" panose="02020603050405020304" pitchFamily="18" charset="0"/>
                          </a:rPr>
                          <m:t>𝑑𝑒𝑣𝑖𝑎𝑡𝑖𝑜𝑛</m:t>
                        </m:r>
                      </m:den>
                    </m:f>
                  </m:oMath>
                </a14:m>
                <a:endParaRPr lang="en-US" sz="2400" dirty="0">
                  <a:solidFill>
                    <a:schemeClr val="tx1"/>
                  </a:solidFill>
                  <a:latin typeface="Times New Roman" panose="02020603050405020304" pitchFamily="18" charset="0"/>
                  <a:cs typeface="Times New Roman" panose="02020603050405020304" pitchFamily="18" charset="0"/>
                </a:endParaRPr>
              </a:p>
              <a:p>
                <a:pPr marL="0" indent="0">
                  <a:buNone/>
                </a:pP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The coefficients usually varies between -3(negative skewed) and +3 (positive skewed) and the sign indicates the direction of skewness</a:t>
                </a:r>
                <a:r>
                  <a:rPr lang="en-US" sz="2400" dirty="0" smtClean="0">
                    <a:solidFill>
                      <a:schemeClr val="tx1"/>
                    </a:solidFill>
                    <a:latin typeface="Times New Roman" panose="02020603050405020304" pitchFamily="18" charset="0"/>
                    <a:cs typeface="Times New Roman" panose="02020603050405020304" pitchFamily="18" charset="0"/>
                  </a:rPr>
                  <a:t>.</a:t>
                </a:r>
                <a:endParaRPr lang="en-US" sz="2400" dirty="0" smtClean="0">
                  <a:solidFill>
                    <a:schemeClr val="tx1"/>
                  </a:solidFill>
                  <a:latin typeface="Times New Roman" panose="02020603050405020304" pitchFamily="18" charset="0"/>
                  <a:cs typeface="Times New Roman" panose="020206030504050203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34851" y="1056068"/>
                <a:ext cx="9092484" cy="5525035"/>
              </a:xfrm>
              <a:blipFill rotWithShape="0">
                <a:blip r:embed="rId2"/>
                <a:stretch>
                  <a:fillRect l="-537" t="-882" r="-1543"/>
                </a:stretch>
              </a:blipFill>
            </p:spPr>
            <p:txBody>
              <a:bodyPr/>
              <a:lstStyle/>
              <a:p>
                <a:r>
                  <a:rPr lang="en-US">
                    <a:noFill/>
                  </a:rPr>
                  <a:t> </a:t>
                </a:r>
              </a:p>
            </p:txBody>
          </p:sp>
        </mc:Fallback>
      </mc:AlternateContent>
    </p:spTree>
    <p:extLst>
      <p:ext uri="{BB962C8B-B14F-4D97-AF65-F5344CB8AC3E}">
        <p14:creationId xmlns:p14="http://schemas.microsoft.com/office/powerpoint/2010/main" val="330924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335" y="334851"/>
            <a:ext cx="8990667" cy="734095"/>
          </a:xfrm>
        </p:spPr>
        <p:txBody>
          <a:bodyPr>
            <a:normAutofit/>
          </a:bodyPr>
          <a:lstStyle/>
          <a:p>
            <a:pPr marL="571500" indent="-5715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A.L Bowley</a:t>
            </a:r>
            <a:r>
              <a:rPr lang="en-US" sz="3200" b="1" dirty="0" smtClean="0">
                <a:solidFill>
                  <a:schemeClr val="tx1"/>
                </a:solidFill>
                <a:latin typeface="Times New Roman" panose="02020603050405020304" pitchFamily="18" charset="0"/>
                <a:cs typeface="Times New Roman" panose="02020603050405020304" pitchFamily="18" charset="0"/>
                <a:sym typeface="Wingdings" panose="05000000000000000000" pitchFamily="2" charset="2"/>
              </a:rPr>
              <a:t>:</a:t>
            </a:r>
            <a:endParaRPr lang="en-US" sz="3200" b="1"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83335" y="1223493"/>
                <a:ext cx="8990667" cy="5460642"/>
              </a:xfrm>
            </p:spPr>
            <p:txBody>
              <a:bodyPr>
                <a:norm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A.L Bowley(1869-1957), a British statistician, has also proposed a measure of skewness that is based on the median and the two quartiles.</a:t>
                </a:r>
                <a:r>
                  <a:rPr lang="en-US" sz="2400" dirty="0">
                    <a:solidFill>
                      <a:schemeClr val="tx1"/>
                    </a:solidFill>
                    <a:latin typeface="Times New Roman" panose="02020603050405020304" pitchFamily="18" charset="0"/>
                    <a:cs typeface="Times New Roman" panose="02020603050405020304" pitchFamily="18" charset="0"/>
                  </a:rPr>
                  <a:t> </a:t>
                </a:r>
                <a:r>
                  <a:rPr lang="en-US" sz="2400" b="1" i="1" dirty="0">
                    <a:solidFill>
                      <a:schemeClr val="tx1"/>
                    </a:solidFill>
                    <a:latin typeface="Times New Roman" panose="02020603050405020304" pitchFamily="18" charset="0"/>
                    <a:cs typeface="Times New Roman" panose="02020603050405020304" pitchFamily="18" charset="0"/>
                  </a:rPr>
                  <a:t>A.L </a:t>
                </a:r>
                <a:r>
                  <a:rPr lang="en-US" sz="2400" b="1" i="1" dirty="0" smtClean="0">
                    <a:solidFill>
                      <a:schemeClr val="tx1"/>
                    </a:solidFill>
                    <a:latin typeface="Times New Roman" panose="02020603050405020304" pitchFamily="18" charset="0"/>
                    <a:cs typeface="Times New Roman" panose="02020603050405020304" pitchFamily="18" charset="0"/>
                  </a:rPr>
                  <a:t>Bowley’s coefficients of skewness </a:t>
                </a:r>
                <a:r>
                  <a:rPr lang="en-US" sz="2400" dirty="0" smtClean="0">
                    <a:solidFill>
                      <a:schemeClr val="tx1"/>
                    </a:solidFill>
                    <a:latin typeface="Times New Roman" panose="02020603050405020304" pitchFamily="18" charset="0"/>
                    <a:cs typeface="Times New Roman" panose="02020603050405020304" pitchFamily="18" charset="0"/>
                  </a:rPr>
                  <a:t>is  </a:t>
                </a:r>
              </a:p>
              <a:p>
                <a:pPr marL="0" indent="0">
                  <a:buNone/>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p>
              <a:p>
                <a:pPr marL="0" indent="0">
                  <a:buNone/>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i="1" dirty="0" smtClean="0">
                    <a:solidFill>
                      <a:schemeClr val="tx1"/>
                    </a:solidFill>
                    <a:latin typeface="Times New Roman" panose="02020603050405020304" pitchFamily="18" charset="0"/>
                    <a:cs typeface="Times New Roman" panose="02020603050405020304" pitchFamily="18" charset="0"/>
                  </a:rPr>
                  <a:t>Sk = </a:t>
                </a:r>
                <a14:m>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sSub>
                          <m:sSubPr>
                            <m:ctrlPr>
                              <a:rPr lang="en-US" sz="2400" i="1" smtClean="0">
                                <a:solidFill>
                                  <a:schemeClr val="tx1"/>
                                </a:solidFill>
                                <a:latin typeface="Cambria Math" panose="02040503050406030204" pitchFamily="18" charset="0"/>
                                <a:cs typeface="Times New Roman" panose="02020603050405020304" pitchFamily="18" charset="0"/>
                              </a:rPr>
                            </m:ctrlPr>
                          </m:sSubPr>
                          <m:e>
                            <m:r>
                              <a:rPr lang="en-US" sz="2400" b="0" i="1" smtClean="0">
                                <a:solidFill>
                                  <a:schemeClr val="tx1"/>
                                </a:solidFill>
                                <a:latin typeface="Cambria Math" panose="02040503050406030204" pitchFamily="18" charset="0"/>
                                <a:cs typeface="Times New Roman" panose="02020603050405020304" pitchFamily="18" charset="0"/>
                              </a:rPr>
                              <m:t>𝑄</m:t>
                            </m:r>
                          </m:e>
                          <m:sub>
                            <m:r>
                              <a:rPr lang="en-US" sz="2400" b="0" i="1" smtClean="0">
                                <a:solidFill>
                                  <a:schemeClr val="tx1"/>
                                </a:solidFill>
                                <a:latin typeface="Cambria Math" panose="02040503050406030204" pitchFamily="18" charset="0"/>
                                <a:cs typeface="Times New Roman" panose="02020603050405020304" pitchFamily="18" charset="0"/>
                              </a:rPr>
                              <m:t>1</m:t>
                            </m:r>
                          </m:sub>
                        </m:sSub>
                        <m:r>
                          <a:rPr lang="en-US" sz="2400" b="0" i="1" smtClean="0">
                            <a:solidFill>
                              <a:schemeClr val="tx1"/>
                            </a:solidFill>
                            <a:latin typeface="Cambria Math" panose="02040503050406030204" pitchFamily="18" charset="0"/>
                            <a:cs typeface="Times New Roman" panose="02020603050405020304" pitchFamily="18" charset="0"/>
                          </a:rPr>
                          <m:t>+</m:t>
                        </m:r>
                        <m:sSub>
                          <m:sSubPr>
                            <m:ctrlPr>
                              <a:rPr lang="en-US" sz="2400" b="0" i="1" smtClean="0">
                                <a:solidFill>
                                  <a:schemeClr val="tx1"/>
                                </a:solidFill>
                                <a:latin typeface="Cambria Math" panose="02040503050406030204" pitchFamily="18" charset="0"/>
                                <a:cs typeface="Times New Roman" panose="02020603050405020304" pitchFamily="18" charset="0"/>
                              </a:rPr>
                            </m:ctrlPr>
                          </m:sSubPr>
                          <m:e>
                            <m:r>
                              <a:rPr lang="en-US" sz="2400" b="0" i="1" smtClean="0">
                                <a:solidFill>
                                  <a:schemeClr val="tx1"/>
                                </a:solidFill>
                                <a:latin typeface="Cambria Math" panose="02040503050406030204" pitchFamily="18" charset="0"/>
                                <a:cs typeface="Times New Roman" panose="02020603050405020304" pitchFamily="18" charset="0"/>
                              </a:rPr>
                              <m:t>𝑄</m:t>
                            </m:r>
                          </m:e>
                          <m:sub>
                            <m:r>
                              <a:rPr lang="en-US" sz="2400" b="0" i="1" smtClean="0">
                                <a:solidFill>
                                  <a:schemeClr val="tx1"/>
                                </a:solidFill>
                                <a:latin typeface="Cambria Math" panose="02040503050406030204" pitchFamily="18" charset="0"/>
                                <a:cs typeface="Times New Roman" panose="02020603050405020304" pitchFamily="18" charset="0"/>
                              </a:rPr>
                              <m:t>3</m:t>
                            </m:r>
                          </m:sub>
                        </m:sSub>
                        <m:r>
                          <a:rPr lang="en-US" sz="2400" i="1">
                            <a:solidFill>
                              <a:schemeClr val="tx1"/>
                            </a:solidFill>
                            <a:latin typeface="Cambria Math" panose="02040503050406030204" pitchFamily="18" charset="0"/>
                            <a:cs typeface="Times New Roman" panose="02020603050405020304" pitchFamily="18" charset="0"/>
                          </a:rPr>
                          <m:t> −</m:t>
                        </m:r>
                        <m:r>
                          <a:rPr lang="en-US" sz="2400" b="0" i="1" smtClean="0">
                            <a:solidFill>
                              <a:schemeClr val="tx1"/>
                            </a:solidFill>
                            <a:latin typeface="Cambria Math" panose="02040503050406030204" pitchFamily="18" charset="0"/>
                            <a:cs typeface="Times New Roman" panose="02020603050405020304" pitchFamily="18" charset="0"/>
                          </a:rPr>
                          <m:t>2</m:t>
                        </m:r>
                        <m:r>
                          <a:rPr lang="en-US" sz="2400" b="0" i="1" smtClean="0">
                            <a:solidFill>
                              <a:schemeClr val="tx1"/>
                            </a:solidFill>
                            <a:latin typeface="Cambria Math" panose="02040503050406030204" pitchFamily="18" charset="0"/>
                            <a:cs typeface="Times New Roman" panose="02020603050405020304" pitchFamily="18" charset="0"/>
                          </a:rPr>
                          <m:t>𝑀𝑒𝑑𝑖𝑎𝑛</m:t>
                        </m:r>
                      </m:num>
                      <m:den>
                        <m:sSub>
                          <m:sSubPr>
                            <m:ctrlPr>
                              <a:rPr lang="en-US" sz="2400" i="1" smtClean="0">
                                <a:solidFill>
                                  <a:schemeClr val="tx1"/>
                                </a:solidFill>
                                <a:latin typeface="Cambria Math" panose="02040503050406030204" pitchFamily="18" charset="0"/>
                                <a:cs typeface="Times New Roman" panose="02020603050405020304" pitchFamily="18" charset="0"/>
                              </a:rPr>
                            </m:ctrlPr>
                          </m:sSubPr>
                          <m:e>
                            <m:r>
                              <a:rPr lang="en-US" sz="2400" b="0" i="1" smtClean="0">
                                <a:solidFill>
                                  <a:schemeClr val="tx1"/>
                                </a:solidFill>
                                <a:latin typeface="Cambria Math" panose="02040503050406030204" pitchFamily="18" charset="0"/>
                                <a:cs typeface="Times New Roman" panose="02020603050405020304" pitchFamily="18" charset="0"/>
                              </a:rPr>
                              <m:t>𝑄</m:t>
                            </m:r>
                          </m:e>
                          <m:sub>
                            <m:r>
                              <a:rPr lang="en-US" sz="2400" b="0" i="1" smtClean="0">
                                <a:solidFill>
                                  <a:schemeClr val="tx1"/>
                                </a:solidFill>
                                <a:latin typeface="Cambria Math" panose="02040503050406030204" pitchFamily="18" charset="0"/>
                                <a:cs typeface="Times New Roman" panose="02020603050405020304" pitchFamily="18" charset="0"/>
                              </a:rPr>
                              <m:t>3</m:t>
                            </m:r>
                          </m:sub>
                        </m:sSub>
                        <m:r>
                          <a:rPr lang="en-US" sz="2400" b="0" i="1" smtClean="0">
                            <a:solidFill>
                              <a:schemeClr val="tx1"/>
                            </a:solidFill>
                            <a:latin typeface="Cambria Math" panose="02040503050406030204" pitchFamily="18" charset="0"/>
                            <a:cs typeface="Times New Roman" panose="02020603050405020304" pitchFamily="18" charset="0"/>
                          </a:rPr>
                          <m:t>−</m:t>
                        </m:r>
                        <m:sSub>
                          <m:sSubPr>
                            <m:ctrlPr>
                              <a:rPr lang="en-US" sz="2400" b="0" i="1" smtClean="0">
                                <a:solidFill>
                                  <a:schemeClr val="tx1"/>
                                </a:solidFill>
                                <a:latin typeface="Cambria Math" panose="02040503050406030204" pitchFamily="18" charset="0"/>
                                <a:cs typeface="Times New Roman" panose="02020603050405020304" pitchFamily="18" charset="0"/>
                              </a:rPr>
                            </m:ctrlPr>
                          </m:sSubPr>
                          <m:e>
                            <m:r>
                              <a:rPr lang="en-US" sz="2400" b="0" i="1" smtClean="0">
                                <a:solidFill>
                                  <a:schemeClr val="tx1"/>
                                </a:solidFill>
                                <a:latin typeface="Cambria Math" panose="02040503050406030204" pitchFamily="18" charset="0"/>
                                <a:cs typeface="Times New Roman" panose="02020603050405020304" pitchFamily="18" charset="0"/>
                              </a:rPr>
                              <m:t>𝑄</m:t>
                            </m:r>
                          </m:e>
                          <m:sub>
                            <m:r>
                              <a:rPr lang="en-US" sz="2400" b="0" i="1" smtClean="0">
                                <a:solidFill>
                                  <a:schemeClr val="tx1"/>
                                </a:solidFill>
                                <a:latin typeface="Cambria Math" panose="02040503050406030204" pitchFamily="18" charset="0"/>
                                <a:cs typeface="Times New Roman" panose="02020603050405020304" pitchFamily="18" charset="0"/>
                              </a:rPr>
                              <m:t>1</m:t>
                            </m:r>
                          </m:sub>
                        </m:sSub>
                      </m:den>
                    </m:f>
                  </m:oMath>
                </a14:m>
                <a:endParaRPr lang="en-US" sz="2400" dirty="0">
                  <a:solidFill>
                    <a:schemeClr val="tx1"/>
                  </a:solidFill>
                  <a:latin typeface="Times New Roman" panose="02020603050405020304" pitchFamily="18" charset="0"/>
                  <a:cs typeface="Times New Roman" panose="02020603050405020304" pitchFamily="18" charset="0"/>
                </a:endParaRPr>
              </a:p>
              <a:p>
                <a:pPr marL="0" indent="0">
                  <a:buNone/>
                </a:pPr>
                <a:r>
                  <a:rPr lang="en-US" sz="2400" dirty="0">
                    <a:solidFill>
                      <a:schemeClr val="tx1"/>
                    </a:solidFill>
                    <a:latin typeface="Times New Roman" panose="02020603050405020304" pitchFamily="18" charset="0"/>
                    <a:cs typeface="Times New Roman" panose="02020603050405020304" pitchFamily="18" charset="0"/>
                  </a:rPr>
                  <a:t>       </a:t>
                </a:r>
                <a:endParaRPr lang="en-US" sz="24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Its values lies between 0 and </a:t>
                </a:r>
                <a:r>
                  <a:rPr lang="en-US" sz="2400" b="1" u="sng"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1.</a:t>
                </a:r>
                <a:endParaRPr lang="en-US" sz="2400"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en-US" sz="2400" i="1"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83335" y="1223493"/>
                <a:ext cx="8990667" cy="5460642"/>
              </a:xfrm>
              <a:blipFill rotWithShape="0">
                <a:blip r:embed="rId2"/>
                <a:stretch>
                  <a:fillRect l="-475" t="-894"/>
                </a:stretch>
              </a:blipFill>
            </p:spPr>
            <p:txBody>
              <a:bodyPr/>
              <a:lstStyle/>
              <a:p>
                <a:r>
                  <a:rPr lang="en-US">
                    <a:noFill/>
                  </a:rPr>
                  <a:t> </a:t>
                </a:r>
              </a:p>
            </p:txBody>
          </p:sp>
        </mc:Fallback>
      </mc:AlternateContent>
    </p:spTree>
    <p:extLst>
      <p:ext uri="{BB962C8B-B14F-4D97-AF65-F5344CB8AC3E}">
        <p14:creationId xmlns:p14="http://schemas.microsoft.com/office/powerpoint/2010/main" val="4247645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218941"/>
            <a:ext cx="9029303" cy="927279"/>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Kurtosis:</a:t>
            </a:r>
            <a:endParaRPr lang="en-US" dirty="0"/>
          </a:p>
        </p:txBody>
      </p:sp>
      <p:sp>
        <p:nvSpPr>
          <p:cNvPr id="3" name="Content Placeholder 2"/>
          <p:cNvSpPr>
            <a:spLocks noGrp="1"/>
          </p:cNvSpPr>
          <p:nvPr>
            <p:ph idx="1"/>
          </p:nvPr>
        </p:nvSpPr>
        <p:spPr>
          <a:xfrm>
            <a:off x="334851" y="1609858"/>
            <a:ext cx="8939151" cy="5022761"/>
          </a:xfrm>
        </p:spPr>
        <p:txBody>
          <a:bodyPr>
            <a:normAutofit/>
          </a:bodyPr>
          <a:lstStyle/>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Karl Pearson introduce the term </a:t>
            </a:r>
            <a:r>
              <a:rPr lang="en-US" sz="2400" b="1" i="1" dirty="0" smtClean="0">
                <a:solidFill>
                  <a:schemeClr val="tx1"/>
                </a:solidFill>
                <a:latin typeface="Times New Roman" panose="02020603050405020304" pitchFamily="18" charset="0"/>
                <a:cs typeface="Times New Roman" panose="02020603050405020304" pitchFamily="18" charset="0"/>
              </a:rPr>
              <a:t>Kurtosis </a:t>
            </a:r>
            <a:r>
              <a:rPr lang="en-US" sz="2400" dirty="0" smtClean="0">
                <a:solidFill>
                  <a:schemeClr val="tx1"/>
                </a:solidFill>
                <a:latin typeface="Times New Roman" panose="02020603050405020304" pitchFamily="18" charset="0"/>
                <a:cs typeface="Times New Roman" panose="02020603050405020304" pitchFamily="18" charset="0"/>
              </a:rPr>
              <a:t>for the degree of </a:t>
            </a:r>
            <a:r>
              <a:rPr lang="en-US" sz="2400" i="1" dirty="0" smtClean="0">
                <a:solidFill>
                  <a:schemeClr val="tx1"/>
                </a:solidFill>
                <a:latin typeface="Times New Roman" panose="02020603050405020304" pitchFamily="18" charset="0"/>
                <a:cs typeface="Times New Roman" panose="02020603050405020304" pitchFamily="18" charset="0"/>
              </a:rPr>
              <a:t>peakedness</a:t>
            </a:r>
            <a:r>
              <a:rPr lang="en-US" sz="2400" dirty="0" smtClean="0">
                <a:solidFill>
                  <a:schemeClr val="tx1"/>
                </a:solidFill>
                <a:latin typeface="Times New Roman" panose="02020603050405020304" pitchFamily="18" charset="0"/>
                <a:cs typeface="Times New Roman" panose="02020603050405020304" pitchFamily="18" charset="0"/>
              </a:rPr>
              <a:t> or </a:t>
            </a:r>
            <a:r>
              <a:rPr lang="en-US" sz="2400" i="1" dirty="0" smtClean="0">
                <a:solidFill>
                  <a:schemeClr val="tx1"/>
                </a:solidFill>
                <a:latin typeface="Times New Roman" panose="02020603050405020304" pitchFamily="18" charset="0"/>
                <a:cs typeface="Times New Roman" panose="02020603050405020304" pitchFamily="18" charset="0"/>
              </a:rPr>
              <a:t>flatness</a:t>
            </a:r>
            <a:r>
              <a:rPr lang="en-US" sz="2400" dirty="0" smtClean="0">
                <a:solidFill>
                  <a:schemeClr val="tx1"/>
                </a:solidFill>
                <a:latin typeface="Times New Roman" panose="02020603050405020304" pitchFamily="18" charset="0"/>
                <a:cs typeface="Times New Roman" panose="02020603050405020304" pitchFamily="18" charset="0"/>
              </a:rPr>
              <a:t> of </a:t>
            </a:r>
            <a:r>
              <a:rPr lang="en-US" sz="2400" dirty="0" smtClean="0">
                <a:solidFill>
                  <a:schemeClr val="tx1"/>
                </a:solidFill>
                <a:latin typeface="Times New Roman" panose="02020603050405020304" pitchFamily="18" charset="0"/>
                <a:cs typeface="Times New Roman" panose="02020603050405020304" pitchFamily="18" charset="0"/>
              </a:rPr>
              <a:t>a frequency </a:t>
            </a:r>
            <a:r>
              <a:rPr lang="en-US" sz="2400" dirty="0" smtClean="0">
                <a:solidFill>
                  <a:schemeClr val="tx1"/>
                </a:solidFill>
                <a:latin typeface="Times New Roman" panose="02020603050405020304" pitchFamily="18" charset="0"/>
                <a:cs typeface="Times New Roman" panose="02020603050405020304" pitchFamily="18" charset="0"/>
              </a:rPr>
              <a:t>curve. </a:t>
            </a:r>
          </a:p>
          <a:p>
            <a:pPr>
              <a:buFont typeface="Wingdings" panose="05000000000000000000" pitchFamily="2" charset="2"/>
              <a:buChar char="ü"/>
            </a:pPr>
            <a:endParaRPr lang="en-US" sz="24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 curve which is tall and at the top is called </a:t>
            </a:r>
            <a:r>
              <a:rPr lang="en-US" sz="2400" b="1" i="1" dirty="0" smtClean="0">
                <a:solidFill>
                  <a:schemeClr val="tx1"/>
                </a:solidFill>
                <a:latin typeface="Times New Roman" panose="02020603050405020304" pitchFamily="18" charset="0"/>
                <a:cs typeface="Times New Roman" panose="02020603050405020304" pitchFamily="18" charset="0"/>
              </a:rPr>
              <a:t>Leptokurtic</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 A curve which is flat like a plate at the top is called </a:t>
            </a:r>
            <a:r>
              <a:rPr lang="en-US" sz="2400" b="1" i="1" dirty="0" smtClean="0">
                <a:solidFill>
                  <a:schemeClr val="tx1"/>
                </a:solidFill>
                <a:latin typeface="Times New Roman" panose="02020603050405020304" pitchFamily="18" charset="0"/>
                <a:cs typeface="Times New Roman" panose="02020603050405020304" pitchFamily="18" charset="0"/>
              </a:rPr>
              <a:t>Platykurtic</a:t>
            </a:r>
            <a:r>
              <a:rPr lang="en-US" sz="2400" dirty="0" smtClean="0">
                <a:solidFill>
                  <a:schemeClr val="tx1"/>
                </a:solidFill>
                <a:latin typeface="Times New Roman" panose="02020603050405020304" pitchFamily="18" charset="0"/>
                <a:cs typeface="Times New Roman" panose="02020603050405020304" pitchFamily="18" charset="0"/>
              </a:rPr>
              <a:t>. </a:t>
            </a:r>
          </a:p>
          <a:p>
            <a:pPr>
              <a:buFont typeface="Wingdings" panose="05000000000000000000" pitchFamily="2" charset="2"/>
              <a:buChar char="ü"/>
            </a:pPr>
            <a:r>
              <a:rPr lang="en-US" sz="2400" dirty="0" smtClean="0">
                <a:solidFill>
                  <a:schemeClr val="tx1"/>
                </a:solidFill>
                <a:latin typeface="Times New Roman" panose="02020603050405020304" pitchFamily="18" charset="0"/>
                <a:cs typeface="Times New Roman" panose="02020603050405020304" pitchFamily="18" charset="0"/>
              </a:rPr>
              <a:t>A curve with a moderate peak is called normal or </a:t>
            </a:r>
            <a:r>
              <a:rPr lang="en-US" sz="2400" b="1" i="1" dirty="0">
                <a:solidFill>
                  <a:schemeClr val="tx1"/>
                </a:solidFill>
                <a:latin typeface="Times New Roman" panose="02020603050405020304" pitchFamily="18" charset="0"/>
                <a:cs typeface="Times New Roman" panose="02020603050405020304" pitchFamily="18" charset="0"/>
              </a:rPr>
              <a:t>M</a:t>
            </a:r>
            <a:r>
              <a:rPr lang="en-US" sz="2400" b="1" i="1" dirty="0" smtClean="0">
                <a:solidFill>
                  <a:schemeClr val="tx1"/>
                </a:solidFill>
                <a:latin typeface="Times New Roman" panose="02020603050405020304" pitchFamily="18" charset="0"/>
                <a:cs typeface="Times New Roman" panose="02020603050405020304" pitchFamily="18" charset="0"/>
              </a:rPr>
              <a:t>esokurtic</a:t>
            </a: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699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367" y="566670"/>
            <a:ext cx="8936300" cy="5499279"/>
          </a:xfrm>
          <a:prstGeom prst="rect">
            <a:avLst/>
          </a:prstGeom>
        </p:spPr>
      </p:pic>
    </p:spTree>
    <p:extLst>
      <p:ext uri="{BB962C8B-B14F-4D97-AF65-F5344CB8AC3E}">
        <p14:creationId xmlns:p14="http://schemas.microsoft.com/office/powerpoint/2010/main" val="1620354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18941" y="875762"/>
                <a:ext cx="9055061" cy="4881093"/>
              </a:xfrm>
            </p:spPr>
            <p:txBody>
              <a:bodyPr>
                <a:normAutofit/>
              </a:bodyPr>
              <a:lstStyle/>
              <a:p>
                <a:pPr marL="571500" indent="-571500">
                  <a:buFont typeface="Wingdings" panose="05000000000000000000" pitchFamily="2" charset="2"/>
                  <a:buChar char="ü"/>
                </a:pPr>
                <a:r>
                  <a:rPr lang="en-US" sz="2800" dirty="0" smtClean="0">
                    <a:solidFill>
                      <a:schemeClr val="tx1"/>
                    </a:solidFill>
                    <a:latin typeface="Times New Roman" panose="02020603050405020304" pitchFamily="18" charset="0"/>
                    <a:cs typeface="Times New Roman" panose="02020603050405020304" pitchFamily="18" charset="0"/>
                  </a:rPr>
                  <a:t>Kurtosis is usually measured by the fourth standard moment or the moments-ratio </a:t>
                </a:r>
                <a14:m>
                  <m:oMath xmlns:m="http://schemas.openxmlformats.org/officeDocument/2006/math">
                    <m:r>
                      <a:rPr lang="en-US" sz="28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𝛽</m:t>
                    </m:r>
                  </m:oMath>
                </a14:m>
                <a:r>
                  <a:rPr lang="en-US" sz="2800" baseline="-25000" dirty="0" smtClean="0">
                    <a:solidFill>
                      <a:schemeClr val="tx1"/>
                    </a:solidFill>
                    <a:latin typeface="Times New Roman" panose="02020603050405020304" pitchFamily="18" charset="0"/>
                    <a:cs typeface="Times New Roman" panose="02020603050405020304" pitchFamily="18" charset="0"/>
                  </a:rPr>
                  <a:t>2 </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
                      <a:rPr lang="en-US" sz="280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𝜇</m:t>
                    </m:r>
                    <m:r>
                      <a:rPr lang="en-US" sz="2800" b="0" i="1" baseline="-2500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4</m:t>
                    </m:r>
                    <m:r>
                      <a:rPr lang="en-US" sz="28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r>
                      <a:rPr lang="en-US" sz="28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𝜇</m:t>
                    </m:r>
                    <m:r>
                      <a:rPr lang="en-US" sz="2800" b="0" i="1" baseline="-2500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2</m:t>
                    </m:r>
                    <m:r>
                      <a:rPr lang="en-US" sz="2800" b="0" i="1" baseline="30000"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2</m:t>
                    </m:r>
                    <m:r>
                      <a:rPr lang="en-US" sz="2800" b="0" i="1" smtClean="0">
                        <a:solidFill>
                          <a:schemeClr val="tx1"/>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800" dirty="0" smtClean="0">
                    <a:solidFill>
                      <a:schemeClr val="tx1"/>
                    </a:solidFill>
                    <a:latin typeface="Times New Roman" panose="02020603050405020304" pitchFamily="18" charset="0"/>
                    <a:cs typeface="Times New Roman" panose="02020603050405020304" pitchFamily="18" charset="0"/>
                  </a:rPr>
                  <a:t> whose values for a normal distribution is equal to 3.When </a:t>
                </a:r>
                <a14:m>
                  <m:oMath xmlns:m="http://schemas.openxmlformats.org/officeDocument/2006/math">
                    <m:r>
                      <a:rPr lang="en-US" sz="2800"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t>𝛽</m:t>
                    </m:r>
                  </m:oMath>
                </a14:m>
                <a:r>
                  <a:rPr lang="en-US" sz="2800" baseline="-25000" dirty="0">
                    <a:solidFill>
                      <a:schemeClr val="tx1"/>
                    </a:solidFill>
                    <a:latin typeface="Times New Roman" panose="02020603050405020304" pitchFamily="18" charset="0"/>
                    <a:cs typeface="Times New Roman" panose="02020603050405020304" pitchFamily="18" charset="0"/>
                  </a:rPr>
                  <a:t>2 </a:t>
                </a:r>
                <a:r>
                  <a:rPr lang="en-US" sz="2800" baseline="-25000" dirty="0" smtClean="0">
                    <a:solidFill>
                      <a:schemeClr val="tx1"/>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is greater than 3, the curve is more sharply peaked and has wider tails than the normal curve and is said to be </a:t>
                </a:r>
                <a:r>
                  <a:rPr lang="en-US" sz="2800" i="1" dirty="0" smtClean="0">
                    <a:solidFill>
                      <a:schemeClr val="tx1"/>
                    </a:solidFill>
                    <a:latin typeface="Times New Roman" panose="02020603050405020304" pitchFamily="18" charset="0"/>
                    <a:cs typeface="Times New Roman" panose="02020603050405020304" pitchFamily="18" charset="0"/>
                  </a:rPr>
                  <a:t>leptokurtic</a:t>
                </a:r>
                <a:r>
                  <a:rPr lang="en-US" sz="2800" dirty="0" smtClean="0">
                    <a:solidFill>
                      <a:schemeClr val="tx1"/>
                    </a:solidFill>
                    <a:latin typeface="Times New Roman" panose="02020603050405020304" pitchFamily="18" charset="0"/>
                    <a:cs typeface="Times New Roman" panose="02020603050405020304" pitchFamily="18" charset="0"/>
                  </a:rPr>
                  <a:t>. When it is less than 3, the curve has a flatter top and relatively narrow tails than the normal curve and is said to be platykurtic</a:t>
                </a:r>
                <a:r>
                  <a:rPr lang="en-US" sz="2400" dirty="0" smtClean="0">
                    <a:solidFill>
                      <a:schemeClr val="tx1"/>
                    </a:solidFill>
                    <a:latin typeface="Times New Roman" panose="02020603050405020304" pitchFamily="18" charset="0"/>
                    <a:cs typeface="Times New Roman" panose="02020603050405020304" pitchFamily="18" charset="0"/>
                  </a:rPr>
                  <a:t>.</a:t>
                </a: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18941" y="875762"/>
                <a:ext cx="9055061" cy="4881093"/>
              </a:xfrm>
              <a:blipFill rotWithShape="0">
                <a:blip r:embed="rId2"/>
                <a:stretch>
                  <a:fillRect l="-1212" t="-1375"/>
                </a:stretch>
              </a:blipFill>
            </p:spPr>
            <p:txBody>
              <a:bodyPr/>
              <a:lstStyle/>
              <a:p>
                <a:r>
                  <a:rPr lang="en-US">
                    <a:noFill/>
                  </a:rPr>
                  <a:t> </a:t>
                </a:r>
              </a:p>
            </p:txBody>
          </p:sp>
        </mc:Fallback>
      </mc:AlternateContent>
    </p:spTree>
    <p:extLst>
      <p:ext uri="{BB962C8B-B14F-4D97-AF65-F5344CB8AC3E}">
        <p14:creationId xmlns:p14="http://schemas.microsoft.com/office/powerpoint/2010/main" val="235423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335" y="296214"/>
            <a:ext cx="9620519" cy="5486399"/>
          </a:xfrm>
          <a:prstGeom prst="rect">
            <a:avLst/>
          </a:prstGeom>
        </p:spPr>
      </p:pic>
    </p:spTree>
    <p:extLst>
      <p:ext uri="{BB962C8B-B14F-4D97-AF65-F5344CB8AC3E}">
        <p14:creationId xmlns:p14="http://schemas.microsoft.com/office/powerpoint/2010/main" val="20517273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161</TotalTime>
  <Words>365</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Cambria Math</vt:lpstr>
      <vt:lpstr>Times New Roman</vt:lpstr>
      <vt:lpstr>Trebuchet MS</vt:lpstr>
      <vt:lpstr>Wingdings</vt:lpstr>
      <vt:lpstr>Wingdings 3</vt:lpstr>
      <vt:lpstr>Facet</vt:lpstr>
      <vt:lpstr>Skewness, Kurtosis and Describing a Frequency Distribution.</vt:lpstr>
      <vt:lpstr>Skewness:</vt:lpstr>
      <vt:lpstr>PowerPoint Presentation</vt:lpstr>
      <vt:lpstr>Measures of Skewness:</vt:lpstr>
      <vt:lpstr>A.L Bowley:</vt:lpstr>
      <vt:lpstr>Kurtosis:</vt:lpstr>
      <vt:lpstr>PowerPoint Presentation</vt:lpstr>
      <vt:lpstr>Kurtosis is usually measured by the fourth standard moment or the moments-ratio β2  = (μ4/μ22) whose values for a normal distribution is equal to 3.When β2   is greater than 3, the curve is more sharply peaked and has wider tails than the normal curve and is said to be leptokurtic. When it is less than 3, the curve has a flatter top and relatively narrow tails than the normal curve and is said to be platykurtic.</vt:lpstr>
      <vt:lpstr>PowerPoint Presentation</vt:lpstr>
      <vt:lpstr>Describe a Frequency Distribution: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Skewness and Kurtosis</dc:title>
  <dc:creator>Computer</dc:creator>
  <cp:lastModifiedBy>Computer</cp:lastModifiedBy>
  <cp:revision>46</cp:revision>
  <dcterms:created xsi:type="dcterms:W3CDTF">2020-04-24T15:02:46Z</dcterms:created>
  <dcterms:modified xsi:type="dcterms:W3CDTF">2020-04-29T07:08:05Z</dcterms:modified>
</cp:coreProperties>
</file>