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82" r:id="rId2"/>
    <p:sldId id="353" r:id="rId3"/>
    <p:sldId id="354" r:id="rId4"/>
    <p:sldId id="355"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393" r:id="rId19"/>
    <p:sldId id="369" r:id="rId20"/>
    <p:sldId id="370" r:id="rId21"/>
    <p:sldId id="394" r:id="rId22"/>
    <p:sldId id="395" r:id="rId23"/>
    <p:sldId id="396" r:id="rId24"/>
    <p:sldId id="397" r:id="rId25"/>
    <p:sldId id="398"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A3F4F-530D-426F-A0B2-B4C8A50F99F4}" type="datetimeFigureOut">
              <a:rPr lang="en-US" smtClean="0"/>
              <a:t>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0E7DD-8EEA-433C-AB1F-A17411DDBE3F}" type="slidenum">
              <a:rPr lang="en-US" smtClean="0"/>
              <a:t>‹#›</a:t>
            </a:fld>
            <a:endParaRPr lang="en-US"/>
          </a:p>
        </p:txBody>
      </p:sp>
    </p:spTree>
    <p:extLst>
      <p:ext uri="{BB962C8B-B14F-4D97-AF65-F5344CB8AC3E}">
        <p14:creationId xmlns:p14="http://schemas.microsoft.com/office/powerpoint/2010/main" val="158392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17</a:t>
            </a:fld>
            <a:endParaRPr lang="en-US"/>
          </a:p>
        </p:txBody>
      </p:sp>
    </p:spTree>
    <p:extLst>
      <p:ext uri="{BB962C8B-B14F-4D97-AF65-F5344CB8AC3E}">
        <p14:creationId xmlns:p14="http://schemas.microsoft.com/office/powerpoint/2010/main" val="339307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E9353F-4AD8-4E9A-A6CE-73CE2B8BE0C6}"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43006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50771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01474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2959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9353F-4AD8-4E9A-A6CE-73CE2B8BE0C6}"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43785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E9353F-4AD8-4E9A-A6CE-73CE2B8BE0C6}"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18311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E9353F-4AD8-4E9A-A6CE-73CE2B8BE0C6}"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98681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E9353F-4AD8-4E9A-A6CE-73CE2B8BE0C6}"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67995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9353F-4AD8-4E9A-A6CE-73CE2B8BE0C6}"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75499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5216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3037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9353F-4AD8-4E9A-A6CE-73CE2B8BE0C6}"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4A372-CFAF-4D4B-B4C8-8BF4BB8FDF73}" type="slidenum">
              <a:rPr lang="en-US" smtClean="0"/>
              <a:t>‹#›</a:t>
            </a:fld>
            <a:endParaRPr lang="en-US"/>
          </a:p>
        </p:txBody>
      </p:sp>
    </p:spTree>
    <p:extLst>
      <p:ext uri="{BB962C8B-B14F-4D97-AF65-F5344CB8AC3E}">
        <p14:creationId xmlns:p14="http://schemas.microsoft.com/office/powerpoint/2010/main" val="204580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505950" cy="2387600"/>
          </a:xfrm>
        </p:spPr>
        <p:txBody>
          <a:bodyPr anchor="t">
            <a:normAutofit/>
          </a:bodyPr>
          <a:lstStyle/>
          <a:p>
            <a:pPr algn="l"/>
            <a:r>
              <a:rPr lang="en-US" sz="2800" dirty="0">
                <a:ln w="0"/>
                <a:effectLst>
                  <a:outerShdw blurRad="38100" dist="19050" dir="2700000" algn="tl" rotWithShape="0">
                    <a:schemeClr val="dk1">
                      <a:alpha val="40000"/>
                    </a:schemeClr>
                  </a:outerShdw>
                </a:effectLst>
                <a:latin typeface="Arial Black" panose="020B0A04020102020204" pitchFamily="34" charset="0"/>
              </a:rPr>
              <a:t>COLLEGE OF ENGINEERING AND TECHNOLOGY </a:t>
            </a:r>
            <a:br>
              <a:rPr lang="en-US" sz="2800" dirty="0">
                <a:ln w="0"/>
                <a:effectLst>
                  <a:outerShdw blurRad="38100" dist="19050" dir="2700000" algn="tl" rotWithShape="0">
                    <a:schemeClr val="dk1">
                      <a:alpha val="40000"/>
                    </a:schemeClr>
                  </a:outerShdw>
                </a:effectLst>
                <a:latin typeface="Arial Black" panose="020B0A04020102020204" pitchFamily="34" charset="0"/>
              </a:rPr>
            </a:br>
            <a:r>
              <a:rPr lang="en-US" sz="2800" dirty="0">
                <a:ln w="0"/>
                <a:effectLst>
                  <a:outerShdw blurRad="38100" dist="19050" dir="2700000" algn="tl" rotWithShape="0">
                    <a:schemeClr val="dk1">
                      <a:alpha val="40000"/>
                    </a:schemeClr>
                  </a:outerShdw>
                </a:effectLst>
                <a:latin typeface="Arial Black" panose="020B0A04020102020204" pitchFamily="34" charset="0"/>
              </a:rPr>
              <a:t>              UNIVERSITY OF SARGODHA </a:t>
            </a:r>
            <a:br>
              <a:rPr lang="en-US" sz="2800" dirty="0">
                <a:ln w="0"/>
                <a:effectLst>
                  <a:outerShdw blurRad="38100" dist="19050" dir="2700000" algn="tl" rotWithShape="0">
                    <a:schemeClr val="dk1">
                      <a:alpha val="40000"/>
                    </a:schemeClr>
                  </a:outerShdw>
                </a:effectLst>
              </a:rPr>
            </a:br>
            <a:br>
              <a:rPr lang="en-US" sz="2800" dirty="0">
                <a:ln w="0"/>
                <a:effectLst>
                  <a:outerShdw blurRad="38100" dist="19050" dir="2700000" algn="tl" rotWithShape="0">
                    <a:schemeClr val="dk1">
                      <a:alpha val="40000"/>
                    </a:schemeClr>
                  </a:outerShdw>
                </a:effectLst>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STEEL STRUCTURES (CT-313)</a:t>
            </a:r>
            <a:br>
              <a:rPr lang="en-US" sz="2800" u="sng" dirty="0">
                <a:ln w="0"/>
                <a:effectLst>
                  <a:outerShdw blurRad="38100" dist="19050" dir="2700000" algn="tl" rotWithShape="0">
                    <a:schemeClr val="dk1">
                      <a:alpha val="40000"/>
                    </a:schemeClr>
                  </a:outerShdw>
                </a:effectLst>
                <a:latin typeface="Arial Black" panose="020B0A04020102020204" pitchFamily="34" charset="0"/>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(B.S TECHNOLOGY)</a:t>
            </a:r>
          </a:p>
        </p:txBody>
      </p:sp>
      <p:sp>
        <p:nvSpPr>
          <p:cNvPr id="3" name="Subtitle 2"/>
          <p:cNvSpPr>
            <a:spLocks noGrp="1"/>
          </p:cNvSpPr>
          <p:nvPr>
            <p:ph type="subTitle" idx="1"/>
          </p:nvPr>
        </p:nvSpPr>
        <p:spPr>
          <a:xfrm>
            <a:off x="1524000" y="3602038"/>
            <a:ext cx="9144000" cy="2584450"/>
          </a:xfrm>
        </p:spPr>
        <p:txBody>
          <a:bodyPr>
            <a:normAutofit fontScale="25000" lnSpcReduction="20000"/>
          </a:bodyPr>
          <a:lstStyle/>
          <a:p>
            <a:pPr algn="just"/>
            <a:r>
              <a:rPr lang="en-US" b="1" dirty="0">
                <a:latin typeface="Bookman Old Style" panose="02050604050505020204" pitchFamily="18" charset="0"/>
              </a:rPr>
              <a:t>                         </a:t>
            </a:r>
            <a:r>
              <a:rPr lang="en-US" sz="7200" b="1" dirty="0">
                <a:latin typeface="Bookman Old Style" panose="02050604050505020204" pitchFamily="18" charset="0"/>
              </a:rPr>
              <a:t>LECTURE-13, 14 &amp; 15</a:t>
            </a:r>
          </a:p>
          <a:p>
            <a:pPr algn="just"/>
            <a:r>
              <a:rPr lang="en-US" sz="7200" b="1" dirty="0">
                <a:latin typeface="Bookman Old Style" panose="02050604050505020204" pitchFamily="18" charset="0"/>
              </a:rPr>
              <a:t>                         </a:t>
            </a:r>
          </a:p>
          <a:p>
            <a:pPr algn="just"/>
            <a:r>
              <a:rPr lang="en-US" sz="7200" b="1" dirty="0">
                <a:latin typeface="Bookman Old Style" panose="02050604050505020204" pitchFamily="18" charset="0"/>
              </a:rPr>
              <a:t>       </a:t>
            </a:r>
            <a:r>
              <a:rPr lang="en-US" sz="7200" b="1" u="sng" dirty="0">
                <a:latin typeface="Bookman Old Style" panose="02050604050505020204" pitchFamily="18" charset="0"/>
              </a:rPr>
              <a:t> </a:t>
            </a:r>
            <a:r>
              <a:rPr lang="en-US" sz="7200" b="1" dirty="0">
                <a:latin typeface="Bookman Old Style" panose="02050604050505020204" pitchFamily="18" charset="0"/>
              </a:rPr>
              <a:t>TENSION MEMBERS </a:t>
            </a:r>
          </a:p>
          <a:p>
            <a:pPr marL="342900" indent="-342900" algn="just">
              <a:buFont typeface="Arial" panose="020B0604020202020204" pitchFamily="34" charset="0"/>
              <a:buChar char="•"/>
            </a:pPr>
            <a:r>
              <a:rPr lang="en-US" sz="7200" b="1" dirty="0">
                <a:latin typeface="Bookman Old Style" panose="02050604050505020204" pitchFamily="18" charset="0"/>
              </a:rPr>
              <a:t>Effective Area </a:t>
            </a:r>
          </a:p>
          <a:p>
            <a:pPr marL="342900" indent="-342900" algn="just">
              <a:buFont typeface="Arial" panose="020B0604020202020204" pitchFamily="34" charset="0"/>
              <a:buChar char="•"/>
            </a:pPr>
            <a:r>
              <a:rPr lang="en-US" sz="7200" b="1" dirty="0">
                <a:latin typeface="Bookman Old Style" panose="02050604050505020204" pitchFamily="18" charset="0"/>
              </a:rPr>
              <a:t>Staggered fasteners</a:t>
            </a:r>
          </a:p>
          <a:p>
            <a:pPr marL="342900" indent="-342900" algn="just">
              <a:buFont typeface="Arial" panose="020B0604020202020204" pitchFamily="34" charset="0"/>
              <a:buChar char="•"/>
            </a:pPr>
            <a:r>
              <a:rPr lang="en-US" sz="7200" b="1" dirty="0">
                <a:latin typeface="Bookman Old Style" panose="02050604050505020204" pitchFamily="18" charset="0"/>
              </a:rPr>
              <a:t>Block shear</a:t>
            </a:r>
          </a:p>
          <a:p>
            <a:pPr algn="l"/>
            <a:endParaRPr lang="en-US" sz="7200" b="1" dirty="0">
              <a:latin typeface="Bookman Old Style" panose="02050604050505020204" pitchFamily="18" charset="0"/>
            </a:endParaRPr>
          </a:p>
          <a:p>
            <a:pPr algn="l"/>
            <a:endParaRPr lang="en-US" sz="7200" b="1" dirty="0">
              <a:latin typeface="Bookman Old Style" panose="02050604050505020204" pitchFamily="18" charset="0"/>
            </a:endParaRPr>
          </a:p>
          <a:p>
            <a:pPr algn="l">
              <a:lnSpc>
                <a:spcPct val="10000"/>
              </a:lnSpc>
            </a:pPr>
            <a:r>
              <a:rPr lang="en-US" sz="7200" b="1" dirty="0">
                <a:latin typeface="Bookman Old Style" panose="02050604050505020204" pitchFamily="18" charset="0"/>
              </a:rPr>
              <a:t>Engineer Aqeel Ahmed</a:t>
            </a:r>
          </a:p>
          <a:p>
            <a:pPr algn="l">
              <a:lnSpc>
                <a:spcPct val="10000"/>
              </a:lnSpc>
            </a:pPr>
            <a:endParaRPr lang="en-US" sz="4400" b="1" dirty="0">
              <a:latin typeface="Bookman Old Style" panose="02050604050505020204" pitchFamily="18" charset="0"/>
            </a:endParaRPr>
          </a:p>
          <a:p>
            <a:pPr algn="l">
              <a:lnSpc>
                <a:spcPct val="10000"/>
              </a:lnSpc>
            </a:pPr>
            <a:endParaRPr lang="en-US" sz="4400" b="1" dirty="0">
              <a:latin typeface="Bookman Old Style" panose="02050604050505020204" pitchFamily="18" charset="0"/>
            </a:endParaRPr>
          </a:p>
          <a:p>
            <a:pPr algn="l">
              <a:lnSpc>
                <a:spcPct val="10000"/>
              </a:lnSpc>
            </a:pPr>
            <a:r>
              <a:rPr lang="en-US" sz="7200" b="1" dirty="0">
                <a:latin typeface="Bookman Old Style" panose="02050604050505020204" pitchFamily="18" charset="0"/>
              </a:rPr>
              <a:t>Lecturer, CET, UOS, Sargodha</a:t>
            </a:r>
          </a:p>
          <a:p>
            <a:pPr algn="l">
              <a:lnSpc>
                <a:spcPct val="10000"/>
              </a:lnSpc>
            </a:pPr>
            <a:endParaRPr lang="en-US" b="1" dirty="0">
              <a:latin typeface="Bookman Old Style" panose="020506040505050202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37" t="16851" r="30466" b="20166"/>
          <a:stretch/>
        </p:blipFill>
        <p:spPr>
          <a:xfrm>
            <a:off x="5176837" y="0"/>
            <a:ext cx="1100138" cy="1085850"/>
          </a:xfrm>
          <a:prstGeom prst="rect">
            <a:avLst/>
          </a:prstGeom>
        </p:spPr>
      </p:pic>
      <p:sp>
        <p:nvSpPr>
          <p:cNvPr id="6" name="TextBox 5"/>
          <p:cNvSpPr txBox="1"/>
          <p:nvPr/>
        </p:nvSpPr>
        <p:spPr>
          <a:xfrm>
            <a:off x="971663" y="3278872"/>
            <a:ext cx="2482685" cy="646331"/>
          </a:xfrm>
          <a:prstGeom prst="rect">
            <a:avLst/>
          </a:prstGeom>
          <a:noFill/>
        </p:spPr>
        <p:txBody>
          <a:bodyPr wrap="square" rtlCol="0">
            <a:spAutoFit/>
          </a:bodyPr>
          <a:lstStyle/>
          <a:p>
            <a:r>
              <a:rPr lang="en-US" b="1" dirty="0">
                <a:latin typeface="Bookman Old Style" panose="02050604050505020204" pitchFamily="18" charset="0"/>
              </a:rPr>
              <a:t>13-Nov-2020</a:t>
            </a:r>
          </a:p>
          <a:p>
            <a:endParaRPr lang="en-US" dirty="0"/>
          </a:p>
        </p:txBody>
      </p:sp>
      <p:pic>
        <p:nvPicPr>
          <p:cNvPr id="1026" name="Picture 2" descr="Image result for tension member in st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381" y="2203070"/>
            <a:ext cx="4324619" cy="321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3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152525" y="142874"/>
            <a:ext cx="10058400" cy="3286125"/>
          </a:xfrm>
          <a:prstGeom prst="rect">
            <a:avLst/>
          </a:prstGeom>
        </p:spPr>
      </p:pic>
      <p:pic>
        <p:nvPicPr>
          <p:cNvPr id="6" name="Picture 5"/>
          <p:cNvPicPr>
            <a:picLocks noChangeAspect="1"/>
          </p:cNvPicPr>
          <p:nvPr/>
        </p:nvPicPr>
        <p:blipFill>
          <a:blip r:embed="rId3"/>
          <a:stretch>
            <a:fillRect/>
          </a:stretch>
        </p:blipFill>
        <p:spPr>
          <a:xfrm>
            <a:off x="2652712" y="3428999"/>
            <a:ext cx="7058025" cy="2628900"/>
          </a:xfrm>
          <a:prstGeom prst="rect">
            <a:avLst/>
          </a:prstGeom>
        </p:spPr>
      </p:pic>
    </p:spTree>
    <p:extLst>
      <p:ext uri="{BB962C8B-B14F-4D97-AF65-F5344CB8AC3E}">
        <p14:creationId xmlns:p14="http://schemas.microsoft.com/office/powerpoint/2010/main" val="3651619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endParaRPr lang="en-US" b="1" dirty="0">
              <a:solidFill>
                <a:schemeClr val="tx1"/>
              </a:solidFill>
            </a:endParaRPr>
          </a:p>
          <a:p>
            <a:pPr marL="0" indent="0" algn="just">
              <a:buNone/>
            </a:pPr>
            <a:r>
              <a:rPr lang="en-US" b="1" u="sng" dirty="0">
                <a:solidFill>
                  <a:schemeClr val="tx1"/>
                </a:solidFill>
              </a:rPr>
              <a:t>EFFECTIVE AREA…………</a:t>
            </a:r>
          </a:p>
          <a:p>
            <a:pPr algn="just"/>
            <a:endParaRPr lang="en-US" dirty="0">
              <a:solidFill>
                <a:schemeClr val="tx1"/>
              </a:solidFill>
            </a:endParaRPr>
          </a:p>
          <a:p>
            <a:pPr marL="0" indent="0" algn="just">
              <a:buNone/>
            </a:pPr>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138237" y="1697831"/>
            <a:ext cx="9477375" cy="4181475"/>
          </a:xfrm>
          <a:prstGeom prst="rect">
            <a:avLst/>
          </a:prstGeom>
        </p:spPr>
      </p:pic>
    </p:spTree>
    <p:extLst>
      <p:ext uri="{BB962C8B-B14F-4D97-AF65-F5344CB8AC3E}">
        <p14:creationId xmlns:p14="http://schemas.microsoft.com/office/powerpoint/2010/main" val="389358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rotWithShape="1">
          <a:blip r:embed="rId2"/>
          <a:srcRect t="4292"/>
          <a:stretch/>
        </p:blipFill>
        <p:spPr>
          <a:xfrm>
            <a:off x="1814513" y="700089"/>
            <a:ext cx="8743949" cy="4867274"/>
          </a:xfrm>
          <a:prstGeom prst="rect">
            <a:avLst/>
          </a:prstGeom>
        </p:spPr>
      </p:pic>
    </p:spTree>
    <p:extLst>
      <p:ext uri="{BB962C8B-B14F-4D97-AF65-F5344CB8AC3E}">
        <p14:creationId xmlns:p14="http://schemas.microsoft.com/office/powerpoint/2010/main" val="884623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endParaRPr lang="en-US" b="1" dirty="0">
              <a:solidFill>
                <a:schemeClr val="tx1"/>
              </a:solidFill>
            </a:endParaRPr>
          </a:p>
          <a:p>
            <a:pPr marL="0" indent="0" algn="just">
              <a:buNone/>
            </a:pPr>
            <a:r>
              <a:rPr lang="en-US" b="1" u="sng" dirty="0">
                <a:solidFill>
                  <a:schemeClr val="tx1"/>
                </a:solidFill>
              </a:rPr>
              <a:t>EFFECTIVE AREA…………</a:t>
            </a:r>
          </a:p>
          <a:p>
            <a:pPr algn="just"/>
            <a:endParaRPr lang="en-US" dirty="0">
              <a:solidFill>
                <a:schemeClr val="tx1"/>
              </a:solidFill>
            </a:endParaRPr>
          </a:p>
          <a:p>
            <a:pPr marL="0" indent="0" algn="just">
              <a:buNone/>
            </a:pPr>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909637" y="1681162"/>
            <a:ext cx="5600700" cy="1038225"/>
          </a:xfrm>
          <a:prstGeom prst="rect">
            <a:avLst/>
          </a:prstGeom>
        </p:spPr>
      </p:pic>
      <p:pic>
        <p:nvPicPr>
          <p:cNvPr id="6" name="Picture 5"/>
          <p:cNvPicPr>
            <a:picLocks noChangeAspect="1"/>
          </p:cNvPicPr>
          <p:nvPr/>
        </p:nvPicPr>
        <p:blipFill rotWithShape="1">
          <a:blip r:embed="rId3"/>
          <a:srcRect t="2443"/>
          <a:stretch/>
        </p:blipFill>
        <p:spPr>
          <a:xfrm>
            <a:off x="909637" y="2814637"/>
            <a:ext cx="9182100" cy="3233739"/>
          </a:xfrm>
          <a:prstGeom prst="rect">
            <a:avLst/>
          </a:prstGeom>
        </p:spPr>
      </p:pic>
    </p:spTree>
    <p:extLst>
      <p:ext uri="{BB962C8B-B14F-4D97-AF65-F5344CB8AC3E}">
        <p14:creationId xmlns:p14="http://schemas.microsoft.com/office/powerpoint/2010/main" val="1619746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endParaRPr lang="en-US" b="1" dirty="0">
              <a:solidFill>
                <a:schemeClr val="tx1"/>
              </a:solidFill>
            </a:endParaRPr>
          </a:p>
          <a:p>
            <a:pPr marL="0" indent="0" algn="just">
              <a:buNone/>
            </a:pPr>
            <a:r>
              <a:rPr lang="en-US" b="1" u="sng" dirty="0">
                <a:solidFill>
                  <a:schemeClr val="tx1"/>
                </a:solidFill>
              </a:rPr>
              <a:t>EFFECTIVE AREA…………</a:t>
            </a:r>
          </a:p>
          <a:p>
            <a:pPr algn="just"/>
            <a:endParaRPr lang="en-US" dirty="0">
              <a:solidFill>
                <a:schemeClr val="tx1"/>
              </a:solidFill>
            </a:endParaRPr>
          </a:p>
          <a:p>
            <a:pPr marL="0" indent="0" algn="just">
              <a:buNone/>
            </a:pPr>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162050" y="1840706"/>
            <a:ext cx="7781925" cy="2171700"/>
          </a:xfrm>
          <a:prstGeom prst="rect">
            <a:avLst/>
          </a:prstGeom>
        </p:spPr>
      </p:pic>
    </p:spTree>
    <p:extLst>
      <p:ext uri="{BB962C8B-B14F-4D97-AF65-F5344CB8AC3E}">
        <p14:creationId xmlns:p14="http://schemas.microsoft.com/office/powerpoint/2010/main" val="1263132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endParaRPr lang="en-US" b="1" dirty="0">
              <a:solidFill>
                <a:schemeClr val="tx1"/>
              </a:solidFill>
            </a:endParaRPr>
          </a:p>
          <a:p>
            <a:pPr marL="0" indent="0" algn="just">
              <a:buNone/>
            </a:pPr>
            <a:r>
              <a:rPr lang="en-US" b="1" u="sng" dirty="0">
                <a:solidFill>
                  <a:schemeClr val="tx1"/>
                </a:solidFill>
              </a:rPr>
              <a:t>EFFECTIVE AREA…………</a:t>
            </a:r>
          </a:p>
          <a:p>
            <a:pPr algn="just"/>
            <a:endParaRPr lang="en-US" dirty="0">
              <a:solidFill>
                <a:schemeClr val="tx1"/>
              </a:solidFill>
            </a:endParaRPr>
          </a:p>
          <a:p>
            <a:pPr marL="0" indent="0" algn="just">
              <a:buNone/>
            </a:pPr>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157287" y="1685924"/>
            <a:ext cx="9077325" cy="3219451"/>
          </a:xfrm>
          <a:prstGeom prst="rect">
            <a:avLst/>
          </a:prstGeom>
        </p:spPr>
      </p:pic>
      <p:pic>
        <p:nvPicPr>
          <p:cNvPr id="6" name="Picture 5"/>
          <p:cNvPicPr>
            <a:picLocks noChangeAspect="1"/>
          </p:cNvPicPr>
          <p:nvPr/>
        </p:nvPicPr>
        <p:blipFill>
          <a:blip r:embed="rId3"/>
          <a:stretch>
            <a:fillRect/>
          </a:stretch>
        </p:blipFill>
        <p:spPr>
          <a:xfrm>
            <a:off x="1660919" y="4762502"/>
            <a:ext cx="8763000" cy="1285875"/>
          </a:xfrm>
          <a:prstGeom prst="rect">
            <a:avLst/>
          </a:prstGeom>
        </p:spPr>
      </p:pic>
    </p:spTree>
    <p:extLst>
      <p:ext uri="{BB962C8B-B14F-4D97-AF65-F5344CB8AC3E}">
        <p14:creationId xmlns:p14="http://schemas.microsoft.com/office/powerpoint/2010/main" val="374666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2171700" y="285750"/>
            <a:ext cx="7186613" cy="5591175"/>
          </a:xfrm>
          <a:prstGeom prst="rect">
            <a:avLst/>
          </a:prstGeom>
        </p:spPr>
      </p:pic>
    </p:spTree>
    <p:extLst>
      <p:ext uri="{BB962C8B-B14F-4D97-AF65-F5344CB8AC3E}">
        <p14:creationId xmlns:p14="http://schemas.microsoft.com/office/powerpoint/2010/main" val="2049157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838325" y="485774"/>
            <a:ext cx="8148638" cy="1971676"/>
          </a:xfrm>
          <a:prstGeom prst="rect">
            <a:avLst/>
          </a:prstGeom>
        </p:spPr>
      </p:pic>
      <p:pic>
        <p:nvPicPr>
          <p:cNvPr id="4" name="Picture 3"/>
          <p:cNvPicPr>
            <a:picLocks noChangeAspect="1"/>
          </p:cNvPicPr>
          <p:nvPr/>
        </p:nvPicPr>
        <p:blipFill>
          <a:blip r:embed="rId4"/>
          <a:stretch>
            <a:fillRect/>
          </a:stretch>
        </p:blipFill>
        <p:spPr>
          <a:xfrm>
            <a:off x="2800350" y="2333618"/>
            <a:ext cx="5343525" cy="2581276"/>
          </a:xfrm>
          <a:prstGeom prst="rect">
            <a:avLst/>
          </a:prstGeom>
        </p:spPr>
      </p:pic>
    </p:spTree>
    <p:extLst>
      <p:ext uri="{BB962C8B-B14F-4D97-AF65-F5344CB8AC3E}">
        <p14:creationId xmlns:p14="http://schemas.microsoft.com/office/powerpoint/2010/main" val="266889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2309813" y="183356"/>
            <a:ext cx="7029450" cy="3048000"/>
          </a:xfrm>
          <a:prstGeom prst="rect">
            <a:avLst/>
          </a:prstGeom>
        </p:spPr>
      </p:pic>
      <p:pic>
        <p:nvPicPr>
          <p:cNvPr id="6" name="Picture 5"/>
          <p:cNvPicPr>
            <a:picLocks noChangeAspect="1"/>
          </p:cNvPicPr>
          <p:nvPr/>
        </p:nvPicPr>
        <p:blipFill>
          <a:blip r:embed="rId3"/>
          <a:stretch>
            <a:fillRect/>
          </a:stretch>
        </p:blipFill>
        <p:spPr>
          <a:xfrm>
            <a:off x="2366963" y="3231356"/>
            <a:ext cx="6972300" cy="2276475"/>
          </a:xfrm>
          <a:prstGeom prst="rect">
            <a:avLst/>
          </a:prstGeom>
        </p:spPr>
      </p:pic>
      <p:sp>
        <p:nvSpPr>
          <p:cNvPr id="7" name="Rectangle 6"/>
          <p:cNvSpPr/>
          <p:nvPr/>
        </p:nvSpPr>
        <p:spPr>
          <a:xfrm>
            <a:off x="2102644" y="4192192"/>
            <a:ext cx="7443787" cy="2940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104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stretch>
            <a:fillRect/>
          </a:stretch>
        </p:blipFill>
        <p:spPr>
          <a:xfrm>
            <a:off x="1743075" y="464343"/>
            <a:ext cx="8972550" cy="5393532"/>
          </a:xfrm>
          <a:prstGeom prst="rect">
            <a:avLst/>
          </a:prstGeom>
        </p:spPr>
      </p:pic>
    </p:spTree>
    <p:extLst>
      <p:ext uri="{BB962C8B-B14F-4D97-AF65-F5344CB8AC3E}">
        <p14:creationId xmlns:p14="http://schemas.microsoft.com/office/powerpoint/2010/main" val="2634198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endParaRPr lang="en-US" b="1" dirty="0">
              <a:solidFill>
                <a:schemeClr val="tx1"/>
              </a:solidFill>
            </a:endParaRPr>
          </a:p>
          <a:p>
            <a:pPr marL="0" indent="0" algn="just">
              <a:buNone/>
            </a:pPr>
            <a:r>
              <a:rPr lang="en-US" b="1" u="sng" dirty="0">
                <a:solidFill>
                  <a:schemeClr val="tx1"/>
                </a:solidFill>
              </a:rPr>
              <a:t>EFFECTIVE AREA</a:t>
            </a:r>
          </a:p>
          <a:p>
            <a:pPr algn="just"/>
            <a:r>
              <a:rPr lang="en-US" dirty="0">
                <a:solidFill>
                  <a:schemeClr val="tx1"/>
                </a:solidFill>
              </a:rPr>
              <a:t>Of the several factors influencing the performance of a tension member, the manner in which it is connected is the most important.</a:t>
            </a:r>
          </a:p>
          <a:p>
            <a:pPr algn="just"/>
            <a:r>
              <a:rPr lang="en-US" dirty="0">
                <a:solidFill>
                  <a:schemeClr val="tx1"/>
                </a:solidFill>
              </a:rPr>
              <a:t>A connection almost always weakens the member, and the measure of its influence is called joint efficiency.</a:t>
            </a:r>
          </a:p>
          <a:p>
            <a:pPr algn="just"/>
            <a:r>
              <a:rPr lang="en-US" dirty="0">
                <a:solidFill>
                  <a:schemeClr val="tx1"/>
                </a:solidFill>
              </a:rPr>
              <a:t>This factor is a function of the ductility of the material, fastener spacing, stress concentrations at holes, fabrication procedure and a phenomenon known as </a:t>
            </a:r>
            <a:r>
              <a:rPr lang="en-US" b="1" u="sng" dirty="0">
                <a:solidFill>
                  <a:schemeClr val="tx1"/>
                </a:solidFill>
              </a:rPr>
              <a:t>shear lag</a:t>
            </a:r>
            <a:r>
              <a:rPr lang="en-US" dirty="0">
                <a:solidFill>
                  <a:schemeClr val="tx1"/>
                </a:solidFill>
              </a:rPr>
              <a:t>.</a:t>
            </a:r>
          </a:p>
          <a:p>
            <a:pPr algn="just"/>
            <a:r>
              <a:rPr lang="en-US" dirty="0">
                <a:solidFill>
                  <a:schemeClr val="tx1"/>
                </a:solidFill>
              </a:rPr>
              <a:t>All contribute to reducing the effectiveness of the member, but shear lag is the most important. </a:t>
            </a: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57811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476374" y="507206"/>
            <a:ext cx="8582025" cy="2724150"/>
          </a:xfrm>
          <a:prstGeom prst="rect">
            <a:avLst/>
          </a:prstGeom>
        </p:spPr>
      </p:pic>
      <p:pic>
        <p:nvPicPr>
          <p:cNvPr id="3" name="Picture 2"/>
          <p:cNvPicPr>
            <a:picLocks noChangeAspect="1"/>
          </p:cNvPicPr>
          <p:nvPr/>
        </p:nvPicPr>
        <p:blipFill rotWithShape="1">
          <a:blip r:embed="rId3"/>
          <a:srcRect t="5446" r="1166"/>
          <a:stretch/>
        </p:blipFill>
        <p:spPr>
          <a:xfrm>
            <a:off x="2638425" y="3357563"/>
            <a:ext cx="5648325" cy="2521744"/>
          </a:xfrm>
          <a:prstGeom prst="rect">
            <a:avLst/>
          </a:prstGeom>
        </p:spPr>
      </p:pic>
    </p:spTree>
    <p:extLst>
      <p:ext uri="{BB962C8B-B14F-4D97-AF65-F5344CB8AC3E}">
        <p14:creationId xmlns:p14="http://schemas.microsoft.com/office/powerpoint/2010/main" val="1674712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371599" y="359569"/>
            <a:ext cx="7700963" cy="5391150"/>
          </a:xfrm>
          <a:prstGeom prst="rect">
            <a:avLst/>
          </a:prstGeom>
        </p:spPr>
      </p:pic>
      <p:pic>
        <p:nvPicPr>
          <p:cNvPr id="6" name="Picture 5"/>
          <p:cNvPicPr>
            <a:picLocks noChangeAspect="1"/>
          </p:cNvPicPr>
          <p:nvPr/>
        </p:nvPicPr>
        <p:blipFill rotWithShape="1">
          <a:blip r:embed="rId3"/>
          <a:srcRect t="5317"/>
          <a:stretch/>
        </p:blipFill>
        <p:spPr>
          <a:xfrm>
            <a:off x="7900987" y="1914524"/>
            <a:ext cx="3990975" cy="2416969"/>
          </a:xfrm>
          <a:prstGeom prst="rect">
            <a:avLst/>
          </a:prstGeom>
        </p:spPr>
      </p:pic>
    </p:spTree>
    <p:extLst>
      <p:ext uri="{BB962C8B-B14F-4D97-AF65-F5344CB8AC3E}">
        <p14:creationId xmlns:p14="http://schemas.microsoft.com/office/powerpoint/2010/main" val="320898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076324" y="285750"/>
            <a:ext cx="9324975" cy="5149290"/>
          </a:xfrm>
          <a:prstGeom prst="rect">
            <a:avLst/>
          </a:prstGeom>
        </p:spPr>
      </p:pic>
    </p:spTree>
    <p:extLst>
      <p:ext uri="{BB962C8B-B14F-4D97-AF65-F5344CB8AC3E}">
        <p14:creationId xmlns:p14="http://schemas.microsoft.com/office/powerpoint/2010/main" val="271325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571625" y="757237"/>
            <a:ext cx="7162800" cy="1971675"/>
          </a:xfrm>
          <a:prstGeom prst="rect">
            <a:avLst/>
          </a:prstGeom>
        </p:spPr>
      </p:pic>
    </p:spTree>
    <p:extLst>
      <p:ext uri="{BB962C8B-B14F-4D97-AF65-F5344CB8AC3E}">
        <p14:creationId xmlns:p14="http://schemas.microsoft.com/office/powerpoint/2010/main" val="2912364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443036" y="545306"/>
            <a:ext cx="7872413" cy="5372100"/>
          </a:xfrm>
          <a:prstGeom prst="rect">
            <a:avLst/>
          </a:prstGeom>
        </p:spPr>
      </p:pic>
    </p:spTree>
    <p:extLst>
      <p:ext uri="{BB962C8B-B14F-4D97-AF65-F5344CB8AC3E}">
        <p14:creationId xmlns:p14="http://schemas.microsoft.com/office/powerpoint/2010/main" val="293664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114424" y="285750"/>
            <a:ext cx="8654119" cy="2043113"/>
          </a:xfrm>
          <a:prstGeom prst="rect">
            <a:avLst/>
          </a:prstGeom>
        </p:spPr>
      </p:pic>
      <p:pic>
        <p:nvPicPr>
          <p:cNvPr id="4" name="Picture 3"/>
          <p:cNvPicPr>
            <a:picLocks noChangeAspect="1"/>
          </p:cNvPicPr>
          <p:nvPr/>
        </p:nvPicPr>
        <p:blipFill>
          <a:blip r:embed="rId3"/>
          <a:stretch>
            <a:fillRect/>
          </a:stretch>
        </p:blipFill>
        <p:spPr>
          <a:xfrm>
            <a:off x="1617195" y="2343151"/>
            <a:ext cx="8359171" cy="2014537"/>
          </a:xfrm>
          <a:prstGeom prst="rect">
            <a:avLst/>
          </a:prstGeom>
        </p:spPr>
      </p:pic>
    </p:spTree>
    <p:extLst>
      <p:ext uri="{BB962C8B-B14F-4D97-AF65-F5344CB8AC3E}">
        <p14:creationId xmlns:p14="http://schemas.microsoft.com/office/powerpoint/2010/main" val="174002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p>
          <a:p>
            <a:pPr marL="0" indent="0" algn="just">
              <a:buNone/>
            </a:pPr>
            <a:r>
              <a:rPr lang="en-US" sz="3600" b="1" u="sng" dirty="0">
                <a:solidFill>
                  <a:schemeClr val="tx1"/>
                </a:solidFill>
              </a:rPr>
              <a:t>STAGGERED FASTENERS</a:t>
            </a:r>
          </a:p>
          <a:p>
            <a:pPr algn="just"/>
            <a:r>
              <a:rPr lang="en-US" dirty="0">
                <a:solidFill>
                  <a:schemeClr val="tx1"/>
                </a:solidFill>
              </a:rPr>
              <a:t>If a tension member connection is made with bolts, the net area will be maximized if the fasteners are placed in single line.</a:t>
            </a:r>
          </a:p>
          <a:p>
            <a:pPr algn="just"/>
            <a:r>
              <a:rPr lang="en-US" dirty="0">
                <a:solidFill>
                  <a:schemeClr val="tx1"/>
                </a:solidFill>
              </a:rPr>
              <a:t>Sometimes space limitations, such as a limit on dimension a in figure 3.14a, necessitate using more than one line.</a:t>
            </a:r>
          </a:p>
          <a:p>
            <a:pPr algn="just"/>
            <a:r>
              <a:rPr lang="en-US" dirty="0">
                <a:solidFill>
                  <a:schemeClr val="tx1"/>
                </a:solidFill>
              </a:rPr>
              <a:t>If so, the reduction in cross-sectional area is minimized if the fasteners are arranged in a staggered pattern, as shown.</a:t>
            </a:r>
          </a:p>
          <a:p>
            <a:pPr algn="just"/>
            <a:r>
              <a:rPr lang="en-US" dirty="0">
                <a:solidFill>
                  <a:schemeClr val="tx1"/>
                </a:solidFill>
              </a:rPr>
              <a:t>Sometimes staggered fasteners are required by the geometry of a connection such as the one shown in figure 3.14 b.</a:t>
            </a:r>
          </a:p>
          <a:p>
            <a:pPr algn="just"/>
            <a:r>
              <a:rPr lang="en-US" dirty="0">
                <a:solidFill>
                  <a:schemeClr val="tx1"/>
                </a:solidFill>
              </a:rPr>
              <a:t>In either case, any cross section passing through holes will pass through fewer holes than if the fasteners are not staggered.   </a:t>
            </a:r>
          </a:p>
          <a:p>
            <a:pPr algn="just"/>
            <a:endParaRPr lang="en-US"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25144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485900" y="742950"/>
            <a:ext cx="8258175" cy="5114925"/>
          </a:xfrm>
          <a:prstGeom prst="rect">
            <a:avLst/>
          </a:prstGeom>
        </p:spPr>
      </p:pic>
    </p:spTree>
    <p:extLst>
      <p:ext uri="{BB962C8B-B14F-4D97-AF65-F5344CB8AC3E}">
        <p14:creationId xmlns:p14="http://schemas.microsoft.com/office/powerpoint/2010/main" val="1556966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p>
          <a:p>
            <a:pPr marL="0" indent="0" algn="just">
              <a:buNone/>
            </a:pPr>
            <a:r>
              <a:rPr lang="en-US" sz="3600" b="1" u="sng" dirty="0">
                <a:solidFill>
                  <a:schemeClr val="tx1"/>
                </a:solidFill>
              </a:rPr>
              <a:t>STAGGERED FASTENERS……..</a:t>
            </a:r>
          </a:p>
          <a:p>
            <a:pPr algn="just"/>
            <a:r>
              <a:rPr lang="en-US" dirty="0">
                <a:solidFill>
                  <a:schemeClr val="tx1"/>
                </a:solidFill>
              </a:rPr>
              <a:t>If the amount of stagger is small enough, the influence of an offset hole may be felt by a nearby cross section and fracture along an inclined an inclined path such as </a:t>
            </a:r>
            <a:r>
              <a:rPr lang="en-US" dirty="0" err="1">
                <a:solidFill>
                  <a:schemeClr val="tx1"/>
                </a:solidFill>
              </a:rPr>
              <a:t>abcd</a:t>
            </a:r>
            <a:r>
              <a:rPr lang="en-US" dirty="0">
                <a:solidFill>
                  <a:schemeClr val="tx1"/>
                </a:solidFill>
              </a:rPr>
              <a:t> in figure 3.14 c is possible.</a:t>
            </a:r>
          </a:p>
          <a:p>
            <a:pPr algn="just"/>
            <a:r>
              <a:rPr lang="en-US" dirty="0">
                <a:solidFill>
                  <a:schemeClr val="tx1"/>
                </a:solidFill>
              </a:rPr>
              <a:t>In such a case, the relationship F=p/A does not apply and stresses on the inclined portion b-c are a combination of tensile and shearing stresses.</a:t>
            </a:r>
          </a:p>
          <a:p>
            <a:pPr algn="just"/>
            <a:r>
              <a:rPr lang="en-US" dirty="0">
                <a:solidFill>
                  <a:schemeClr val="tx1"/>
                </a:solidFill>
              </a:rPr>
              <a:t>Several approximate methods have been proposed to account for the effects of staggered holes. Cochrane (1922) proposed that when deducting the area corresponding to a staggered hole, use a reduced diameter given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51146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p>
          <a:p>
            <a:pPr marL="0" indent="0" algn="just">
              <a:buNone/>
            </a:pPr>
            <a:r>
              <a:rPr lang="en-US" sz="3600" b="1" u="sng" dirty="0">
                <a:solidFill>
                  <a:schemeClr val="tx1"/>
                </a:solidFill>
              </a:rPr>
              <a:t>STAGGERED FASTENERS……………</a:t>
            </a:r>
          </a:p>
          <a:p>
            <a:pPr marL="0" indent="0" algn="just">
              <a:buNone/>
            </a:pPr>
            <a:endParaRPr lang="en-US" b="1" u="sng" dirty="0">
              <a:solidFill>
                <a:schemeClr val="tx1"/>
              </a:solidFill>
            </a:endParaRPr>
          </a:p>
          <a:p>
            <a:pPr algn="just"/>
            <a:endParaRPr lang="en-US" sz="1200" dirty="0">
              <a:solidFill>
                <a:schemeClr val="tx1"/>
              </a:solidFill>
            </a:endParaRPr>
          </a:p>
          <a:p>
            <a:pPr algn="just"/>
            <a:r>
              <a:rPr lang="en-US" dirty="0">
                <a:solidFill>
                  <a:schemeClr val="tx1"/>
                </a:solidFill>
              </a:rPr>
              <a:t>Where d is the hole diameter, S is the stagger or pitch of the bolts (spacing in the direction of the load) and g is the gage (transverse spacing).</a:t>
            </a:r>
          </a:p>
          <a:p>
            <a:pPr algn="just"/>
            <a:r>
              <a:rPr lang="en-US" dirty="0">
                <a:solidFill>
                  <a:schemeClr val="tx1"/>
                </a:solidFill>
              </a:rPr>
              <a:t>This means that in a failure pattern consisting of both staggered and </a:t>
            </a:r>
            <a:r>
              <a:rPr lang="en-US" dirty="0" err="1">
                <a:solidFill>
                  <a:schemeClr val="tx1"/>
                </a:solidFill>
              </a:rPr>
              <a:t>unstaggered</a:t>
            </a:r>
            <a:r>
              <a:rPr lang="en-US" dirty="0">
                <a:solidFill>
                  <a:schemeClr val="tx1"/>
                </a:solidFill>
              </a:rPr>
              <a:t> holes, use d for holes at the end of a transverse line between holes (S=0) and use d’ for holes at the end of an inclined line between holes.</a:t>
            </a:r>
          </a:p>
          <a:p>
            <a:pPr marL="0" indent="0" algn="just">
              <a:buNone/>
            </a:pP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9" name="Picture 8"/>
          <p:cNvPicPr>
            <a:picLocks noChangeAspect="1"/>
          </p:cNvPicPr>
          <p:nvPr/>
        </p:nvPicPr>
        <p:blipFill rotWithShape="1">
          <a:blip r:embed="rId2"/>
          <a:srcRect t="52909"/>
          <a:stretch/>
        </p:blipFill>
        <p:spPr>
          <a:xfrm>
            <a:off x="909637" y="1900238"/>
            <a:ext cx="9548531" cy="616744"/>
          </a:xfrm>
          <a:prstGeom prst="rect">
            <a:avLst/>
          </a:prstGeom>
        </p:spPr>
      </p:pic>
    </p:spTree>
    <p:extLst>
      <p:ext uri="{BB962C8B-B14F-4D97-AF65-F5344CB8AC3E}">
        <p14:creationId xmlns:p14="http://schemas.microsoft.com/office/powerpoint/2010/main" val="415877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endParaRPr lang="en-US" b="1" dirty="0">
              <a:solidFill>
                <a:schemeClr val="tx1"/>
              </a:solidFill>
            </a:endParaRPr>
          </a:p>
          <a:p>
            <a:pPr marL="0" indent="0" algn="just">
              <a:buNone/>
            </a:pPr>
            <a:r>
              <a:rPr lang="en-US" b="1" u="sng" dirty="0">
                <a:solidFill>
                  <a:schemeClr val="tx1"/>
                </a:solidFill>
              </a:rPr>
              <a:t>EFFECTIVE AREA…………</a:t>
            </a:r>
          </a:p>
          <a:p>
            <a:pPr algn="just"/>
            <a:r>
              <a:rPr lang="en-US" dirty="0">
                <a:solidFill>
                  <a:schemeClr val="tx1"/>
                </a:solidFill>
              </a:rPr>
              <a:t>Shear lag occurs when some elements of the cross section are not connected, as only leg of an angle is connected to gusset plate as shown in figure 3.6.</a:t>
            </a:r>
          </a:p>
          <a:p>
            <a:pPr algn="just"/>
            <a:r>
              <a:rPr lang="en-US" dirty="0">
                <a:solidFill>
                  <a:schemeClr val="tx1"/>
                </a:solidFill>
              </a:rPr>
              <a:t>The consequence of this partial connection is that the connected element becomes over loaded and the unconnected part is not fully stressed.</a:t>
            </a:r>
          </a:p>
          <a:p>
            <a:pPr algn="just"/>
            <a:r>
              <a:rPr lang="en-US" dirty="0">
                <a:solidFill>
                  <a:schemeClr val="tx1"/>
                </a:solidFill>
              </a:rPr>
              <a:t>Lengthening the connected region  will reduce this effect.</a:t>
            </a:r>
          </a:p>
          <a:p>
            <a:pPr algn="just"/>
            <a:r>
              <a:rPr lang="en-US" dirty="0">
                <a:solidFill>
                  <a:schemeClr val="tx1"/>
                </a:solidFill>
              </a:rPr>
              <a:t>Research reported by </a:t>
            </a:r>
            <a:r>
              <a:rPr lang="en-US" dirty="0" err="1">
                <a:solidFill>
                  <a:schemeClr val="tx1"/>
                </a:solidFill>
              </a:rPr>
              <a:t>Munse</a:t>
            </a:r>
            <a:r>
              <a:rPr lang="en-US" dirty="0">
                <a:solidFill>
                  <a:schemeClr val="tx1"/>
                </a:solidFill>
              </a:rPr>
              <a:t> and </a:t>
            </a:r>
            <a:r>
              <a:rPr lang="en-US" dirty="0" err="1">
                <a:solidFill>
                  <a:schemeClr val="tx1"/>
                </a:solidFill>
              </a:rPr>
              <a:t>Chesson</a:t>
            </a:r>
            <a:r>
              <a:rPr lang="en-US" dirty="0">
                <a:solidFill>
                  <a:schemeClr val="tx1"/>
                </a:solidFill>
              </a:rPr>
              <a:t> (1963) that the Shear Lag be accounted for by using the reduced, or effective, net area. </a:t>
            </a:r>
          </a:p>
          <a:p>
            <a:pPr algn="just"/>
            <a:r>
              <a:rPr lang="en-US" dirty="0">
                <a:solidFill>
                  <a:schemeClr val="tx1"/>
                </a:solidFill>
              </a:rPr>
              <a:t>Because shear lag affects both welded and bolted connections, the effective net area concepts applies to both type of connections.    </a:t>
            </a: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4993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2400" b="1">
                <a:solidFill>
                  <a:schemeClr val="accent1"/>
                </a:solidFill>
              </a:rPr>
              <a:t> </a:t>
            </a:r>
            <a:r>
              <a:rPr lang="en-US" sz="3600" b="1" dirty="0">
                <a:solidFill>
                  <a:schemeClr val="tx1"/>
                </a:solidFill>
              </a:rPr>
              <a:t>TENSION MEMBERS</a:t>
            </a:r>
          </a:p>
          <a:p>
            <a:pPr marL="0" indent="0" algn="just">
              <a:buNone/>
            </a:pPr>
            <a:r>
              <a:rPr lang="en-US" sz="3600" b="1" u="sng" dirty="0">
                <a:solidFill>
                  <a:schemeClr val="tx1"/>
                </a:solidFill>
              </a:rPr>
              <a:t>STAGGERED FASTENERS……………</a:t>
            </a:r>
          </a:p>
          <a:p>
            <a:pPr algn="just"/>
            <a:r>
              <a:rPr lang="en-US" dirty="0">
                <a:solidFill>
                  <a:schemeClr val="tx1"/>
                </a:solidFill>
              </a:rPr>
              <a:t>The AISC specification, in section D3, uses this approach, but in  modified form.</a:t>
            </a:r>
          </a:p>
          <a:p>
            <a:pPr algn="just"/>
            <a:r>
              <a:rPr lang="en-US" dirty="0">
                <a:solidFill>
                  <a:schemeClr val="tx1"/>
                </a:solidFill>
              </a:rPr>
              <a:t>If the net area is treated as the product of a thickness times a net width and the diameter from equation 3.2 is used for all holes (since d’-d when the staggers S=0), the net width in a failure line consisting of both staggered and </a:t>
            </a:r>
            <a:r>
              <a:rPr lang="en-US" dirty="0" err="1">
                <a:solidFill>
                  <a:schemeClr val="tx1"/>
                </a:solidFill>
              </a:rPr>
              <a:t>unstaggered</a:t>
            </a:r>
            <a:r>
              <a:rPr lang="en-US" dirty="0">
                <a:solidFill>
                  <a:schemeClr val="tx1"/>
                </a:solidFill>
              </a:rPr>
              <a:t> holes is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rotWithShape="1">
          <a:blip r:embed="rId2"/>
          <a:srcRect t="29266"/>
          <a:stretch/>
        </p:blipFill>
        <p:spPr>
          <a:xfrm>
            <a:off x="1584719" y="3921919"/>
            <a:ext cx="8915400" cy="2112170"/>
          </a:xfrm>
          <a:prstGeom prst="rect">
            <a:avLst/>
          </a:prstGeom>
        </p:spPr>
      </p:pic>
    </p:spTree>
    <p:extLst>
      <p:ext uri="{BB962C8B-B14F-4D97-AF65-F5344CB8AC3E}">
        <p14:creationId xmlns:p14="http://schemas.microsoft.com/office/powerpoint/2010/main" val="1050463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p>
          <a:p>
            <a:pPr marL="0" indent="0" algn="just">
              <a:buNone/>
            </a:pPr>
            <a:r>
              <a:rPr lang="en-US" sz="3600" b="1" u="sng" dirty="0">
                <a:solidFill>
                  <a:schemeClr val="tx1"/>
                </a:solidFill>
              </a:rPr>
              <a:t>STAGGERED FASTENERS……………</a:t>
            </a:r>
          </a:p>
          <a:p>
            <a:pPr algn="just"/>
            <a:r>
              <a:rPr lang="en-US" dirty="0">
                <a:solidFill>
                  <a:schemeClr val="tx1"/>
                </a:solidFill>
              </a:rPr>
              <a:t>when more than one failure pattern is conceivable, all possibilities should be investigated and the one corresponding to smallest load capacity should be used.</a:t>
            </a:r>
          </a:p>
          <a:p>
            <a:pPr algn="just"/>
            <a:r>
              <a:rPr lang="en-US" dirty="0">
                <a:solidFill>
                  <a:schemeClr val="tx1"/>
                </a:solidFill>
              </a:rPr>
              <a:t>Note that this method will not accommodate failure patterns with lines parallel to the applied load.</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34921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457326" y="400034"/>
            <a:ext cx="10029824" cy="4757753"/>
          </a:xfrm>
          <a:prstGeom prst="rect">
            <a:avLst/>
          </a:prstGeom>
        </p:spPr>
      </p:pic>
    </p:spTree>
    <p:extLst>
      <p:ext uri="{BB962C8B-B14F-4D97-AF65-F5344CB8AC3E}">
        <p14:creationId xmlns:p14="http://schemas.microsoft.com/office/powerpoint/2010/main" val="806940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757363" y="885825"/>
            <a:ext cx="8286750" cy="4529138"/>
          </a:xfrm>
          <a:prstGeom prst="rect">
            <a:avLst/>
          </a:prstGeom>
        </p:spPr>
      </p:pic>
    </p:spTree>
    <p:extLst>
      <p:ext uri="{BB962C8B-B14F-4D97-AF65-F5344CB8AC3E}">
        <p14:creationId xmlns:p14="http://schemas.microsoft.com/office/powerpoint/2010/main" val="2448731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3" name="Picture 2"/>
          <p:cNvPicPr>
            <a:picLocks noChangeAspect="1"/>
          </p:cNvPicPr>
          <p:nvPr/>
        </p:nvPicPr>
        <p:blipFill>
          <a:blip r:embed="rId2"/>
          <a:stretch>
            <a:fillRect/>
          </a:stretch>
        </p:blipFill>
        <p:spPr>
          <a:xfrm>
            <a:off x="1400175" y="285750"/>
            <a:ext cx="8620125" cy="2019300"/>
          </a:xfrm>
          <a:prstGeom prst="rect">
            <a:avLst/>
          </a:prstGeom>
        </p:spPr>
      </p:pic>
      <p:sp>
        <p:nvSpPr>
          <p:cNvPr id="6" name="Content Placeholder 5"/>
          <p:cNvSpPr>
            <a:spLocks noGrp="1"/>
          </p:cNvSpPr>
          <p:nvPr>
            <p:ph idx="1"/>
          </p:nvPr>
        </p:nvSpPr>
        <p:spPr>
          <a:xfrm>
            <a:off x="838200" y="142875"/>
            <a:ext cx="10515600" cy="6034088"/>
          </a:xfrm>
        </p:spPr>
        <p:txBody>
          <a:bodyPr>
            <a:normAutofit fontScale="92500" lnSpcReduction="20000"/>
          </a:bodyPr>
          <a:lstStyle/>
          <a:p>
            <a:endParaRPr lang="en-US" dirty="0"/>
          </a:p>
          <a:p>
            <a:endParaRPr lang="en-US" dirty="0"/>
          </a:p>
          <a:p>
            <a:endParaRPr lang="en-US" dirty="0"/>
          </a:p>
          <a:p>
            <a:endParaRPr lang="en-US" dirty="0"/>
          </a:p>
          <a:p>
            <a:endParaRPr lang="en-US" dirty="0"/>
          </a:p>
          <a:p>
            <a:pPr marL="0" indent="0">
              <a:buNone/>
            </a:pPr>
            <a:endParaRPr lang="en-US" dirty="0"/>
          </a:p>
          <a:p>
            <a:pPr algn="just"/>
            <a:r>
              <a:rPr lang="en-US" dirty="0"/>
              <a:t>As each fastener resists share of the load (an assumption used in  the design of simple connections), different potential failure lines may be subjected to different loads.</a:t>
            </a:r>
          </a:p>
          <a:p>
            <a:pPr algn="just"/>
            <a:r>
              <a:rPr lang="en-US" dirty="0"/>
              <a:t>For example, line </a:t>
            </a:r>
            <a:r>
              <a:rPr lang="en-US" dirty="0" err="1"/>
              <a:t>abcde</a:t>
            </a:r>
            <a:r>
              <a:rPr lang="en-US" dirty="0"/>
              <a:t> in figure 3.15, must resist the full load, whereas </a:t>
            </a:r>
            <a:r>
              <a:rPr lang="en-US" dirty="0" err="1"/>
              <a:t>ijfh</a:t>
            </a:r>
            <a:r>
              <a:rPr lang="en-US" dirty="0"/>
              <a:t> will be subjected to 8/11 of the applied load.</a:t>
            </a:r>
          </a:p>
          <a:p>
            <a:pPr algn="just"/>
            <a:r>
              <a:rPr lang="en-US" dirty="0"/>
              <a:t>The reason is that 3/11 of the load will have been transferred from the member before </a:t>
            </a:r>
            <a:r>
              <a:rPr lang="en-US" dirty="0" err="1"/>
              <a:t>ijfh</a:t>
            </a:r>
            <a:r>
              <a:rPr lang="en-US" dirty="0"/>
              <a:t> receives any load.</a:t>
            </a:r>
          </a:p>
          <a:p>
            <a:pPr algn="just"/>
            <a:r>
              <a:rPr lang="en-US" dirty="0"/>
              <a:t>When lines of bolts are present in more than one element of the cross section of a rolled shape and the bolts in these lines are staggered with respect to one another, the use of areas and Equation 3.2 is preferable to the net width approach of the AISC specification. </a:t>
            </a:r>
          </a:p>
          <a:p>
            <a:endParaRPr lang="en-US" dirty="0"/>
          </a:p>
          <a:p>
            <a:endParaRPr lang="en-US" dirty="0"/>
          </a:p>
        </p:txBody>
      </p:sp>
    </p:spTree>
    <p:extLst>
      <p:ext uri="{BB962C8B-B14F-4D97-AF65-F5344CB8AC3E}">
        <p14:creationId xmlns:p14="http://schemas.microsoft.com/office/powerpoint/2010/main" val="2594951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
        <p:nvSpPr>
          <p:cNvPr id="6" name="Content Placeholder 5"/>
          <p:cNvSpPr>
            <a:spLocks noGrp="1"/>
          </p:cNvSpPr>
          <p:nvPr>
            <p:ph idx="1"/>
          </p:nvPr>
        </p:nvSpPr>
        <p:spPr>
          <a:xfrm>
            <a:off x="1009650" y="0"/>
            <a:ext cx="10515600" cy="6034088"/>
          </a:xfrm>
        </p:spPr>
        <p:txBody>
          <a:bodyPr>
            <a:normAutofit/>
          </a:bodyPr>
          <a:lstStyle/>
          <a:p>
            <a:endParaRPr lang="en-US" dirty="0"/>
          </a:p>
          <a:p>
            <a:pPr algn="just"/>
            <a:r>
              <a:rPr lang="en-US" dirty="0"/>
              <a:t>If the shape is an angle, it can be visualized as a plate formed by “unfolding” the legs to more clearly identify the pitch and gage distances.</a:t>
            </a:r>
          </a:p>
          <a:p>
            <a:pPr algn="just"/>
            <a:r>
              <a:rPr lang="en-US" dirty="0"/>
              <a:t>AISC B2 specifies that any gage line crossing the heel of the angle be reduced by an amount that equals the angle thickness.</a:t>
            </a:r>
          </a:p>
          <a:p>
            <a:pPr algn="just"/>
            <a:r>
              <a:rPr lang="en-US" dirty="0"/>
              <a:t>Thus the distance g in figure 3.16, to be used in the        term would be 3 +2 – ½ = 4 ½ </a:t>
            </a:r>
          </a:p>
          <a:p>
            <a:endParaRPr lang="en-US" dirty="0"/>
          </a:p>
        </p:txBody>
      </p:sp>
      <p:pic>
        <p:nvPicPr>
          <p:cNvPr id="7" name="Picture 6"/>
          <p:cNvPicPr>
            <a:picLocks noChangeAspect="1"/>
          </p:cNvPicPr>
          <p:nvPr/>
        </p:nvPicPr>
        <p:blipFill rotWithShape="1">
          <a:blip r:embed="rId2"/>
          <a:srcRect l="91775" t="69146" r="919" b="13011"/>
          <a:stretch/>
        </p:blipFill>
        <p:spPr>
          <a:xfrm>
            <a:off x="9015412" y="2646759"/>
            <a:ext cx="642938" cy="559594"/>
          </a:xfrm>
          <a:prstGeom prst="rect">
            <a:avLst/>
          </a:prstGeom>
        </p:spPr>
      </p:pic>
      <p:pic>
        <p:nvPicPr>
          <p:cNvPr id="2" name="Picture 1"/>
          <p:cNvPicPr>
            <a:picLocks noChangeAspect="1"/>
          </p:cNvPicPr>
          <p:nvPr/>
        </p:nvPicPr>
        <p:blipFill>
          <a:blip r:embed="rId3"/>
          <a:stretch>
            <a:fillRect/>
          </a:stretch>
        </p:blipFill>
        <p:spPr>
          <a:xfrm>
            <a:off x="1878806" y="3526631"/>
            <a:ext cx="7458075" cy="2352675"/>
          </a:xfrm>
          <a:prstGeom prst="rect">
            <a:avLst/>
          </a:prstGeom>
        </p:spPr>
      </p:pic>
    </p:spTree>
    <p:extLst>
      <p:ext uri="{BB962C8B-B14F-4D97-AF65-F5344CB8AC3E}">
        <p14:creationId xmlns:p14="http://schemas.microsoft.com/office/powerpoint/2010/main" val="519079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
        <p:nvSpPr>
          <p:cNvPr id="6" name="Content Placeholder 5"/>
          <p:cNvSpPr>
            <a:spLocks noGrp="1"/>
          </p:cNvSpPr>
          <p:nvPr>
            <p:ph idx="1"/>
          </p:nvPr>
        </p:nvSpPr>
        <p:spPr/>
        <p:txBody>
          <a:bodyPr/>
          <a:lstStyle/>
          <a:p>
            <a:endParaRPr lang="en-US"/>
          </a:p>
          <a:p>
            <a:endParaRPr lang="en-US"/>
          </a:p>
          <a:p>
            <a:endParaRPr lang="en-US"/>
          </a:p>
          <a:p>
            <a:endParaRPr lang="en-US"/>
          </a:p>
          <a:p>
            <a:endParaRPr lang="en-US" dirty="0"/>
          </a:p>
        </p:txBody>
      </p:sp>
      <p:pic>
        <p:nvPicPr>
          <p:cNvPr id="11" name="Picture 10"/>
          <p:cNvPicPr>
            <a:picLocks noChangeAspect="1"/>
          </p:cNvPicPr>
          <p:nvPr/>
        </p:nvPicPr>
        <p:blipFill>
          <a:blip r:embed="rId2"/>
          <a:stretch>
            <a:fillRect/>
          </a:stretch>
        </p:blipFill>
        <p:spPr>
          <a:xfrm>
            <a:off x="1038225" y="84931"/>
            <a:ext cx="10315575" cy="1428750"/>
          </a:xfrm>
          <a:prstGeom prst="rect">
            <a:avLst/>
          </a:prstGeom>
        </p:spPr>
      </p:pic>
      <p:pic>
        <p:nvPicPr>
          <p:cNvPr id="12" name="Picture 11"/>
          <p:cNvPicPr>
            <a:picLocks noChangeAspect="1"/>
          </p:cNvPicPr>
          <p:nvPr/>
        </p:nvPicPr>
        <p:blipFill>
          <a:blip r:embed="rId3"/>
          <a:stretch>
            <a:fillRect/>
          </a:stretch>
        </p:blipFill>
        <p:spPr>
          <a:xfrm>
            <a:off x="1009650" y="1604962"/>
            <a:ext cx="10172700" cy="3648075"/>
          </a:xfrm>
          <a:prstGeom prst="rect">
            <a:avLst/>
          </a:prstGeom>
        </p:spPr>
      </p:pic>
    </p:spTree>
    <p:extLst>
      <p:ext uri="{BB962C8B-B14F-4D97-AF65-F5344CB8AC3E}">
        <p14:creationId xmlns:p14="http://schemas.microsoft.com/office/powerpoint/2010/main" val="1543549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
        <p:nvSpPr>
          <p:cNvPr id="6" name="Content Placeholder 5"/>
          <p:cNvSpPr>
            <a:spLocks noGrp="1"/>
          </p:cNvSpPr>
          <p:nvPr>
            <p:ph idx="1"/>
          </p:nvPr>
        </p:nvSpPr>
        <p:spPr/>
        <p:txBody>
          <a:bodyPr/>
          <a:lstStyle/>
          <a:p>
            <a:endParaRPr lang="en-US"/>
          </a:p>
          <a:p>
            <a:endParaRPr lang="en-US"/>
          </a:p>
          <a:p>
            <a:endParaRPr lang="en-US"/>
          </a:p>
          <a:p>
            <a:endParaRPr lang="en-US"/>
          </a:p>
          <a:p>
            <a:endParaRPr lang="en-US" dirty="0"/>
          </a:p>
        </p:txBody>
      </p:sp>
      <p:pic>
        <p:nvPicPr>
          <p:cNvPr id="2" name="Picture 1"/>
          <p:cNvPicPr>
            <a:picLocks noChangeAspect="1"/>
          </p:cNvPicPr>
          <p:nvPr/>
        </p:nvPicPr>
        <p:blipFill>
          <a:blip r:embed="rId2"/>
          <a:stretch>
            <a:fillRect/>
          </a:stretch>
        </p:blipFill>
        <p:spPr>
          <a:xfrm>
            <a:off x="1138238" y="611981"/>
            <a:ext cx="10401300" cy="5374482"/>
          </a:xfrm>
          <a:prstGeom prst="rect">
            <a:avLst/>
          </a:prstGeom>
        </p:spPr>
      </p:pic>
    </p:spTree>
    <p:extLst>
      <p:ext uri="{BB962C8B-B14F-4D97-AF65-F5344CB8AC3E}">
        <p14:creationId xmlns:p14="http://schemas.microsoft.com/office/powerpoint/2010/main" val="3899736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
        <p:nvSpPr>
          <p:cNvPr id="6" name="Content Placeholder 5"/>
          <p:cNvSpPr>
            <a:spLocks noGrp="1"/>
          </p:cNvSpPr>
          <p:nvPr>
            <p:ph idx="1"/>
          </p:nvPr>
        </p:nvSpPr>
        <p:spPr/>
        <p:txBody>
          <a:bodyPr/>
          <a:lstStyle/>
          <a:p>
            <a:endParaRPr lang="en-US"/>
          </a:p>
          <a:p>
            <a:endParaRPr lang="en-US"/>
          </a:p>
          <a:p>
            <a:endParaRPr lang="en-US"/>
          </a:p>
          <a:p>
            <a:endParaRPr lang="en-US"/>
          </a:p>
          <a:p>
            <a:endParaRPr lang="en-US" dirty="0"/>
          </a:p>
        </p:txBody>
      </p:sp>
      <p:pic>
        <p:nvPicPr>
          <p:cNvPr id="3" name="Picture 2"/>
          <p:cNvPicPr>
            <a:picLocks noChangeAspect="1"/>
          </p:cNvPicPr>
          <p:nvPr/>
        </p:nvPicPr>
        <p:blipFill>
          <a:blip r:embed="rId2"/>
          <a:stretch>
            <a:fillRect/>
          </a:stretch>
        </p:blipFill>
        <p:spPr>
          <a:xfrm>
            <a:off x="1371600" y="492918"/>
            <a:ext cx="9786938" cy="5222082"/>
          </a:xfrm>
          <a:prstGeom prst="rect">
            <a:avLst/>
          </a:prstGeom>
        </p:spPr>
      </p:pic>
    </p:spTree>
    <p:extLst>
      <p:ext uri="{BB962C8B-B14F-4D97-AF65-F5344CB8AC3E}">
        <p14:creationId xmlns:p14="http://schemas.microsoft.com/office/powerpoint/2010/main" val="2227488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
        <p:nvSpPr>
          <p:cNvPr id="6" name="Content Placeholder 5"/>
          <p:cNvSpPr>
            <a:spLocks noGrp="1"/>
          </p:cNvSpPr>
          <p:nvPr>
            <p:ph idx="1"/>
          </p:nvPr>
        </p:nvSpPr>
        <p:spPr/>
        <p:txBody>
          <a:bodyPr/>
          <a:lstStyle/>
          <a:p>
            <a:endParaRPr lang="en-US"/>
          </a:p>
          <a:p>
            <a:endParaRPr lang="en-US"/>
          </a:p>
          <a:p>
            <a:endParaRPr lang="en-US"/>
          </a:p>
          <a:p>
            <a:endParaRPr lang="en-US"/>
          </a:p>
          <a:p>
            <a:endParaRPr lang="en-US" dirty="0"/>
          </a:p>
        </p:txBody>
      </p:sp>
      <p:pic>
        <p:nvPicPr>
          <p:cNvPr id="2" name="Picture 1"/>
          <p:cNvPicPr>
            <a:picLocks noChangeAspect="1"/>
          </p:cNvPicPr>
          <p:nvPr/>
        </p:nvPicPr>
        <p:blipFill>
          <a:blip r:embed="rId2"/>
          <a:stretch>
            <a:fillRect/>
          </a:stretch>
        </p:blipFill>
        <p:spPr>
          <a:xfrm>
            <a:off x="1400175" y="285750"/>
            <a:ext cx="9601200" cy="5600700"/>
          </a:xfrm>
          <a:prstGeom prst="rect">
            <a:avLst/>
          </a:prstGeom>
        </p:spPr>
      </p:pic>
    </p:spTree>
    <p:extLst>
      <p:ext uri="{BB962C8B-B14F-4D97-AF65-F5344CB8AC3E}">
        <p14:creationId xmlns:p14="http://schemas.microsoft.com/office/powerpoint/2010/main" val="194964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2405062" y="1042988"/>
            <a:ext cx="7381875" cy="4400550"/>
          </a:xfrm>
          <a:prstGeom prst="rect">
            <a:avLst/>
          </a:prstGeom>
        </p:spPr>
      </p:pic>
    </p:spTree>
    <p:extLst>
      <p:ext uri="{BB962C8B-B14F-4D97-AF65-F5344CB8AC3E}">
        <p14:creationId xmlns:p14="http://schemas.microsoft.com/office/powerpoint/2010/main" val="3037984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2400" b="1" dirty="0">
                <a:solidFill>
                  <a:schemeClr val="accent1"/>
                </a:solidFill>
              </a:rPr>
              <a:t> </a:t>
            </a:r>
            <a:r>
              <a:rPr lang="en-US" sz="3600" b="1" dirty="0">
                <a:solidFill>
                  <a:schemeClr val="tx1"/>
                </a:solidFill>
              </a:rPr>
              <a:t>TENSION MEMBERS</a:t>
            </a:r>
          </a:p>
          <a:p>
            <a:pPr marL="0" indent="0" algn="just">
              <a:buNone/>
            </a:pPr>
            <a:r>
              <a:rPr lang="en-US" sz="3600" b="1" u="sng" dirty="0">
                <a:solidFill>
                  <a:schemeClr val="tx1"/>
                </a:solidFill>
              </a:rPr>
              <a:t>BLOCK SHEAR</a:t>
            </a:r>
          </a:p>
          <a:p>
            <a:pPr algn="just"/>
            <a:r>
              <a:rPr lang="en-US" dirty="0">
                <a:solidFill>
                  <a:schemeClr val="tx1"/>
                </a:solidFill>
              </a:rPr>
              <a:t>For certain connection configurations, a segment or “block” of material at the end of member can tear out.</a:t>
            </a:r>
          </a:p>
          <a:p>
            <a:pPr algn="just"/>
            <a:r>
              <a:rPr lang="en-US" dirty="0">
                <a:solidFill>
                  <a:schemeClr val="tx1"/>
                </a:solidFill>
              </a:rPr>
              <a:t>For example, the connection of the single- angle tension member shown in figure 3.21 is susceptible to this phenomenon, called block shear.</a:t>
            </a:r>
          </a:p>
          <a:p>
            <a:pPr algn="just"/>
            <a:r>
              <a:rPr lang="en-US" dirty="0">
                <a:solidFill>
                  <a:schemeClr val="tx1"/>
                </a:solidFill>
              </a:rPr>
              <a:t>For the case illustrated, the shaded block would tend to fail by shear along the longitudinal section ab and by tension on the transverse section </a:t>
            </a:r>
            <a:r>
              <a:rPr lang="en-US" dirty="0" err="1">
                <a:solidFill>
                  <a:schemeClr val="tx1"/>
                </a:solidFill>
              </a:rPr>
              <a:t>bc</a:t>
            </a:r>
            <a:r>
              <a:rPr lang="en-US" dirty="0">
                <a:solidFill>
                  <a:schemeClr val="tx1"/>
                </a:solidFill>
              </a:rPr>
              <a:t>.</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39112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p>
          <a:p>
            <a:pPr marL="0" indent="0" algn="just">
              <a:buNone/>
            </a:pPr>
            <a:r>
              <a:rPr lang="en-US" sz="3600" b="1" u="sng" dirty="0">
                <a:solidFill>
                  <a:schemeClr val="tx1"/>
                </a:solidFill>
              </a:rPr>
              <a:t>BLOCK SHEAR……… </a:t>
            </a:r>
          </a:p>
          <a:p>
            <a:pPr marL="0" indent="0" algn="just">
              <a:buNone/>
            </a:pP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stretch>
            <a:fillRect/>
          </a:stretch>
        </p:blipFill>
        <p:spPr>
          <a:xfrm>
            <a:off x="1428750" y="1900238"/>
            <a:ext cx="8872538" cy="3814762"/>
          </a:xfrm>
          <a:prstGeom prst="rect">
            <a:avLst/>
          </a:prstGeom>
        </p:spPr>
      </p:pic>
    </p:spTree>
    <p:extLst>
      <p:ext uri="{BB962C8B-B14F-4D97-AF65-F5344CB8AC3E}">
        <p14:creationId xmlns:p14="http://schemas.microsoft.com/office/powerpoint/2010/main" val="4158389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2400" b="1" dirty="0">
                <a:solidFill>
                  <a:schemeClr val="accent1"/>
                </a:solidFill>
              </a:rPr>
              <a:t> </a:t>
            </a:r>
            <a:r>
              <a:rPr lang="en-US" sz="3600" b="1" dirty="0">
                <a:solidFill>
                  <a:schemeClr val="tx1"/>
                </a:solidFill>
              </a:rPr>
              <a:t>TENSION MEMBERS</a:t>
            </a:r>
          </a:p>
          <a:p>
            <a:pPr marL="0" indent="0" algn="just">
              <a:buNone/>
            </a:pPr>
            <a:r>
              <a:rPr lang="en-US" sz="3600" b="1" u="sng" dirty="0">
                <a:solidFill>
                  <a:schemeClr val="tx1"/>
                </a:solidFill>
              </a:rPr>
              <a:t>BLOCK SHEAR………</a:t>
            </a:r>
          </a:p>
          <a:p>
            <a:pPr algn="just"/>
            <a:r>
              <a:rPr lang="en-US" dirty="0">
                <a:solidFill>
                  <a:schemeClr val="tx1"/>
                </a:solidFill>
              </a:rPr>
              <a:t>For certain arrangements of bolts, block shear can also occur in gusset plates.</a:t>
            </a:r>
          </a:p>
          <a:p>
            <a:pPr algn="just"/>
            <a:r>
              <a:rPr lang="en-US" dirty="0">
                <a:solidFill>
                  <a:schemeClr val="tx1"/>
                </a:solidFill>
              </a:rPr>
              <a:t>Figure 3.22 shows a plate tension member connected to a gusset connection, block shear could occur in both gusset plate and the tension member.</a:t>
            </a:r>
          </a:p>
          <a:p>
            <a:pPr algn="just"/>
            <a:r>
              <a:rPr lang="en-US" dirty="0">
                <a:solidFill>
                  <a:schemeClr val="tx1"/>
                </a:solidFill>
              </a:rPr>
              <a:t>For the gusset plate, tension failure would be along the transverse section </a:t>
            </a:r>
            <a:r>
              <a:rPr lang="en-US" dirty="0" err="1">
                <a:solidFill>
                  <a:schemeClr val="tx1"/>
                </a:solidFill>
              </a:rPr>
              <a:t>df</a:t>
            </a:r>
            <a:r>
              <a:rPr lang="en-US" dirty="0">
                <a:solidFill>
                  <a:schemeClr val="tx1"/>
                </a:solidFill>
              </a:rPr>
              <a:t>, and shear failure would occur on two longitudinal surfaces, de and </a:t>
            </a:r>
            <a:r>
              <a:rPr lang="en-US" dirty="0" err="1">
                <a:solidFill>
                  <a:schemeClr val="tx1"/>
                </a:solidFill>
              </a:rPr>
              <a:t>fg</a:t>
            </a:r>
            <a:r>
              <a:rPr lang="en-US" dirty="0">
                <a:solidFill>
                  <a:schemeClr val="tx1"/>
                </a:solidFill>
              </a:rPr>
              <a:t>.</a:t>
            </a:r>
          </a:p>
          <a:p>
            <a:pPr algn="just"/>
            <a:r>
              <a:rPr lang="en-US" dirty="0">
                <a:solidFill>
                  <a:schemeClr val="tx1"/>
                </a:solidFill>
              </a:rPr>
              <a:t>Block shear failure in the plate tension member would be tension on </a:t>
            </a:r>
            <a:r>
              <a:rPr lang="en-US" dirty="0" err="1">
                <a:solidFill>
                  <a:schemeClr val="tx1"/>
                </a:solidFill>
              </a:rPr>
              <a:t>ik</a:t>
            </a:r>
            <a:r>
              <a:rPr lang="en-US" dirty="0">
                <a:solidFill>
                  <a:schemeClr val="tx1"/>
                </a:solidFill>
              </a:rPr>
              <a:t> and shear on both hi and </a:t>
            </a:r>
            <a:r>
              <a:rPr lang="en-US" dirty="0" err="1">
                <a:solidFill>
                  <a:schemeClr val="tx1"/>
                </a:solidFill>
              </a:rPr>
              <a:t>jk</a:t>
            </a:r>
            <a:r>
              <a:rPr lang="en-US" dirty="0">
                <a:solidFill>
                  <a:schemeClr val="tx1"/>
                </a:solidFill>
              </a:rPr>
              <a:t>. </a:t>
            </a: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26418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71452"/>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p>
          <a:p>
            <a:pPr marL="0" indent="0" algn="just">
              <a:buNone/>
            </a:pPr>
            <a:r>
              <a:rPr lang="en-US" sz="3600" b="1" u="sng" dirty="0">
                <a:solidFill>
                  <a:schemeClr val="tx1"/>
                </a:solidFill>
              </a:rPr>
              <a:t>BLOCK SHEAR…………</a:t>
            </a:r>
          </a:p>
          <a:p>
            <a:pPr marL="0" indent="0" algn="just">
              <a:buNone/>
            </a:pP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rotWithShape="1">
          <a:blip r:embed="rId2"/>
          <a:srcRect t="2899"/>
          <a:stretch/>
        </p:blipFill>
        <p:spPr>
          <a:xfrm>
            <a:off x="1314450" y="1828800"/>
            <a:ext cx="9472613" cy="4233865"/>
          </a:xfrm>
          <a:prstGeom prst="rect">
            <a:avLst/>
          </a:prstGeom>
        </p:spPr>
      </p:pic>
    </p:spTree>
    <p:extLst>
      <p:ext uri="{BB962C8B-B14F-4D97-AF65-F5344CB8AC3E}">
        <p14:creationId xmlns:p14="http://schemas.microsoft.com/office/powerpoint/2010/main" val="3257299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71452"/>
            <a:ext cx="10515600" cy="5891213"/>
          </a:xfrm>
          <a:ln w="28575">
            <a:noFill/>
          </a:ln>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p>
          <a:p>
            <a:pPr marL="0" indent="0" algn="just">
              <a:buNone/>
            </a:pPr>
            <a:r>
              <a:rPr lang="en-US" sz="3600" b="1" u="sng" dirty="0">
                <a:solidFill>
                  <a:schemeClr val="tx1"/>
                </a:solidFill>
              </a:rPr>
              <a:t>BLOCK SHEAR…………</a:t>
            </a:r>
          </a:p>
          <a:p>
            <a:pPr algn="just"/>
            <a:r>
              <a:rPr lang="en-US" sz="3600" dirty="0">
                <a:solidFill>
                  <a:schemeClr val="tx1"/>
                </a:solidFill>
              </a:rPr>
              <a:t>The model used in the AISC Specification assumes that failures occurs by rupture (fracture) on the shear and rupture on the tension area.</a:t>
            </a:r>
          </a:p>
          <a:p>
            <a:pPr algn="just"/>
            <a:r>
              <a:rPr lang="en-US" sz="3600" dirty="0">
                <a:solidFill>
                  <a:schemeClr val="tx1"/>
                </a:solidFill>
              </a:rPr>
              <a:t>Both surfaces contribute to the total strength and the resistance to block shear will be the sum of strengths of the two surfaces.</a:t>
            </a:r>
          </a:p>
          <a:p>
            <a:pPr algn="just"/>
            <a:r>
              <a:rPr lang="en-US" sz="3600" dirty="0">
                <a:solidFill>
                  <a:schemeClr val="tx1"/>
                </a:solidFill>
              </a:rPr>
              <a:t>The shear rupture stress is taken as 60 % of the tensile ultimate stress, so the nominal strength in shear is 0.6 Fu </a:t>
            </a:r>
            <a:r>
              <a:rPr lang="en-US" sz="3600" dirty="0" err="1">
                <a:solidFill>
                  <a:schemeClr val="tx1"/>
                </a:solidFill>
              </a:rPr>
              <a:t>Anv</a:t>
            </a:r>
            <a:r>
              <a:rPr lang="en-US" sz="3600" dirty="0">
                <a:solidFill>
                  <a:schemeClr val="tx1"/>
                </a:solidFill>
              </a:rPr>
              <a:t> and the nominal strength in tension is Fu Ant.</a:t>
            </a:r>
          </a:p>
          <a:p>
            <a:pPr algn="just"/>
            <a:endParaRPr lang="en-US" sz="3600" dirty="0">
              <a:solidFill>
                <a:schemeClr val="tx1"/>
              </a:solidFill>
            </a:endParaRPr>
          </a:p>
          <a:p>
            <a:pPr algn="just"/>
            <a:endParaRPr lang="en-US" sz="3600" dirty="0">
              <a:solidFill>
                <a:schemeClr val="tx1"/>
              </a:solidFill>
            </a:endParaRPr>
          </a:p>
          <a:p>
            <a:pPr algn="just"/>
            <a:endParaRPr lang="en-US" sz="3600" dirty="0">
              <a:solidFill>
                <a:schemeClr val="tx1"/>
              </a:solidFill>
            </a:endParaRPr>
          </a:p>
          <a:p>
            <a:pPr marL="0" indent="0" algn="just">
              <a:buNone/>
            </a:pPr>
            <a:r>
              <a:rPr lang="en-US" sz="3600" dirty="0">
                <a:solidFill>
                  <a:schemeClr val="tx1"/>
                </a:solidFill>
              </a:rPr>
              <a:t> </a:t>
            </a:r>
          </a:p>
          <a:p>
            <a:pPr marL="0" indent="0" algn="just">
              <a:buNone/>
            </a:pP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rotWithShape="1">
          <a:blip r:embed="rId2"/>
          <a:srcRect t="52566"/>
          <a:stretch/>
        </p:blipFill>
        <p:spPr>
          <a:xfrm>
            <a:off x="1357312" y="4162425"/>
            <a:ext cx="8562975" cy="1716882"/>
          </a:xfrm>
          <a:prstGeom prst="rect">
            <a:avLst/>
          </a:prstGeom>
        </p:spPr>
      </p:pic>
    </p:spTree>
    <p:extLst>
      <p:ext uri="{BB962C8B-B14F-4D97-AF65-F5344CB8AC3E}">
        <p14:creationId xmlns:p14="http://schemas.microsoft.com/office/powerpoint/2010/main" val="2298084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71452"/>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p>
          <a:p>
            <a:pPr marL="0" indent="0" algn="just">
              <a:buNone/>
            </a:pPr>
            <a:r>
              <a:rPr lang="en-US" sz="3600" b="1" u="sng" dirty="0">
                <a:solidFill>
                  <a:schemeClr val="tx1"/>
                </a:solidFill>
              </a:rPr>
              <a:t>BLOCK SHEAR…………</a:t>
            </a:r>
          </a:p>
          <a:p>
            <a:pPr marL="0" indent="0" algn="just">
              <a:buNone/>
            </a:pP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085850" y="1800225"/>
            <a:ext cx="9501188" cy="4129088"/>
          </a:xfrm>
          <a:prstGeom prst="rect">
            <a:avLst/>
          </a:prstGeom>
        </p:spPr>
      </p:pic>
    </p:spTree>
    <p:extLst>
      <p:ext uri="{BB962C8B-B14F-4D97-AF65-F5344CB8AC3E}">
        <p14:creationId xmlns:p14="http://schemas.microsoft.com/office/powerpoint/2010/main" val="2125774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71452"/>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960833" y="292895"/>
            <a:ext cx="10925175" cy="1276350"/>
          </a:xfrm>
          <a:prstGeom prst="rect">
            <a:avLst/>
          </a:prstGeom>
        </p:spPr>
      </p:pic>
      <p:pic>
        <p:nvPicPr>
          <p:cNvPr id="6" name="Picture 5"/>
          <p:cNvPicPr>
            <a:picLocks noChangeAspect="1"/>
          </p:cNvPicPr>
          <p:nvPr/>
        </p:nvPicPr>
        <p:blipFill>
          <a:blip r:embed="rId3"/>
          <a:stretch>
            <a:fillRect/>
          </a:stretch>
        </p:blipFill>
        <p:spPr>
          <a:xfrm>
            <a:off x="1400175" y="1690687"/>
            <a:ext cx="10046493" cy="4371978"/>
          </a:xfrm>
          <a:prstGeom prst="rect">
            <a:avLst/>
          </a:prstGeom>
        </p:spPr>
      </p:pic>
    </p:spTree>
    <p:extLst>
      <p:ext uri="{BB962C8B-B14F-4D97-AF65-F5344CB8AC3E}">
        <p14:creationId xmlns:p14="http://schemas.microsoft.com/office/powerpoint/2010/main" val="4045775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71452"/>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273968" y="285750"/>
            <a:ext cx="10172700" cy="5581650"/>
          </a:xfrm>
          <a:prstGeom prst="rect">
            <a:avLst/>
          </a:prstGeom>
        </p:spPr>
      </p:pic>
    </p:spTree>
    <p:extLst>
      <p:ext uri="{BB962C8B-B14F-4D97-AF65-F5344CB8AC3E}">
        <p14:creationId xmlns:p14="http://schemas.microsoft.com/office/powerpoint/2010/main" val="3161412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p>
          <a:p>
            <a:pPr marL="0" indent="0" algn="just">
              <a:buNone/>
            </a:pPr>
            <a:r>
              <a:rPr lang="en-US" sz="3600" b="1" u="sng" dirty="0">
                <a:solidFill>
                  <a:schemeClr val="tx1"/>
                </a:solidFill>
              </a:rPr>
              <a:t>EFFECTIVE AREA………</a:t>
            </a:r>
          </a:p>
          <a:p>
            <a:pPr marL="0" indent="0" algn="just">
              <a:buNone/>
            </a:pP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957387" y="2228850"/>
            <a:ext cx="8277225" cy="3338512"/>
          </a:xfrm>
          <a:prstGeom prst="rect">
            <a:avLst/>
          </a:prstGeom>
        </p:spPr>
      </p:pic>
    </p:spTree>
    <p:extLst>
      <p:ext uri="{BB962C8B-B14F-4D97-AF65-F5344CB8AC3E}">
        <p14:creationId xmlns:p14="http://schemas.microsoft.com/office/powerpoint/2010/main" val="2220036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endParaRPr lang="en-US" b="1" dirty="0">
              <a:solidFill>
                <a:schemeClr val="tx1"/>
              </a:solidFill>
            </a:endParaRPr>
          </a:p>
          <a:p>
            <a:pPr marL="0" indent="0" algn="just">
              <a:buNone/>
            </a:pPr>
            <a:r>
              <a:rPr lang="en-US" b="1" u="sng" dirty="0">
                <a:solidFill>
                  <a:schemeClr val="tx1"/>
                </a:solidFill>
              </a:rPr>
              <a:t>EFFECTIVE AREA…………</a:t>
            </a:r>
          </a:p>
          <a:p>
            <a:pPr algn="just"/>
            <a:r>
              <a:rPr lang="en-US" dirty="0">
                <a:solidFill>
                  <a:schemeClr val="tx1"/>
                </a:solidFill>
              </a:rPr>
              <a:t>Where the reduction factor U is given in AISC D3.3, Table D3.1. (page #1508 AISC manual soft form) the table gives a general equations that will cover most situations and as well as alternative numerical values for specific cases. The rules for determining U fall into five categories.  </a:t>
            </a: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376361" y="3429000"/>
            <a:ext cx="9478939" cy="2257425"/>
          </a:xfrm>
          <a:prstGeom prst="rect">
            <a:avLst/>
          </a:prstGeom>
        </p:spPr>
      </p:pic>
    </p:spTree>
    <p:extLst>
      <p:ext uri="{BB962C8B-B14F-4D97-AF65-F5344CB8AC3E}">
        <p14:creationId xmlns:p14="http://schemas.microsoft.com/office/powerpoint/2010/main" val="289198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endParaRPr lang="en-US" b="1" dirty="0">
              <a:solidFill>
                <a:schemeClr val="tx1"/>
              </a:solidFill>
            </a:endParaRPr>
          </a:p>
          <a:p>
            <a:pPr marL="0" indent="0" algn="just">
              <a:buNone/>
            </a:pPr>
            <a:r>
              <a:rPr lang="en-US" b="1" u="sng" dirty="0">
                <a:solidFill>
                  <a:schemeClr val="tx1"/>
                </a:solidFill>
              </a:rPr>
              <a:t>EFFECTIVE AREA…………</a:t>
            </a: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r>
              <a:rPr lang="en-US" dirty="0">
                <a:solidFill>
                  <a:schemeClr val="tx1"/>
                </a:solidFill>
              </a:rPr>
              <a:t>This definition of     was formulated by </a:t>
            </a:r>
            <a:r>
              <a:rPr lang="en-US" dirty="0" err="1">
                <a:solidFill>
                  <a:schemeClr val="tx1"/>
                </a:solidFill>
              </a:rPr>
              <a:t>Munse</a:t>
            </a:r>
            <a:r>
              <a:rPr lang="en-US" dirty="0">
                <a:solidFill>
                  <a:schemeClr val="tx1"/>
                </a:solidFill>
              </a:rPr>
              <a:t> and </a:t>
            </a:r>
            <a:r>
              <a:rPr lang="en-US" dirty="0" err="1">
                <a:solidFill>
                  <a:schemeClr val="tx1"/>
                </a:solidFill>
              </a:rPr>
              <a:t>Chesson</a:t>
            </a:r>
            <a:r>
              <a:rPr lang="en-US" dirty="0">
                <a:solidFill>
                  <a:schemeClr val="tx1"/>
                </a:solidFill>
              </a:rPr>
              <a:t> (1963).</a:t>
            </a:r>
          </a:p>
          <a:p>
            <a:pPr algn="just"/>
            <a:r>
              <a:rPr lang="en-US" dirty="0">
                <a:solidFill>
                  <a:schemeClr val="tx1"/>
                </a:solidFill>
              </a:rPr>
              <a:t>If a member has two symmetrically loaded planes of connection,  is measured from the centroid of the nearest one-half of the area.</a:t>
            </a:r>
          </a:p>
          <a:p>
            <a:pPr marL="0" indent="0" algn="just">
              <a:buNone/>
            </a:pPr>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909637" y="1704463"/>
            <a:ext cx="8515350" cy="2390775"/>
          </a:xfrm>
          <a:prstGeom prst="rect">
            <a:avLst/>
          </a:prstGeom>
        </p:spPr>
      </p:pic>
      <p:pic>
        <p:nvPicPr>
          <p:cNvPr id="6" name="Picture 5"/>
          <p:cNvPicPr>
            <a:picLocks noChangeAspect="1"/>
          </p:cNvPicPr>
          <p:nvPr/>
        </p:nvPicPr>
        <p:blipFill>
          <a:blip r:embed="rId3"/>
          <a:stretch>
            <a:fillRect/>
          </a:stretch>
        </p:blipFill>
        <p:spPr>
          <a:xfrm>
            <a:off x="3643312" y="4268669"/>
            <a:ext cx="328613" cy="396602"/>
          </a:xfrm>
          <a:prstGeom prst="rect">
            <a:avLst/>
          </a:prstGeom>
        </p:spPr>
      </p:pic>
      <p:pic>
        <p:nvPicPr>
          <p:cNvPr id="7" name="Picture 6"/>
          <p:cNvPicPr>
            <a:picLocks noChangeAspect="1"/>
          </p:cNvPicPr>
          <p:nvPr/>
        </p:nvPicPr>
        <p:blipFill>
          <a:blip r:embed="rId3"/>
          <a:stretch>
            <a:fillRect/>
          </a:stretch>
        </p:blipFill>
        <p:spPr>
          <a:xfrm>
            <a:off x="10787062" y="4864564"/>
            <a:ext cx="276225" cy="333375"/>
          </a:xfrm>
          <a:prstGeom prst="rect">
            <a:avLst/>
          </a:prstGeom>
        </p:spPr>
      </p:pic>
    </p:spTree>
    <p:extLst>
      <p:ext uri="{BB962C8B-B14F-4D97-AF65-F5344CB8AC3E}">
        <p14:creationId xmlns:p14="http://schemas.microsoft.com/office/powerpoint/2010/main" val="79160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200150" y="171450"/>
            <a:ext cx="10015538" cy="5843588"/>
          </a:xfrm>
          <a:prstGeom prst="rect">
            <a:avLst/>
          </a:prstGeom>
        </p:spPr>
      </p:pic>
    </p:spTree>
    <p:extLst>
      <p:ext uri="{BB962C8B-B14F-4D97-AF65-F5344CB8AC3E}">
        <p14:creationId xmlns:p14="http://schemas.microsoft.com/office/powerpoint/2010/main" val="250110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endParaRPr lang="en-US" b="1" dirty="0">
              <a:solidFill>
                <a:schemeClr val="tx1"/>
              </a:solidFill>
            </a:endParaRPr>
          </a:p>
          <a:p>
            <a:pPr marL="0" indent="0" algn="just">
              <a:buNone/>
            </a:pPr>
            <a:r>
              <a:rPr lang="en-US" b="1" u="sng" dirty="0">
                <a:solidFill>
                  <a:schemeClr val="tx1"/>
                </a:solidFill>
              </a:rPr>
              <a:t>EFFECTIVE AREA…………</a:t>
            </a:r>
          </a:p>
          <a:p>
            <a:pPr algn="just"/>
            <a:endParaRPr lang="en-US" dirty="0">
              <a:solidFill>
                <a:schemeClr val="tx1"/>
              </a:solidFill>
            </a:endParaRPr>
          </a:p>
          <a:p>
            <a:pPr algn="just"/>
            <a:endParaRPr lang="en-US" dirty="0">
              <a:solidFill>
                <a:schemeClr val="tx1"/>
              </a:solidFill>
            </a:endParaRPr>
          </a:p>
          <a:p>
            <a:pPr algn="just"/>
            <a:r>
              <a:rPr lang="en-US" dirty="0">
                <a:solidFill>
                  <a:schemeClr val="tx1"/>
                </a:solidFill>
              </a:rPr>
              <a:t>Figure 3.7, illustrates     for various types of connection.</a:t>
            </a:r>
          </a:p>
          <a:p>
            <a:pPr algn="just"/>
            <a:r>
              <a:rPr lang="en-US" dirty="0">
                <a:solidFill>
                  <a:schemeClr val="tx1"/>
                </a:solidFill>
              </a:rPr>
              <a:t>The length in Equation 3.1 is the length of the connection in the direction of the load as shown in Figure 3.8.</a:t>
            </a:r>
          </a:p>
          <a:p>
            <a:pPr algn="just"/>
            <a:r>
              <a:rPr lang="en-US" dirty="0">
                <a:solidFill>
                  <a:schemeClr val="tx1"/>
                </a:solidFill>
              </a:rPr>
              <a:t>For bolted connections, it is measured from the center of the bolt at one end of the connection to the center of the bolt at other end of the connection.</a:t>
            </a:r>
          </a:p>
          <a:p>
            <a:pPr algn="just"/>
            <a:r>
              <a:rPr lang="en-US" dirty="0">
                <a:solidFill>
                  <a:schemeClr val="tx1"/>
                </a:solidFill>
              </a:rPr>
              <a:t>For welds, it is measured from one end of the weld to the other. If there are segments of different lengths in the direction of the load, the longest segment is used.  </a:t>
            </a: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rotWithShape="1">
          <a:blip r:embed="rId2"/>
          <a:srcRect b="76273"/>
          <a:stretch/>
        </p:blipFill>
        <p:spPr>
          <a:xfrm>
            <a:off x="909637" y="1638523"/>
            <a:ext cx="9191626" cy="612300"/>
          </a:xfrm>
          <a:prstGeom prst="rect">
            <a:avLst/>
          </a:prstGeom>
        </p:spPr>
      </p:pic>
      <p:pic>
        <p:nvPicPr>
          <p:cNvPr id="6" name="Picture 5"/>
          <p:cNvPicPr>
            <a:picLocks noChangeAspect="1"/>
          </p:cNvPicPr>
          <p:nvPr/>
        </p:nvPicPr>
        <p:blipFill>
          <a:blip r:embed="rId3"/>
          <a:stretch>
            <a:fillRect/>
          </a:stretch>
        </p:blipFill>
        <p:spPr>
          <a:xfrm>
            <a:off x="3986212" y="2407985"/>
            <a:ext cx="328613" cy="396602"/>
          </a:xfrm>
          <a:prstGeom prst="rect">
            <a:avLst/>
          </a:prstGeom>
        </p:spPr>
      </p:pic>
    </p:spTree>
    <p:extLst>
      <p:ext uri="{BB962C8B-B14F-4D97-AF65-F5344CB8AC3E}">
        <p14:creationId xmlns:p14="http://schemas.microsoft.com/office/powerpoint/2010/main" val="2433607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1472</Words>
  <Application>Microsoft Office PowerPoint</Application>
  <PresentationFormat>Widescreen</PresentationFormat>
  <Paragraphs>204</Paragraphs>
  <Slides>47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Black</vt:lpstr>
      <vt:lpstr>Bookman Old Style</vt:lpstr>
      <vt:lpstr>Calibri</vt:lpstr>
      <vt:lpstr>Calibri Light</vt:lpstr>
      <vt:lpstr>Office Theme</vt:lpstr>
      <vt:lpstr>COLLEGE OF ENGINEERING AND TECHNOLOGY                UNIVERSITY OF SARGODHA   STEEL STRUCTURES (CT-313) (B.S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Aqeel Ahmed</dc:creator>
  <cp:lastModifiedBy>Aqeel Ahmed</cp:lastModifiedBy>
  <cp:revision>343</cp:revision>
  <dcterms:created xsi:type="dcterms:W3CDTF">2018-08-27T04:07:34Z</dcterms:created>
  <dcterms:modified xsi:type="dcterms:W3CDTF">2020-11-08T11:17:54Z</dcterms:modified>
</cp:coreProperties>
</file>