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61" r:id="rId8"/>
    <p:sldId id="279" r:id="rId9"/>
    <p:sldId id="278" r:id="rId10"/>
    <p:sldId id="262" r:id="rId11"/>
    <p:sldId id="263" r:id="rId12"/>
    <p:sldId id="280" r:id="rId13"/>
    <p:sldId id="281" r:id="rId14"/>
    <p:sldId id="282" r:id="rId15"/>
    <p:sldId id="264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E21A7E-B10A-42F6-8ACD-ACC2E0383BE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F2A659-510C-4251-805B-06975113A7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Modifiability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Modifiability Tactics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7000"/>
            <a:ext cx="745599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Modifiability Tactics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5837237"/>
            <a:ext cx="8229600" cy="1020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Now we may understand tactics and their consequences as affecting one or more of the previous parameters: reducing the size of a module, increasing cohesion, reducing coupling, and deferring binding time. These tactics are shown in Figure 7.3.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871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Modifiability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can now identify the parameters that we will use to motivate modifiability tactics: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Size of a module</a:t>
            </a:r>
            <a:r>
              <a:rPr lang="en-US" dirty="0" smtClean="0"/>
              <a:t>. Tactics that split modules will reduce the cost of making a modification to the module that is being split as long as the split is chosen to reflect the type of change that is likely to be made.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Modifiability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Coupling</a:t>
            </a:r>
            <a:r>
              <a:rPr lang="en-US" dirty="0" smtClean="0"/>
              <a:t>. Reducing the strength of the coupling between two modules A and B will decrease the expected cost of any modification that affects A. Tactics that reduce coupling are those that place intermediaries of various sorts between modules A and B.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Cohesion</a:t>
            </a:r>
            <a:r>
              <a:rPr lang="en-US" dirty="0" smtClean="0"/>
              <a:t>. If module A has a low cohesion, then cohesion can be improved by removing responsibilities unaffected by anticipated changes.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Modifiability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Binding time of modification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 architecture that is suitably equipped to accommodate modifications late in the life cycle will, on average, cost less than an architecture that forces the same modification to be made earlier. </a:t>
            </a:r>
          </a:p>
          <a:p>
            <a:r>
              <a:rPr lang="en-US" dirty="0" smtClean="0"/>
              <a:t>The preparedness of the system means that some costs will be zero, or very low, for late life-cycle modifications. </a:t>
            </a:r>
          </a:p>
          <a:p>
            <a:r>
              <a:rPr lang="en-US" dirty="0" smtClean="0"/>
              <a:t>This, however, neglects the cost of preparing the architecture for the late binding.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Size of a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Split Module: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If the module being modified includes a great deal of capability, the modification costs will likely be high. Refining the module into several smaller modules should reduce the average cost of future changes.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 smtClean="0"/>
              <a:t>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Increase Semantic Coherence: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If the responsibilities A and B in a module do not serve the same purpose, they should be placed in different modules. This may involve creating a new module or it may involve moving a responsibility to an existing module.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Encapsulate: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Encapsulation introduces an explicit interface to a module. This interface includes an API and its associated responsibilities, such as “perform a syntactic transformation on an input parameter to an internal representation.” </a:t>
            </a:r>
          </a:p>
          <a:p>
            <a:pPr>
              <a:buNone/>
            </a:pPr>
            <a:r>
              <a:rPr lang="en-US" dirty="0" smtClean="0"/>
              <a:t>• Use an Intermediary: Given a dependency between responsibility A and responsibility B (for example, carrying out A first requires carrying out B), the dependency can be broken by using an intermediary.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Coupling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Restrict Dependencies: </a:t>
            </a:r>
          </a:p>
          <a:p>
            <a:pPr lvl="1"/>
            <a:r>
              <a:rPr lang="en-US" dirty="0" smtClean="0"/>
              <a:t>restricts the modules which a given module interacts with or depends on. </a:t>
            </a:r>
          </a:p>
          <a:p>
            <a:r>
              <a:rPr lang="en-US" dirty="0" err="1" smtClean="0"/>
              <a:t>Refactor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undertaken when two modules are affected by the same change because they are (at least partial) duplicates of each other. </a:t>
            </a:r>
          </a:p>
          <a:p>
            <a:r>
              <a:rPr lang="en-US" dirty="0" smtClean="0"/>
              <a:t>Abstract Common Services: </a:t>
            </a:r>
          </a:p>
          <a:p>
            <a:pPr lvl="1"/>
            <a:r>
              <a:rPr lang="en-US" dirty="0" smtClean="0"/>
              <a:t>where two modules provide not-quite-the-same but similar services, it may be cost-effective to implement the services just once in a more general (abstract) form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Defer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general, the later in the life cycle we can bind values, the better. </a:t>
            </a:r>
          </a:p>
          <a:p>
            <a:r>
              <a:rPr lang="en-US" dirty="0" smtClean="0"/>
              <a:t>If we design artifacts with built-in flexibility, then exercising that flexibility is usually cheaper than hand-coding a specific change.</a:t>
            </a:r>
          </a:p>
          <a:p>
            <a:r>
              <a:rPr lang="en-US" dirty="0" smtClean="0"/>
              <a:t>However, putting the mechanisms in place to facilitate that late binding tends to be more expensive.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• What is Modifiability? </a:t>
            </a:r>
          </a:p>
          <a:p>
            <a:pPr>
              <a:buNone/>
            </a:pPr>
            <a:r>
              <a:rPr lang="en-US" dirty="0" smtClean="0"/>
              <a:t>• Modifiability General Scenario</a:t>
            </a:r>
          </a:p>
          <a:p>
            <a:pPr>
              <a:buNone/>
            </a:pPr>
            <a:r>
              <a:rPr lang="en-US" dirty="0" smtClean="0"/>
              <a:t>• Tactics for Modifiability </a:t>
            </a:r>
          </a:p>
          <a:p>
            <a:pPr>
              <a:buNone/>
            </a:pPr>
            <a:r>
              <a:rPr lang="en-US" dirty="0" smtClean="0"/>
              <a:t>• A Design Checklist for Modifiability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Checklist for Modifiability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9025235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Checklist for Modifiability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75" y="1647825"/>
            <a:ext cx="89371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Checklist for Modifiability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323975"/>
            <a:ext cx="83439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990" y="1600200"/>
            <a:ext cx="91549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Checklist for Modifiability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Checklist for Modifiability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59905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Checklist for Modifiability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893295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Checklist for Modifiability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20" y="1905000"/>
            <a:ext cx="891668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Modifiability?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Modifiability is about change and our interest in it is in the cost and risk of making changes. </a:t>
            </a:r>
          </a:p>
          <a:p>
            <a:r>
              <a:rPr lang="en-US" dirty="0" smtClean="0"/>
              <a:t>To plan for modifiability, an architect has to consider three questions: </a:t>
            </a:r>
          </a:p>
          <a:p>
            <a:pPr lvl="1"/>
            <a:r>
              <a:rPr lang="en-US" dirty="0" smtClean="0"/>
              <a:t>What can change? </a:t>
            </a:r>
          </a:p>
          <a:p>
            <a:pPr lvl="1"/>
            <a:r>
              <a:rPr lang="en-US" dirty="0" smtClean="0"/>
              <a:t>What is the likelihood of the change?</a:t>
            </a:r>
          </a:p>
          <a:p>
            <a:pPr lvl="1"/>
            <a:r>
              <a:rPr lang="en-US" dirty="0" smtClean="0"/>
              <a:t> When is the change made and who makes it?</a:t>
            </a:r>
          </a:p>
          <a:p>
            <a:pPr lvl="1"/>
            <a:r>
              <a:rPr lang="en-US" dirty="0" smtClean="0"/>
              <a:t>What is the cost of the change? Making a system more modifiable involves two types of cost: 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cost of introducing the mechanism(s) </a:t>
            </a:r>
            <a:r>
              <a:rPr lang="en-US" dirty="0" smtClean="0"/>
              <a:t>to make the system more modifiable </a:t>
            </a:r>
          </a:p>
          <a:p>
            <a:pPr lvl="2"/>
            <a:r>
              <a:rPr lang="en-US" dirty="0" smtClean="0"/>
              <a:t>The cost of </a:t>
            </a:r>
            <a:r>
              <a:rPr lang="en-US" dirty="0" smtClean="0">
                <a:solidFill>
                  <a:srgbClr val="FF0000"/>
                </a:solidFill>
              </a:rPr>
              <a:t>making the modification </a:t>
            </a:r>
            <a:r>
              <a:rPr lang="en-US" dirty="0" smtClean="0"/>
              <a:t>using the mechanism(s)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Concrete Modifiability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developer wishes to change the user interface by modifying the code at design time. The modifications are made with no side effects within three hours.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modifiability scenario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5181600"/>
            <a:ext cx="82296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Figure 7.1 illustrates a concrete modifiability scenario: The developer wishes to change the user interface by modifying the code at design time. The modifications are made with no side effects within three hours.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653562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Modifiability general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172200"/>
            <a:ext cx="8077200" cy="4571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 smtClean="0"/>
              <a:t>Table 7.1 enumerates the elements of the general scenario that characterize modifiability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34845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Modifiability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Tactics to control modifiability have as their goal controlling the complexity of making changes, as well as the time and cost to make changes.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Generally, a change that affects one module is easier and less expensive than if it changes more than one module. However, if two modules’ responsibilities overlap in some way, then a single change may well affect them both. </a:t>
            </a:r>
          </a:p>
          <a:p>
            <a:r>
              <a:rPr lang="en-US" dirty="0" smtClean="0"/>
              <a:t>We can measure this overlap by measuring the probability that a </a:t>
            </a:r>
            <a:r>
              <a:rPr lang="en-US" dirty="0" smtClean="0">
                <a:solidFill>
                  <a:srgbClr val="FF0000"/>
                </a:solidFill>
              </a:rPr>
              <a:t>modification to one module will propagate to the other. This is called coupling, </a:t>
            </a:r>
            <a:r>
              <a:rPr lang="en-US" dirty="0" smtClean="0"/>
              <a:t>and high coupling is an enemy of modifiability.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Cohesion measures how strongly the responsibilities of a module are related. </a:t>
            </a:r>
          </a:p>
          <a:p>
            <a:r>
              <a:rPr lang="en-US" dirty="0" smtClean="0"/>
              <a:t>Informally, it measures the module’s “unity of purpose.” </a:t>
            </a:r>
          </a:p>
          <a:p>
            <a:r>
              <a:rPr lang="en-US" dirty="0" smtClean="0"/>
              <a:t>Unity of purpose can be measured by the change scenarios that affect a module.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cohesion of a module is the probability that a change scenario that affects a responsibility will also affect other (different) responsibilities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98</TotalTime>
  <Words>826</Words>
  <Application>Microsoft Office PowerPoint</Application>
  <PresentationFormat>On-screen Show (4:3)</PresentationFormat>
  <Paragraphs>74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Chapter 7</vt:lpstr>
      <vt:lpstr>Chapter Outline</vt:lpstr>
      <vt:lpstr>What is Modifiability?</vt:lpstr>
      <vt:lpstr>Sample Concrete Modifiability Scenario</vt:lpstr>
      <vt:lpstr>concrete modifiability scenario</vt:lpstr>
      <vt:lpstr>Modifiability general scenario</vt:lpstr>
      <vt:lpstr>Goal of Modifiability Tactics</vt:lpstr>
      <vt:lpstr>Coupling</vt:lpstr>
      <vt:lpstr>Cohesion</vt:lpstr>
      <vt:lpstr>Goal of Modifiability Tactics</vt:lpstr>
      <vt:lpstr>Modifiability Tactics</vt:lpstr>
      <vt:lpstr>Parameters of Modifiability</vt:lpstr>
      <vt:lpstr>Parameters of Modifiability</vt:lpstr>
      <vt:lpstr>Parameters of Modifiability</vt:lpstr>
      <vt:lpstr>Reduce Size of a Module</vt:lpstr>
      <vt:lpstr>Increase Coherence</vt:lpstr>
      <vt:lpstr>Reduce Coupling</vt:lpstr>
      <vt:lpstr>Reduce Coupling</vt:lpstr>
      <vt:lpstr>Defer Binding</vt:lpstr>
      <vt:lpstr>Design Checklist for Modifiability</vt:lpstr>
      <vt:lpstr>Design Checklist for Modifiability</vt:lpstr>
      <vt:lpstr>Design Checklist for Modifiability</vt:lpstr>
      <vt:lpstr>Design Checklist for Modifiability</vt:lpstr>
      <vt:lpstr>Design Checklist for Modifiability</vt:lpstr>
      <vt:lpstr>Design Checklist for Modifiability</vt:lpstr>
      <vt:lpstr>Design Checklist for Modifiability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laptop care</dc:creator>
  <cp:lastModifiedBy>laptop care</cp:lastModifiedBy>
  <cp:revision>10</cp:revision>
  <dcterms:created xsi:type="dcterms:W3CDTF">2020-12-09T18:08:40Z</dcterms:created>
  <dcterms:modified xsi:type="dcterms:W3CDTF">2020-12-10T09:39:10Z</dcterms:modified>
</cp:coreProperties>
</file>