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 id="266" r:id="rId3"/>
    <p:sldId id="256" r:id="rId4"/>
    <p:sldId id="261" r:id="rId5"/>
    <p:sldId id="258" r:id="rId6"/>
    <p:sldId id="262" r:id="rId7"/>
    <p:sldId id="259" r:id="rId8"/>
    <p:sldId id="263" r:id="rId9"/>
    <p:sldId id="260"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303" r:id="rId38"/>
    <p:sldId id="294" r:id="rId39"/>
    <p:sldId id="295" r:id="rId40"/>
    <p:sldId id="296" r:id="rId41"/>
    <p:sldId id="297" r:id="rId42"/>
    <p:sldId id="298" r:id="rId43"/>
    <p:sldId id="299" r:id="rId44"/>
    <p:sldId id="300" r:id="rId45"/>
    <p:sldId id="301" r:id="rId46"/>
  </p:sldIdLst>
  <p:sldSz cx="12192000" cy="6858000"/>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2" autoAdjust="0"/>
    <p:restoredTop sz="94660"/>
  </p:normalViewPr>
  <p:slideViewPr>
    <p:cSldViewPr snapToGrid="0">
      <p:cViewPr varScale="1">
        <p:scale>
          <a:sx n="74" d="100"/>
          <a:sy n="74" d="100"/>
        </p:scale>
        <p:origin x="540" y="72"/>
      </p:cViewPr>
      <p:guideLst>
        <p:guide orient="horz" pos="2160"/>
        <p:guide pos="3840"/>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E934FF-F4E1-47C5-9CA5-30A81DDE2BE4}"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838200" y="365125"/>
            <a:ext cx="10515600" cy="58118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p:txBody>
          <a:bodyPr/>
          <a:lstStyle/>
          <a:p>
            <a:fld id="{FDE934FF-F4E1-47C5-9CA5-30A81DDE2BE4}" type="datetimeFigureOut">
              <a:rPr lang="en-US" smtClean="0"/>
              <a:pPr/>
              <a:t>5/2/2020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E934FF-F4E1-47C5-9CA5-30A81DDE2BE4}"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E934FF-F4E1-47C5-9CA5-30A81DDE2BE4}"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DE934FF-F4E1-47C5-9CA5-30A81DDE2BE4}"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E934FF-F4E1-47C5-9CA5-30A81DDE2BE4}" type="datetimeFigureOut">
              <a:rPr lang="en-US" smtClean="0"/>
              <a:pPr/>
              <a:t>5/2/2020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561BA9-CDCF-4958-B8AB-66F3BF063E1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E934FF-F4E1-47C5-9CA5-30A81DDE2BE4}" type="datetimeFigureOut">
              <a:rPr lang="en-US" smtClean="0"/>
              <a:pPr/>
              <a:t>5/2/2020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E934FF-F4E1-47C5-9CA5-30A81DDE2BE4}" type="datetimeFigureOut">
              <a:rPr lang="en-US" smtClean="0"/>
              <a:pPr/>
              <a:t>5/2/2020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561BA9-CDCF-4958-B8AB-66F3BF063E1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E934FF-F4E1-47C5-9CA5-30A81DDE2BE4}"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E934FF-F4E1-47C5-9CA5-30A81DDE2BE4}"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E934FF-F4E1-47C5-9CA5-30A81DDE2BE4}" type="datetimeFigureOut">
              <a:rPr lang="en-US" smtClean="0"/>
              <a:pPr/>
              <a:t>5/2/2020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61BA9-CDCF-4958-B8AB-66F3BF063E1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24.jpeg"/><Relationship Id="rId1" Type="http://schemas.openxmlformats.org/officeDocument/2006/relationships/slideLayout" Target="../slideLayouts/slideLayout2.xml"/><Relationship Id="rId4" Type="http://schemas.openxmlformats.org/officeDocument/2006/relationships/image" Target="../media/image25.jpe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375" y="4055110"/>
            <a:ext cx="11002645" cy="2329180"/>
          </a:xfrm>
        </p:spPr>
        <p:txBody>
          <a:bodyPr/>
          <a:lstStyle/>
          <a:p>
            <a:r>
              <a:rPr lang="en-US" sz="7200">
                <a:latin typeface="Arial Unicode MS" panose="020B0604020202020204" charset="-122"/>
                <a:ea typeface="Arial Unicode MS" panose="020B0604020202020204" charset="-122"/>
              </a:rPr>
              <a:t>SOCIAL AND POLITICAL PHILOSOPHY</a:t>
            </a:r>
          </a:p>
        </p:txBody>
      </p:sp>
      <p:pic>
        <p:nvPicPr>
          <p:cNvPr id="4" name="Content Placeholder 3" descr="30516291_1607165626071573_6699345341839310848_n"/>
          <p:cNvPicPr>
            <a:picLocks noGrp="1" noChangeAspect="1"/>
          </p:cNvPicPr>
          <p:nvPr>
            <p:ph idx="1"/>
          </p:nvPr>
        </p:nvPicPr>
        <p:blipFill>
          <a:blip r:embed="rId2"/>
          <a:stretch>
            <a:fillRect/>
          </a:stretch>
        </p:blipFill>
        <p:spPr>
          <a:xfrm>
            <a:off x="-13335" y="133985"/>
            <a:ext cx="11893550" cy="348424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5" y="274638"/>
            <a:ext cx="10972799" cy="852375"/>
          </a:xfrm>
        </p:spPr>
        <p:txBody>
          <a:bodyPr>
            <a:normAutofit/>
          </a:bodyPr>
          <a:lstStyle/>
          <a:p>
            <a:pPr algn="l"/>
            <a:r>
              <a:rPr lang="en-US" sz="4500" b="1" i="1" dirty="0" smtClean="0">
                <a:solidFill>
                  <a:srgbClr val="FF0000"/>
                </a:solidFill>
                <a:latin typeface="Algerian" pitchFamily="82" charset="0"/>
              </a:rPr>
              <a:t>Social  philosophers:</a:t>
            </a:r>
            <a:endParaRPr lang="en-US" sz="4500" b="1" i="1" dirty="0">
              <a:solidFill>
                <a:srgbClr val="FF0000"/>
              </a:solidFill>
              <a:latin typeface="Algerian" pitchFamily="82" charset="0"/>
            </a:endParaRPr>
          </a:p>
        </p:txBody>
      </p:sp>
      <p:sp>
        <p:nvSpPr>
          <p:cNvPr id="3" name="Content Placeholder 2"/>
          <p:cNvSpPr>
            <a:spLocks noGrp="1"/>
          </p:cNvSpPr>
          <p:nvPr>
            <p:ph idx="1"/>
          </p:nvPr>
        </p:nvSpPr>
        <p:spPr>
          <a:xfrm>
            <a:off x="176696" y="1047635"/>
            <a:ext cx="11838609" cy="5556517"/>
          </a:xfrm>
        </p:spPr>
        <p:txBody>
          <a:bodyPr>
            <a:normAutofit lnSpcReduction="10000"/>
          </a:bodyPr>
          <a:lstStyle/>
          <a:p>
            <a:pPr>
              <a:buNone/>
            </a:pPr>
            <a:r>
              <a:rPr lang="en-US" b="1" i="1" dirty="0" smtClean="0">
                <a:solidFill>
                  <a:schemeClr val="accent2">
                    <a:lumMod val="50000"/>
                  </a:schemeClr>
                </a:solidFill>
                <a:latin typeface="Algerian" pitchFamily="82" charset="0"/>
              </a:rPr>
              <a:t>John  Stuart  Mill:</a:t>
            </a:r>
            <a:endParaRPr lang="en-US" i="1" dirty="0" smtClean="0">
              <a:solidFill>
                <a:schemeClr val="accent2">
                  <a:lumMod val="50000"/>
                </a:schemeClr>
              </a:solidFill>
              <a:latin typeface="Algerian" pitchFamily="82" charset="0"/>
            </a:endParaRPr>
          </a:p>
          <a:p>
            <a:r>
              <a:rPr lang="en-US" sz="2700" dirty="0" smtClean="0"/>
              <a:t>British philosopher, known for essays on social and political philosophy. He was also proponent of utilitarianism </a:t>
            </a:r>
          </a:p>
          <a:p>
            <a:r>
              <a:rPr lang="en-US" sz="2700" dirty="0" smtClean="0"/>
              <a:t>He was also proponent of utilitarianism </a:t>
            </a:r>
          </a:p>
          <a:p>
            <a:r>
              <a:rPr lang="en-US" sz="3100" b="1" i="1" dirty="0" smtClean="0">
                <a:solidFill>
                  <a:srgbClr val="FF0000"/>
                </a:solidFill>
              </a:rPr>
              <a:t>Mill theory:</a:t>
            </a:r>
          </a:p>
          <a:p>
            <a:r>
              <a:rPr lang="en-US" sz="2700" dirty="0"/>
              <a:t> </a:t>
            </a:r>
            <a:r>
              <a:rPr lang="en-US" sz="2700" dirty="0" smtClean="0"/>
              <a:t>the permissibility of any action is determined by examining their outcome &amp; comparing those outcomes with what would have happened if some other action have been performed.</a:t>
            </a:r>
          </a:p>
          <a:p>
            <a:r>
              <a:rPr lang="en-US" sz="3100" b="1" i="1" dirty="0" smtClean="0">
                <a:solidFill>
                  <a:srgbClr val="FF0000"/>
                </a:solidFill>
              </a:rPr>
              <a:t>Harm principle:</a:t>
            </a:r>
          </a:p>
          <a:p>
            <a:r>
              <a:rPr lang="en-US" sz="2700" dirty="0" smtClean="0"/>
              <a:t>A person in a society can do whatever he wants as long as his actions do not harm others and if they harm others, society is able to prevent those actions.  </a:t>
            </a:r>
          </a:p>
          <a:p>
            <a:r>
              <a:rPr lang="en-US" sz="2700" dirty="0"/>
              <a:t>H</a:t>
            </a:r>
            <a:r>
              <a:rPr lang="en-US" sz="2700" dirty="0" smtClean="0"/>
              <a:t>is essay </a:t>
            </a:r>
            <a:r>
              <a:rPr lang="en-US" sz="2700" b="1" dirty="0" smtClean="0">
                <a:solidFill>
                  <a:srgbClr val="FF0000"/>
                </a:solidFill>
              </a:rPr>
              <a:t>“On Liberty” </a:t>
            </a:r>
            <a:r>
              <a:rPr lang="en-US" sz="2700" dirty="0" smtClean="0"/>
              <a:t>is about how much control society has over preventing or allowing the actions of a person. </a:t>
            </a:r>
          </a:p>
          <a:p>
            <a:pPr>
              <a:buNone/>
            </a:pPr>
            <a:endParaRPr lang="en-US" sz="27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03652" cy="6858000"/>
          </a:xfrm>
          <a:prstGeom prst="rect">
            <a:avLst/>
          </a:prstGeom>
        </p:spPr>
      </p:pic>
    </p:spTree>
    <p:extLst>
      <p:ext uri="{BB962C8B-B14F-4D97-AF65-F5344CB8AC3E}">
        <p14:creationId xmlns:p14="http://schemas.microsoft.com/office/powerpoint/2010/main" val="1153960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696" y="174468"/>
            <a:ext cx="11573565" cy="555652"/>
          </a:xfrm>
        </p:spPr>
        <p:txBody>
          <a:bodyPr>
            <a:noAutofit/>
          </a:bodyPr>
          <a:lstStyle/>
          <a:p>
            <a:pPr algn="l"/>
            <a:r>
              <a:rPr lang="en-US" sz="4000" b="1" i="1" dirty="0" smtClean="0">
                <a:solidFill>
                  <a:schemeClr val="accent6">
                    <a:lumMod val="50000"/>
                  </a:schemeClr>
                </a:solidFill>
                <a:latin typeface="Algerian" pitchFamily="82" charset="0"/>
              </a:rPr>
              <a:t>Emile  Durkheim:</a:t>
            </a:r>
            <a:endParaRPr lang="en-US" sz="4000" b="1" i="1" dirty="0">
              <a:solidFill>
                <a:schemeClr val="accent6">
                  <a:lumMod val="50000"/>
                </a:schemeClr>
              </a:solidFill>
              <a:latin typeface="Algerian" pitchFamily="82" charset="0"/>
            </a:endParaRPr>
          </a:p>
        </p:txBody>
      </p:sp>
      <p:sp>
        <p:nvSpPr>
          <p:cNvPr id="3" name="Content Placeholder 2"/>
          <p:cNvSpPr>
            <a:spLocks noGrp="1"/>
          </p:cNvSpPr>
          <p:nvPr>
            <p:ph idx="1"/>
          </p:nvPr>
        </p:nvSpPr>
        <p:spPr>
          <a:xfrm>
            <a:off x="265044" y="730119"/>
            <a:ext cx="11573565" cy="5874033"/>
          </a:xfrm>
        </p:spPr>
        <p:txBody>
          <a:bodyPr>
            <a:normAutofit/>
          </a:bodyPr>
          <a:lstStyle/>
          <a:p>
            <a:r>
              <a:rPr lang="en-US" sz="2700" dirty="0" smtClean="0"/>
              <a:t>His main concern was how societies could maintain integrity and coherence in this modern era.</a:t>
            </a:r>
          </a:p>
          <a:p>
            <a:r>
              <a:rPr lang="en-US" sz="3100" b="1" i="1" dirty="0" smtClean="0">
                <a:solidFill>
                  <a:srgbClr val="FF0000"/>
                </a:solidFill>
              </a:rPr>
              <a:t>Social integration:</a:t>
            </a:r>
          </a:p>
          <a:p>
            <a:r>
              <a:rPr lang="en-US" sz="2700" dirty="0" smtClean="0"/>
              <a:t>Process in which minorities or newcomers are incorporated in host society.</a:t>
            </a:r>
          </a:p>
          <a:p>
            <a:r>
              <a:rPr lang="en-US" sz="2700" dirty="0" smtClean="0"/>
              <a:t>Higher extant of integration contributes to closer social distance between groups and therefore its purpose is to maintain and achieve peaceful social relation.</a:t>
            </a:r>
          </a:p>
          <a:p>
            <a:r>
              <a:rPr lang="en-US" sz="3100" b="1" i="1" dirty="0" smtClean="0">
                <a:solidFill>
                  <a:srgbClr val="FF0000"/>
                </a:solidFill>
              </a:rPr>
              <a:t>Collective effervescence:</a:t>
            </a:r>
          </a:p>
          <a:p>
            <a:r>
              <a:rPr lang="en-US" sz="2700" dirty="0" smtClean="0"/>
              <a:t>Society may at a time comes together and </a:t>
            </a:r>
            <a:r>
              <a:rPr lang="en-US" sz="2700" dirty="0" err="1" smtClean="0"/>
              <a:t>simultanously</a:t>
            </a:r>
            <a:r>
              <a:rPr lang="en-US" sz="2700" dirty="0" smtClean="0"/>
              <a:t> communicate the same thought and participate in same action.</a:t>
            </a:r>
          </a:p>
          <a:p>
            <a:r>
              <a:rPr lang="en-US" sz="2700" dirty="0" smtClean="0"/>
              <a:t>This excites the individuals and serve to unify the society.</a:t>
            </a:r>
            <a:endParaRPr lang="en-US" sz="27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6858000"/>
          </a:xfrm>
        </p:spPr>
      </p:pic>
    </p:spTree>
    <p:extLst>
      <p:ext uri="{BB962C8B-B14F-4D97-AF65-F5344CB8AC3E}">
        <p14:creationId xmlns:p14="http://schemas.microsoft.com/office/powerpoint/2010/main" val="12358287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3392" y="174468"/>
            <a:ext cx="10972799" cy="693617"/>
          </a:xfrm>
        </p:spPr>
        <p:txBody>
          <a:bodyPr>
            <a:normAutofit/>
          </a:bodyPr>
          <a:lstStyle/>
          <a:p>
            <a:pPr algn="l"/>
            <a:r>
              <a:rPr lang="en-US" sz="4000" b="1" i="1" dirty="0" smtClean="0">
                <a:solidFill>
                  <a:schemeClr val="tx2">
                    <a:lumMod val="50000"/>
                  </a:schemeClr>
                </a:solidFill>
                <a:latin typeface="Algerian" pitchFamily="82" charset="0"/>
              </a:rPr>
              <a:t>Cornelius  </a:t>
            </a:r>
            <a:r>
              <a:rPr lang="en-US" sz="4000" b="1" i="1" dirty="0" err="1" smtClean="0">
                <a:solidFill>
                  <a:schemeClr val="tx2">
                    <a:lumMod val="50000"/>
                  </a:schemeClr>
                </a:solidFill>
                <a:latin typeface="Algerian" pitchFamily="82" charset="0"/>
              </a:rPr>
              <a:t>Castoriadis</a:t>
            </a:r>
            <a:r>
              <a:rPr lang="en-US" sz="4000" b="1" i="1" dirty="0" smtClean="0">
                <a:solidFill>
                  <a:schemeClr val="tx2">
                    <a:lumMod val="50000"/>
                  </a:schemeClr>
                </a:solidFill>
                <a:latin typeface="Algerian" pitchFamily="82" charset="0"/>
              </a:rPr>
              <a:t>:</a:t>
            </a:r>
            <a:endParaRPr lang="en-US" sz="4000" b="1" i="1" dirty="0">
              <a:solidFill>
                <a:schemeClr val="tx2">
                  <a:lumMod val="50000"/>
                </a:schemeClr>
              </a:solidFill>
              <a:latin typeface="Algerian" pitchFamily="82" charset="0"/>
            </a:endParaRPr>
          </a:p>
        </p:txBody>
      </p:sp>
      <p:sp>
        <p:nvSpPr>
          <p:cNvPr id="3" name="Content Placeholder 2"/>
          <p:cNvSpPr>
            <a:spLocks noGrp="1"/>
          </p:cNvSpPr>
          <p:nvPr>
            <p:ph idx="1"/>
          </p:nvPr>
        </p:nvSpPr>
        <p:spPr>
          <a:xfrm>
            <a:off x="176696" y="968256"/>
            <a:ext cx="11838609" cy="5715275"/>
          </a:xfrm>
        </p:spPr>
        <p:txBody>
          <a:bodyPr>
            <a:normAutofit/>
          </a:bodyPr>
          <a:lstStyle/>
          <a:p>
            <a:r>
              <a:rPr lang="en-US" sz="2700" dirty="0" smtClean="0"/>
              <a:t>He was social critic and philosopher.</a:t>
            </a:r>
          </a:p>
          <a:p>
            <a:r>
              <a:rPr lang="en-US" sz="2700" dirty="0" smtClean="0"/>
              <a:t>Famous book </a:t>
            </a:r>
            <a:r>
              <a:rPr lang="en-US" sz="2700" b="1" i="1" dirty="0" smtClean="0">
                <a:solidFill>
                  <a:srgbClr val="FF0000"/>
                </a:solidFill>
              </a:rPr>
              <a:t>“Imaginary Institution Of Society”.</a:t>
            </a:r>
          </a:p>
          <a:p>
            <a:r>
              <a:rPr lang="en-US" sz="3100" b="1" i="1" dirty="0" smtClean="0">
                <a:solidFill>
                  <a:srgbClr val="FF0000"/>
                </a:solidFill>
              </a:rPr>
              <a:t>Social imaginary</a:t>
            </a:r>
            <a:r>
              <a:rPr lang="en-US" sz="3100" b="1" dirty="0" smtClean="0"/>
              <a:t>:</a:t>
            </a:r>
          </a:p>
          <a:p>
            <a:r>
              <a:rPr lang="en-US" sz="2700" i="1" dirty="0" smtClean="0">
                <a:latin typeface="Agency FB" pitchFamily="34" charset="0"/>
              </a:rPr>
              <a:t> </a:t>
            </a:r>
            <a:r>
              <a:rPr lang="en-US" sz="2700" i="1" dirty="0" smtClean="0">
                <a:latin typeface="+mj-lt"/>
              </a:rPr>
              <a:t>Set of values, institutions, laws and symbols common to a particular social group.</a:t>
            </a:r>
          </a:p>
          <a:p>
            <a:r>
              <a:rPr lang="en-US" sz="2700" i="1" dirty="0" smtClean="0">
                <a:latin typeface="+mj-lt"/>
              </a:rPr>
              <a:t>Imaginary </a:t>
            </a:r>
            <a:r>
              <a:rPr lang="en-US" sz="2700" dirty="0" smtClean="0">
                <a:latin typeface="+mj-lt"/>
              </a:rPr>
              <a:t> are laces which tie a society together and the forms which define what for a given society is real.</a:t>
            </a:r>
          </a:p>
          <a:p>
            <a:endParaRPr lang="en-US" sz="2700" i="1" dirty="0">
              <a:latin typeface="+mj-l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449391" y="1"/>
            <a:ext cx="5742609" cy="6858000"/>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814" y="1"/>
            <a:ext cx="6482206" cy="6858000"/>
          </a:xfrm>
          <a:prstGeom prst="rect">
            <a:avLst/>
          </a:prstGeom>
        </p:spPr>
      </p:pic>
    </p:spTree>
    <p:extLst>
      <p:ext uri="{BB962C8B-B14F-4D97-AF65-F5344CB8AC3E}">
        <p14:creationId xmlns:p14="http://schemas.microsoft.com/office/powerpoint/2010/main" val="3127295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696" y="174468"/>
            <a:ext cx="11485217" cy="635031"/>
          </a:xfrm>
        </p:spPr>
        <p:txBody>
          <a:bodyPr>
            <a:normAutofit fontScale="90000"/>
          </a:bodyPr>
          <a:lstStyle/>
          <a:p>
            <a:pPr algn="l"/>
            <a:r>
              <a:rPr lang="en-US" b="1" i="1" dirty="0" smtClean="0">
                <a:solidFill>
                  <a:srgbClr val="FF0000"/>
                </a:solidFill>
                <a:latin typeface="Algerian" pitchFamily="82" charset="0"/>
              </a:rPr>
              <a:t>Political  philosophers</a:t>
            </a:r>
            <a:r>
              <a:rPr lang="en-US" b="1" dirty="0" smtClean="0">
                <a:solidFill>
                  <a:srgbClr val="FF0000"/>
                </a:solidFill>
                <a:latin typeface="Algerian" pitchFamily="82" charset="0"/>
              </a:rPr>
              <a:t>:</a:t>
            </a:r>
            <a:endParaRPr lang="en-US" b="1" dirty="0">
              <a:solidFill>
                <a:srgbClr val="FF0000"/>
              </a:solidFill>
              <a:latin typeface="Algerian" pitchFamily="82" charset="0"/>
            </a:endParaRPr>
          </a:p>
        </p:txBody>
      </p:sp>
      <p:sp>
        <p:nvSpPr>
          <p:cNvPr id="3" name="Content Placeholder 2"/>
          <p:cNvSpPr>
            <a:spLocks noGrp="1"/>
          </p:cNvSpPr>
          <p:nvPr>
            <p:ph idx="1"/>
          </p:nvPr>
        </p:nvSpPr>
        <p:spPr>
          <a:xfrm>
            <a:off x="176696" y="888877"/>
            <a:ext cx="11838609" cy="5794654"/>
          </a:xfrm>
        </p:spPr>
        <p:txBody>
          <a:bodyPr>
            <a:normAutofit/>
          </a:bodyPr>
          <a:lstStyle/>
          <a:p>
            <a:r>
              <a:rPr lang="en-US" sz="3100" b="1" i="1" dirty="0" smtClean="0">
                <a:solidFill>
                  <a:srgbClr val="00B050"/>
                </a:solidFill>
                <a:latin typeface="Algerian" pitchFamily="82" charset="0"/>
              </a:rPr>
              <a:t>Plato: </a:t>
            </a:r>
          </a:p>
          <a:p>
            <a:r>
              <a:rPr lang="en-US" sz="2700" b="1" i="1" dirty="0" smtClean="0">
                <a:solidFill>
                  <a:srgbClr val="FF0000"/>
                </a:solidFill>
              </a:rPr>
              <a:t>The Republic</a:t>
            </a:r>
            <a:r>
              <a:rPr lang="en-US" sz="2700" dirty="0" smtClean="0"/>
              <a:t>, philosophy of Plato about ideal state.</a:t>
            </a:r>
          </a:p>
          <a:p>
            <a:r>
              <a:rPr lang="en-US" sz="2700" dirty="0" smtClean="0"/>
              <a:t>He was against the democratic system of government.</a:t>
            </a:r>
          </a:p>
          <a:p>
            <a:r>
              <a:rPr lang="en-US" sz="2700" dirty="0" smtClean="0"/>
              <a:t>The ruler should be a wise person “</a:t>
            </a:r>
            <a:r>
              <a:rPr lang="en-US" sz="2700" b="1" i="1" dirty="0" smtClean="0">
                <a:solidFill>
                  <a:srgbClr val="FF0000"/>
                </a:solidFill>
              </a:rPr>
              <a:t>The Philosopher King”.</a:t>
            </a:r>
          </a:p>
          <a:p>
            <a:r>
              <a:rPr lang="en-US" sz="3100" b="1" dirty="0" smtClean="0"/>
              <a:t>Classes in ideal society:</a:t>
            </a:r>
          </a:p>
          <a:p>
            <a:r>
              <a:rPr lang="en-US" sz="2700" b="1" i="1" dirty="0" smtClean="0">
                <a:solidFill>
                  <a:srgbClr val="00B050"/>
                </a:solidFill>
              </a:rPr>
              <a:t>Workers</a:t>
            </a:r>
            <a:r>
              <a:rPr lang="en-US" sz="2700" b="1" i="1" dirty="0" smtClean="0"/>
              <a:t>: </a:t>
            </a:r>
            <a:r>
              <a:rPr lang="en-US" sz="2700" dirty="0" smtClean="0"/>
              <a:t>the laborers who </a:t>
            </a:r>
            <a:r>
              <a:rPr lang="en-US" sz="2700" dirty="0" err="1" smtClean="0"/>
              <a:t>mae</a:t>
            </a:r>
            <a:r>
              <a:rPr lang="en-US" sz="2700" dirty="0" smtClean="0"/>
              <a:t> goods and services in a society.</a:t>
            </a:r>
          </a:p>
          <a:p>
            <a:r>
              <a:rPr lang="en-US" sz="2700" b="1" i="1" dirty="0" smtClean="0">
                <a:solidFill>
                  <a:srgbClr val="00B050"/>
                </a:solidFill>
              </a:rPr>
              <a:t>Soldiers: </a:t>
            </a:r>
            <a:r>
              <a:rPr lang="en-US" sz="2700" dirty="0" smtClean="0"/>
              <a:t>who keep order in society and protect it from invaders.</a:t>
            </a:r>
          </a:p>
          <a:p>
            <a:r>
              <a:rPr lang="en-US" sz="2700" b="1" i="1" dirty="0" smtClean="0">
                <a:solidFill>
                  <a:srgbClr val="00B050"/>
                </a:solidFill>
              </a:rPr>
              <a:t>Guardians ( philosopher king): </a:t>
            </a:r>
            <a:r>
              <a:rPr lang="en-US" sz="2700" dirty="0" smtClean="0"/>
              <a:t>most intelligent, rational, wise person, in love with wisdom and well suited to make decisions for community.</a:t>
            </a:r>
            <a:endParaRPr lang="en-US" sz="2700" b="1" i="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84348" y="1"/>
            <a:ext cx="6007652" cy="6858000"/>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6259439" cy="68580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18297178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044" y="274641"/>
            <a:ext cx="11573565" cy="614237"/>
          </a:xfrm>
        </p:spPr>
        <p:txBody>
          <a:bodyPr>
            <a:normAutofit fontScale="90000"/>
          </a:bodyPr>
          <a:lstStyle/>
          <a:p>
            <a:pPr algn="l"/>
            <a:r>
              <a:rPr lang="en-US" b="1" i="1" dirty="0" smtClean="0">
                <a:solidFill>
                  <a:srgbClr val="00B050"/>
                </a:solidFill>
                <a:latin typeface="Algerian" pitchFamily="82" charset="0"/>
              </a:rPr>
              <a:t>Aristotle:</a:t>
            </a:r>
            <a:endParaRPr lang="en-US" b="1" i="1" dirty="0">
              <a:solidFill>
                <a:srgbClr val="00B050"/>
              </a:solidFill>
              <a:latin typeface="Algerian" pitchFamily="82" charset="0"/>
            </a:endParaRPr>
          </a:p>
        </p:txBody>
      </p:sp>
      <p:sp>
        <p:nvSpPr>
          <p:cNvPr id="3" name="Content Placeholder 2"/>
          <p:cNvSpPr>
            <a:spLocks noGrp="1"/>
          </p:cNvSpPr>
          <p:nvPr>
            <p:ph idx="1"/>
          </p:nvPr>
        </p:nvSpPr>
        <p:spPr>
          <a:xfrm>
            <a:off x="706783" y="1285771"/>
            <a:ext cx="10601739" cy="4286456"/>
          </a:xfrm>
        </p:spPr>
        <p:txBody>
          <a:bodyPr>
            <a:normAutofit/>
          </a:bodyPr>
          <a:lstStyle/>
          <a:p>
            <a:r>
              <a:rPr lang="en-US" sz="2700" dirty="0" smtClean="0"/>
              <a:t>Wrote his book “</a:t>
            </a:r>
            <a:r>
              <a:rPr lang="en-US" sz="2700" b="1" i="1" dirty="0" smtClean="0">
                <a:solidFill>
                  <a:srgbClr val="FF0000"/>
                </a:solidFill>
              </a:rPr>
              <a:t>Politics” </a:t>
            </a:r>
            <a:r>
              <a:rPr lang="en-US" sz="2700" dirty="0" smtClean="0"/>
              <a:t>on political philosophy.</a:t>
            </a:r>
          </a:p>
          <a:p>
            <a:r>
              <a:rPr lang="en-US" sz="2700" dirty="0" smtClean="0"/>
              <a:t>Politics means “</a:t>
            </a:r>
            <a:r>
              <a:rPr lang="en-US" sz="2700" b="1" dirty="0" smtClean="0">
                <a:solidFill>
                  <a:srgbClr val="FF0000"/>
                </a:solidFill>
              </a:rPr>
              <a:t>the things concerning to Polis” </a:t>
            </a:r>
          </a:p>
          <a:p>
            <a:r>
              <a:rPr lang="en-US" sz="2700" b="1" dirty="0" smtClean="0"/>
              <a:t>“Polis” </a:t>
            </a:r>
            <a:r>
              <a:rPr lang="en-US" sz="2700" dirty="0" smtClean="0"/>
              <a:t>a Greek word means </a:t>
            </a:r>
            <a:r>
              <a:rPr lang="en-US" sz="2700" dirty="0" smtClean="0">
                <a:solidFill>
                  <a:srgbClr val="FF0000"/>
                </a:solidFill>
              </a:rPr>
              <a:t>“</a:t>
            </a:r>
            <a:r>
              <a:rPr lang="en-US" sz="2700" b="1" dirty="0" smtClean="0">
                <a:solidFill>
                  <a:srgbClr val="FF0000"/>
                </a:solidFill>
              </a:rPr>
              <a:t>city”.</a:t>
            </a:r>
          </a:p>
          <a:p>
            <a:r>
              <a:rPr lang="en-US" sz="2700" i="1" dirty="0" smtClean="0">
                <a:solidFill>
                  <a:schemeClr val="tx2">
                    <a:lumMod val="60000"/>
                    <a:lumOff val="40000"/>
                  </a:schemeClr>
                </a:solidFill>
              </a:rPr>
              <a:t>           “</a:t>
            </a:r>
            <a:r>
              <a:rPr lang="en-US" sz="2700" b="1" i="1" dirty="0" smtClean="0">
                <a:solidFill>
                  <a:schemeClr val="tx2">
                    <a:lumMod val="60000"/>
                    <a:lumOff val="40000"/>
                  </a:schemeClr>
                </a:solidFill>
              </a:rPr>
              <a:t>humans are social animals and the polis existed to bring</a:t>
            </a:r>
          </a:p>
          <a:p>
            <a:pPr>
              <a:buNone/>
            </a:pPr>
            <a:r>
              <a:rPr lang="en-US" sz="2700" b="1" i="1" dirty="0" smtClean="0">
                <a:solidFill>
                  <a:schemeClr val="tx2">
                    <a:lumMod val="60000"/>
                    <a:lumOff val="40000"/>
                  </a:schemeClr>
                </a:solidFill>
              </a:rPr>
              <a:t>                        out goof life appropriate to such animals.”</a:t>
            </a:r>
          </a:p>
          <a:p>
            <a:r>
              <a:rPr lang="en-US" sz="2700" dirty="0" smtClean="0"/>
              <a:t>State should be democratic (constitutional government).</a:t>
            </a:r>
          </a:p>
          <a:p>
            <a:endParaRPr lang="en-US" sz="27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43048"/>
            <a:ext cx="5654261" cy="6980470"/>
          </a:xfrm>
          <a:prstGeom prst="rect">
            <a:avLst/>
          </a:prstGeom>
          <a:ln>
            <a:noFill/>
          </a:ln>
          <a:effectLst>
            <a:outerShdw blurRad="292100" dist="139700" dir="2700000" algn="tl" rotWithShape="0">
              <a:srgbClr val="333333">
                <a:alpha val="65000"/>
              </a:srgbClr>
            </a:outerShdw>
          </a:effectLst>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54260" y="-143048"/>
            <a:ext cx="6550369" cy="692166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222358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r>
              <a:rPr lang="en-GB" dirty="0" smtClean="0"/>
              <a:t>Social philosophy and political philosophy are both very closely related fields of philosophy generally dealing with the role of the individual in society as well as the role of government. </a:t>
            </a:r>
            <a:endParaRPr lang="en-GB" dirty="0"/>
          </a:p>
        </p:txBody>
      </p:sp>
      <p:pic>
        <p:nvPicPr>
          <p:cNvPr id="3" name="Content Placeholder 4" descr="30581354_1607165562738246_7556852291383328768_n"/>
          <p:cNvPicPr>
            <a:picLocks noChangeAspect="1"/>
          </p:cNvPicPr>
          <p:nvPr/>
        </p:nvPicPr>
        <p:blipFill>
          <a:blip r:embed="rId2"/>
          <a:stretch>
            <a:fillRect/>
          </a:stretch>
        </p:blipFill>
        <p:spPr>
          <a:xfrm>
            <a:off x="2946401" y="1559604"/>
            <a:ext cx="4555218" cy="4891996"/>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4468"/>
            <a:ext cx="11750261" cy="772996"/>
          </a:xfrm>
        </p:spPr>
        <p:txBody>
          <a:bodyPr>
            <a:normAutofit/>
          </a:bodyPr>
          <a:lstStyle/>
          <a:p>
            <a:pPr algn="l"/>
            <a:r>
              <a:rPr lang="en-US" b="1" i="1" dirty="0" smtClean="0">
                <a:solidFill>
                  <a:srgbClr val="00B050"/>
                </a:solidFill>
                <a:latin typeface="Algerian" pitchFamily="82" charset="0"/>
              </a:rPr>
              <a:t>John  lock:</a:t>
            </a:r>
            <a:endParaRPr lang="en-US" b="1" i="1" dirty="0">
              <a:solidFill>
                <a:srgbClr val="00B050"/>
              </a:solidFill>
              <a:latin typeface="Algerian" pitchFamily="82" charset="0"/>
            </a:endParaRPr>
          </a:p>
        </p:txBody>
      </p:sp>
      <p:sp>
        <p:nvSpPr>
          <p:cNvPr id="3" name="Content Placeholder 2"/>
          <p:cNvSpPr>
            <a:spLocks noGrp="1"/>
          </p:cNvSpPr>
          <p:nvPr>
            <p:ph idx="1"/>
          </p:nvPr>
        </p:nvSpPr>
        <p:spPr>
          <a:xfrm>
            <a:off x="176696" y="1127013"/>
            <a:ext cx="11838609" cy="5556518"/>
          </a:xfrm>
        </p:spPr>
        <p:txBody>
          <a:bodyPr>
            <a:normAutofit/>
          </a:bodyPr>
          <a:lstStyle/>
          <a:p>
            <a:r>
              <a:rPr lang="en-US" sz="2700" dirty="0" smtClean="0"/>
              <a:t>Made contribution to the modern theories limited liberal government.</a:t>
            </a:r>
          </a:p>
          <a:p>
            <a:r>
              <a:rPr lang="en-US" sz="2700" dirty="0" smtClean="0"/>
              <a:t>He presented </a:t>
            </a:r>
            <a:r>
              <a:rPr lang="en-US" sz="2700" b="1" i="1" dirty="0" smtClean="0">
                <a:solidFill>
                  <a:srgbClr val="FF0000"/>
                </a:solidFill>
              </a:rPr>
              <a:t>“Two Treatise OF Government”.</a:t>
            </a:r>
          </a:p>
          <a:p>
            <a:r>
              <a:rPr lang="en-US" sz="3100" b="1" dirty="0" smtClean="0">
                <a:solidFill>
                  <a:srgbClr val="FF0000"/>
                </a:solidFill>
              </a:rPr>
              <a:t>Social contract:</a:t>
            </a:r>
          </a:p>
          <a:p>
            <a:r>
              <a:rPr lang="en-US" sz="2700" dirty="0" smtClean="0"/>
              <a:t>When the government fails to secure general rights </a:t>
            </a:r>
            <a:r>
              <a:rPr lang="en-US" sz="2700" dirty="0" err="1" smtClean="0"/>
              <a:t>ir</a:t>
            </a:r>
            <a:r>
              <a:rPr lang="en-US" sz="2700" dirty="0" smtClean="0"/>
              <a:t> satisfy the best interests of society, citizens can withdraw their obligations to obey or change their leadership through elections.</a:t>
            </a:r>
          </a:p>
          <a:p>
            <a:r>
              <a:rPr lang="en-US" sz="3100" b="1" i="1" dirty="0" smtClean="0">
                <a:solidFill>
                  <a:srgbClr val="FF0000"/>
                </a:solidFill>
              </a:rPr>
              <a:t>Property:</a:t>
            </a:r>
          </a:p>
          <a:p>
            <a:r>
              <a:rPr lang="en-US" sz="2700" dirty="0" smtClean="0"/>
              <a:t>We have a right to acquire private property.</a:t>
            </a:r>
          </a:p>
          <a:p>
            <a:r>
              <a:rPr lang="en-US" sz="2700" dirty="0" smtClean="0"/>
              <a:t>We acquire property by mixing our labor with natural resources.</a:t>
            </a:r>
          </a:p>
          <a:p>
            <a:r>
              <a:rPr lang="en-US" sz="2700" b="1" dirty="0" smtClean="0">
                <a:solidFill>
                  <a:srgbClr val="FF0000"/>
                </a:solidFill>
              </a:rPr>
              <a:t>For example: </a:t>
            </a:r>
            <a:r>
              <a:rPr lang="en-US" sz="2700" dirty="0" smtClean="0"/>
              <a:t>if I discover some grapes growing on a vine through my labor in picking and collecting these grapes, I acquire an ownership right over them.</a:t>
            </a:r>
            <a:endParaRPr lang="en-US" sz="27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 y="20247"/>
            <a:ext cx="5742601" cy="7001046"/>
          </a:xfrm>
          <a:prstGeom prst="rect">
            <a:avLst/>
          </a:prstGeom>
          <a:ln>
            <a:noFill/>
          </a:ln>
          <a:effectLst>
            <a:outerShdw blurRad="292100" dist="139700" dir="2700000" algn="tl" rotWithShape="0">
              <a:srgbClr val="333333">
                <a:alpha val="65000"/>
              </a:srgbClr>
            </a:outerShdw>
          </a:effectLst>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42609" y="20245"/>
            <a:ext cx="6449391" cy="700104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9356207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2800" y="228601"/>
            <a:ext cx="10363200" cy="1219200"/>
          </a:xfrm>
        </p:spPr>
        <p:txBody>
          <a:bodyPr/>
          <a:lstStyle/>
          <a:p>
            <a:pPr algn="l"/>
            <a:r>
              <a:rPr lang="en-US" b="1" dirty="0" smtClean="0">
                <a:solidFill>
                  <a:srgbClr val="FF0000"/>
                </a:solidFill>
              </a:rPr>
              <a:t>SOCIAL PHILOSOPHY:</a:t>
            </a:r>
            <a:endParaRPr lang="en-US" b="1" dirty="0">
              <a:solidFill>
                <a:srgbClr val="FF0000"/>
              </a:solidFill>
            </a:endParaRPr>
          </a:p>
        </p:txBody>
      </p:sp>
      <p:sp>
        <p:nvSpPr>
          <p:cNvPr id="3" name="Subtitle 2"/>
          <p:cNvSpPr>
            <a:spLocks noGrp="1"/>
          </p:cNvSpPr>
          <p:nvPr>
            <p:ph type="subTitle" idx="1"/>
          </p:nvPr>
        </p:nvSpPr>
        <p:spPr>
          <a:xfrm>
            <a:off x="609600" y="1447800"/>
            <a:ext cx="11277600" cy="5181600"/>
          </a:xfrm>
        </p:spPr>
        <p:txBody>
          <a:bodyPr>
            <a:normAutofit fontScale="92500" lnSpcReduction="20000"/>
          </a:bodyPr>
          <a:lstStyle/>
          <a:p>
            <a:pPr algn="l"/>
            <a:r>
              <a:rPr lang="en-US" sz="3800" b="1" dirty="0" smtClean="0">
                <a:solidFill>
                  <a:srgbClr val="7030A0"/>
                </a:solidFill>
              </a:rPr>
              <a:t>Definition:</a:t>
            </a:r>
          </a:p>
          <a:p>
            <a:pPr algn="l"/>
            <a:r>
              <a:rPr lang="en-US" dirty="0">
                <a:solidFill>
                  <a:schemeClr val="tx1"/>
                </a:solidFill>
              </a:rPr>
              <a:t> </a:t>
            </a:r>
            <a:r>
              <a:rPr lang="en-US" dirty="0" smtClean="0">
                <a:solidFill>
                  <a:schemeClr val="tx1"/>
                </a:solidFill>
              </a:rPr>
              <a:t>   </a:t>
            </a:r>
            <a:r>
              <a:rPr lang="en-US" dirty="0" smtClean="0">
                <a:solidFill>
                  <a:schemeClr val="accent2">
                    <a:lumMod val="75000"/>
                  </a:schemeClr>
                </a:solidFill>
              </a:rPr>
              <a:t> </a:t>
            </a:r>
            <a:r>
              <a:rPr lang="en-US" sz="3600" dirty="0" smtClean="0">
                <a:solidFill>
                  <a:schemeClr val="accent2">
                    <a:lumMod val="75000"/>
                  </a:schemeClr>
                </a:solidFill>
              </a:rPr>
              <a:t>“Social philosophy is the study of social interactions and behavior between two or more people.”</a:t>
            </a:r>
          </a:p>
          <a:p>
            <a:pPr algn="l"/>
            <a:r>
              <a:rPr lang="en-US" sz="3600" dirty="0" smtClean="0">
                <a:solidFill>
                  <a:schemeClr val="tx1"/>
                </a:solidFill>
              </a:rPr>
              <a:t>Such philosophical study are usually conducted on humans but also on other animals such as dolphin </a:t>
            </a:r>
          </a:p>
          <a:p>
            <a:pPr algn="l"/>
            <a:r>
              <a:rPr lang="en-US" sz="3600" dirty="0" smtClean="0">
                <a:solidFill>
                  <a:schemeClr val="tx1"/>
                </a:solidFill>
              </a:rPr>
              <a:t>and apes.</a:t>
            </a:r>
          </a:p>
          <a:p>
            <a:pPr algn="l"/>
            <a:r>
              <a:rPr lang="en-US" sz="3600" dirty="0" smtClean="0">
                <a:solidFill>
                  <a:schemeClr val="tx1"/>
                </a:solidFill>
              </a:rPr>
              <a:t>There are two main elements of social philosophy of social philosophy are </a:t>
            </a:r>
            <a:endParaRPr lang="en-US" sz="3600" dirty="0">
              <a:solidFill>
                <a:schemeClr val="accent2">
                  <a:lumMod val="75000"/>
                </a:schemeClr>
              </a:solidFill>
            </a:endParaRPr>
          </a:p>
          <a:p>
            <a:pPr algn="l"/>
            <a:r>
              <a:rPr lang="en-US" sz="3800" dirty="0" smtClean="0">
                <a:solidFill>
                  <a:srgbClr val="FFC000"/>
                </a:solidFill>
              </a:rPr>
              <a:t>Society and individual.</a:t>
            </a:r>
          </a:p>
          <a:p>
            <a:pPr algn="l"/>
            <a:endParaRPr lang="en-US" dirty="0" smtClean="0">
              <a:solidFill>
                <a:schemeClr val="tx1"/>
              </a:solidFill>
            </a:endParaRPr>
          </a:p>
          <a:p>
            <a:pPr algn="l"/>
            <a:r>
              <a:rPr lang="en-US" sz="2800" dirty="0">
                <a:solidFill>
                  <a:schemeClr val="tx1"/>
                </a:solidFill>
              </a:rPr>
              <a:t> </a:t>
            </a:r>
            <a:r>
              <a:rPr lang="en-US" sz="2800" dirty="0" smtClean="0">
                <a:solidFill>
                  <a:schemeClr val="tx1"/>
                </a:solidFill>
              </a:rPr>
              <a:t>    </a:t>
            </a:r>
            <a:endParaRPr lang="en-US" sz="2800" dirty="0">
              <a:solidFill>
                <a:schemeClr val="tx1"/>
              </a:solidFill>
            </a:endParaRPr>
          </a:p>
        </p:txBody>
      </p:sp>
      <p:pic>
        <p:nvPicPr>
          <p:cNvPr id="1026" name="Picture 2" descr="C:\Users\shoaib\Desktop\picss\New folder\two-women-and-two-men-drinking-at-bar.jpg"/>
          <p:cNvPicPr>
            <a:picLocks noChangeAspect="1" noChangeArrowheads="1"/>
          </p:cNvPicPr>
          <p:nvPr/>
        </p:nvPicPr>
        <p:blipFill>
          <a:blip r:embed="rId2" cstate="print"/>
          <a:srcRect/>
          <a:stretch>
            <a:fillRect/>
          </a:stretch>
        </p:blipFill>
        <p:spPr bwMode="auto">
          <a:xfrm>
            <a:off x="7010400" y="4038600"/>
            <a:ext cx="4876800" cy="2590800"/>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04801"/>
            <a:ext cx="10972800" cy="5821363"/>
          </a:xfrm>
        </p:spPr>
        <p:txBody>
          <a:bodyPr>
            <a:normAutofit/>
          </a:bodyPr>
          <a:lstStyle/>
          <a:p>
            <a:r>
              <a:rPr lang="en-US" sz="2800" dirty="0" smtClean="0"/>
              <a:t>There are many overlapping disciplines with the philosophy of society. E.g it overlaps with other philosophical disciplines such as</a:t>
            </a:r>
            <a:r>
              <a:rPr lang="en-US" sz="2800" dirty="0" smtClean="0">
                <a:solidFill>
                  <a:srgbClr val="FFC000"/>
                </a:solidFill>
              </a:rPr>
              <a:t> ethics , language philosophy ,political philosophy and social epistemology.</a:t>
            </a:r>
          </a:p>
          <a:p>
            <a:r>
              <a:rPr lang="en-US" sz="2800" b="1" dirty="0" smtClean="0">
                <a:solidFill>
                  <a:srgbClr val="7030A0"/>
                </a:solidFill>
              </a:rPr>
              <a:t>Emmanuel Kant </a:t>
            </a:r>
            <a:r>
              <a:rPr lang="en-US" sz="2800" dirty="0" smtClean="0"/>
              <a:t>believed that fundamental element of a good society is </a:t>
            </a:r>
            <a:r>
              <a:rPr lang="en-US" sz="2800" dirty="0" smtClean="0">
                <a:solidFill>
                  <a:schemeClr val="accent2">
                    <a:lumMod val="75000"/>
                  </a:schemeClr>
                </a:solidFill>
              </a:rPr>
              <a:t>freedom</a:t>
            </a:r>
            <a:r>
              <a:rPr lang="en-US" sz="2800" dirty="0" smtClean="0"/>
              <a:t>. By this, He means the freedom to be an individual, but individual have contract with society that limits such freedom.</a:t>
            </a:r>
          </a:p>
          <a:p>
            <a:r>
              <a:rPr lang="en-US" sz="2800" dirty="0" smtClean="0"/>
              <a:t>According to him</a:t>
            </a:r>
            <a:r>
              <a:rPr lang="en-US" sz="2800" dirty="0" smtClean="0">
                <a:solidFill>
                  <a:schemeClr val="accent2">
                    <a:lumMod val="75000"/>
                  </a:schemeClr>
                </a:solidFill>
              </a:rPr>
              <a:t> society is a balance between rights and responsibilities. </a:t>
            </a:r>
            <a:endParaRPr lang="en-US" sz="2800" dirty="0">
              <a:solidFill>
                <a:schemeClr val="accent2">
                  <a:lumMod val="75000"/>
                </a:schemeClr>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solidFill>
                  <a:srgbClr val="FF0000"/>
                </a:solidFill>
              </a:rPr>
              <a:t>Nature of social philosophy:</a:t>
            </a:r>
            <a:endParaRPr lang="en-US" b="1" dirty="0">
              <a:solidFill>
                <a:srgbClr val="FF0000"/>
              </a:solidFill>
            </a:endParaRPr>
          </a:p>
        </p:txBody>
      </p:sp>
      <p:sp>
        <p:nvSpPr>
          <p:cNvPr id="3" name="Content Placeholder 2"/>
          <p:cNvSpPr>
            <a:spLocks noGrp="1"/>
          </p:cNvSpPr>
          <p:nvPr>
            <p:ph idx="1"/>
          </p:nvPr>
        </p:nvSpPr>
        <p:spPr>
          <a:xfrm>
            <a:off x="609600" y="1219200"/>
            <a:ext cx="10972800" cy="5334000"/>
          </a:xfrm>
        </p:spPr>
        <p:txBody>
          <a:bodyPr>
            <a:normAutofit/>
          </a:bodyPr>
          <a:lstStyle/>
          <a:p>
            <a:r>
              <a:rPr lang="en-US" sz="2800" dirty="0" smtClean="0"/>
              <a:t>Social philosophy is the philosophy of practice.</a:t>
            </a:r>
          </a:p>
          <a:p>
            <a:r>
              <a:rPr lang="en-US" sz="2800" dirty="0" smtClean="0"/>
              <a:t>It inquires into what is</a:t>
            </a:r>
            <a:r>
              <a:rPr lang="en-US" sz="2800" dirty="0" smtClean="0">
                <a:solidFill>
                  <a:schemeClr val="accent2">
                    <a:lumMod val="75000"/>
                  </a:schemeClr>
                </a:solidFill>
              </a:rPr>
              <a:t> </a:t>
            </a:r>
            <a:r>
              <a:rPr lang="en-US" sz="2800" dirty="0" smtClean="0">
                <a:solidFill>
                  <a:srgbClr val="FFC000"/>
                </a:solidFill>
              </a:rPr>
              <a:t>right or good for man and society</a:t>
            </a:r>
            <a:r>
              <a:rPr lang="en-US" sz="2800" dirty="0" smtClean="0">
                <a:solidFill>
                  <a:schemeClr val="accent2">
                    <a:lumMod val="75000"/>
                  </a:schemeClr>
                </a:solidFill>
              </a:rPr>
              <a:t>.</a:t>
            </a:r>
          </a:p>
          <a:p>
            <a:r>
              <a:rPr lang="en-US" sz="2800" dirty="0" smtClean="0"/>
              <a:t>Social philosophy deals with individual highest good in society.</a:t>
            </a:r>
          </a:p>
          <a:p>
            <a:r>
              <a:rPr lang="en-US" sz="2800" dirty="0" smtClean="0"/>
              <a:t>It deals with social problems especially those issues pertaining to social values such as inequality, injustice etc. </a:t>
            </a:r>
          </a:p>
          <a:p>
            <a:r>
              <a:rPr lang="en-US" sz="2800" dirty="0" smtClean="0"/>
              <a:t>Social philosophy is the </a:t>
            </a:r>
            <a:r>
              <a:rPr lang="en-US" sz="2800" dirty="0" smtClean="0">
                <a:solidFill>
                  <a:schemeClr val="accent2">
                    <a:lumMod val="75000"/>
                  </a:schemeClr>
                </a:solidFill>
              </a:rPr>
              <a:t>philosophy of human society</a:t>
            </a:r>
            <a:r>
              <a:rPr lang="en-US" sz="2800" dirty="0" smtClean="0"/>
              <a:t>.</a:t>
            </a:r>
            <a:endParaRPr lang="en-US" sz="2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solidFill>
                  <a:srgbClr val="FF0000"/>
                </a:solidFill>
              </a:rPr>
              <a:t>Scope of social philosophy:</a:t>
            </a:r>
            <a:endParaRPr lang="en-US" b="1" dirty="0">
              <a:solidFill>
                <a:srgbClr val="FF0000"/>
              </a:solidFill>
            </a:endParaRPr>
          </a:p>
        </p:txBody>
      </p:sp>
      <p:sp>
        <p:nvSpPr>
          <p:cNvPr id="3" name="Content Placeholder 2"/>
          <p:cNvSpPr>
            <a:spLocks noGrp="1"/>
          </p:cNvSpPr>
          <p:nvPr>
            <p:ph idx="1"/>
          </p:nvPr>
        </p:nvSpPr>
        <p:spPr/>
        <p:txBody>
          <a:bodyPr>
            <a:normAutofit/>
          </a:bodyPr>
          <a:lstStyle/>
          <a:p>
            <a:r>
              <a:rPr lang="en-US" sz="2800" dirty="0" smtClean="0"/>
              <a:t>Social philosophy has a </a:t>
            </a:r>
            <a:r>
              <a:rPr lang="en-US" sz="2800" dirty="0" smtClean="0">
                <a:solidFill>
                  <a:srgbClr val="FFC000"/>
                </a:solidFill>
              </a:rPr>
              <a:t>scientific value </a:t>
            </a:r>
            <a:r>
              <a:rPr lang="en-US" sz="2800" dirty="0" smtClean="0"/>
              <a:t>as it investigates the social nature of man in his universalistic dimensions, not restricting only to social structural dimensions.</a:t>
            </a:r>
          </a:p>
          <a:p>
            <a:r>
              <a:rPr lang="en-US" sz="2800" dirty="0" smtClean="0"/>
              <a:t>This philosophy studies most fundamental laws which influence</a:t>
            </a:r>
            <a:r>
              <a:rPr lang="en-US" sz="2800" dirty="0" smtClean="0">
                <a:solidFill>
                  <a:srgbClr val="FFC000"/>
                </a:solidFill>
              </a:rPr>
              <a:t> social progress, social changes and social disintegration.</a:t>
            </a:r>
          </a:p>
          <a:p>
            <a:r>
              <a:rPr lang="en-US" sz="2800" dirty="0" smtClean="0"/>
              <a:t>It also seeks the causes </a:t>
            </a:r>
            <a:r>
              <a:rPr lang="en-US" sz="2800" dirty="0" smtClean="0">
                <a:solidFill>
                  <a:srgbClr val="FFC000"/>
                </a:solidFill>
              </a:rPr>
              <a:t>of social crimes, child </a:t>
            </a:r>
            <a:r>
              <a:rPr lang="en-US" sz="2800" dirty="0" err="1" smtClean="0">
                <a:solidFill>
                  <a:srgbClr val="FFC000"/>
                </a:solidFill>
              </a:rPr>
              <a:t>labour</a:t>
            </a:r>
            <a:r>
              <a:rPr lang="en-US" sz="2800" dirty="0" smtClean="0">
                <a:solidFill>
                  <a:srgbClr val="FFC000"/>
                </a:solidFill>
              </a:rPr>
              <a:t>,  killing, gender differentiation, injustice etc and also find its remedies.</a:t>
            </a:r>
            <a:endParaRPr lang="en-US" sz="2800" dirty="0">
              <a:solidFill>
                <a:srgbClr val="FFC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639762"/>
          </a:xfrm>
        </p:spPr>
        <p:txBody>
          <a:bodyPr>
            <a:normAutofit fontScale="90000"/>
          </a:bodyPr>
          <a:lstStyle/>
          <a:p>
            <a:pPr algn="l"/>
            <a:r>
              <a:rPr lang="en-US" b="1" dirty="0" smtClean="0">
                <a:solidFill>
                  <a:srgbClr val="FF0000"/>
                </a:solidFill>
              </a:rPr>
              <a:t>Conflicts:</a:t>
            </a:r>
            <a:endParaRPr lang="en-US" b="1" dirty="0">
              <a:solidFill>
                <a:srgbClr val="FF0000"/>
              </a:solidFill>
            </a:endParaRPr>
          </a:p>
        </p:txBody>
      </p:sp>
      <p:sp>
        <p:nvSpPr>
          <p:cNvPr id="3" name="Content Placeholder 2"/>
          <p:cNvSpPr>
            <a:spLocks noGrp="1"/>
          </p:cNvSpPr>
          <p:nvPr>
            <p:ph idx="1"/>
          </p:nvPr>
        </p:nvSpPr>
        <p:spPr>
          <a:xfrm>
            <a:off x="609600" y="990600"/>
            <a:ext cx="10972800" cy="5638800"/>
          </a:xfrm>
        </p:spPr>
        <p:txBody>
          <a:bodyPr>
            <a:normAutofit/>
          </a:bodyPr>
          <a:lstStyle/>
          <a:p>
            <a:r>
              <a:rPr lang="en-US" sz="2800" dirty="0" smtClean="0"/>
              <a:t>The </a:t>
            </a:r>
            <a:r>
              <a:rPr lang="en-US" sz="2800" dirty="0" smtClean="0">
                <a:solidFill>
                  <a:srgbClr val="FFC000"/>
                </a:solidFill>
              </a:rPr>
              <a:t>social values, ethics and morality </a:t>
            </a:r>
            <a:r>
              <a:rPr lang="en-US" sz="2800" dirty="0" smtClean="0"/>
              <a:t>may create conflicts among people and then society will be divided either vertically or horizontally.</a:t>
            </a:r>
          </a:p>
          <a:p>
            <a:r>
              <a:rPr lang="en-US" sz="2800" dirty="0" smtClean="0"/>
              <a:t>Inequalities on basis of cast, occupation, religion and race not only create confusion in society but it may lead to chaotic condition.</a:t>
            </a:r>
          </a:p>
          <a:p>
            <a:r>
              <a:rPr lang="en-US" sz="2800" dirty="0" smtClean="0"/>
              <a:t> </a:t>
            </a:r>
            <a:r>
              <a:rPr lang="en-US" sz="2800" b="1" dirty="0" smtClean="0">
                <a:solidFill>
                  <a:schemeClr val="accent4">
                    <a:lumMod val="60000"/>
                    <a:lumOff val="40000"/>
                  </a:schemeClr>
                </a:solidFill>
              </a:rPr>
              <a:t>Two aspects of social life</a:t>
            </a:r>
            <a:r>
              <a:rPr lang="en-US" sz="2800" dirty="0" smtClean="0"/>
              <a:t>:</a:t>
            </a:r>
          </a:p>
          <a:p>
            <a:r>
              <a:rPr lang="en-US" sz="2800" dirty="0" smtClean="0">
                <a:solidFill>
                  <a:srgbClr val="FFC000"/>
                </a:solidFill>
              </a:rPr>
              <a:t> Social interactions </a:t>
            </a:r>
            <a:r>
              <a:rPr lang="en-US" sz="2800" dirty="0" smtClean="0"/>
              <a:t>between individuals form relationship, communication, affection etc.</a:t>
            </a:r>
          </a:p>
          <a:p>
            <a:r>
              <a:rPr lang="en-US" sz="2800" dirty="0" smtClean="0">
                <a:solidFill>
                  <a:srgbClr val="FFC000"/>
                </a:solidFill>
              </a:rPr>
              <a:t>Social aggregation: </a:t>
            </a:r>
            <a:r>
              <a:rPr lang="en-US" sz="2800" dirty="0" smtClean="0">
                <a:solidFill>
                  <a:schemeClr val="tx1">
                    <a:lumMod val="95000"/>
                    <a:lumOff val="5000"/>
                  </a:schemeClr>
                </a:solidFill>
              </a:rPr>
              <a:t>of individual and actions in virtue of which various institution get established.</a:t>
            </a:r>
            <a:endParaRPr lang="en-US" sz="2800" dirty="0">
              <a:solidFill>
                <a:schemeClr val="tx1">
                  <a:lumMod val="95000"/>
                  <a:lumOff val="5000"/>
                </a:schemeClr>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a14:imgEffect>
                      <a14:sharpenSoften amount="25000"/>
                    </a14:imgEffect>
                  </a14:imgLayer>
                </a14:imgProps>
              </a:ext>
              <a:ext uri="{28A0092B-C50C-407E-A947-70E740481C1C}">
                <a14:useLocalDpi xmlns:a14="http://schemas.microsoft.com/office/drawing/2010/main" val="0"/>
              </a:ext>
            </a:extLst>
          </a:blip>
          <a:stretch>
            <a:fillRect/>
          </a:stretch>
        </p:blipFill>
        <p:spPr>
          <a:xfrm>
            <a:off x="1" y="0"/>
            <a:ext cx="12192000" cy="68580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8775569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5956" y="572595"/>
            <a:ext cx="8911687" cy="1280890"/>
          </a:xfrm>
        </p:spPr>
        <p:txBody>
          <a:bodyPr/>
          <a:lstStyle/>
          <a:p>
            <a:r>
              <a:rPr lang="en-US" dirty="0" smtClean="0">
                <a:solidFill>
                  <a:srgbClr val="FF0000"/>
                </a:solidFill>
              </a:rPr>
              <a:t>What is politics?</a:t>
            </a:r>
            <a:endParaRPr lang="en-US" dirty="0">
              <a:solidFill>
                <a:srgbClr val="FF0000"/>
              </a:solidFill>
            </a:endParaRPr>
          </a:p>
        </p:txBody>
      </p:sp>
      <p:sp>
        <p:nvSpPr>
          <p:cNvPr id="3" name="Content Placeholder 2"/>
          <p:cNvSpPr>
            <a:spLocks noGrp="1"/>
          </p:cNvSpPr>
          <p:nvPr>
            <p:ph idx="1"/>
          </p:nvPr>
        </p:nvSpPr>
        <p:spPr>
          <a:xfrm>
            <a:off x="2592925" y="1741073"/>
            <a:ext cx="8915400" cy="3777622"/>
          </a:xfrm>
        </p:spPr>
        <p:txBody>
          <a:bodyPr/>
          <a:lstStyle/>
          <a:p>
            <a:pPr marL="0" indent="0">
              <a:buNone/>
            </a:pPr>
            <a:r>
              <a:rPr lang="en-US" dirty="0" smtClean="0"/>
              <a:t>Politics can be defined as:</a:t>
            </a:r>
          </a:p>
          <a:p>
            <a:pPr marL="0" indent="0">
              <a:buNone/>
            </a:pPr>
            <a:r>
              <a:rPr lang="en-US" dirty="0"/>
              <a:t> </a:t>
            </a:r>
            <a:r>
              <a:rPr lang="en-US" dirty="0" smtClean="0"/>
              <a:t>                         The question of how to distribute a scarce amount of resources “justly” which is essentially , the way in which people obtain , keep and exercise power.</a:t>
            </a:r>
          </a:p>
          <a:p>
            <a:pPr marL="0" indent="0">
              <a:buNone/>
            </a:pPr>
            <a:r>
              <a:rPr lang="en-US" dirty="0" smtClean="0"/>
              <a:t>It is an art or the science of government or governing people and affairs.</a:t>
            </a:r>
          </a:p>
          <a:p>
            <a:pPr marL="0" indent="0">
              <a:buNone/>
            </a:pPr>
            <a:r>
              <a:rPr lang="en-US" dirty="0" smtClean="0"/>
              <a:t>The word refers to the </a:t>
            </a:r>
            <a:r>
              <a:rPr lang="en-US" dirty="0" smtClean="0">
                <a:solidFill>
                  <a:srgbClr val="FF0000"/>
                </a:solidFill>
              </a:rPr>
              <a:t>methods or tactics </a:t>
            </a:r>
            <a:r>
              <a:rPr lang="en-US" dirty="0" smtClean="0"/>
              <a:t>involved in managing state or government.</a:t>
            </a:r>
            <a:endParaRPr lang="en-US" dirty="0"/>
          </a:p>
        </p:txBody>
      </p:sp>
    </p:spTree>
    <p:extLst>
      <p:ext uri="{BB962C8B-B14F-4D97-AF65-F5344CB8AC3E}">
        <p14:creationId xmlns:p14="http://schemas.microsoft.com/office/powerpoint/2010/main" val="21619944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19596" y="0"/>
            <a:ext cx="6359525" cy="6858000"/>
          </a:xfrm>
          <a:prstGeom prst="rect">
            <a:avLst/>
          </a:prstGeom>
          <a:ln>
            <a:noFill/>
          </a:ln>
          <a:effectLst>
            <a:outerShdw blurRad="292100" dist="139700" dir="2700000" algn="tl" rotWithShape="0">
              <a:srgbClr val="333333">
                <a:alpha val="65000"/>
              </a:srgbClr>
            </a:outerShdw>
          </a:effectLst>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0"/>
            <a:ext cx="5731098" cy="68580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748148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4660" y="187960"/>
            <a:ext cx="10899140" cy="1210310"/>
          </a:xfrm>
        </p:spPr>
        <p:txBody>
          <a:bodyPr/>
          <a:lstStyle/>
          <a:p>
            <a:r>
              <a:rPr lang="en-US" dirty="0">
                <a:latin typeface="Arial Unicode MS" panose="020B0604020202020204" charset="-122"/>
                <a:ea typeface="Arial Unicode MS" panose="020B0604020202020204" charset="-122"/>
              </a:rPr>
              <a:t>SOCIAL PHILOSOPHY:</a:t>
            </a:r>
          </a:p>
        </p:txBody>
      </p:sp>
      <p:sp>
        <p:nvSpPr>
          <p:cNvPr id="5" name="Content Placeholder 4"/>
          <p:cNvSpPr>
            <a:spLocks noGrp="1"/>
          </p:cNvSpPr>
          <p:nvPr>
            <p:ph idx="1"/>
          </p:nvPr>
        </p:nvSpPr>
        <p:spPr>
          <a:xfrm>
            <a:off x="1" y="986971"/>
            <a:ext cx="11988800" cy="5603059"/>
          </a:xfrm>
        </p:spPr>
        <p:txBody>
          <a:bodyPr/>
          <a:lstStyle/>
          <a:p>
            <a:r>
              <a:rPr lang="en-US" dirty="0"/>
              <a:t>Social philosophy is the philosophical study of </a:t>
            </a:r>
            <a:r>
              <a:rPr lang="en-US" dirty="0" smtClean="0"/>
              <a:t>questions </a:t>
            </a:r>
            <a:r>
              <a:rPr lang="en-US" dirty="0"/>
              <a:t>about social </a:t>
            </a:r>
            <a:r>
              <a:rPr lang="en-US" dirty="0" err="1"/>
              <a:t>behaviour</a:t>
            </a:r>
            <a:r>
              <a:rPr lang="en-US" dirty="0"/>
              <a:t> ( typically of </a:t>
            </a:r>
            <a:r>
              <a:rPr lang="en-US" dirty="0" smtClean="0"/>
              <a:t>humans)</a:t>
            </a:r>
            <a:endParaRPr lang="en-US" dirty="0"/>
          </a:p>
          <a:p>
            <a:r>
              <a:rPr lang="en-US" sz="3200" dirty="0">
                <a:solidFill>
                  <a:srgbClr val="FF0000"/>
                </a:solidFill>
              </a:rPr>
              <a:t>Social </a:t>
            </a:r>
            <a:r>
              <a:rPr lang="en-US" sz="3200" dirty="0" smtClean="0">
                <a:solidFill>
                  <a:srgbClr val="FF0000"/>
                </a:solidFill>
              </a:rPr>
              <a:t>philosophy </a:t>
            </a:r>
            <a:r>
              <a:rPr lang="en-US" sz="3200" dirty="0">
                <a:solidFill>
                  <a:srgbClr val="FF0000"/>
                </a:solidFill>
              </a:rPr>
              <a:t>addresses a wide range of subjects:</a:t>
            </a:r>
          </a:p>
          <a:p>
            <a:r>
              <a:rPr lang="en-US" dirty="0"/>
              <a:t>from </a:t>
            </a:r>
            <a:r>
              <a:rPr lang="en-US" dirty="0" smtClean="0"/>
              <a:t>individual </a:t>
            </a:r>
            <a:r>
              <a:rPr lang="en-US" dirty="0"/>
              <a:t>meaning to legitimacy of laws</a:t>
            </a:r>
          </a:p>
          <a:p>
            <a:r>
              <a:rPr lang="en-US" dirty="0"/>
              <a:t>from the social contract to criteria for revolution</a:t>
            </a:r>
          </a:p>
          <a:p>
            <a:r>
              <a:rPr lang="en-US" dirty="0"/>
              <a:t>from the functions of everyday actions to the effects of science on culture</a:t>
            </a:r>
          </a:p>
          <a:p>
            <a:r>
              <a:rPr lang="en-US" dirty="0"/>
              <a:t>from changes in human demographics to the collective order of a wasps net</a:t>
            </a:r>
          </a:p>
          <a:p>
            <a:r>
              <a:rPr lang="en-US" sz="3200" dirty="0">
                <a:solidFill>
                  <a:srgbClr val="FF0000"/>
                </a:solidFill>
              </a:rPr>
              <a:t>Social philosophy attempts to understand the patterns</a:t>
            </a:r>
            <a:r>
              <a:rPr lang="en-US" sz="3200" dirty="0" smtClean="0">
                <a:solidFill>
                  <a:srgbClr val="FF0000"/>
                </a:solidFill>
              </a:rPr>
              <a:t>, changes </a:t>
            </a:r>
            <a:r>
              <a:rPr lang="en-US" sz="3200" dirty="0">
                <a:solidFill>
                  <a:srgbClr val="FF0000"/>
                </a:solidFill>
              </a:rPr>
              <a:t>and tendencies of societies: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What is political philosophy?</a:t>
            </a:r>
            <a:r>
              <a:rPr lang="en-US" dirty="0" smtClean="0"/>
              <a:t/>
            </a:r>
            <a:br>
              <a:rPr lang="en-US" dirty="0" smtClean="0"/>
            </a:br>
            <a:endParaRPr lang="en-US" dirty="0"/>
          </a:p>
        </p:txBody>
      </p:sp>
      <p:sp>
        <p:nvSpPr>
          <p:cNvPr id="3" name="Content Placeholder 2"/>
          <p:cNvSpPr>
            <a:spLocks noGrp="1"/>
          </p:cNvSpPr>
          <p:nvPr>
            <p:ph idx="1"/>
          </p:nvPr>
        </p:nvSpPr>
        <p:spPr>
          <a:xfrm>
            <a:off x="2589212" y="1905000"/>
            <a:ext cx="8915400" cy="4006222"/>
          </a:xfrm>
        </p:spPr>
        <p:txBody>
          <a:bodyPr>
            <a:normAutofit fontScale="92500" lnSpcReduction="20000"/>
          </a:bodyPr>
          <a:lstStyle/>
          <a:p>
            <a:r>
              <a:rPr lang="en-US" dirty="0" smtClean="0"/>
              <a:t>Political philosophy is study </a:t>
            </a:r>
            <a:r>
              <a:rPr lang="en-US" dirty="0" smtClean="0">
                <a:solidFill>
                  <a:srgbClr val="FF0000"/>
                </a:solidFill>
              </a:rPr>
              <a:t>of Human social organization </a:t>
            </a:r>
            <a:r>
              <a:rPr lang="en-US" dirty="0" smtClean="0"/>
              <a:t>and their nature in society and the study of</a:t>
            </a:r>
            <a:r>
              <a:rPr lang="en-US" dirty="0" smtClean="0">
                <a:solidFill>
                  <a:srgbClr val="FF0000"/>
                </a:solidFill>
              </a:rPr>
              <a:t> theories </a:t>
            </a:r>
            <a:r>
              <a:rPr lang="en-US" dirty="0" smtClean="0"/>
              <a:t>behind politics.</a:t>
            </a:r>
          </a:p>
          <a:p>
            <a:r>
              <a:rPr lang="en-US" dirty="0" smtClean="0"/>
              <a:t>It begins with the assumptions that such </a:t>
            </a:r>
            <a:r>
              <a:rPr lang="en-US" dirty="0" smtClean="0">
                <a:solidFill>
                  <a:srgbClr val="FF0000"/>
                </a:solidFill>
              </a:rPr>
              <a:t>public questions </a:t>
            </a:r>
            <a:r>
              <a:rPr lang="en-US" dirty="0" smtClean="0"/>
              <a:t>as obedience to law , the best possible government or the justice of public polices are in need of justification.</a:t>
            </a:r>
          </a:p>
          <a:p>
            <a:r>
              <a:rPr lang="en-US" dirty="0" smtClean="0"/>
              <a:t>Concerned with the clarification of meaning of major </a:t>
            </a:r>
            <a:r>
              <a:rPr lang="en-US" dirty="0" smtClean="0">
                <a:solidFill>
                  <a:srgbClr val="FF0000"/>
                </a:solidFill>
              </a:rPr>
              <a:t>political concepts</a:t>
            </a:r>
            <a:r>
              <a:rPr lang="en-US" dirty="0" smtClean="0"/>
              <a:t> such as Freedom , Justice ,Equality , Human nature and Purpose of Political life.</a:t>
            </a:r>
          </a:p>
          <a:p>
            <a:r>
              <a:rPr lang="en-US" dirty="0" smtClean="0">
                <a:solidFill>
                  <a:srgbClr val="FF0000"/>
                </a:solidFill>
              </a:rPr>
              <a:t>Individual rights </a:t>
            </a:r>
            <a:r>
              <a:rPr lang="en-US" dirty="0" smtClean="0"/>
              <a:t>( Such as rights to life , liberty , property , , the pursuit of happiness , free speech , Self defence </a:t>
            </a:r>
            <a:r>
              <a:rPr lang="en-US" dirty="0" err="1" smtClean="0"/>
              <a:t>etc</a:t>
            </a:r>
            <a:r>
              <a:rPr lang="en-US" dirty="0" smtClean="0"/>
              <a:t>)  state </a:t>
            </a:r>
            <a:r>
              <a:rPr lang="en-US" dirty="0" err="1" smtClean="0"/>
              <a:t>explicity</a:t>
            </a:r>
            <a:r>
              <a:rPr lang="en-US" dirty="0" smtClean="0"/>
              <a:t> the requirements of a person to </a:t>
            </a:r>
            <a:r>
              <a:rPr lang="en-US" dirty="0" smtClean="0">
                <a:solidFill>
                  <a:srgbClr val="FF0000"/>
                </a:solidFill>
              </a:rPr>
              <a:t>benefit</a:t>
            </a:r>
            <a:r>
              <a:rPr lang="en-US" dirty="0" smtClean="0"/>
              <a:t> rather then </a:t>
            </a:r>
            <a:r>
              <a:rPr lang="en-US" dirty="0" smtClean="0">
                <a:solidFill>
                  <a:srgbClr val="FF0000"/>
                </a:solidFill>
              </a:rPr>
              <a:t>suffer</a:t>
            </a:r>
            <a:r>
              <a:rPr lang="en-US" dirty="0" smtClean="0"/>
              <a:t> from living in society</a:t>
            </a:r>
            <a:endParaRPr lang="en-US" dirty="0"/>
          </a:p>
        </p:txBody>
      </p:sp>
    </p:spTree>
    <p:extLst>
      <p:ext uri="{BB962C8B-B14F-4D97-AF65-F5344CB8AC3E}">
        <p14:creationId xmlns:p14="http://schemas.microsoft.com/office/powerpoint/2010/main" val="21968368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6857999"/>
          </a:xfrm>
          <a:prstGeom prst="rect">
            <a:avLst/>
          </a:prstGeom>
          <a:ln>
            <a:noFill/>
          </a:ln>
          <a:effectLst>
            <a:softEdge rad="112500"/>
          </a:effectLst>
        </p:spPr>
      </p:pic>
    </p:spTree>
    <p:extLst>
      <p:ext uri="{BB962C8B-B14F-4D97-AF65-F5344CB8AC3E}">
        <p14:creationId xmlns:p14="http://schemas.microsoft.com/office/powerpoint/2010/main" val="14798319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Contribution of David miller</a:t>
            </a:r>
            <a:endParaRPr lang="en-US" dirty="0">
              <a:solidFill>
                <a:srgbClr val="FF0000"/>
              </a:solidFill>
            </a:endParaRPr>
          </a:p>
        </p:txBody>
      </p:sp>
      <p:sp>
        <p:nvSpPr>
          <p:cNvPr id="3" name="Content Placeholder 2"/>
          <p:cNvSpPr>
            <a:spLocks noGrp="1"/>
          </p:cNvSpPr>
          <p:nvPr>
            <p:ph idx="1"/>
          </p:nvPr>
        </p:nvSpPr>
        <p:spPr/>
        <p:txBody>
          <a:bodyPr>
            <a:normAutofit fontScale="92500"/>
          </a:bodyPr>
          <a:lstStyle/>
          <a:p>
            <a:r>
              <a:rPr lang="en-US" dirty="0" smtClean="0"/>
              <a:t>Definition:</a:t>
            </a:r>
          </a:p>
          <a:p>
            <a:pPr marL="0" indent="0">
              <a:buNone/>
            </a:pPr>
            <a:r>
              <a:rPr lang="en-US" dirty="0"/>
              <a:t> </a:t>
            </a:r>
            <a:r>
              <a:rPr lang="en-US" dirty="0" smtClean="0"/>
              <a:t>      Political philosophy can be defined as  philosophical reflection on</a:t>
            </a:r>
            <a:r>
              <a:rPr lang="en-US" dirty="0" smtClean="0">
                <a:solidFill>
                  <a:srgbClr val="FF0000"/>
                </a:solidFill>
              </a:rPr>
              <a:t> how best to arrange </a:t>
            </a:r>
            <a:r>
              <a:rPr lang="en-US" dirty="0" smtClean="0"/>
              <a:t>our collective life , our political instructions and our social practices such as our economic system and our pattern of family life.</a:t>
            </a:r>
          </a:p>
          <a:p>
            <a:r>
              <a:rPr lang="en-US" dirty="0" smtClean="0"/>
              <a:t>   He tries to explain the nature  of </a:t>
            </a:r>
            <a:r>
              <a:rPr lang="en-US" dirty="0" smtClean="0">
                <a:solidFill>
                  <a:srgbClr val="FF0000"/>
                </a:solidFill>
              </a:rPr>
              <a:t>good and bad government.</a:t>
            </a:r>
          </a:p>
          <a:p>
            <a:pPr marL="0" indent="0">
              <a:buNone/>
            </a:pPr>
            <a:r>
              <a:rPr lang="en-US" dirty="0"/>
              <a:t> </a:t>
            </a:r>
            <a:r>
              <a:rPr lang="en-US" dirty="0" smtClean="0"/>
              <a:t>          The qualities that ruler ought and ought not to have.</a:t>
            </a:r>
          </a:p>
          <a:p>
            <a:pPr marL="0" indent="0">
              <a:buNone/>
            </a:pPr>
            <a:r>
              <a:rPr lang="en-US" dirty="0" smtClean="0"/>
              <a:t>           Affects of two kind of government on the lives of ordinary people.</a:t>
            </a:r>
          </a:p>
          <a:p>
            <a:r>
              <a:rPr lang="en-US" dirty="0" smtClean="0"/>
              <a:t>He views political philosophy as an investigation into the nature , causes and affects of good and bad government.</a:t>
            </a:r>
            <a:endParaRPr lang="en-US" dirty="0"/>
          </a:p>
        </p:txBody>
      </p:sp>
    </p:spTree>
    <p:extLst>
      <p:ext uri="{BB962C8B-B14F-4D97-AF65-F5344CB8AC3E}">
        <p14:creationId xmlns:p14="http://schemas.microsoft.com/office/powerpoint/2010/main" val="14373520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41482" y="446467"/>
            <a:ext cx="8915400" cy="3777622"/>
          </a:xfrm>
        </p:spPr>
        <p:txBody>
          <a:bodyPr>
            <a:normAutofit fontScale="92500"/>
          </a:bodyPr>
          <a:lstStyle/>
          <a:p>
            <a:r>
              <a:rPr lang="en-US" dirty="0" err="1" smtClean="0">
                <a:solidFill>
                  <a:srgbClr val="FF0000"/>
                </a:solidFill>
              </a:rPr>
              <a:t>Origion</a:t>
            </a:r>
            <a:r>
              <a:rPr lang="en-US" dirty="0" smtClean="0">
                <a:solidFill>
                  <a:srgbClr val="FF0000"/>
                </a:solidFill>
              </a:rPr>
              <a:t>:</a:t>
            </a:r>
          </a:p>
          <a:p>
            <a:pPr marL="0" indent="0">
              <a:buNone/>
            </a:pPr>
            <a:r>
              <a:rPr lang="en-US" dirty="0" smtClean="0"/>
              <a:t>        Political philosophy can be traced to ancient Greece nearly 2,500 million years ago.</a:t>
            </a:r>
          </a:p>
          <a:p>
            <a:r>
              <a:rPr lang="en-US" dirty="0" smtClean="0"/>
              <a:t>In </a:t>
            </a:r>
            <a:r>
              <a:rPr lang="en-US" dirty="0" smtClean="0">
                <a:solidFill>
                  <a:srgbClr val="FF0000"/>
                </a:solidFill>
              </a:rPr>
              <a:t>classical period of </a:t>
            </a:r>
            <a:r>
              <a:rPr lang="en-US" dirty="0">
                <a:solidFill>
                  <a:srgbClr val="FF0000"/>
                </a:solidFill>
              </a:rPr>
              <a:t>G</a:t>
            </a:r>
            <a:r>
              <a:rPr lang="en-US" dirty="0" smtClean="0">
                <a:solidFill>
                  <a:srgbClr val="FF0000"/>
                </a:solidFill>
              </a:rPr>
              <a:t>reek civilization</a:t>
            </a:r>
            <a:r>
              <a:rPr lang="en-US" dirty="0" smtClean="0"/>
              <a:t> the major focus of political philosophy was </a:t>
            </a:r>
          </a:p>
          <a:p>
            <a:pPr marL="0" indent="0">
              <a:buNone/>
            </a:pPr>
            <a:r>
              <a:rPr lang="en-US" dirty="0" smtClean="0"/>
              <a:t>     “ What the ideal society was like?   </a:t>
            </a:r>
          </a:p>
          <a:p>
            <a:pPr marL="0" indent="0">
              <a:buNone/>
            </a:pPr>
            <a:r>
              <a:rPr lang="en-US" dirty="0" smtClean="0"/>
              <a:t>     “ Relationship between state , individuals  and governance</a:t>
            </a:r>
          </a:p>
          <a:p>
            <a:pPr marL="0" indent="0">
              <a:buNone/>
            </a:pPr>
            <a:r>
              <a:rPr lang="en-US" dirty="0" smtClean="0"/>
              <a:t>   Main Philosophers include</a:t>
            </a:r>
            <a:r>
              <a:rPr lang="en-US" dirty="0" smtClean="0">
                <a:solidFill>
                  <a:srgbClr val="FF0000"/>
                </a:solidFill>
              </a:rPr>
              <a:t> Plato and Aristotle</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6073" y="4020457"/>
            <a:ext cx="9955370" cy="2837543"/>
          </a:xfrm>
          <a:prstGeom prst="rect">
            <a:avLst/>
          </a:prstGeom>
          <a:ln>
            <a:noFill/>
          </a:ln>
          <a:effectLst>
            <a:softEdge rad="112500"/>
          </a:effectLst>
        </p:spPr>
      </p:pic>
    </p:spTree>
    <p:extLst>
      <p:ext uri="{BB962C8B-B14F-4D97-AF65-F5344CB8AC3E}">
        <p14:creationId xmlns:p14="http://schemas.microsoft.com/office/powerpoint/2010/main" val="321222165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14970" y="188890"/>
            <a:ext cx="8915400" cy="3777622"/>
          </a:xfrm>
        </p:spPr>
        <p:txBody>
          <a:bodyPr/>
          <a:lstStyle/>
          <a:p>
            <a:r>
              <a:rPr lang="en-US" dirty="0" smtClean="0">
                <a:solidFill>
                  <a:srgbClr val="FF0000"/>
                </a:solidFill>
              </a:rPr>
              <a:t>Out of the </a:t>
            </a:r>
            <a:r>
              <a:rPr lang="en-US" dirty="0" err="1" smtClean="0">
                <a:solidFill>
                  <a:srgbClr val="FF0000"/>
                </a:solidFill>
              </a:rPr>
              <a:t>Renissance</a:t>
            </a:r>
            <a:r>
              <a:rPr lang="en-US" dirty="0" smtClean="0">
                <a:solidFill>
                  <a:srgbClr val="FF0000"/>
                </a:solidFill>
              </a:rPr>
              <a:t> </a:t>
            </a:r>
            <a:r>
              <a:rPr lang="en-US" dirty="0" smtClean="0"/>
              <a:t>the focus expanded to include the nature of political obligation.</a:t>
            </a:r>
          </a:p>
          <a:p>
            <a:r>
              <a:rPr lang="en-US" dirty="0" smtClean="0"/>
              <a:t>Philosophers include Hobbes , Locke and </a:t>
            </a:r>
            <a:r>
              <a:rPr lang="en-US" dirty="0" err="1" smtClean="0"/>
              <a:t>Rosseau</a:t>
            </a:r>
            <a:r>
              <a:rPr lang="en-US" dirty="0" smtClean="0"/>
              <a:t>.</a:t>
            </a:r>
          </a:p>
          <a:p>
            <a:pPr marL="0" indent="0">
              <a:buNone/>
            </a:pPr>
            <a:r>
              <a:rPr lang="en-US" dirty="0" smtClean="0"/>
              <a:t> </a:t>
            </a:r>
            <a:endParaRPr lang="en-US" dirty="0"/>
          </a:p>
        </p:txBody>
      </p:sp>
      <p:pic>
        <p:nvPicPr>
          <p:cNvPr id="2" name="Picture 1"/>
          <p:cNvPicPr>
            <a:picLocks noChangeAspect="1"/>
          </p:cNvPicPr>
          <p:nvPr/>
        </p:nvPicPr>
        <p:blipFill>
          <a:blip r:embed="rId2">
            <a:extLst>
              <a:ext uri="{BEBA8EAE-BF5A-486C-A8C5-ECC9F3942E4B}">
                <a14:imgProps xmlns:a14="http://schemas.microsoft.com/office/drawing/2010/main">
                  <a14:imgLayer>
                    <a14:imgEffect>
                      <a14:sharpenSoften amount="25000"/>
                    </a14:imgEffect>
                  </a14:imgLayer>
                </a14:imgProps>
              </a:ext>
              <a:ext uri="{28A0092B-C50C-407E-A947-70E740481C1C}">
                <a14:useLocalDpi xmlns:a14="http://schemas.microsoft.com/office/drawing/2010/main" val="0"/>
              </a:ext>
            </a:extLst>
          </a:blip>
          <a:stretch>
            <a:fillRect/>
          </a:stretch>
        </p:blipFill>
        <p:spPr>
          <a:xfrm>
            <a:off x="2875768" y="1760870"/>
            <a:ext cx="8654602" cy="470432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98612772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302747" y="0"/>
            <a:ext cx="4889253" cy="6858000"/>
          </a:xfrm>
          <a:prstGeom prst="rect">
            <a:avLst/>
          </a:prstGeom>
          <a:ln>
            <a:noFill/>
          </a:ln>
          <a:effectLst>
            <a:softEdge rad="112500"/>
          </a:effectLst>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5781" y="0"/>
            <a:ext cx="3876966" cy="6858000"/>
          </a:xfrm>
          <a:prstGeom prst="rect">
            <a:avLst/>
          </a:prstGeom>
          <a:ln>
            <a:noFill/>
          </a:ln>
          <a:effectLst>
            <a:softEdge rad="112500"/>
          </a:effectLst>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32197"/>
            <a:ext cx="3425780" cy="6825803"/>
          </a:xfrm>
          <a:prstGeom prst="rect">
            <a:avLst/>
          </a:prstGeom>
          <a:ln>
            <a:noFill/>
          </a:ln>
          <a:effectLst>
            <a:softEdge rad="112500"/>
          </a:effectLst>
        </p:spPr>
      </p:pic>
    </p:spTree>
    <p:extLst>
      <p:ext uri="{BB962C8B-B14F-4D97-AF65-F5344CB8AC3E}">
        <p14:creationId xmlns:p14="http://schemas.microsoft.com/office/powerpoint/2010/main" val="311776442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276381"/>
            <a:ext cx="8911687" cy="1280890"/>
          </a:xfrm>
        </p:spPr>
        <p:txBody>
          <a:bodyPr>
            <a:normAutofit fontScale="90000"/>
          </a:bodyPr>
          <a:lstStyle/>
          <a:p>
            <a:r>
              <a:rPr lang="en-US" dirty="0" smtClean="0">
                <a:solidFill>
                  <a:srgbClr val="FF0000"/>
                </a:solidFill>
              </a:rPr>
              <a:t>QUESTIONS REALTED TO POLITICAL PHILOSOPHY:</a:t>
            </a:r>
            <a:endParaRPr lang="en-US" dirty="0">
              <a:solidFill>
                <a:srgbClr val="FF0000"/>
              </a:solidFill>
            </a:endParaRPr>
          </a:p>
        </p:txBody>
      </p:sp>
      <p:sp>
        <p:nvSpPr>
          <p:cNvPr id="3" name="Content Placeholder 2"/>
          <p:cNvSpPr>
            <a:spLocks noGrp="1"/>
          </p:cNvSpPr>
          <p:nvPr>
            <p:ph idx="1"/>
          </p:nvPr>
        </p:nvSpPr>
        <p:spPr>
          <a:xfrm>
            <a:off x="2589212" y="1751527"/>
            <a:ext cx="8915400" cy="4790941"/>
          </a:xfrm>
        </p:spPr>
        <p:txBody>
          <a:bodyPr>
            <a:normAutofit fontScale="77500" lnSpcReduction="20000"/>
          </a:bodyPr>
          <a:lstStyle/>
          <a:p>
            <a:r>
              <a:rPr lang="en-US" dirty="0" smtClean="0"/>
              <a:t>What is government</a:t>
            </a:r>
          </a:p>
          <a:p>
            <a:r>
              <a:rPr lang="en-US" dirty="0" smtClean="0"/>
              <a:t>Why are governments needed</a:t>
            </a:r>
          </a:p>
          <a:p>
            <a:r>
              <a:rPr lang="en-US" dirty="0" smtClean="0"/>
              <a:t>What is </a:t>
            </a:r>
            <a:r>
              <a:rPr lang="en-US" dirty="0" smtClean="0">
                <a:solidFill>
                  <a:srgbClr val="FF0000"/>
                </a:solidFill>
              </a:rPr>
              <a:t>ideal form of government  </a:t>
            </a:r>
            <a:endParaRPr lang="en-US" dirty="0" smtClean="0"/>
          </a:p>
          <a:p>
            <a:r>
              <a:rPr lang="en-US" dirty="0" smtClean="0"/>
              <a:t>Which </a:t>
            </a:r>
            <a:r>
              <a:rPr lang="en-US" dirty="0" smtClean="0">
                <a:solidFill>
                  <a:srgbClr val="FF0000"/>
                </a:solidFill>
              </a:rPr>
              <a:t>economic system </a:t>
            </a:r>
            <a:r>
              <a:rPr lang="en-US" dirty="0" smtClean="0"/>
              <a:t>is best ( capitalistic one , socialistic one or mix)</a:t>
            </a:r>
          </a:p>
          <a:p>
            <a:r>
              <a:rPr lang="en-US" dirty="0" smtClean="0"/>
              <a:t>AT what point in history did people agree upon the “need”  of government .</a:t>
            </a:r>
          </a:p>
          <a:p>
            <a:r>
              <a:rPr lang="en-US" dirty="0" smtClean="0"/>
              <a:t>What makes government legitimate</a:t>
            </a:r>
          </a:p>
          <a:p>
            <a:r>
              <a:rPr lang="en-US" dirty="0" smtClean="0">
                <a:solidFill>
                  <a:srgbClr val="FF0000"/>
                </a:solidFill>
              </a:rPr>
              <a:t>What rights and freedom </a:t>
            </a:r>
            <a:r>
              <a:rPr lang="en-US" dirty="0" smtClean="0"/>
              <a:t>should a  government  protect</a:t>
            </a:r>
          </a:p>
          <a:p>
            <a:r>
              <a:rPr lang="en-US" dirty="0" smtClean="0"/>
              <a:t>What duties do citizens owe to </a:t>
            </a:r>
            <a:r>
              <a:rPr lang="en-US" dirty="0" smtClean="0">
                <a:solidFill>
                  <a:srgbClr val="FF0000"/>
                </a:solidFill>
              </a:rPr>
              <a:t>legitimate government </a:t>
            </a:r>
            <a:r>
              <a:rPr lang="en-US" dirty="0" smtClean="0"/>
              <a:t>, if any..</a:t>
            </a:r>
          </a:p>
          <a:p>
            <a:r>
              <a:rPr lang="en-US" dirty="0" smtClean="0"/>
              <a:t>How society should build up</a:t>
            </a:r>
          </a:p>
          <a:p>
            <a:r>
              <a:rPr lang="en-US" dirty="0" smtClean="0"/>
              <a:t>How one </a:t>
            </a:r>
            <a:r>
              <a:rPr lang="en-US" dirty="0" smtClean="0">
                <a:solidFill>
                  <a:srgbClr val="FF0000"/>
                </a:solidFill>
              </a:rPr>
              <a:t>should act within a society</a:t>
            </a:r>
          </a:p>
          <a:p>
            <a:r>
              <a:rPr lang="en-US" dirty="0" smtClean="0">
                <a:solidFill>
                  <a:srgbClr val="FF0000"/>
                </a:solidFill>
              </a:rPr>
              <a:t>Questions about State , Government </a:t>
            </a:r>
            <a:r>
              <a:rPr lang="en-US" dirty="0" smtClean="0"/>
              <a:t>, Politics , liberty , justice and the reinforcement of a legal code by Authority.</a:t>
            </a:r>
          </a:p>
          <a:p>
            <a:endParaRPr lang="en-US" dirty="0" smtClean="0"/>
          </a:p>
          <a:p>
            <a:pPr marL="0" indent="0">
              <a:buNone/>
            </a:pPr>
            <a:endParaRPr lang="en-US" dirty="0" smtClean="0"/>
          </a:p>
        </p:txBody>
      </p:sp>
    </p:spTree>
    <p:extLst>
      <p:ext uri="{BB962C8B-B14F-4D97-AF65-F5344CB8AC3E}">
        <p14:creationId xmlns:p14="http://schemas.microsoft.com/office/powerpoint/2010/main" val="29662339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70744"/>
            <a:ext cx="10515600" cy="2728686"/>
          </a:xfrm>
        </p:spPr>
        <p:txBody>
          <a:bodyPr/>
          <a:lstStyle/>
          <a:p>
            <a:r>
              <a:rPr lang="en-GB" dirty="0" smtClean="0"/>
              <a:t>        </a:t>
            </a:r>
            <a:r>
              <a:rPr lang="en-GB" sz="5400" b="1" dirty="0" smtClean="0">
                <a:solidFill>
                  <a:srgbClr val="FF0000"/>
                </a:solidFill>
              </a:rPr>
              <a:t>Theories and Problems of </a:t>
            </a:r>
            <a:br>
              <a:rPr lang="en-GB" sz="5400" b="1" dirty="0" smtClean="0">
                <a:solidFill>
                  <a:srgbClr val="FF0000"/>
                </a:solidFill>
              </a:rPr>
            </a:br>
            <a:r>
              <a:rPr lang="en-GB" sz="5400" b="1" dirty="0" smtClean="0">
                <a:solidFill>
                  <a:srgbClr val="FF0000"/>
                </a:solidFill>
              </a:rPr>
              <a:t>           Political   Philosophy</a:t>
            </a:r>
            <a:endParaRPr lang="en-GB" sz="5400" b="1" dirty="0">
              <a:solidFill>
                <a:srgbClr val="FF0000"/>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83657" y="0"/>
            <a:ext cx="8853713" cy="6858000"/>
          </a:xfrm>
        </p:spPr>
        <p:txBody>
          <a:bodyPr>
            <a:normAutofit/>
          </a:bodyPr>
          <a:lstStyle/>
          <a:p>
            <a:pPr>
              <a:buNone/>
            </a:pPr>
            <a:r>
              <a:rPr lang="en-GB" b="1" dirty="0" smtClean="0">
                <a:solidFill>
                  <a:srgbClr val="FF0000"/>
                </a:solidFill>
              </a:rPr>
              <a:t>             </a:t>
            </a:r>
            <a:r>
              <a:rPr lang="en-GB" sz="4400" b="1" dirty="0" smtClean="0">
                <a:solidFill>
                  <a:srgbClr val="FF0000"/>
                </a:solidFill>
              </a:rPr>
              <a:t>Theories of Political Philosophy</a:t>
            </a:r>
          </a:p>
          <a:p>
            <a:pPr>
              <a:buNone/>
            </a:pPr>
            <a:r>
              <a:rPr lang="en-GB" b="1" dirty="0" smtClean="0">
                <a:solidFill>
                  <a:srgbClr val="FF0000"/>
                </a:solidFill>
              </a:rPr>
              <a:t> </a:t>
            </a:r>
            <a:r>
              <a:rPr lang="en-GB" sz="3600" b="1" dirty="0" smtClean="0">
                <a:solidFill>
                  <a:srgbClr val="FF0000"/>
                </a:solidFill>
              </a:rPr>
              <a:t>1) Realism</a:t>
            </a:r>
            <a:r>
              <a:rPr lang="en-GB" sz="3600" dirty="0" smtClean="0"/>
              <a:t>: Realism is school of thought in international relation theory .</a:t>
            </a:r>
          </a:p>
          <a:p>
            <a:pPr>
              <a:buNone/>
            </a:pPr>
            <a:r>
              <a:rPr lang="en-GB" sz="3600" dirty="0" smtClean="0"/>
              <a:t>In realism , states are the central actors in international politics rather than individuals.</a:t>
            </a:r>
          </a:p>
          <a:p>
            <a:pPr>
              <a:buNone/>
            </a:pPr>
            <a:r>
              <a:rPr lang="en-GB" sz="3600" dirty="0" smtClean="0"/>
              <a:t>That states in international political system are rational as their actions maximize their own self-interest and all states desire power , so that they  can ensure their own self-preservation.</a:t>
            </a:r>
          </a:p>
          <a:p>
            <a:pPr>
              <a:buNone/>
            </a:pPr>
            <a:r>
              <a:rPr lang="en-GB" sz="3600" dirty="0" smtClean="0"/>
              <a:t>Realism is one of the dominant strains of thoughts in modern foreign policy.</a:t>
            </a:r>
            <a:endParaRPr lang="en-GB" sz="36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mages(2).jpg"/>
          <p:cNvPicPr>
            <a:picLocks noChangeAspect="1"/>
          </p:cNvPicPr>
          <p:nvPr/>
        </p:nvPicPr>
        <p:blipFill>
          <a:blip r:embed="rId2">
            <a:lum bright="-10000" contrast="20000"/>
          </a:blip>
          <a:stretch>
            <a:fillRect/>
          </a:stretch>
        </p:blipFill>
        <p:spPr>
          <a:xfrm>
            <a:off x="1509486" y="428604"/>
            <a:ext cx="9434286" cy="6143668"/>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30516413_1607165462738256_536399865756778496_n"/>
          <p:cNvPicPr>
            <a:picLocks noGrp="1" noChangeAspect="1"/>
          </p:cNvPicPr>
          <p:nvPr>
            <p:ph idx="1"/>
          </p:nvPr>
        </p:nvPicPr>
        <p:blipFill>
          <a:blip r:embed="rId2"/>
          <a:stretch>
            <a:fillRect/>
          </a:stretch>
        </p:blipFill>
        <p:spPr>
          <a:xfrm>
            <a:off x="123825" y="207010"/>
            <a:ext cx="11853545" cy="6544945"/>
          </a:xfrm>
          <a:prstGeom prst="rect">
            <a:avLst/>
          </a:prstGeom>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64229" y="899886"/>
            <a:ext cx="7663542" cy="5080000"/>
          </a:xfrm>
        </p:spPr>
        <p:txBody>
          <a:bodyPr/>
          <a:lstStyle/>
          <a:p>
            <a:pPr>
              <a:buNone/>
            </a:pPr>
            <a:r>
              <a:rPr lang="en-GB" dirty="0" smtClean="0">
                <a:solidFill>
                  <a:srgbClr val="FF0000"/>
                </a:solidFill>
              </a:rPr>
              <a:t> </a:t>
            </a:r>
            <a:r>
              <a:rPr lang="en-GB" b="1" dirty="0" smtClean="0">
                <a:solidFill>
                  <a:srgbClr val="FF0000"/>
                </a:solidFill>
              </a:rPr>
              <a:t>2) Communism</a:t>
            </a:r>
            <a:r>
              <a:rPr lang="en-GB" dirty="0" smtClean="0"/>
              <a:t>:  In this political theory, process of abolishing ownership of the means of production, which in societies dominated by capitalism mode of production, are owned by individual, states or other collecting bodies.</a:t>
            </a:r>
          </a:p>
          <a:p>
            <a:r>
              <a:rPr lang="en-GB" dirty="0" smtClean="0"/>
              <a:t>It is the transfer of ownership from private capitalist hands to the collective hands of producers in the form of communes.</a:t>
            </a:r>
          </a:p>
          <a:p>
            <a:r>
              <a:rPr lang="en-GB" dirty="0" smtClean="0"/>
              <a:t>People would have access to things  ‘</a:t>
            </a:r>
            <a:r>
              <a:rPr lang="en-GB" dirty="0" smtClean="0">
                <a:solidFill>
                  <a:schemeClr val="tx2"/>
                </a:solidFill>
              </a:rPr>
              <a:t>from each according to his ability, to each according to his need.</a:t>
            </a:r>
            <a:endParaRPr lang="en-GB" dirty="0">
              <a:solidFill>
                <a:schemeClr val="tx2"/>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09371" y="783771"/>
            <a:ext cx="7721600" cy="5342393"/>
          </a:xfrm>
        </p:spPr>
        <p:txBody>
          <a:bodyPr/>
          <a:lstStyle/>
          <a:p>
            <a:pPr>
              <a:buNone/>
            </a:pPr>
            <a:r>
              <a:rPr lang="en-GB" b="1" dirty="0" smtClean="0">
                <a:solidFill>
                  <a:srgbClr val="FF0000"/>
                </a:solidFill>
              </a:rPr>
              <a:t>3) </a:t>
            </a:r>
            <a:r>
              <a:rPr lang="en-GB" sz="3200" b="1" dirty="0" smtClean="0">
                <a:solidFill>
                  <a:srgbClr val="FF0000"/>
                </a:solidFill>
              </a:rPr>
              <a:t>Liberalism:</a:t>
            </a:r>
            <a:r>
              <a:rPr lang="en-GB" sz="3200" dirty="0" smtClean="0"/>
              <a:t> Liberalism is political philosophy based on ideas of liberty and equality.</a:t>
            </a:r>
          </a:p>
          <a:p>
            <a:pPr>
              <a:buNone/>
            </a:pPr>
            <a:r>
              <a:rPr lang="en-GB" sz="3200" dirty="0" smtClean="0"/>
              <a:t>It supports ideas such as freedom of speech , freedom of religion , gender equality and international cooperation.</a:t>
            </a:r>
          </a:p>
          <a:p>
            <a:pPr>
              <a:buNone/>
            </a:pPr>
            <a:r>
              <a:rPr lang="en-GB" sz="3200" b="1" dirty="0" smtClean="0">
                <a:solidFill>
                  <a:srgbClr val="FF0000"/>
                </a:solidFill>
              </a:rPr>
              <a:t>4) Conservatism: </a:t>
            </a:r>
            <a:r>
              <a:rPr lang="en-GB" sz="3200" dirty="0" smtClean="0"/>
              <a:t>It is political philosophy, that favours tradition(in the sense of religious, cultural and beliefs) in the face of external forces for change.</a:t>
            </a:r>
          </a:p>
          <a:p>
            <a:pPr>
              <a:buNone/>
            </a:pPr>
            <a:endParaRPr lang="en-GB"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images(3).jpg"/>
          <p:cNvPicPr>
            <a:picLocks noGrp="1" noChangeAspect="1"/>
          </p:cNvPicPr>
          <p:nvPr>
            <p:ph idx="1"/>
          </p:nvPr>
        </p:nvPicPr>
        <p:blipFill>
          <a:blip r:embed="rId2"/>
          <a:stretch>
            <a:fillRect/>
          </a:stretch>
        </p:blipFill>
        <p:spPr>
          <a:xfrm>
            <a:off x="0" y="0"/>
            <a:ext cx="12192000" cy="6858000"/>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000108"/>
          </a:xfrm>
        </p:spPr>
        <p:txBody>
          <a:bodyPr/>
          <a:lstStyle/>
          <a:p>
            <a:r>
              <a:rPr lang="en-GB" dirty="0" smtClean="0"/>
              <a:t>            </a:t>
            </a:r>
            <a:r>
              <a:rPr lang="en-GB" sz="4800" dirty="0" smtClean="0"/>
              <a:t>Problems of </a:t>
            </a:r>
            <a:r>
              <a:rPr lang="en-GB" sz="4800" dirty="0"/>
              <a:t>P</a:t>
            </a:r>
            <a:r>
              <a:rPr lang="en-GB" sz="4800" dirty="0" smtClean="0"/>
              <a:t>olitical Philosophy</a:t>
            </a:r>
            <a:endParaRPr lang="en-GB" sz="4800" dirty="0"/>
          </a:p>
        </p:txBody>
      </p:sp>
      <p:sp>
        <p:nvSpPr>
          <p:cNvPr id="3" name="Content Placeholder 2"/>
          <p:cNvSpPr>
            <a:spLocks noGrp="1"/>
          </p:cNvSpPr>
          <p:nvPr>
            <p:ph idx="1"/>
          </p:nvPr>
        </p:nvSpPr>
        <p:spPr>
          <a:xfrm>
            <a:off x="0" y="1074058"/>
            <a:ext cx="12192000" cy="5783942"/>
          </a:xfrm>
        </p:spPr>
        <p:txBody>
          <a:bodyPr>
            <a:normAutofit/>
          </a:bodyPr>
          <a:lstStyle/>
          <a:p>
            <a:pPr>
              <a:buNone/>
            </a:pPr>
            <a:r>
              <a:rPr lang="en-GB" sz="3200" dirty="0" smtClean="0"/>
              <a:t>   </a:t>
            </a:r>
            <a:r>
              <a:rPr lang="en-GB" sz="3600" dirty="0" smtClean="0"/>
              <a:t>The fundamental problem of political philosophy is that: ‘</a:t>
            </a:r>
            <a:r>
              <a:rPr lang="en-GB" sz="3600" dirty="0" smtClean="0">
                <a:solidFill>
                  <a:srgbClr val="FF0000"/>
                </a:solidFill>
              </a:rPr>
              <a:t>Why  should anyone obey the state or why do anyone obey the state</a:t>
            </a:r>
            <a:r>
              <a:rPr lang="en-GB" sz="3600" dirty="0" smtClean="0"/>
              <a:t>’. </a:t>
            </a:r>
          </a:p>
          <a:p>
            <a:r>
              <a:rPr lang="en-GB" sz="3600" dirty="0" smtClean="0"/>
              <a:t>The other question which is often </a:t>
            </a:r>
          </a:p>
          <a:p>
            <a:pPr>
              <a:buNone/>
            </a:pPr>
            <a:r>
              <a:rPr lang="en-GB" sz="3600" dirty="0" smtClean="0"/>
              <a:t>   confused with justification</a:t>
            </a:r>
          </a:p>
          <a:p>
            <a:pPr>
              <a:buNone/>
            </a:pPr>
            <a:r>
              <a:rPr lang="en-GB" sz="3600" dirty="0" smtClean="0"/>
              <a:t>   of obedience is: ‘</a:t>
            </a:r>
            <a:r>
              <a:rPr lang="en-GB" sz="3600" dirty="0" smtClean="0">
                <a:solidFill>
                  <a:srgbClr val="FF0000"/>
                </a:solidFill>
              </a:rPr>
              <a:t>How the state</a:t>
            </a:r>
          </a:p>
          <a:p>
            <a:pPr>
              <a:buNone/>
            </a:pPr>
            <a:r>
              <a:rPr lang="en-GB" sz="3600" dirty="0" smtClean="0">
                <a:solidFill>
                  <a:srgbClr val="FF0000"/>
                </a:solidFill>
              </a:rPr>
              <a:t>   and its law came into existence’.</a:t>
            </a:r>
          </a:p>
          <a:p>
            <a:r>
              <a:rPr lang="en-GB" sz="3600" dirty="0" smtClean="0"/>
              <a:t>It has been debated how a </a:t>
            </a:r>
          </a:p>
          <a:p>
            <a:pPr>
              <a:buNone/>
            </a:pPr>
            <a:r>
              <a:rPr lang="en-GB" sz="3600" dirty="0" smtClean="0"/>
              <a:t>    citizen</a:t>
            </a:r>
          </a:p>
        </p:txBody>
      </p:sp>
      <p:pic>
        <p:nvPicPr>
          <p:cNvPr id="4" name="Picture 3" descr="images(2).jpg"/>
          <p:cNvPicPr>
            <a:picLocks noChangeAspect="1"/>
          </p:cNvPicPr>
          <p:nvPr/>
        </p:nvPicPr>
        <p:blipFill>
          <a:blip r:embed="rId2"/>
          <a:stretch>
            <a:fillRect/>
          </a:stretch>
        </p:blipFill>
        <p:spPr>
          <a:xfrm>
            <a:off x="7953829" y="2380342"/>
            <a:ext cx="4238171" cy="4477657"/>
          </a:xfrm>
          <a:prstGeom prst="rect">
            <a:avLst/>
          </a:prstGeom>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02970" y="464457"/>
            <a:ext cx="8069943" cy="6125030"/>
          </a:xfrm>
        </p:spPr>
        <p:txBody>
          <a:bodyPr/>
          <a:lstStyle/>
          <a:p>
            <a:pPr>
              <a:buNone/>
            </a:pPr>
            <a:r>
              <a:rPr lang="en-GB" dirty="0" smtClean="0"/>
              <a:t>  </a:t>
            </a:r>
          </a:p>
          <a:p>
            <a:pPr>
              <a:buNone/>
            </a:pPr>
            <a:endParaRPr lang="en-GB" dirty="0" smtClean="0"/>
          </a:p>
          <a:p>
            <a:pPr>
              <a:buNone/>
            </a:pPr>
            <a:r>
              <a:rPr lang="en-GB" dirty="0" smtClean="0"/>
              <a:t> is under moral obligation to obey the state and what makes it reasonable and sensible for one to obey the state.</a:t>
            </a:r>
          </a:p>
          <a:p>
            <a:pPr>
              <a:buNone/>
            </a:pPr>
            <a:r>
              <a:rPr lang="en-GB" dirty="0" smtClean="0"/>
              <a:t>      The widely accepted </a:t>
            </a:r>
            <a:r>
              <a:rPr lang="en-GB" dirty="0" smtClean="0">
                <a:solidFill>
                  <a:srgbClr val="FF0000"/>
                </a:solidFill>
              </a:rPr>
              <a:t>answer</a:t>
            </a:r>
            <a:r>
              <a:rPr lang="en-GB" dirty="0" smtClean="0"/>
              <a:t> to the above is that the citizen is obliged to obey the laws of the state because the state has sovereign authority.</a:t>
            </a:r>
          </a:p>
          <a:p>
            <a:pPr>
              <a:buNone/>
            </a:pPr>
            <a:r>
              <a:rPr lang="en-GB" dirty="0" smtClean="0"/>
              <a:t>   The citizens are obliged to obey those orders.</a:t>
            </a:r>
          </a:p>
          <a:p>
            <a:pPr>
              <a:buNone/>
            </a:pPr>
            <a:r>
              <a:rPr lang="en-GB" dirty="0" smtClean="0"/>
              <a:t>    There is the question of moral obligation too. The laws of state are intended to protect one’s interest along with those of other people.</a:t>
            </a:r>
            <a:endParaRPr lang="en-GB" dirty="0"/>
          </a:p>
        </p:txBody>
      </p:sp>
      <p:sp>
        <p:nvSpPr>
          <p:cNvPr id="5" name="5-Point Star 4"/>
          <p:cNvSpPr/>
          <p:nvPr/>
        </p:nvSpPr>
        <p:spPr>
          <a:xfrm>
            <a:off x="2061029" y="2788545"/>
            <a:ext cx="406400" cy="288484"/>
          </a:xfrm>
          <a:prstGeom prst="star5">
            <a:avLst>
              <a:gd name="adj" fmla="val 22164"/>
              <a:gd name="hf" fmla="val 105146"/>
              <a:gd name="vf" fmla="val 11055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mages(1).jpg"/>
          <p:cNvPicPr>
            <a:picLocks noChangeAspect="1"/>
          </p:cNvPicPr>
          <p:nvPr/>
        </p:nvPicPr>
        <p:blipFill>
          <a:blip r:embed="rId2"/>
          <a:stretch>
            <a:fillRect/>
          </a:stretch>
        </p:blipFill>
        <p:spPr>
          <a:xfrm>
            <a:off x="0" y="0"/>
            <a:ext cx="12192000" cy="68580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3200"/>
            <a:ext cx="10515600" cy="1104900"/>
          </a:xfrm>
        </p:spPr>
        <p:txBody>
          <a:bodyPr/>
          <a:lstStyle/>
          <a:p>
            <a:r>
              <a:rPr lang="en-US" sz="5400" dirty="0">
                <a:latin typeface="Arial Unicode MS" panose="020B0604020202020204" charset="-122"/>
                <a:ea typeface="Arial Unicode MS" panose="020B0604020202020204" charset="-122"/>
              </a:rPr>
              <a:t>POLITICAL PHILOSOPHY:</a:t>
            </a:r>
          </a:p>
        </p:txBody>
      </p:sp>
      <p:sp>
        <p:nvSpPr>
          <p:cNvPr id="3" name="Content Placeholder 2"/>
          <p:cNvSpPr>
            <a:spLocks noGrp="1"/>
          </p:cNvSpPr>
          <p:nvPr>
            <p:ph idx="1"/>
          </p:nvPr>
        </p:nvSpPr>
        <p:spPr>
          <a:xfrm>
            <a:off x="174625" y="1308735"/>
            <a:ext cx="11842750" cy="5325745"/>
          </a:xfrm>
        </p:spPr>
        <p:txBody>
          <a:bodyPr>
            <a:normAutofit fontScale="92500"/>
          </a:bodyPr>
          <a:lstStyle/>
          <a:p>
            <a:r>
              <a:rPr lang="en-US" dirty="0"/>
              <a:t>It is the study of </a:t>
            </a:r>
            <a:r>
              <a:rPr lang="en-US" dirty="0" smtClean="0"/>
              <a:t>questions </a:t>
            </a:r>
            <a:r>
              <a:rPr lang="en-US" dirty="0"/>
              <a:t>about the </a:t>
            </a:r>
            <a:r>
              <a:rPr lang="en-US" dirty="0" err="1"/>
              <a:t>city,Government,politics,liberty,justice,property,rights,law</a:t>
            </a:r>
            <a:r>
              <a:rPr lang="en-US" dirty="0"/>
              <a:t> and </a:t>
            </a:r>
            <a:r>
              <a:rPr lang="en-US" dirty="0" err="1" smtClean="0"/>
              <a:t>inforcement</a:t>
            </a:r>
            <a:r>
              <a:rPr lang="en-US" dirty="0" smtClean="0"/>
              <a:t> </a:t>
            </a:r>
            <a:r>
              <a:rPr lang="en-US" dirty="0"/>
              <a:t>of a legal code by authority</a:t>
            </a:r>
          </a:p>
          <a:p>
            <a:r>
              <a:rPr lang="en-US" dirty="0">
                <a:solidFill>
                  <a:schemeClr val="accent6">
                    <a:lumMod val="50000"/>
                  </a:schemeClr>
                </a:solidFill>
              </a:rPr>
              <a:t>                          </a:t>
            </a:r>
            <a:r>
              <a:rPr lang="en-US" dirty="0" smtClean="0">
                <a:solidFill>
                  <a:schemeClr val="accent6">
                    <a:lumMod val="50000"/>
                  </a:schemeClr>
                </a:solidFill>
              </a:rPr>
              <a:t>What </a:t>
            </a:r>
            <a:r>
              <a:rPr lang="en-US" dirty="0">
                <a:solidFill>
                  <a:schemeClr val="accent6">
                    <a:lumMod val="50000"/>
                  </a:schemeClr>
                </a:solidFill>
              </a:rPr>
              <a:t>they are?</a:t>
            </a:r>
          </a:p>
          <a:p>
            <a:r>
              <a:rPr lang="en-US" dirty="0">
                <a:solidFill>
                  <a:schemeClr val="accent6">
                    <a:lumMod val="50000"/>
                  </a:schemeClr>
                </a:solidFill>
              </a:rPr>
              <a:t>                         Why there are needed?</a:t>
            </a:r>
          </a:p>
          <a:p>
            <a:r>
              <a:rPr lang="en-US" dirty="0">
                <a:solidFill>
                  <a:schemeClr val="accent6">
                    <a:lumMod val="50000"/>
                  </a:schemeClr>
                </a:solidFill>
              </a:rPr>
              <a:t>                        What makes a government Legitimate?</a:t>
            </a:r>
          </a:p>
          <a:p>
            <a:r>
              <a:rPr lang="en-US" dirty="0">
                <a:solidFill>
                  <a:schemeClr val="accent6">
                    <a:lumMod val="50000"/>
                  </a:schemeClr>
                </a:solidFill>
              </a:rPr>
              <a:t>                       what rights and freedom it should protect and why?</a:t>
            </a:r>
          </a:p>
          <a:p>
            <a:r>
              <a:rPr lang="en-US" dirty="0">
                <a:solidFill>
                  <a:schemeClr val="accent6">
                    <a:lumMod val="50000"/>
                  </a:schemeClr>
                </a:solidFill>
              </a:rPr>
              <a:t>                       what forms it should take and why?                     </a:t>
            </a:r>
          </a:p>
          <a:p>
            <a:r>
              <a:rPr lang="en-US" dirty="0">
                <a:solidFill>
                  <a:schemeClr val="accent6">
                    <a:lumMod val="50000"/>
                  </a:schemeClr>
                </a:solidFill>
              </a:rPr>
              <a:t>          what the </a:t>
            </a:r>
            <a:r>
              <a:rPr lang="en-US" dirty="0" smtClean="0">
                <a:solidFill>
                  <a:schemeClr val="accent6">
                    <a:lumMod val="50000"/>
                  </a:schemeClr>
                </a:solidFill>
              </a:rPr>
              <a:t>law </a:t>
            </a:r>
            <a:r>
              <a:rPr lang="en-US" dirty="0">
                <a:solidFill>
                  <a:schemeClr val="accent6">
                    <a:lumMod val="50000"/>
                  </a:schemeClr>
                </a:solidFill>
              </a:rPr>
              <a:t>is and what duties citizens are to a legitimate </a:t>
            </a:r>
            <a:r>
              <a:rPr lang="en-US" dirty="0" err="1">
                <a:solidFill>
                  <a:schemeClr val="accent6">
                    <a:lumMod val="50000"/>
                  </a:schemeClr>
                </a:solidFill>
              </a:rPr>
              <a:t>governmnt</a:t>
            </a:r>
            <a:r>
              <a:rPr lang="en-US" dirty="0">
                <a:solidFill>
                  <a:srgbClr val="92D050"/>
                </a:solidFill>
              </a:rPr>
              <a:t>?</a:t>
            </a:r>
          </a:p>
          <a:p>
            <a:r>
              <a:rPr lang="en-US" dirty="0"/>
              <a:t>Political philosophy can also be </a:t>
            </a:r>
            <a:r>
              <a:rPr lang="en-US" dirty="0" smtClean="0"/>
              <a:t>understood </a:t>
            </a:r>
            <a:r>
              <a:rPr lang="en-US" dirty="0"/>
              <a:t>by </a:t>
            </a:r>
            <a:r>
              <a:rPr lang="en-US" dirty="0" smtClean="0"/>
              <a:t>analyzing it </a:t>
            </a:r>
            <a:r>
              <a:rPr lang="en-US" dirty="0"/>
              <a:t>through the </a:t>
            </a:r>
            <a:r>
              <a:rPr lang="en-US" dirty="0" err="1"/>
              <a:t>prespective</a:t>
            </a:r>
            <a:r>
              <a:rPr lang="en-US" dirty="0"/>
              <a:t> of </a:t>
            </a:r>
            <a:r>
              <a:rPr lang="en-US" dirty="0" err="1" smtClean="0">
                <a:solidFill>
                  <a:srgbClr val="FF0000"/>
                </a:solidFill>
              </a:rPr>
              <a:t>Metaphysics</a:t>
            </a:r>
            <a:r>
              <a:rPr lang="en-US" dirty="0" err="1" smtClean="0"/>
              <a:t>,</a:t>
            </a:r>
            <a:r>
              <a:rPr lang="en-US" dirty="0" err="1" smtClean="0">
                <a:solidFill>
                  <a:srgbClr val="FF0000"/>
                </a:solidFill>
              </a:rPr>
              <a:t>epistemology</a:t>
            </a:r>
            <a:r>
              <a:rPr lang="en-US" dirty="0" smtClean="0"/>
              <a:t> </a:t>
            </a:r>
            <a:r>
              <a:rPr lang="en-US" dirty="0"/>
              <a:t>and </a:t>
            </a:r>
            <a:r>
              <a:rPr lang="en-US" dirty="0">
                <a:solidFill>
                  <a:srgbClr val="FF0000"/>
                </a:solidFill>
              </a:rPr>
              <a:t>a</a:t>
            </a:r>
            <a:r>
              <a:rPr lang="en-US" dirty="0" smtClean="0">
                <a:solidFill>
                  <a:srgbClr val="FF0000"/>
                </a:solidFill>
              </a:rPr>
              <a:t>xiology</a:t>
            </a:r>
            <a:r>
              <a:rPr lang="en-US" dirty="0" smtClean="0"/>
              <a:t> </a:t>
            </a:r>
            <a:r>
              <a:rPr lang="en-US" dirty="0"/>
              <a:t>thereby unearthing the ultimate </a:t>
            </a:r>
            <a:r>
              <a:rPr lang="en-US" dirty="0" smtClean="0"/>
              <a:t>reality side </a:t>
            </a:r>
            <a:r>
              <a:rPr lang="en-US" dirty="0"/>
              <a:t>the knowledge or methodical slide and the value aspects of politics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30531543_1607165586071577_291340890251722752_n"/>
          <p:cNvPicPr>
            <a:picLocks noGrp="1" noChangeAspect="1"/>
          </p:cNvPicPr>
          <p:nvPr>
            <p:ph idx="1"/>
          </p:nvPr>
        </p:nvPicPr>
        <p:blipFill>
          <a:blip r:embed="rId2"/>
          <a:stretch>
            <a:fillRect/>
          </a:stretch>
        </p:blipFill>
        <p:spPr>
          <a:xfrm>
            <a:off x="76200" y="87630"/>
            <a:ext cx="12053570" cy="66929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515" y="114300"/>
            <a:ext cx="11842750" cy="1089660"/>
          </a:xfrm>
        </p:spPr>
        <p:txBody>
          <a:bodyPr/>
          <a:lstStyle/>
          <a:p>
            <a:r>
              <a:rPr lang="en-US">
                <a:latin typeface="Arial Unicode MS" panose="020B0604020202020204" charset="-122"/>
                <a:ea typeface="Arial Unicode MS" panose="020B0604020202020204" charset="-122"/>
              </a:rPr>
              <a:t>POLITICAL PHILOSOPHY:</a:t>
            </a:r>
          </a:p>
        </p:txBody>
      </p:sp>
      <p:sp>
        <p:nvSpPr>
          <p:cNvPr id="3" name="Content Placeholder 2"/>
          <p:cNvSpPr>
            <a:spLocks noGrp="1"/>
          </p:cNvSpPr>
          <p:nvPr>
            <p:ph idx="1"/>
          </p:nvPr>
        </p:nvSpPr>
        <p:spPr>
          <a:xfrm>
            <a:off x="56515" y="1028700"/>
            <a:ext cx="11960860" cy="5679440"/>
          </a:xfrm>
        </p:spPr>
        <p:txBody>
          <a:bodyPr>
            <a:normAutofit fontScale="90000"/>
          </a:bodyPr>
          <a:lstStyle/>
          <a:p>
            <a:r>
              <a:rPr lang="en-US"/>
              <a:t>Three cenisal concerns of political philisophy have been there:</a:t>
            </a:r>
          </a:p>
          <a:p>
            <a:r>
              <a:rPr lang="en-US">
                <a:solidFill>
                  <a:srgbClr val="FF0000"/>
                </a:solidFill>
              </a:rPr>
              <a:t>Political economy by which propert rights are defined and access to capital is regulated</a:t>
            </a:r>
          </a:p>
          <a:p>
            <a:r>
              <a:rPr lang="en-US">
                <a:solidFill>
                  <a:srgbClr val="FF0000"/>
                </a:solidFill>
              </a:rPr>
              <a:t>the demand of justice in distribution and punishment</a:t>
            </a:r>
          </a:p>
          <a:p>
            <a:r>
              <a:rPr lang="en-US">
                <a:solidFill>
                  <a:srgbClr val="FF0000"/>
                </a:solidFill>
              </a:rPr>
              <a:t>rules of truth and evidence that determine judgements in law.</a:t>
            </a:r>
          </a:p>
          <a:p>
            <a:r>
              <a:rPr lang="en-US"/>
              <a:t>A society is a body of human generally seen as a community or group of humans or other organism of a single species that is delineated by the sounds of euthural identity,social solidarity,functional interdependence or eusociality.</a:t>
            </a:r>
          </a:p>
          <a:p>
            <a:r>
              <a:rPr lang="en-US"/>
              <a:t>Human societies are characterized by the patterns of relationship between individuals that share a distinctive culture  or institutions like other groups,society allows its indiviual members to achieve individuals needs or wishes that they could not fulfill separately by themselves,without the exsistence of the social group</a:t>
            </a:r>
          </a:p>
          <a:p>
            <a:r>
              <a:rPr lang="en-US"/>
              <a:t>members of society may form different ethnic groups. A society may be a particular ethnic group such as a nation state as </a:t>
            </a:r>
            <a:r>
              <a:rPr lang="en-US" sz="3200">
                <a:solidFill>
                  <a:srgbClr val="FF0000"/>
                </a:solidFill>
              </a:rPr>
              <a:t>BHUTAN, </a:t>
            </a:r>
            <a:r>
              <a:rPr lang="en-US"/>
              <a:t>a broader cultural group such as </a:t>
            </a:r>
          </a:p>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pic>
        <p:nvPicPr>
          <p:cNvPr id="4" name="Content Placeholder 3" descr="30624649_1607165529404916_5798710765955317760_n"/>
          <p:cNvPicPr>
            <a:picLocks noGrp="1" noChangeAspect="1"/>
          </p:cNvPicPr>
          <p:nvPr>
            <p:ph sz="half" idx="1"/>
          </p:nvPr>
        </p:nvPicPr>
        <p:blipFill>
          <a:blip r:embed="rId2"/>
          <a:stretch>
            <a:fillRect/>
          </a:stretch>
        </p:blipFill>
        <p:spPr>
          <a:xfrm>
            <a:off x="-17145" y="41910"/>
            <a:ext cx="5742940" cy="6769735"/>
          </a:xfrm>
          <a:prstGeom prst="rect">
            <a:avLst/>
          </a:prstGeom>
        </p:spPr>
      </p:pic>
      <p:pic>
        <p:nvPicPr>
          <p:cNvPr id="5" name="Content Placeholder 4" descr="30581354_1607165562738246_7556852291383328768_n"/>
          <p:cNvPicPr>
            <a:picLocks noGrp="1" noChangeAspect="1"/>
          </p:cNvPicPr>
          <p:nvPr>
            <p:ph sz="half" idx="2"/>
          </p:nvPr>
        </p:nvPicPr>
        <p:blipFill>
          <a:blip r:embed="rId3"/>
          <a:stretch>
            <a:fillRect/>
          </a:stretch>
        </p:blipFill>
        <p:spPr>
          <a:xfrm>
            <a:off x="5725795" y="41910"/>
            <a:ext cx="6304280" cy="677037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4800">
                <a:latin typeface="Arial Unicode MS" panose="020B0604020202020204" charset="-122"/>
                <a:ea typeface="Arial Unicode MS" panose="020B0604020202020204" charset="-122"/>
              </a:rPr>
              <a:t>Continue.....</a:t>
            </a:r>
          </a:p>
        </p:txBody>
      </p:sp>
      <p:sp>
        <p:nvSpPr>
          <p:cNvPr id="3" name="Content Placeholder 2"/>
          <p:cNvSpPr>
            <a:spLocks noGrp="1"/>
          </p:cNvSpPr>
          <p:nvPr>
            <p:ph sz="half" idx="1"/>
          </p:nvPr>
        </p:nvSpPr>
        <p:spPr/>
        <p:txBody>
          <a:bodyPr/>
          <a:lstStyle/>
          <a:p>
            <a:r>
              <a:rPr lang="en-US"/>
              <a:t>the western society or even a social organism such as ant colony.</a:t>
            </a:r>
          </a:p>
        </p:txBody>
      </p:sp>
      <p:pic>
        <p:nvPicPr>
          <p:cNvPr id="4" name="Content Placeholder 3" descr="30572306_1607165492738253_2115234400726679552_n"/>
          <p:cNvPicPr>
            <a:picLocks noGrp="1" noChangeAspect="1"/>
          </p:cNvPicPr>
          <p:nvPr>
            <p:ph sz="half" idx="2"/>
          </p:nvPr>
        </p:nvPicPr>
        <p:blipFill>
          <a:blip r:embed="rId2"/>
          <a:stretch>
            <a:fillRect/>
          </a:stretch>
        </p:blipFill>
        <p:spPr>
          <a:xfrm>
            <a:off x="6405245" y="30480"/>
            <a:ext cx="5791835" cy="685038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TotalTime>
  <Words>2160</Words>
  <Application>Microsoft Office PowerPoint</Application>
  <PresentationFormat>Widescreen</PresentationFormat>
  <Paragraphs>169</Paragraphs>
  <Slides>45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45</vt:i4>
      </vt:variant>
    </vt:vector>
  </HeadingPairs>
  <TitlesOfParts>
    <vt:vector size="52" baseType="lpstr">
      <vt:lpstr>Arial Unicode MS</vt:lpstr>
      <vt:lpstr>Agency FB</vt:lpstr>
      <vt:lpstr>Algerian</vt:lpstr>
      <vt:lpstr>Arial</vt:lpstr>
      <vt:lpstr>Calibri</vt:lpstr>
      <vt:lpstr>Calibri Light</vt:lpstr>
      <vt:lpstr>Office Theme</vt:lpstr>
      <vt:lpstr>SOCIAL AND POLITICAL PHILOSOPHY</vt:lpstr>
      <vt:lpstr>PowerPoint Presentation</vt:lpstr>
      <vt:lpstr>SOCIAL PHILOSOPHY:</vt:lpstr>
      <vt:lpstr>PowerPoint Presentation</vt:lpstr>
      <vt:lpstr>POLITICAL PHILOSOPHY:</vt:lpstr>
      <vt:lpstr>PowerPoint Presentation</vt:lpstr>
      <vt:lpstr>POLITICAL PHILOSOPHY:</vt:lpstr>
      <vt:lpstr>PowerPoint Presentation</vt:lpstr>
      <vt:lpstr>Continue.....</vt:lpstr>
      <vt:lpstr>Social  philosophers:</vt:lpstr>
      <vt:lpstr>PowerPoint Presentation</vt:lpstr>
      <vt:lpstr>Emile  Durkheim:</vt:lpstr>
      <vt:lpstr>PowerPoint Presentation</vt:lpstr>
      <vt:lpstr>Cornelius  Castoriadis:</vt:lpstr>
      <vt:lpstr>PowerPoint Presentation</vt:lpstr>
      <vt:lpstr>Political  philosophers:</vt:lpstr>
      <vt:lpstr>PowerPoint Presentation</vt:lpstr>
      <vt:lpstr>Aristotle:</vt:lpstr>
      <vt:lpstr>PowerPoint Presentation</vt:lpstr>
      <vt:lpstr>John  lock:</vt:lpstr>
      <vt:lpstr>PowerPoint Presentation</vt:lpstr>
      <vt:lpstr>SOCIAL PHILOSOPHY:</vt:lpstr>
      <vt:lpstr>PowerPoint Presentation</vt:lpstr>
      <vt:lpstr>Nature of social philosophy:</vt:lpstr>
      <vt:lpstr>Scope of social philosophy:</vt:lpstr>
      <vt:lpstr>Conflicts:</vt:lpstr>
      <vt:lpstr>PowerPoint Presentation</vt:lpstr>
      <vt:lpstr>What is politics?</vt:lpstr>
      <vt:lpstr>PowerPoint Presentation</vt:lpstr>
      <vt:lpstr>What is political philosophy? </vt:lpstr>
      <vt:lpstr>PowerPoint Presentation</vt:lpstr>
      <vt:lpstr>Contribution of David miller</vt:lpstr>
      <vt:lpstr>PowerPoint Presentation</vt:lpstr>
      <vt:lpstr>PowerPoint Presentation</vt:lpstr>
      <vt:lpstr>PowerPoint Presentation</vt:lpstr>
      <vt:lpstr>QUESTIONS REALTED TO POLITICAL PHILOSOPHY:</vt:lpstr>
      <vt:lpstr>        Theories and Problems of             Political   Philosophy</vt:lpstr>
      <vt:lpstr>PowerPoint Presentation</vt:lpstr>
      <vt:lpstr>PowerPoint Presentation</vt:lpstr>
      <vt:lpstr>PowerPoint Presentation</vt:lpstr>
      <vt:lpstr>PowerPoint Presentation</vt:lpstr>
      <vt:lpstr>PowerPoint Presentation</vt:lpstr>
      <vt:lpstr>            Problems of Political Philosophy</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WPP Presentation</dc:title>
  <dc:creator>shah rukn e alam</dc:creator>
  <cp:lastModifiedBy>Riffat</cp:lastModifiedBy>
  <cp:revision>15</cp:revision>
  <dcterms:created xsi:type="dcterms:W3CDTF">2018-04-10T16:04:48Z</dcterms:created>
  <dcterms:modified xsi:type="dcterms:W3CDTF">2020-05-02T15:26:26Z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1033-10.2.0.5804</vt:lpwstr>
  </property>
</Properties>
</file>