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4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7E8-9CE6-4D4B-9142-E0D92556CF3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AD60-703A-462B-BA39-BE72C2B8A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7E8-9CE6-4D4B-9142-E0D92556CF3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AD60-703A-462B-BA39-BE72C2B8A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7E8-9CE6-4D4B-9142-E0D92556CF3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AD60-703A-462B-BA39-BE72C2B8A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7E8-9CE6-4D4B-9142-E0D92556CF3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AD60-703A-462B-BA39-BE72C2B8A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7E8-9CE6-4D4B-9142-E0D92556CF3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AD60-703A-462B-BA39-BE72C2B8A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7E8-9CE6-4D4B-9142-E0D92556CF3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AD60-703A-462B-BA39-BE72C2B8A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7E8-9CE6-4D4B-9142-E0D92556CF3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AD60-703A-462B-BA39-BE72C2B8A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7E8-9CE6-4D4B-9142-E0D92556CF3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AD60-703A-462B-BA39-BE72C2B8A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7E8-9CE6-4D4B-9142-E0D92556CF3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AD60-703A-462B-BA39-BE72C2B8A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7E8-9CE6-4D4B-9142-E0D92556CF3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AD60-703A-462B-BA39-BE72C2B8AB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E47E8-9CE6-4D4B-9142-E0D92556CF3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768AD60-703A-462B-BA39-BE72C2B8AB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7E47E8-9CE6-4D4B-9142-E0D92556CF3E}" type="datetimeFigureOut">
              <a:rPr lang="en-US" smtClean="0"/>
              <a:pPr/>
              <a:t>3/23/2015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768AD60-703A-462B-BA39-BE72C2B8AB1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9800" dirty="0" smtClean="0"/>
              <a:t>IUGR</a:t>
            </a:r>
            <a:endParaRPr lang="en-US" sz="9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BY</a:t>
            </a:r>
          </a:p>
          <a:p>
            <a:pPr algn="ctr"/>
            <a:r>
              <a:rPr lang="en-US" dirty="0" smtClean="0"/>
              <a:t> </a:t>
            </a:r>
            <a:r>
              <a:rPr lang="en-US" dirty="0" smtClean="0"/>
              <a:t>PROFESSOR  DR HUMAIRA AKRAM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sz="3800" b="1" u="sng" dirty="0" smtClean="0"/>
              <a:t>USG ( Diagnostic ):</a:t>
            </a:r>
          </a:p>
          <a:p>
            <a:r>
              <a:rPr lang="en-US" sz="3800" dirty="0" smtClean="0"/>
              <a:t>Growth parameters</a:t>
            </a:r>
          </a:p>
          <a:p>
            <a:r>
              <a:rPr lang="en-US" sz="3800" dirty="0" smtClean="0"/>
              <a:t>Structural abnormality</a:t>
            </a:r>
          </a:p>
          <a:p>
            <a:r>
              <a:rPr lang="en-US" sz="3800" dirty="0" smtClean="0"/>
              <a:t>Liquor volume </a:t>
            </a:r>
          </a:p>
          <a:p>
            <a:pPr>
              <a:buNone/>
            </a:pPr>
            <a:r>
              <a:rPr lang="en-US" sz="3800" dirty="0" smtClean="0"/>
              <a:t>___ MVP (2-8cm)</a:t>
            </a:r>
          </a:p>
          <a:p>
            <a:pPr>
              <a:buNone/>
            </a:pPr>
            <a:r>
              <a:rPr lang="en-US" sz="3800" dirty="0" smtClean="0"/>
              <a:t>___ AFI   (10-24cm)</a:t>
            </a:r>
          </a:p>
          <a:p>
            <a:pPr>
              <a:buNone/>
            </a:pPr>
            <a:r>
              <a:rPr lang="en-US" sz="3800" b="1" u="sng" dirty="0" smtClean="0"/>
              <a:t>DOPPLER:</a:t>
            </a:r>
          </a:p>
          <a:p>
            <a:r>
              <a:rPr lang="en-US" sz="3800" dirty="0" smtClean="0"/>
              <a:t>Umbilical artery flow</a:t>
            </a:r>
          </a:p>
          <a:p>
            <a:pPr>
              <a:buNone/>
            </a:pPr>
            <a:r>
              <a:rPr lang="en-US" sz="3800" dirty="0" smtClean="0"/>
              <a:t>__ end diastolic flow appear 5wks before fetal demise</a:t>
            </a:r>
          </a:p>
          <a:p>
            <a:pPr>
              <a:buNone/>
            </a:pPr>
            <a:r>
              <a:rPr lang="en-US" sz="3800" dirty="0" smtClean="0"/>
              <a:t>__reversed end diastolic flow precedes  fetal demise by 1-2 days</a:t>
            </a:r>
          </a:p>
          <a:p>
            <a:r>
              <a:rPr lang="en-US" sz="3800" dirty="0" smtClean="0"/>
              <a:t>Fetal venous flow</a:t>
            </a:r>
          </a:p>
          <a:p>
            <a:pPr>
              <a:buNone/>
            </a:pPr>
            <a:r>
              <a:rPr lang="en-US" sz="3800" dirty="0" smtClean="0"/>
              <a:t>__</a:t>
            </a:r>
            <a:r>
              <a:rPr lang="en-US" sz="3800" dirty="0" err="1" smtClean="0"/>
              <a:t>pulsatile</a:t>
            </a:r>
            <a:r>
              <a:rPr lang="en-US" sz="3800" dirty="0" smtClean="0"/>
              <a:t> flow in umbilical vein is sign of severe fetal compromise</a:t>
            </a:r>
          </a:p>
          <a:p>
            <a:pPr>
              <a:buNone/>
            </a:pPr>
            <a:r>
              <a:rPr lang="en-US" sz="3800" b="1" u="sng" dirty="0" smtClean="0"/>
              <a:t>BIOPHYSICAL PROFILE:</a:t>
            </a:r>
          </a:p>
          <a:p>
            <a:pPr>
              <a:buNone/>
            </a:pPr>
            <a:r>
              <a:rPr lang="en-US" sz="3800" b="1" u="sng" dirty="0" smtClean="0"/>
              <a:t>CTG</a:t>
            </a:r>
          </a:p>
          <a:p>
            <a:pPr>
              <a:buNone/>
            </a:pPr>
            <a:endParaRPr lang="en-US" b="1" u="sng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SUBSEQUENT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Depends upon  </a:t>
            </a:r>
          </a:p>
          <a:p>
            <a:r>
              <a:rPr lang="en-US" dirty="0" smtClean="0"/>
              <a:t>Duration of gestation</a:t>
            </a:r>
          </a:p>
          <a:p>
            <a:r>
              <a:rPr lang="en-US" dirty="0" smtClean="0"/>
              <a:t>Fetal normality</a:t>
            </a:r>
          </a:p>
          <a:p>
            <a:r>
              <a:rPr lang="en-US" dirty="0" smtClean="0"/>
              <a:t>Umbilical artery flow</a:t>
            </a:r>
          </a:p>
          <a:p>
            <a:r>
              <a:rPr lang="en-US" dirty="0" smtClean="0"/>
              <a:t>Doppler</a:t>
            </a:r>
          </a:p>
          <a:p>
            <a:r>
              <a:rPr lang="en-US" dirty="0" smtClean="0"/>
              <a:t>Biophysical profile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TERM PREGNANCY:</a:t>
            </a:r>
          </a:p>
          <a:p>
            <a:pPr>
              <a:buNone/>
            </a:pPr>
            <a:r>
              <a:rPr lang="en-US" b="1" u="sng" dirty="0" smtClean="0"/>
              <a:t>FETAL ABNORMALITY:</a:t>
            </a:r>
          </a:p>
          <a:p>
            <a:pPr>
              <a:buNone/>
            </a:pPr>
            <a:r>
              <a:rPr lang="en-US" b="1" u="sng" dirty="0" smtClean="0"/>
              <a:t>PREGNANCY WITH NORMAL FETUS:</a:t>
            </a:r>
          </a:p>
          <a:p>
            <a:pPr>
              <a:buFont typeface="Wingdings" pitchFamily="2" charset="2"/>
              <a:buChar char="Ø"/>
            </a:pPr>
            <a:r>
              <a:rPr lang="en-US" b="1" u="sng" dirty="0" smtClean="0"/>
              <a:t>CONSERVATIVE:</a:t>
            </a:r>
          </a:p>
          <a:p>
            <a:r>
              <a:rPr lang="en-US" dirty="0" smtClean="0"/>
              <a:t>General measures</a:t>
            </a:r>
          </a:p>
          <a:p>
            <a:r>
              <a:rPr lang="en-US" dirty="0" smtClean="0"/>
              <a:t>Monitoring</a:t>
            </a:r>
          </a:p>
          <a:p>
            <a:pPr>
              <a:buNone/>
            </a:pPr>
            <a:r>
              <a:rPr lang="en-US" dirty="0" smtClean="0"/>
              <a:t>_DAILY: Maternal vitals 4hrly, FKCC</a:t>
            </a:r>
          </a:p>
          <a:p>
            <a:pPr>
              <a:buNone/>
            </a:pPr>
            <a:r>
              <a:rPr lang="en-US" dirty="0" smtClean="0"/>
              <a:t>_ALTERNATE DAY: CTG</a:t>
            </a:r>
          </a:p>
          <a:p>
            <a:pPr>
              <a:buNone/>
            </a:pPr>
            <a:r>
              <a:rPr lang="en-US" dirty="0" smtClean="0"/>
              <a:t>_WEEKLY: USG for liquor volume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Umbilical artery Doppler study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            Biophysical profile</a:t>
            </a:r>
          </a:p>
          <a:p>
            <a:pPr>
              <a:buNone/>
            </a:pPr>
            <a:r>
              <a:rPr lang="en-US" dirty="0" smtClean="0"/>
              <a:t>_TWO WEEKLY: USG for fetal growth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INDICATION  FOR URGENT DELIVERY:</a:t>
            </a:r>
          </a:p>
          <a:p>
            <a:r>
              <a:rPr lang="en-US" dirty="0"/>
              <a:t>A</a:t>
            </a:r>
            <a:r>
              <a:rPr lang="en-US" dirty="0" smtClean="0"/>
              <a:t>bnormal fetus</a:t>
            </a:r>
          </a:p>
          <a:p>
            <a:r>
              <a:rPr lang="en-US" dirty="0" smtClean="0"/>
              <a:t>Reverse end diastolic flow</a:t>
            </a:r>
          </a:p>
          <a:p>
            <a:r>
              <a:rPr lang="en-US" dirty="0" smtClean="0"/>
              <a:t>Biophysical profile &lt; 4</a:t>
            </a:r>
          </a:p>
          <a:p>
            <a:pPr>
              <a:buNone/>
            </a:pPr>
            <a:r>
              <a:rPr lang="en-US" b="1" u="sng" dirty="0" smtClean="0"/>
              <a:t>INDICATION  FOR CONSERVATIVE MANAGEMENT:</a:t>
            </a:r>
          </a:p>
          <a:p>
            <a:r>
              <a:rPr lang="en-US" dirty="0" smtClean="0"/>
              <a:t>Absent diastolic flow</a:t>
            </a:r>
          </a:p>
          <a:p>
            <a:r>
              <a:rPr lang="en-US" dirty="0" smtClean="0"/>
              <a:t>Biophysical  profile  8/10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DELIVERY AND LABOUR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u="sng" dirty="0" smtClean="0"/>
              <a:t>MODE OF DELIVERY:</a:t>
            </a:r>
          </a:p>
          <a:p>
            <a:r>
              <a:rPr lang="en-US" dirty="0" smtClean="0"/>
              <a:t>Elective C/Sec in case of severe IUGR but with good chances of survival according to gestation</a:t>
            </a:r>
          </a:p>
          <a:p>
            <a:r>
              <a:rPr lang="en-US" dirty="0" smtClean="0"/>
              <a:t>SVD  case of abnormal, too premature baby &amp; baby with normal </a:t>
            </a:r>
            <a:r>
              <a:rPr lang="en-US" dirty="0" err="1" smtClean="0"/>
              <a:t>doppler</a:t>
            </a:r>
            <a:r>
              <a:rPr lang="en-US" dirty="0" smtClean="0"/>
              <a:t> study</a:t>
            </a:r>
          </a:p>
          <a:p>
            <a:pPr>
              <a:buNone/>
            </a:pPr>
            <a:r>
              <a:rPr lang="en-US" b="1" u="sng" dirty="0" smtClean="0"/>
              <a:t>LABOUR:</a:t>
            </a:r>
          </a:p>
          <a:p>
            <a:r>
              <a:rPr lang="en-US" dirty="0" smtClean="0"/>
              <a:t>Trial with low </a:t>
            </a:r>
            <a:r>
              <a:rPr lang="en-US" dirty="0" err="1" smtClean="0"/>
              <a:t>threshhold</a:t>
            </a:r>
            <a:r>
              <a:rPr lang="en-US" dirty="0" smtClean="0"/>
              <a:t> of C/Sec</a:t>
            </a:r>
          </a:p>
          <a:p>
            <a:r>
              <a:rPr lang="en-US" dirty="0" smtClean="0"/>
              <a:t>Electronic Fetal heart monitoring</a:t>
            </a:r>
          </a:p>
          <a:p>
            <a:r>
              <a:rPr lang="en-US" dirty="0" smtClean="0"/>
              <a:t>Avoid the use of </a:t>
            </a:r>
            <a:r>
              <a:rPr lang="en-US" dirty="0" err="1" smtClean="0"/>
              <a:t>oxytocin</a:t>
            </a:r>
            <a:r>
              <a:rPr lang="en-US" dirty="0" smtClean="0"/>
              <a:t> </a:t>
            </a:r>
          </a:p>
          <a:p>
            <a:r>
              <a:rPr lang="en-US" dirty="0" smtClean="0"/>
              <a:t>Patient should be kept fasting</a:t>
            </a:r>
          </a:p>
          <a:p>
            <a:r>
              <a:rPr lang="en-US" dirty="0" smtClean="0"/>
              <a:t>Second stage should be shortened</a:t>
            </a:r>
          </a:p>
          <a:p>
            <a:r>
              <a:rPr lang="en-US" dirty="0" smtClean="0"/>
              <a:t>No contraindication of epidural analgesia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en-US" dirty="0" smtClean="0"/>
              <a:t>IUGR can be prevented  by controlling the causative factors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en-US" b="1" i="1" dirty="0" smtClean="0"/>
              <a:t>THANKS</a:t>
            </a:r>
            <a:endParaRPr lang="en-US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dirty="0" smtClean="0"/>
              <a:t> </a:t>
            </a:r>
            <a:r>
              <a:rPr lang="en-US" b="1" u="sng" dirty="0" smtClean="0"/>
              <a:t>SGA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“ A baby whose growth </a:t>
            </a:r>
            <a:r>
              <a:rPr lang="en-US" dirty="0" err="1" smtClean="0"/>
              <a:t>paramaters</a:t>
            </a:r>
            <a:r>
              <a:rPr lang="en-US" dirty="0" smtClean="0"/>
              <a:t> are below 10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centile</a:t>
            </a:r>
            <a:r>
              <a:rPr lang="en-US" dirty="0" smtClean="0"/>
              <a:t> for a given gestational age  is known as small for gestation”</a:t>
            </a:r>
          </a:p>
          <a:p>
            <a:pPr algn="just">
              <a:buNone/>
            </a:pPr>
            <a:r>
              <a:rPr lang="en-US" dirty="0" smtClean="0"/>
              <a:t>e:g </a:t>
            </a:r>
          </a:p>
          <a:p>
            <a:pPr algn="just"/>
            <a:r>
              <a:rPr lang="en-US" dirty="0" smtClean="0"/>
              <a:t>The fetus with physiologically lower genetic growth control</a:t>
            </a:r>
          </a:p>
          <a:p>
            <a:pPr algn="just"/>
            <a:r>
              <a:rPr lang="en-US" dirty="0" smtClean="0"/>
              <a:t>Babies with IUGR</a:t>
            </a:r>
          </a:p>
          <a:p>
            <a:pPr algn="ctr">
              <a:buNone/>
            </a:pPr>
            <a:r>
              <a:rPr lang="en-US" b="1" u="sng" dirty="0" smtClean="0"/>
              <a:t>IUGR</a:t>
            </a:r>
          </a:p>
          <a:p>
            <a:pPr algn="ctr">
              <a:buNone/>
            </a:pPr>
            <a:r>
              <a:rPr lang="en-US" dirty="0" smtClean="0"/>
              <a:t>“Failure of a fetus to reach its genetic growth potential due to an underlying pathology”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/>
              <a:t>ALL SGA FETUSES ARE NOT IUGR</a:t>
            </a:r>
            <a:endParaRPr lang="en-US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SIGNIFICANCE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USG OF SGA:</a:t>
            </a:r>
          </a:p>
          <a:p>
            <a:r>
              <a:rPr lang="en-US" dirty="0" smtClean="0"/>
              <a:t>Small fetus</a:t>
            </a:r>
          </a:p>
          <a:p>
            <a:r>
              <a:rPr lang="en-US" dirty="0" smtClean="0"/>
              <a:t>Normal umbilical artery </a:t>
            </a:r>
            <a:r>
              <a:rPr lang="en-US" dirty="0" err="1" smtClean="0"/>
              <a:t>doppler</a:t>
            </a:r>
            <a:r>
              <a:rPr lang="en-US" dirty="0" smtClean="0"/>
              <a:t> study</a:t>
            </a:r>
          </a:p>
          <a:p>
            <a:r>
              <a:rPr lang="en-US" dirty="0" smtClean="0"/>
              <a:t>Normal liquor volume</a:t>
            </a:r>
          </a:p>
          <a:p>
            <a:r>
              <a:rPr lang="en-US" dirty="0" smtClean="0"/>
              <a:t>No structural abnormality</a:t>
            </a:r>
          </a:p>
          <a:p>
            <a:pPr>
              <a:buNone/>
            </a:pPr>
            <a:r>
              <a:rPr lang="en-US" b="1" u="sng" dirty="0" smtClean="0"/>
              <a:t>USG OF IUGR:</a:t>
            </a:r>
          </a:p>
          <a:p>
            <a:r>
              <a:rPr lang="en-US" dirty="0" smtClean="0"/>
              <a:t>Small fetus</a:t>
            </a:r>
          </a:p>
          <a:p>
            <a:r>
              <a:rPr lang="en-US" dirty="0" smtClean="0"/>
              <a:t>Small sized placenta</a:t>
            </a:r>
          </a:p>
          <a:p>
            <a:r>
              <a:rPr lang="en-US" dirty="0" smtClean="0"/>
              <a:t>Reduced amount of liquor</a:t>
            </a:r>
          </a:p>
          <a:p>
            <a:pPr>
              <a:buNone/>
            </a:pPr>
            <a:endParaRPr lang="en-US" b="1" u="sng" dirty="0" smtClean="0"/>
          </a:p>
          <a:p>
            <a:pPr>
              <a:buNone/>
            </a:pPr>
            <a:endParaRPr lang="en-US" u="sng" dirty="0" smtClean="0"/>
          </a:p>
          <a:p>
            <a:endParaRPr lang="en-US" dirty="0" smtClean="0"/>
          </a:p>
          <a:p>
            <a:endParaRPr lang="en-US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RISKS FOR IUGR BABY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IUD prior to onset of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err="1" smtClean="0"/>
              <a:t>Meconium</a:t>
            </a:r>
            <a:r>
              <a:rPr lang="en-US" dirty="0" smtClean="0"/>
              <a:t> aspiration &amp; fetal distress during </a:t>
            </a:r>
            <a:r>
              <a:rPr lang="en-US" dirty="0" err="1" smtClean="0"/>
              <a:t>labour</a:t>
            </a:r>
            <a:endParaRPr lang="en-US" dirty="0" smtClean="0"/>
          </a:p>
          <a:p>
            <a:r>
              <a:rPr lang="en-US" dirty="0" smtClean="0"/>
              <a:t>Increased incidence of instrumental &amp; operative delivery</a:t>
            </a:r>
          </a:p>
          <a:p>
            <a:r>
              <a:rPr lang="en-US" dirty="0" smtClean="0"/>
              <a:t>Post natal risk of hypothermia, hypoglycemia, infection, pulmonary </a:t>
            </a:r>
            <a:r>
              <a:rPr lang="en-US" dirty="0" err="1" smtClean="0"/>
              <a:t>haemrrhage</a:t>
            </a:r>
            <a:r>
              <a:rPr lang="en-US" dirty="0" smtClean="0"/>
              <a:t>, necrotizing </a:t>
            </a:r>
            <a:r>
              <a:rPr lang="en-US" dirty="0" err="1" smtClean="0"/>
              <a:t>enterocolitis</a:t>
            </a:r>
            <a:r>
              <a:rPr lang="en-US" dirty="0"/>
              <a:t> </a:t>
            </a:r>
            <a:r>
              <a:rPr lang="en-US" dirty="0" smtClean="0"/>
              <a:t>&amp; encephalopathy, </a:t>
            </a:r>
            <a:r>
              <a:rPr lang="en-US" dirty="0" err="1" smtClean="0"/>
              <a:t>multiorgan</a:t>
            </a:r>
            <a:r>
              <a:rPr lang="en-US" dirty="0" smtClean="0"/>
              <a:t> thrombosis, heart failure, </a:t>
            </a:r>
            <a:r>
              <a:rPr lang="en-US" dirty="0" err="1" smtClean="0"/>
              <a:t>hyperbilirubinaemia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Perinatal</a:t>
            </a:r>
            <a:r>
              <a:rPr lang="en-US" dirty="0" smtClean="0"/>
              <a:t> mortality 6-8 times higher than in normal pregnancy.</a:t>
            </a:r>
          </a:p>
          <a:p>
            <a:r>
              <a:rPr lang="en-US" dirty="0" smtClean="0"/>
              <a:t>Babies remain physically small during first yr of life</a:t>
            </a:r>
          </a:p>
          <a:p>
            <a:r>
              <a:rPr lang="en-US" dirty="0" smtClean="0"/>
              <a:t>Risk of CVS disorder &amp; DM in later life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PATHOPHYSIOLOGY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SYMETRICAL</a:t>
            </a:r>
          </a:p>
          <a:p>
            <a:r>
              <a:rPr lang="en-US" smtClean="0"/>
              <a:t>ASYMETRICAL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MATERNAL</a:t>
            </a:r>
          </a:p>
          <a:p>
            <a:r>
              <a:rPr lang="en-US" dirty="0" smtClean="0"/>
              <a:t>FETAL </a:t>
            </a:r>
          </a:p>
          <a:p>
            <a:r>
              <a:rPr lang="en-US" dirty="0" smtClean="0"/>
              <a:t>PLACENTAL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MATERNAL:</a:t>
            </a:r>
          </a:p>
          <a:p>
            <a:r>
              <a:rPr lang="en-US" dirty="0" smtClean="0"/>
              <a:t>Nutrition</a:t>
            </a:r>
          </a:p>
          <a:p>
            <a:r>
              <a:rPr lang="en-US" dirty="0" smtClean="0"/>
              <a:t>Drugs</a:t>
            </a:r>
          </a:p>
          <a:p>
            <a:r>
              <a:rPr lang="en-US" dirty="0" smtClean="0"/>
              <a:t>Chronic ailments</a:t>
            </a:r>
          </a:p>
          <a:p>
            <a:r>
              <a:rPr lang="en-US" dirty="0" smtClean="0"/>
              <a:t>Antibodies</a:t>
            </a:r>
          </a:p>
          <a:p>
            <a:pPr>
              <a:buNone/>
            </a:pPr>
            <a:r>
              <a:rPr lang="en-US" b="1" u="sng" dirty="0" smtClean="0"/>
              <a:t>FETAL:</a:t>
            </a:r>
          </a:p>
          <a:p>
            <a:r>
              <a:rPr lang="en-US" dirty="0" smtClean="0"/>
              <a:t>Anomaly</a:t>
            </a:r>
          </a:p>
          <a:p>
            <a:r>
              <a:rPr lang="en-US" dirty="0" smtClean="0"/>
              <a:t>Infection</a:t>
            </a:r>
          </a:p>
          <a:p>
            <a:pPr>
              <a:buNone/>
            </a:pPr>
            <a:r>
              <a:rPr lang="en-US" b="1" u="sng" dirty="0" smtClean="0"/>
              <a:t>PLACENTAL:</a:t>
            </a:r>
          </a:p>
          <a:p>
            <a:r>
              <a:rPr lang="en-US" dirty="0" smtClean="0"/>
              <a:t>Circulation</a:t>
            </a:r>
          </a:p>
          <a:p>
            <a:r>
              <a:rPr lang="en-US" dirty="0" smtClean="0"/>
              <a:t>Size </a:t>
            </a:r>
          </a:p>
          <a:p>
            <a:pPr>
              <a:buNone/>
            </a:pPr>
            <a:r>
              <a:rPr lang="en-US" b="1" u="sng" dirty="0" smtClean="0"/>
              <a:t>IDIOPATHIC: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Feeling of small baby in relation to gestational age</a:t>
            </a:r>
          </a:p>
          <a:p>
            <a:r>
              <a:rPr lang="en-US" dirty="0" smtClean="0"/>
              <a:t>Reduced fetal movements</a:t>
            </a:r>
          </a:p>
          <a:p>
            <a:r>
              <a:rPr lang="en-US" dirty="0" smtClean="0"/>
              <a:t>Decreased weight gain</a:t>
            </a:r>
          </a:p>
          <a:p>
            <a:r>
              <a:rPr lang="en-US" dirty="0" smtClean="0"/>
              <a:t>Failure of </a:t>
            </a:r>
            <a:r>
              <a:rPr lang="en-US" dirty="0" err="1" smtClean="0"/>
              <a:t>fundal</a:t>
            </a:r>
            <a:r>
              <a:rPr lang="en-US" dirty="0" smtClean="0"/>
              <a:t> height to grow in proportion with the duration of gestation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</a:p>
          <a:p>
            <a:r>
              <a:rPr lang="en-US" dirty="0" smtClean="0"/>
              <a:t>EXAMINATION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  GPE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  ABDOMINAL EXAMINATION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  PELVIC EXAMINATION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279</TotalTime>
  <Words>480</Words>
  <Application>Microsoft Office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  IUGR</vt:lpstr>
      <vt:lpstr>DEFINITION</vt:lpstr>
      <vt:lpstr>SIGNIFICANCE</vt:lpstr>
      <vt:lpstr>RISKS FOR IUGR BABY</vt:lpstr>
      <vt:lpstr>PATHOPHYSIOLOGY</vt:lpstr>
      <vt:lpstr>CAUSES</vt:lpstr>
      <vt:lpstr>Slide 7</vt:lpstr>
      <vt:lpstr>CLINICAL FEATURES</vt:lpstr>
      <vt:lpstr>MANAGEMENT</vt:lpstr>
      <vt:lpstr>INVESTIGATION</vt:lpstr>
      <vt:lpstr>SUBSEQUENT MANAGEMENT</vt:lpstr>
      <vt:lpstr>Slide 12</vt:lpstr>
      <vt:lpstr>Slide 13</vt:lpstr>
      <vt:lpstr>DELIVERY AND LABOUR</vt:lpstr>
      <vt:lpstr>PREVENTION</vt:lpstr>
      <vt:lpstr>Slide 16</vt:lpstr>
    </vt:vector>
  </TitlesOfParts>
  <Company>Western Illinois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IUGR</dc:title>
  <dc:creator>Haider</dc:creator>
  <cp:lastModifiedBy>humaira</cp:lastModifiedBy>
  <cp:revision>40</cp:revision>
  <dcterms:created xsi:type="dcterms:W3CDTF">2012-03-07T04:40:19Z</dcterms:created>
  <dcterms:modified xsi:type="dcterms:W3CDTF">2015-03-23T17:49:21Z</dcterms:modified>
</cp:coreProperties>
</file>