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256" r:id="rId2"/>
    <p:sldId id="258" r:id="rId3"/>
    <p:sldId id="259" r:id="rId4"/>
    <p:sldId id="282" r:id="rId5"/>
    <p:sldId id="300" r:id="rId6"/>
    <p:sldId id="260" r:id="rId7"/>
    <p:sldId id="283" r:id="rId8"/>
    <p:sldId id="286" r:id="rId9"/>
    <p:sldId id="284" r:id="rId10"/>
    <p:sldId id="262" r:id="rId11"/>
    <p:sldId id="261" r:id="rId12"/>
    <p:sldId id="287" r:id="rId13"/>
    <p:sldId id="288" r:id="rId14"/>
    <p:sldId id="263" r:id="rId15"/>
    <p:sldId id="289" r:id="rId16"/>
    <p:sldId id="264" r:id="rId17"/>
    <p:sldId id="290" r:id="rId18"/>
    <p:sldId id="291" r:id="rId19"/>
    <p:sldId id="265" r:id="rId20"/>
    <p:sldId id="266" r:id="rId21"/>
    <p:sldId id="292" r:id="rId22"/>
    <p:sldId id="293" r:id="rId23"/>
    <p:sldId id="267" r:id="rId24"/>
    <p:sldId id="295" r:id="rId25"/>
    <p:sldId id="296" r:id="rId26"/>
    <p:sldId id="279" r:id="rId27"/>
    <p:sldId id="297" r:id="rId28"/>
    <p:sldId id="299" r:id="rId29"/>
    <p:sldId id="281"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68" autoAdjust="0"/>
  </p:normalViewPr>
  <p:slideViewPr>
    <p:cSldViewPr>
      <p:cViewPr varScale="1">
        <p:scale>
          <a:sx n="73" d="100"/>
          <a:sy n="73"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B0ED5-AB38-4C2D-8DE6-ED7D5447200A}"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E7471-A23D-40B0-9D26-D22CC3EB89F8}" type="slidenum">
              <a:rPr lang="en-US" smtClean="0"/>
              <a:pPr/>
              <a:t>‹#›</a:t>
            </a:fld>
            <a:endParaRPr lang="en-US"/>
          </a:p>
        </p:txBody>
      </p:sp>
    </p:spTree>
    <p:extLst>
      <p:ext uri="{BB962C8B-B14F-4D97-AF65-F5344CB8AC3E}">
        <p14:creationId xmlns:p14="http://schemas.microsoft.com/office/powerpoint/2010/main" val="190814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A7C9031-E143-4939-ADB9-0D8AD4775426}"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92E7221-CD47-4D60-B193-638538A1B907}"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665E3D9-7797-44AB-B47E-E8B502C2B815}" type="slidenum">
              <a:rPr lang="en-US" smtClean="0"/>
              <a:pPr>
                <a:defRPr/>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AF2ED4-D840-48D4-B95D-DFBCC4090926}"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84D07C-8B93-4387-9CAC-90230B27EBB5}"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84D07C-8B93-4387-9CAC-90230B27EBB5}"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84D07C-8B93-4387-9CAC-90230B27EBB5}" type="slidenum">
              <a:rPr lang="en-US" smtClean="0"/>
              <a:pPr>
                <a:defRPr/>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944DA9E-4454-4C8D-9253-60C049376A93}"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944DA9E-4454-4C8D-9253-60C049376A93}"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1029C73-CB41-45AC-A14D-C5967985488D}"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A7C9031-E143-4939-ADB9-0D8AD4775426}"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definition has three key elements: energy, direction,</a:t>
            </a:r>
          </a:p>
          <a:p>
            <a:r>
              <a:rPr lang="en-US" dirty="0" smtClean="0"/>
              <a:t>and persistence.4</a:t>
            </a:r>
          </a:p>
          <a:p>
            <a:r>
              <a:rPr lang="en-US" dirty="0" smtClean="0"/>
              <a:t>The </a:t>
            </a:r>
            <a:r>
              <a:rPr lang="en-US" i="1" dirty="0" smtClean="0"/>
              <a:t>energy element is a measure of intensity or drive. A motivated person puts forth</a:t>
            </a:r>
          </a:p>
          <a:p>
            <a:r>
              <a:rPr lang="en-US" dirty="0" smtClean="0"/>
              <a:t>effort and works hard. However, the quality of the effort must be considered as well as its</a:t>
            </a:r>
          </a:p>
          <a:p>
            <a:r>
              <a:rPr lang="en-US" dirty="0" smtClean="0"/>
              <a:t>intensity. High levels of effort don’t necessarily lead to favorable job performance unless</a:t>
            </a:r>
          </a:p>
          <a:p>
            <a:r>
              <a:rPr lang="en-US" dirty="0" smtClean="0"/>
              <a:t>the effort is channeled in a </a:t>
            </a:r>
            <a:r>
              <a:rPr lang="en-US" i="1" dirty="0" smtClean="0"/>
              <a:t>direction that benefits the organization. Effort that’s directed</a:t>
            </a:r>
          </a:p>
          <a:p>
            <a:r>
              <a:rPr lang="en-US" dirty="0" smtClean="0"/>
              <a:t>toward, and consistent with, organizational goals is the kind of effort we want from employees.</a:t>
            </a:r>
          </a:p>
          <a:p>
            <a:r>
              <a:rPr lang="en-US" dirty="0" smtClean="0"/>
              <a:t>Finally, motivation includes a </a:t>
            </a:r>
            <a:r>
              <a:rPr lang="en-US" i="1" dirty="0" smtClean="0"/>
              <a:t>persistence dimension. We want employees to persist in</a:t>
            </a:r>
          </a:p>
          <a:p>
            <a:r>
              <a:rPr lang="en-US" dirty="0" smtClean="0"/>
              <a:t>putting forth effort to achieve those goals.</a:t>
            </a:r>
          </a:p>
          <a:p>
            <a:endParaRPr lang="en-US" dirty="0" smtClean="0"/>
          </a:p>
        </p:txBody>
      </p:sp>
      <p:sp>
        <p:nvSpPr>
          <p:cNvPr id="4" name="Slide Number Placeholder 3"/>
          <p:cNvSpPr>
            <a:spLocks noGrp="1"/>
          </p:cNvSpPr>
          <p:nvPr>
            <p:ph type="sldNum" sz="quarter" idx="5"/>
          </p:nvPr>
        </p:nvSpPr>
        <p:spPr/>
        <p:txBody>
          <a:bodyPr/>
          <a:lstStyle/>
          <a:p>
            <a:pPr>
              <a:defRPr/>
            </a:pPr>
            <a:fld id="{1D8DE6C4-921F-41A7-9588-ABED0CCD0B77}"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D503D74-C70B-4D74-9D9A-23551B0AADE9}"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0772480-1699-4885-965B-26A278DABA51}"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0772480-1699-4885-965B-26A278DABA51}"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DFBA8A2-EAB2-422C-B1BA-36A3BB4FAB36}"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92E7221-CD47-4D60-B193-638538A1B907}"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92E7221-CD47-4D60-B193-638538A1B907}"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D8BD707-D9CF-40AE-B4C6-C98DA3205C09}" type="datetimeFigureOut">
              <a:rPr lang="en-US" smtClean="0"/>
              <a:pPr/>
              <a:t>5/2/2020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95800"/>
            <a:ext cx="8305800" cy="2000251"/>
          </a:xfrm>
        </p:spPr>
        <p:txBody>
          <a:bodyPr anchor="ctr">
            <a:noAutofit/>
          </a:bodyPr>
          <a:lstStyle/>
          <a:p>
            <a:r>
              <a:rPr lang="en-US" sz="3200" b="1" dirty="0" smtClean="0">
                <a:solidFill>
                  <a:schemeClr val="bg2">
                    <a:lumMod val="50000"/>
                  </a:schemeClr>
                </a:solidFill>
              </a:rPr>
              <a:t>Motivating and Rewarding Employees</a:t>
            </a:r>
            <a:br>
              <a:rPr lang="en-US" sz="3200" b="1" dirty="0" smtClean="0">
                <a:solidFill>
                  <a:schemeClr val="bg2">
                    <a:lumMod val="50000"/>
                  </a:schemeClr>
                </a:solidFill>
              </a:rPr>
            </a:br>
            <a:r>
              <a:rPr lang="en-US" sz="3200" b="1" dirty="0" smtClean="0">
                <a:solidFill>
                  <a:schemeClr val="bg2">
                    <a:lumMod val="50000"/>
                  </a:schemeClr>
                </a:solidFill>
              </a:rPr>
              <a:t>by Tariq Ghayyur</a:t>
            </a:r>
            <a:br>
              <a:rPr lang="en-US" sz="3200" b="1" dirty="0" smtClean="0">
                <a:solidFill>
                  <a:schemeClr val="bg2">
                    <a:lumMod val="50000"/>
                  </a:schemeClr>
                </a:solidFill>
              </a:rPr>
            </a:br>
            <a:r>
              <a:rPr lang="en-US" sz="3200" b="1" dirty="0" smtClean="0">
                <a:solidFill>
                  <a:schemeClr val="bg2">
                    <a:lumMod val="50000"/>
                  </a:schemeClr>
                </a:solidFill>
              </a:rPr>
              <a:t>Lecturer, Department of Education, UOS</a:t>
            </a:r>
            <a:endParaRPr lang="en-US" sz="3200" b="1" dirty="0">
              <a:solidFill>
                <a:schemeClr val="bg2">
                  <a:lumMod val="50000"/>
                </a:schemeClr>
              </a:solidFill>
            </a:endParaRPr>
          </a:p>
        </p:txBody>
      </p:sp>
      <p:pic>
        <p:nvPicPr>
          <p:cNvPr id="4" name="Picture 3" descr="vouchers46_470.jpg"/>
          <p:cNvPicPr>
            <a:picLocks noChangeAspect="1"/>
          </p:cNvPicPr>
          <p:nvPr/>
        </p:nvPicPr>
        <p:blipFill>
          <a:blip r:embed="rId2"/>
          <a:stretch>
            <a:fillRect/>
          </a:stretch>
        </p:blipFill>
        <p:spPr>
          <a:xfrm>
            <a:off x="381000" y="381000"/>
            <a:ext cx="8458200" cy="4038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low's_hierarchy_of_needs.png"/>
          <p:cNvPicPr>
            <a:picLocks noChangeAspect="1"/>
          </p:cNvPicPr>
          <p:nvPr/>
        </p:nvPicPr>
        <p:blipFill>
          <a:blip r:embed="rId3"/>
          <a:stretch>
            <a:fillRect/>
          </a:stretch>
        </p:blipFill>
        <p:spPr>
          <a:xfrm>
            <a:off x="0" y="436031"/>
            <a:ext cx="9144000" cy="59859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defRPr/>
            </a:pPr>
            <a:r>
              <a:rPr lang="en-US" sz="3600" dirty="0" smtClean="0">
                <a:solidFill>
                  <a:schemeClr val="accent2"/>
                </a:solidFill>
              </a:rPr>
              <a:t>What Is Maslow’s Hierarchy of Needs Theory?</a:t>
            </a:r>
            <a:endParaRPr lang="en-US" sz="3600" dirty="0">
              <a:solidFill>
                <a:schemeClr val="accent2"/>
              </a:solidFill>
            </a:endParaRPr>
          </a:p>
        </p:txBody>
      </p:sp>
      <p:sp>
        <p:nvSpPr>
          <p:cNvPr id="3" name="Content Placeholder 2"/>
          <p:cNvSpPr>
            <a:spLocks noGrp="1"/>
          </p:cNvSpPr>
          <p:nvPr>
            <p:ph idx="1"/>
          </p:nvPr>
        </p:nvSpPr>
        <p:spPr>
          <a:xfrm>
            <a:off x="457200" y="1981200"/>
            <a:ext cx="8229600" cy="4525963"/>
          </a:xfrm>
        </p:spPr>
        <p:txBody>
          <a:bodyPr>
            <a:normAutofit/>
          </a:bodyPr>
          <a:lstStyle/>
          <a:p>
            <a:pPr>
              <a:buFont typeface="Arial" pitchFamily="34" charset="0"/>
              <a:buChar char="•"/>
              <a:defRPr/>
            </a:pPr>
            <a:r>
              <a:rPr lang="en-US" dirty="0" smtClean="0">
                <a:solidFill>
                  <a:schemeClr val="tx1"/>
                </a:solidFill>
              </a:rPr>
              <a:t>Maslow was a psychologist who proposed that within every person is a hierarchy of five needs:</a:t>
            </a:r>
          </a:p>
          <a:p>
            <a:pPr>
              <a:buNone/>
              <a:defRPr/>
            </a:pPr>
            <a:endParaRPr lang="en-US" dirty="0" smtClean="0"/>
          </a:p>
          <a:p>
            <a:pPr marL="971550" lvl="1" indent="-514350">
              <a:buFont typeface="+mj-lt"/>
              <a:buAutoNum type="arabicPeriod"/>
              <a:defRPr/>
            </a:pPr>
            <a:r>
              <a:rPr lang="en-US" b="1" dirty="0" smtClean="0"/>
              <a:t>Physiological needs </a:t>
            </a:r>
            <a:r>
              <a:rPr lang="en-US" dirty="0" smtClean="0"/>
              <a:t>- air, food, drink, shelter, warmth, sex, sleep, etc.</a:t>
            </a:r>
          </a:p>
          <a:p>
            <a:pPr marL="971550" lvl="1" indent="-514350">
              <a:buNone/>
              <a:defRPr/>
            </a:pPr>
            <a:endParaRPr lang="en-US" dirty="0" smtClean="0"/>
          </a:p>
          <a:p>
            <a:pPr marL="971550" lvl="1" indent="-514350">
              <a:buFont typeface="+mj-lt"/>
              <a:buAutoNum type="arabicPeriod"/>
              <a:defRPr/>
            </a:pPr>
            <a:r>
              <a:rPr lang="en-US" dirty="0" smtClean="0"/>
              <a:t> </a:t>
            </a:r>
            <a:r>
              <a:rPr lang="en-US" b="1" dirty="0" smtClean="0"/>
              <a:t>Safety needs </a:t>
            </a:r>
            <a:r>
              <a:rPr lang="en-US" dirty="0" smtClean="0"/>
              <a:t>- protection from elements, security, order, law, limits, stability, etc.</a:t>
            </a:r>
          </a:p>
          <a:p>
            <a:pPr marL="971550" lvl="1" indent="-514350">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defRPr/>
            </a:pPr>
            <a:r>
              <a:rPr lang="en-US" sz="3600" dirty="0" smtClean="0">
                <a:solidFill>
                  <a:schemeClr val="accent2"/>
                </a:solidFill>
              </a:rPr>
              <a:t>What Is Maslow’s Hierarchy of Needs Theory?</a:t>
            </a:r>
            <a:endParaRPr lang="en-US" sz="3600" dirty="0">
              <a:solidFill>
                <a:schemeClr val="accent2"/>
              </a:solidFill>
            </a:endParaRPr>
          </a:p>
        </p:txBody>
      </p:sp>
      <p:sp>
        <p:nvSpPr>
          <p:cNvPr id="3" name="Content Placeholder 2"/>
          <p:cNvSpPr>
            <a:spLocks noGrp="1"/>
          </p:cNvSpPr>
          <p:nvPr>
            <p:ph idx="1"/>
          </p:nvPr>
        </p:nvSpPr>
        <p:spPr>
          <a:xfrm>
            <a:off x="457200" y="1981200"/>
            <a:ext cx="8229600" cy="4525963"/>
          </a:xfrm>
        </p:spPr>
        <p:txBody>
          <a:bodyPr>
            <a:normAutofit/>
          </a:bodyPr>
          <a:lstStyle/>
          <a:p>
            <a:pPr marL="349250" lvl="1" indent="-349250">
              <a:spcBef>
                <a:spcPts val="2000"/>
              </a:spcBef>
              <a:buClr>
                <a:schemeClr val="accent1">
                  <a:lumMod val="60000"/>
                  <a:lumOff val="40000"/>
                </a:schemeClr>
              </a:buClr>
              <a:buFont typeface="Arial" pitchFamily="34" charset="0"/>
              <a:buChar char="•"/>
              <a:defRPr/>
            </a:pPr>
            <a:r>
              <a:rPr lang="en-US" b="1" dirty="0" smtClean="0"/>
              <a:t>3. Belongingness and Love needs </a:t>
            </a:r>
            <a:r>
              <a:rPr lang="en-US" dirty="0" smtClean="0"/>
              <a:t>- work group, family, affection, relationships, etc.</a:t>
            </a:r>
            <a:endParaRPr lang="en-US" b="1" dirty="0" smtClean="0"/>
          </a:p>
          <a:p>
            <a:pPr>
              <a:buFont typeface="Arial" pitchFamily="34" charset="0"/>
              <a:buChar char="•"/>
              <a:defRPr/>
            </a:pPr>
            <a:r>
              <a:rPr lang="en-US" b="1" dirty="0" smtClean="0"/>
              <a:t>4. Esteem needs </a:t>
            </a:r>
            <a:r>
              <a:rPr lang="en-US" dirty="0" smtClean="0"/>
              <a:t>- self-esteem, achievement, mastery, independence, status, dominance, prestige, managerial responsibility, etc.</a:t>
            </a:r>
          </a:p>
          <a:p>
            <a:pPr>
              <a:buFont typeface="Arial" pitchFamily="34" charset="0"/>
              <a:buChar char="•"/>
              <a:defRPr/>
            </a:pPr>
            <a:r>
              <a:rPr lang="en-US" b="1" dirty="0" smtClean="0"/>
              <a:t>5. Self-Actualization needs </a:t>
            </a:r>
            <a:r>
              <a:rPr lang="en-US" dirty="0" smtClean="0"/>
              <a:t>- realizing personal potential, self-fulfillment, seeking personal growth and peak experiences.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this ?</a:t>
            </a:r>
            <a:endParaRPr lang="en-US" dirty="0"/>
          </a:p>
        </p:txBody>
      </p:sp>
      <p:pic>
        <p:nvPicPr>
          <p:cNvPr id="4" name="Content Placeholder 3" descr="douglas-mcgregor-x-y-theory.jpg"/>
          <p:cNvPicPr>
            <a:picLocks noGrp="1" noChangeAspect="1"/>
          </p:cNvPicPr>
          <p:nvPr>
            <p:ph idx="1"/>
          </p:nvPr>
        </p:nvPicPr>
        <p:blipFill>
          <a:blip r:embed="rId2"/>
          <a:srcRect l="-82699" r="-82699"/>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300" dirty="0" smtClean="0">
                <a:solidFill>
                  <a:schemeClr val="accent2"/>
                </a:solidFill>
              </a:rPr>
              <a:t>What Are McGregor’s Theory X and Theory Y?</a:t>
            </a:r>
            <a:endParaRPr lang="en-US" sz="3300"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pPr>
              <a:buNone/>
              <a:defRPr/>
            </a:pPr>
            <a:r>
              <a:rPr lang="en-US" dirty="0" smtClean="0">
                <a:solidFill>
                  <a:schemeClr val="tx1"/>
                </a:solidFill>
              </a:rPr>
              <a:t>Douglas McGregor was a Management professor at the MIT Sloan School of Management He also taught at the Indian Institute of Management Calcutta</a:t>
            </a:r>
          </a:p>
          <a:p>
            <a:pPr>
              <a:buNone/>
              <a:defRPr/>
            </a:pPr>
            <a:r>
              <a:rPr lang="en-US" dirty="0" smtClean="0">
                <a:solidFill>
                  <a:schemeClr val="tx1"/>
                </a:solidFill>
              </a:rPr>
              <a:t>McGregor is best known for proposing two assumptions about human nature:</a:t>
            </a:r>
          </a:p>
          <a:p>
            <a:pPr>
              <a:buFont typeface="Arial" pitchFamily="34" charset="0"/>
              <a:buChar char="•"/>
              <a:defRPr/>
            </a:pPr>
            <a:r>
              <a:rPr lang="en-US" b="1" dirty="0" smtClean="0"/>
              <a:t>Theory X</a:t>
            </a:r>
          </a:p>
          <a:p>
            <a:pPr lvl="1">
              <a:buFont typeface="Arial" pitchFamily="34" charset="0"/>
              <a:buChar char="–"/>
              <a:defRPr/>
            </a:pPr>
            <a:r>
              <a:rPr lang="en-US" dirty="0" smtClean="0"/>
              <a:t>The assumption that employees dislike work, are lazy, avoid responsibility, and must be coerced to work</a:t>
            </a:r>
          </a:p>
          <a:p>
            <a:pPr>
              <a:buFont typeface="Arial" pitchFamily="34" charset="0"/>
              <a:buChar char="•"/>
              <a:defRPr/>
            </a:pPr>
            <a:r>
              <a:rPr lang="en-US" b="1" dirty="0" smtClean="0"/>
              <a:t>Theory Y</a:t>
            </a:r>
          </a:p>
          <a:p>
            <a:pPr lvl="1">
              <a:buFont typeface="Arial" pitchFamily="34" charset="0"/>
              <a:buChar char="–"/>
              <a:defRPr/>
            </a:pPr>
            <a:r>
              <a:rPr lang="en-US" dirty="0" smtClean="0"/>
              <a:t>The assumption that employees are creative, enjoy work, seek responsibility, and can exercise self-direction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this ?</a:t>
            </a:r>
            <a:endParaRPr lang="en-US" dirty="0"/>
          </a:p>
        </p:txBody>
      </p:sp>
      <p:pic>
        <p:nvPicPr>
          <p:cNvPr id="4" name="Content Placeholder 3" descr="herz.jpg"/>
          <p:cNvPicPr>
            <a:picLocks noGrp="1" noChangeAspect="1"/>
          </p:cNvPicPr>
          <p:nvPr>
            <p:ph idx="1"/>
          </p:nvPr>
        </p:nvPicPr>
        <p:blipFill>
          <a:blip r:embed="rId2"/>
          <a:srcRect l="-84413" r="-84413"/>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fontScale="90000"/>
          </a:bodyPr>
          <a:lstStyle/>
          <a:p>
            <a:pPr>
              <a:defRPr/>
            </a:pPr>
            <a:r>
              <a:rPr lang="en-US" dirty="0" smtClean="0">
                <a:solidFill>
                  <a:schemeClr val="accent2"/>
                </a:solidFill>
              </a:rPr>
              <a:t>What Is Herzberg’s Two-Factor Theory?</a:t>
            </a:r>
            <a:endParaRPr lang="en-US" dirty="0">
              <a:solidFill>
                <a:schemeClr val="accent2"/>
              </a:solidFill>
            </a:endParaRPr>
          </a:p>
        </p:txBody>
      </p:sp>
      <p:sp>
        <p:nvSpPr>
          <p:cNvPr id="3" name="Content Placeholder 2"/>
          <p:cNvSpPr>
            <a:spLocks noGrp="1"/>
          </p:cNvSpPr>
          <p:nvPr>
            <p:ph idx="1"/>
          </p:nvPr>
        </p:nvSpPr>
        <p:spPr>
          <a:xfrm>
            <a:off x="457200" y="1905000"/>
            <a:ext cx="8229600" cy="4953001"/>
          </a:xfrm>
        </p:spPr>
        <p:txBody>
          <a:bodyPr>
            <a:normAutofit/>
          </a:bodyPr>
          <a:lstStyle/>
          <a:p>
            <a:r>
              <a:rPr lang="en-US" dirty="0" smtClean="0"/>
              <a:t>Frederick Herzberg’s an American psychologist who became one of the most influential names in business management.</a:t>
            </a:r>
          </a:p>
          <a:p>
            <a:r>
              <a:rPr lang="en-US" sz="2800" dirty="0" smtClean="0">
                <a:solidFill>
                  <a:schemeClr val="tx1"/>
                </a:solidFill>
              </a:rPr>
              <a:t>Herzberg’s </a:t>
            </a:r>
            <a:r>
              <a:rPr lang="en-US" sz="2800" b="1" dirty="0" smtClean="0">
                <a:solidFill>
                  <a:schemeClr val="tx1"/>
                </a:solidFill>
              </a:rPr>
              <a:t>Motivation-Hygiene Theory</a:t>
            </a:r>
            <a:r>
              <a:rPr lang="en-US" sz="2800" dirty="0" smtClean="0">
                <a:solidFill>
                  <a:schemeClr val="tx1"/>
                </a:solidFill>
              </a:rPr>
              <a:t>, also known as the </a:t>
            </a:r>
            <a:r>
              <a:rPr lang="en-US" sz="2800" b="1" dirty="0" smtClean="0">
                <a:solidFill>
                  <a:schemeClr val="tx1"/>
                </a:solidFill>
              </a:rPr>
              <a:t>two-factor theory </a:t>
            </a:r>
            <a:r>
              <a:rPr lang="en-US" sz="2800" dirty="0" smtClean="0">
                <a:solidFill>
                  <a:schemeClr val="tx1"/>
                </a:solidFill>
              </a:rPr>
              <a:t>proposes that:</a:t>
            </a:r>
          </a:p>
          <a:p>
            <a:pPr lvl="1"/>
            <a:r>
              <a:rPr lang="en-US" sz="2400" b="1" i="1" u="sng" dirty="0" smtClean="0"/>
              <a:t>Intrinsic factors </a:t>
            </a:r>
            <a:r>
              <a:rPr lang="en-US" sz="2400" dirty="0" smtClean="0"/>
              <a:t>are related to job satisfaction</a:t>
            </a:r>
          </a:p>
          <a:p>
            <a:pPr lvl="1"/>
            <a:r>
              <a:rPr lang="en-US" sz="2400" b="1" i="1" u="sng" dirty="0" smtClean="0"/>
              <a:t>Extrinsic factors </a:t>
            </a:r>
            <a:r>
              <a:rPr lang="en-US" sz="2400" dirty="0" smtClean="0"/>
              <a:t>are associated with job dissatisfaction</a:t>
            </a:r>
          </a:p>
          <a:p>
            <a:pPr>
              <a:buNone/>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defRPr/>
            </a:pPr>
            <a:r>
              <a:rPr lang="en-US" dirty="0" smtClean="0">
                <a:solidFill>
                  <a:schemeClr val="accent2"/>
                </a:solidFill>
              </a:rPr>
              <a:t>What Is Herzberg’s Two-Factor Theory?</a:t>
            </a:r>
            <a:endParaRPr lang="en-US" dirty="0">
              <a:solidFill>
                <a:schemeClr val="accent2"/>
              </a:solidFill>
            </a:endParaRP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smtClean="0">
                <a:solidFill>
                  <a:srgbClr val="31859C"/>
                </a:solidFill>
              </a:rPr>
              <a:t>Hygiene Factors</a:t>
            </a:r>
          </a:p>
          <a:p>
            <a:pPr lvl="1"/>
            <a:r>
              <a:rPr lang="en-US" sz="2400" dirty="0" smtClean="0"/>
              <a:t>Factors that eliminate job dissatisfaction but don’t motivate.</a:t>
            </a:r>
          </a:p>
          <a:p>
            <a:r>
              <a:rPr lang="en-US" sz="2800" dirty="0" smtClean="0">
                <a:solidFill>
                  <a:srgbClr val="31859C"/>
                </a:solidFill>
              </a:rPr>
              <a:t>Motivators</a:t>
            </a:r>
          </a:p>
          <a:p>
            <a:pPr lvl="1"/>
            <a:r>
              <a:rPr lang="en-US" sz="2400" dirty="0" smtClean="0"/>
              <a:t>Factors that increase job satisfaction and motivation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2"/>
                </a:solidFill>
              </a:rPr>
              <a:t>What Is Herzberg’s Two-Factor Theory?</a:t>
            </a:r>
            <a:endParaRPr lang="en-US" dirty="0">
              <a:solidFill>
                <a:schemeClr val="accent2"/>
              </a:solidFill>
            </a:endParaRPr>
          </a:p>
        </p:txBody>
      </p:sp>
      <p:sp>
        <p:nvSpPr>
          <p:cNvPr id="4" name="Text Placeholder 3"/>
          <p:cNvSpPr>
            <a:spLocks noGrp="1"/>
          </p:cNvSpPr>
          <p:nvPr>
            <p:ph type="body" idx="1"/>
          </p:nvPr>
        </p:nvSpPr>
        <p:spPr/>
        <p:txBody>
          <a:bodyPr/>
          <a:lstStyle/>
          <a:p>
            <a:r>
              <a:rPr lang="en-US" b="1" dirty="0" smtClean="0"/>
              <a:t>Hygiene or Dissatisfies</a:t>
            </a:r>
            <a:r>
              <a:rPr lang="en-US" dirty="0" smtClean="0"/>
              <a:t>:</a:t>
            </a:r>
          </a:p>
        </p:txBody>
      </p:sp>
      <p:sp>
        <p:nvSpPr>
          <p:cNvPr id="3" name="Content Placeholder 2"/>
          <p:cNvSpPr>
            <a:spLocks noGrp="1"/>
          </p:cNvSpPr>
          <p:nvPr>
            <p:ph sz="half" idx="2"/>
          </p:nvPr>
        </p:nvSpPr>
        <p:spPr/>
        <p:txBody>
          <a:bodyPr>
            <a:normAutofit/>
          </a:bodyPr>
          <a:lstStyle/>
          <a:p>
            <a:pPr marL="457200" indent="-457200"/>
            <a:r>
              <a:rPr lang="en-US" dirty="0" smtClean="0"/>
              <a:t>Pay and Benefits</a:t>
            </a:r>
          </a:p>
          <a:p>
            <a:pPr marL="457200" indent="-457200"/>
            <a:r>
              <a:rPr lang="en-US" dirty="0" smtClean="0"/>
              <a:t>Company Policy and Administration</a:t>
            </a:r>
          </a:p>
          <a:p>
            <a:pPr marL="457200" indent="-457200"/>
            <a:r>
              <a:rPr lang="en-US" dirty="0" smtClean="0"/>
              <a:t> Relationships with co-workers </a:t>
            </a:r>
          </a:p>
          <a:p>
            <a:pPr marL="457200" indent="-457200"/>
            <a:r>
              <a:rPr lang="en-US" dirty="0" smtClean="0"/>
              <a:t>Supervision</a:t>
            </a:r>
          </a:p>
        </p:txBody>
      </p:sp>
      <p:sp>
        <p:nvSpPr>
          <p:cNvPr id="5" name="Text Placeholder 4"/>
          <p:cNvSpPr>
            <a:spLocks noGrp="1"/>
          </p:cNvSpPr>
          <p:nvPr>
            <p:ph type="body" sz="quarter" idx="3"/>
          </p:nvPr>
        </p:nvSpPr>
        <p:spPr/>
        <p:txBody>
          <a:bodyPr/>
          <a:lstStyle/>
          <a:p>
            <a:r>
              <a:rPr lang="en-US" b="1" dirty="0" smtClean="0"/>
              <a:t>Motivators or Satisfiers: </a:t>
            </a:r>
          </a:p>
        </p:txBody>
      </p:sp>
      <p:sp>
        <p:nvSpPr>
          <p:cNvPr id="6" name="Content Placeholder 5"/>
          <p:cNvSpPr>
            <a:spLocks noGrp="1"/>
          </p:cNvSpPr>
          <p:nvPr>
            <p:ph sz="quarter" idx="4"/>
          </p:nvPr>
        </p:nvSpPr>
        <p:spPr/>
        <p:txBody>
          <a:bodyPr/>
          <a:lstStyle/>
          <a:p>
            <a:pPr marL="457200" indent="-457200"/>
            <a:r>
              <a:rPr lang="en-US" dirty="0" smtClean="0"/>
              <a:t>Achievement</a:t>
            </a:r>
          </a:p>
          <a:p>
            <a:pPr marL="457200" indent="-457200"/>
            <a:r>
              <a:rPr lang="en-US" dirty="0" smtClean="0"/>
              <a:t>Recognition </a:t>
            </a:r>
          </a:p>
          <a:p>
            <a:pPr marL="457200" indent="-457200"/>
            <a:r>
              <a:rPr lang="en-US" dirty="0" smtClean="0"/>
              <a:t>Work Itself </a:t>
            </a:r>
          </a:p>
          <a:p>
            <a:pPr marL="457200" indent="-457200"/>
            <a:r>
              <a:rPr lang="en-US" dirty="0" smtClean="0"/>
              <a:t>Responsibility </a:t>
            </a:r>
          </a:p>
          <a:p>
            <a:pPr marL="457200" indent="-457200"/>
            <a:r>
              <a:rPr lang="en-US" dirty="0" smtClean="0"/>
              <a:t>Promotion</a:t>
            </a:r>
          </a:p>
          <a:p>
            <a:pPr marL="457200" indent="-457200"/>
            <a:r>
              <a:rPr lang="en-US" dirty="0" smtClean="0"/>
              <a:t>Growth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srcRect/>
          <a:stretch>
            <a:fillRect/>
          </a:stretch>
        </p:blipFill>
        <p:spPr bwMode="auto">
          <a:xfrm>
            <a:off x="152400" y="762000"/>
            <a:ext cx="88884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defRPr/>
            </a:pPr>
            <a:r>
              <a:rPr lang="en-US" dirty="0" smtClean="0">
                <a:solidFill>
                  <a:schemeClr val="accent2"/>
                </a:solidFill>
              </a:rPr>
              <a:t>Learning Objectives</a:t>
            </a:r>
            <a:endParaRPr lang="en-US" dirty="0">
              <a:solidFill>
                <a:schemeClr val="accent2"/>
              </a:solidFill>
            </a:endParaRPr>
          </a:p>
        </p:txBody>
      </p:sp>
      <p:sp>
        <p:nvSpPr>
          <p:cNvPr id="7171" name="Content Placeholder 2"/>
          <p:cNvSpPr>
            <a:spLocks noGrp="1"/>
          </p:cNvSpPr>
          <p:nvPr>
            <p:ph idx="1"/>
          </p:nvPr>
        </p:nvSpPr>
        <p:spPr>
          <a:xfrm>
            <a:off x="457200" y="2133600"/>
            <a:ext cx="8229600" cy="4525963"/>
          </a:xfrm>
        </p:spPr>
        <p:txBody>
          <a:bodyPr/>
          <a:lstStyle/>
          <a:p>
            <a:r>
              <a:rPr lang="en-US" b="1" dirty="0" smtClean="0">
                <a:solidFill>
                  <a:schemeClr val="tx1"/>
                </a:solidFill>
              </a:rPr>
              <a:t>Define</a:t>
            </a:r>
            <a:r>
              <a:rPr lang="en-US" dirty="0" smtClean="0">
                <a:solidFill>
                  <a:schemeClr val="tx1"/>
                </a:solidFill>
              </a:rPr>
              <a:t> and </a:t>
            </a:r>
            <a:r>
              <a:rPr lang="en-US" b="1" dirty="0" smtClean="0">
                <a:solidFill>
                  <a:schemeClr val="tx1"/>
                </a:solidFill>
              </a:rPr>
              <a:t>explain </a:t>
            </a:r>
            <a:r>
              <a:rPr lang="en-US" dirty="0" smtClean="0">
                <a:solidFill>
                  <a:schemeClr val="tx1"/>
                </a:solidFill>
              </a:rPr>
              <a:t> motivation</a:t>
            </a:r>
          </a:p>
          <a:p>
            <a:r>
              <a:rPr lang="en-US" b="1" dirty="0" smtClean="0">
                <a:solidFill>
                  <a:schemeClr val="tx1"/>
                </a:solidFill>
              </a:rPr>
              <a:t>Compare</a:t>
            </a:r>
            <a:r>
              <a:rPr lang="en-US" dirty="0" smtClean="0">
                <a:solidFill>
                  <a:schemeClr val="tx1"/>
                </a:solidFill>
              </a:rPr>
              <a:t> and </a:t>
            </a:r>
            <a:r>
              <a:rPr lang="en-US" b="1" dirty="0" smtClean="0">
                <a:solidFill>
                  <a:schemeClr val="tx1"/>
                </a:solidFill>
              </a:rPr>
              <a:t>contrast</a:t>
            </a:r>
            <a:r>
              <a:rPr lang="en-US" dirty="0" smtClean="0">
                <a:solidFill>
                  <a:schemeClr val="tx1"/>
                </a:solidFill>
              </a:rPr>
              <a:t> early theories of motivation</a:t>
            </a:r>
          </a:p>
          <a:p>
            <a:r>
              <a:rPr lang="en-US" b="1" dirty="0" smtClean="0">
                <a:solidFill>
                  <a:schemeClr val="tx1"/>
                </a:solidFill>
              </a:rPr>
              <a:t>Compare</a:t>
            </a:r>
            <a:r>
              <a:rPr lang="en-US" dirty="0" smtClean="0">
                <a:solidFill>
                  <a:schemeClr val="tx1"/>
                </a:solidFill>
              </a:rPr>
              <a:t> and </a:t>
            </a:r>
            <a:r>
              <a:rPr lang="en-US" b="1" dirty="0" smtClean="0">
                <a:solidFill>
                  <a:schemeClr val="tx1"/>
                </a:solidFill>
              </a:rPr>
              <a:t>contrast</a:t>
            </a:r>
            <a:r>
              <a:rPr lang="en-US" dirty="0" smtClean="0">
                <a:solidFill>
                  <a:schemeClr val="tx1"/>
                </a:solidFill>
              </a:rPr>
              <a:t> contemporary theories of motivation</a:t>
            </a:r>
          </a:p>
          <a:p>
            <a:r>
              <a:rPr lang="en-US" b="1" dirty="0" smtClean="0">
                <a:solidFill>
                  <a:schemeClr val="tx1"/>
                </a:solidFill>
              </a:rPr>
              <a:t>Discuss</a:t>
            </a:r>
            <a:r>
              <a:rPr lang="en-US" dirty="0" smtClean="0">
                <a:solidFill>
                  <a:schemeClr val="tx1"/>
                </a:solidFill>
              </a:rPr>
              <a:t> current issues in motivating employees</a:t>
            </a:r>
            <a:endParaRPr lang="en-US" b="1" dirty="0" smtClean="0">
              <a:solidFill>
                <a:schemeClr val="tx1"/>
              </a:solidFill>
            </a:endParaRPr>
          </a:p>
          <a:p>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3"/>
          <a:srcRect/>
          <a:stretch>
            <a:fillRect/>
          </a:stretch>
        </p:blipFill>
        <p:spPr bwMode="auto">
          <a:xfrm>
            <a:off x="65088" y="1371600"/>
            <a:ext cx="90138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this? </a:t>
            </a:r>
            <a:endParaRPr lang="en-US" dirty="0"/>
          </a:p>
        </p:txBody>
      </p:sp>
      <p:pic>
        <p:nvPicPr>
          <p:cNvPr id="3" name="Picture 2" descr="McClelland2.jpg"/>
          <p:cNvPicPr>
            <a:picLocks noChangeAspect="1"/>
          </p:cNvPicPr>
          <p:nvPr/>
        </p:nvPicPr>
        <p:blipFill>
          <a:blip r:embed="rId2"/>
          <a:stretch>
            <a:fillRect/>
          </a:stretch>
        </p:blipFill>
        <p:spPr>
          <a:xfrm>
            <a:off x="2667000" y="1524000"/>
            <a:ext cx="3886200" cy="441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C. McClelland </a:t>
            </a:r>
            <a:endParaRPr lang="en-US" dirty="0"/>
          </a:p>
        </p:txBody>
      </p:sp>
      <p:sp>
        <p:nvSpPr>
          <p:cNvPr id="3" name="Content Placeholder 2"/>
          <p:cNvSpPr>
            <a:spLocks noGrp="1"/>
          </p:cNvSpPr>
          <p:nvPr>
            <p:ph idx="1"/>
          </p:nvPr>
        </p:nvSpPr>
        <p:spPr/>
        <p:txBody>
          <a:bodyPr/>
          <a:lstStyle/>
          <a:p>
            <a:r>
              <a:rPr lang="en-US" dirty="0" smtClean="0"/>
              <a:t>was an American psychological theorist. Noted for his work on </a:t>
            </a:r>
            <a:r>
              <a:rPr lang="en-US" i="1" dirty="0" smtClean="0"/>
              <a:t>need theory</a:t>
            </a:r>
            <a:r>
              <a:rPr lang="en-US" dirty="0" smtClean="0"/>
              <a:t>.</a:t>
            </a:r>
          </a:p>
          <a:p>
            <a:endParaRPr lang="en-US" dirty="0"/>
          </a:p>
        </p:txBody>
      </p:sp>
      <p:pic>
        <p:nvPicPr>
          <p:cNvPr id="4" name="Picture 3" descr="mcclelland.jpg"/>
          <p:cNvPicPr>
            <a:picLocks noChangeAspect="1"/>
          </p:cNvPicPr>
          <p:nvPr/>
        </p:nvPicPr>
        <p:blipFill>
          <a:blip r:embed="rId2"/>
          <a:stretch>
            <a:fillRect/>
          </a:stretch>
        </p:blipFill>
        <p:spPr>
          <a:xfrm>
            <a:off x="1828800" y="2514600"/>
            <a:ext cx="5514975" cy="3286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1143000"/>
          </a:xfrm>
        </p:spPr>
        <p:txBody>
          <a:bodyPr>
            <a:normAutofit fontScale="90000"/>
          </a:bodyPr>
          <a:lstStyle/>
          <a:p>
            <a:pPr>
              <a:defRPr/>
            </a:pPr>
            <a:r>
              <a:rPr lang="en-US" sz="4000" dirty="0" smtClean="0">
                <a:solidFill>
                  <a:schemeClr val="accent2"/>
                </a:solidFill>
              </a:rPr>
              <a:t>What Is McClelland’s Three-Needs Theory?</a:t>
            </a:r>
            <a:r>
              <a:rPr lang="en-US" sz="4000" dirty="0" smtClean="0"/>
              <a:t/>
            </a:r>
            <a:br>
              <a:rPr lang="en-US" sz="4000" dirty="0" smtClean="0"/>
            </a:br>
            <a:endParaRPr lang="en-US" sz="4000" dirty="0"/>
          </a:p>
        </p:txBody>
      </p:sp>
      <p:sp>
        <p:nvSpPr>
          <p:cNvPr id="4" name="Content Placeholder 3"/>
          <p:cNvSpPr>
            <a:spLocks noGrp="1"/>
          </p:cNvSpPr>
          <p:nvPr>
            <p:ph idx="1"/>
          </p:nvPr>
        </p:nvSpPr>
        <p:spPr/>
        <p:txBody>
          <a:bodyPr>
            <a:normAutofit/>
          </a:bodyPr>
          <a:lstStyle/>
          <a:p>
            <a:pPr lvl="1">
              <a:buFont typeface="Arial" pitchFamily="34" charset="0"/>
              <a:buNone/>
              <a:defRPr/>
            </a:pPr>
            <a:r>
              <a:rPr lang="en-US" sz="2400" dirty="0" smtClean="0"/>
              <a:t>Three acquired needs are major motives at work</a:t>
            </a:r>
          </a:p>
          <a:p>
            <a:pPr>
              <a:buFont typeface="Arial" pitchFamily="34" charset="0"/>
              <a:buChar char="•"/>
              <a:defRPr/>
            </a:pPr>
            <a:r>
              <a:rPr lang="en-US" sz="2800" b="1" dirty="0" smtClean="0"/>
              <a:t>1-Need for Achievement (</a:t>
            </a:r>
            <a:r>
              <a:rPr lang="en-US" sz="2800" b="1" dirty="0" err="1" smtClean="0"/>
              <a:t>nAch</a:t>
            </a:r>
            <a:r>
              <a:rPr lang="en-US" sz="2800" b="1" dirty="0" smtClean="0"/>
              <a:t>)</a:t>
            </a:r>
          </a:p>
          <a:p>
            <a:pPr lvl="1">
              <a:buFont typeface="Arial" pitchFamily="34" charset="0"/>
              <a:buChar char="–"/>
              <a:defRPr/>
            </a:pPr>
            <a:r>
              <a:rPr lang="en-US" sz="2400" dirty="0" smtClean="0"/>
              <a:t>The drive to succeed and excel in relation to a set of standards</a:t>
            </a:r>
          </a:p>
          <a:p>
            <a:pPr lvl="1">
              <a:buFont typeface="Arial" pitchFamily="34" charset="0"/>
              <a:buChar char="–"/>
              <a:defRPr/>
            </a:pPr>
            <a:r>
              <a:rPr lang="en-US" sz="2400" i="1" dirty="0" smtClean="0"/>
              <a:t>person is 'achievement motivated' and  achievement, attainment of realistic but challenging goals, There is a strong need for feedback as to achievement and progress, and a need for a sense of accomplishment.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1143000"/>
          </a:xfrm>
        </p:spPr>
        <p:txBody>
          <a:bodyPr>
            <a:normAutofit fontScale="90000"/>
          </a:bodyPr>
          <a:lstStyle/>
          <a:p>
            <a:pPr>
              <a:defRPr/>
            </a:pPr>
            <a:r>
              <a:rPr lang="en-US" sz="4000" dirty="0" smtClean="0">
                <a:solidFill>
                  <a:schemeClr val="accent2"/>
                </a:solidFill>
              </a:rPr>
              <a:t>What Is McClelland’s Three-Needs Theory?</a:t>
            </a:r>
            <a:r>
              <a:rPr lang="en-US" sz="4000" dirty="0" smtClean="0"/>
              <a:t/>
            </a:r>
            <a:br>
              <a:rPr lang="en-US" sz="4000" dirty="0" smtClean="0"/>
            </a:br>
            <a:endParaRPr lang="en-US" sz="4000" dirty="0"/>
          </a:p>
        </p:txBody>
      </p:sp>
      <p:sp>
        <p:nvSpPr>
          <p:cNvPr id="4" name="Content Placeholder 3"/>
          <p:cNvSpPr>
            <a:spLocks noGrp="1"/>
          </p:cNvSpPr>
          <p:nvPr>
            <p:ph idx="1"/>
          </p:nvPr>
        </p:nvSpPr>
        <p:spPr/>
        <p:txBody>
          <a:bodyPr>
            <a:normAutofit/>
          </a:bodyPr>
          <a:lstStyle/>
          <a:p>
            <a:pPr>
              <a:buFont typeface="Arial" pitchFamily="34" charset="0"/>
              <a:buChar char="•"/>
              <a:defRPr/>
            </a:pPr>
            <a:r>
              <a:rPr lang="en-US" sz="2800" b="1" dirty="0" smtClean="0"/>
              <a:t>2-Need for Power (</a:t>
            </a:r>
            <a:r>
              <a:rPr lang="en-US" sz="2800" b="1" dirty="0" err="1" smtClean="0"/>
              <a:t>nPow</a:t>
            </a:r>
            <a:r>
              <a:rPr lang="en-US" sz="2800" b="1" dirty="0" smtClean="0"/>
              <a:t>)</a:t>
            </a:r>
          </a:p>
          <a:p>
            <a:pPr lvl="1">
              <a:buFont typeface="Arial" pitchFamily="34" charset="0"/>
              <a:buChar char="–"/>
              <a:defRPr/>
            </a:pPr>
            <a:r>
              <a:rPr lang="en-US" sz="2400" dirty="0" smtClean="0"/>
              <a:t>The need to make others behave in a way that they would not have behaved otherwise</a:t>
            </a:r>
          </a:p>
          <a:p>
            <a:pPr lvl="1">
              <a:buFont typeface="Arial" pitchFamily="34" charset="0"/>
              <a:buChar char="–"/>
              <a:defRPr/>
            </a:pPr>
            <a:r>
              <a:rPr lang="en-US" sz="2400" i="1" dirty="0" smtClean="0"/>
              <a:t>person is 'authority motivated'. This driver produces a need to be influential, effective and to make an impact. There is a strong need to lead and for their ideas to prevail. There is also motivation and need towards increasing personal status and prestige.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1143000"/>
          </a:xfrm>
        </p:spPr>
        <p:txBody>
          <a:bodyPr>
            <a:normAutofit fontScale="90000"/>
          </a:bodyPr>
          <a:lstStyle/>
          <a:p>
            <a:pPr>
              <a:defRPr/>
            </a:pPr>
            <a:r>
              <a:rPr lang="en-US" sz="4000" dirty="0" smtClean="0">
                <a:solidFill>
                  <a:schemeClr val="accent2"/>
                </a:solidFill>
              </a:rPr>
              <a:t>What Is McClelland’s Three-Needs Theory?</a:t>
            </a:r>
            <a:r>
              <a:rPr lang="en-US" sz="4000" dirty="0" smtClean="0"/>
              <a:t/>
            </a:r>
            <a:br>
              <a:rPr lang="en-US" sz="4000" dirty="0" smtClean="0"/>
            </a:br>
            <a:endParaRPr lang="en-US" sz="4000" dirty="0"/>
          </a:p>
        </p:txBody>
      </p:sp>
      <p:sp>
        <p:nvSpPr>
          <p:cNvPr id="4" name="Content Placeholder 3"/>
          <p:cNvSpPr>
            <a:spLocks noGrp="1"/>
          </p:cNvSpPr>
          <p:nvPr>
            <p:ph idx="1"/>
          </p:nvPr>
        </p:nvSpPr>
        <p:spPr/>
        <p:txBody>
          <a:bodyPr>
            <a:normAutofit/>
          </a:bodyPr>
          <a:lstStyle/>
          <a:p>
            <a:pPr>
              <a:buFont typeface="Arial" pitchFamily="34" charset="0"/>
              <a:buChar char="•"/>
              <a:defRPr/>
            </a:pPr>
            <a:r>
              <a:rPr lang="en-US" sz="2800" b="1" dirty="0" smtClean="0"/>
              <a:t>3-Need for Affiliation (</a:t>
            </a:r>
            <a:r>
              <a:rPr lang="en-US" sz="2800" b="1" dirty="0" err="1" smtClean="0"/>
              <a:t>nAff</a:t>
            </a:r>
            <a:r>
              <a:rPr lang="en-US" sz="2800" b="1" dirty="0" smtClean="0"/>
              <a:t>)</a:t>
            </a:r>
          </a:p>
          <a:p>
            <a:pPr lvl="1">
              <a:buFont typeface="Arial" pitchFamily="34" charset="0"/>
              <a:buChar char="–"/>
              <a:defRPr/>
            </a:pPr>
            <a:r>
              <a:rPr lang="en-US" sz="2400" dirty="0" smtClean="0"/>
              <a:t>The desire for friendly and close interpersonal relationships</a:t>
            </a:r>
          </a:p>
          <a:p>
            <a:pPr lvl="1">
              <a:buFont typeface="Arial" pitchFamily="34" charset="0"/>
              <a:buChar char="–"/>
              <a:defRPr/>
            </a:pPr>
            <a:r>
              <a:rPr lang="en-US" sz="2400" dirty="0" smtClean="0"/>
              <a:t>person is 'affiliation motivated', and has a need for friendly relationships and is motivated towards interaction with other people. The affiliation driver produces motivation and need to be liked and held in popular regard. These people are team players.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solidFill>
                  <a:schemeClr val="accent2"/>
                </a:solidFill>
              </a:rPr>
              <a:t>Motivating a Diverse Workforce</a:t>
            </a:r>
            <a:endParaRPr lang="en-US" sz="3600" dirty="0">
              <a:solidFill>
                <a:schemeClr val="accent2"/>
              </a:solidFill>
            </a:endParaRPr>
          </a:p>
        </p:txBody>
      </p:sp>
      <p:sp>
        <p:nvSpPr>
          <p:cNvPr id="3" name="Content Placeholder 2"/>
          <p:cNvSpPr>
            <a:spLocks noGrp="1"/>
          </p:cNvSpPr>
          <p:nvPr>
            <p:ph idx="1"/>
          </p:nvPr>
        </p:nvSpPr>
        <p:spPr/>
        <p:txBody>
          <a:bodyPr/>
          <a:lstStyle/>
          <a:p>
            <a:pPr>
              <a:buFont typeface="Arial" pitchFamily="34" charset="0"/>
              <a:buChar char="•"/>
              <a:defRPr/>
            </a:pPr>
            <a:r>
              <a:rPr lang="en-US" b="1" dirty="0" smtClean="0"/>
              <a:t>Compressed Workweek</a:t>
            </a:r>
          </a:p>
          <a:p>
            <a:pPr lvl="1">
              <a:buFont typeface="Arial" pitchFamily="34" charset="0"/>
              <a:buChar char="–"/>
              <a:defRPr/>
            </a:pPr>
            <a:r>
              <a:rPr lang="en-US" dirty="0" smtClean="0"/>
              <a:t>A workweek in which employees work longer hours per day but fewer days per week</a:t>
            </a:r>
          </a:p>
          <a:p>
            <a:pPr>
              <a:buFont typeface="Arial" pitchFamily="34" charset="0"/>
              <a:buChar char="•"/>
              <a:defRPr/>
            </a:pPr>
            <a:r>
              <a:rPr lang="en-US" b="1" dirty="0" smtClean="0"/>
              <a:t>Flexible  Work Hours (flextime)</a:t>
            </a:r>
          </a:p>
          <a:p>
            <a:pPr lvl="1">
              <a:buFont typeface="Arial" pitchFamily="34" charset="0"/>
              <a:buChar char="–"/>
              <a:defRPr/>
            </a:pPr>
            <a:r>
              <a:rPr lang="en-US" dirty="0" smtClean="0"/>
              <a:t>A scheduling system in which employees are required to work a certain number of hours per week but are free, within limits, to vary the hours of work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solidFill>
                  <a:schemeClr val="accent2"/>
                </a:solidFill>
              </a:rPr>
              <a:t>Motivating a Diverse Workforce (cont.)</a:t>
            </a:r>
            <a:endParaRPr lang="en-US" sz="3600" dirty="0">
              <a:solidFill>
                <a:schemeClr val="accent2"/>
              </a:solidFill>
            </a:endParaRPr>
          </a:p>
        </p:txBody>
      </p:sp>
      <p:sp>
        <p:nvSpPr>
          <p:cNvPr id="3" name="Content Placeholder 2"/>
          <p:cNvSpPr>
            <a:spLocks noGrp="1"/>
          </p:cNvSpPr>
          <p:nvPr>
            <p:ph idx="1"/>
          </p:nvPr>
        </p:nvSpPr>
        <p:spPr/>
        <p:txBody>
          <a:bodyPr/>
          <a:lstStyle/>
          <a:p>
            <a:pPr>
              <a:buFont typeface="Arial" pitchFamily="34" charset="0"/>
              <a:buChar char="•"/>
              <a:defRPr/>
            </a:pPr>
            <a:r>
              <a:rPr lang="en-US" b="1" dirty="0" smtClean="0"/>
              <a:t>Job Sharing</a:t>
            </a:r>
          </a:p>
          <a:p>
            <a:pPr>
              <a:buNone/>
              <a:defRPr/>
            </a:pPr>
            <a:r>
              <a:rPr lang="en-US" dirty="0" smtClean="0"/>
              <a:t>When two or more people split (share) a fulltime job</a:t>
            </a:r>
          </a:p>
          <a:p>
            <a:pPr>
              <a:buFont typeface="Arial" pitchFamily="34" charset="0"/>
              <a:buChar char="•"/>
              <a:defRPr/>
            </a:pPr>
            <a:r>
              <a:rPr lang="en-US" b="1" dirty="0" smtClean="0"/>
              <a:t>Telecommuting </a:t>
            </a:r>
          </a:p>
          <a:p>
            <a:pPr>
              <a:buNone/>
              <a:defRPr/>
            </a:pPr>
            <a:r>
              <a:rPr lang="en-US" dirty="0" smtClean="0"/>
              <a:t>A job approach in which employees work at home but are linked by technology to the workplace</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Rewarding Employees</a:t>
            </a:r>
            <a:endParaRPr lang="en-US" dirty="0"/>
          </a:p>
        </p:txBody>
      </p:sp>
      <p:pic>
        <p:nvPicPr>
          <p:cNvPr id="4" name="Content Placeholder 3" descr="employee gift.jpg"/>
          <p:cNvPicPr>
            <a:picLocks noGrp="1" noChangeAspect="1"/>
          </p:cNvPicPr>
          <p:nvPr>
            <p:ph idx="1"/>
          </p:nvPr>
        </p:nvPicPr>
        <p:blipFill>
          <a:blip r:embed="rId2"/>
          <a:srcRect l="-11488" r="-11488"/>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solidFill>
                  <a:schemeClr val="accent2"/>
                </a:solidFill>
              </a:rPr>
              <a:t>Designing Appropriate Rewards Programs</a:t>
            </a:r>
            <a:endParaRPr lang="en-US" sz="4000" dirty="0">
              <a:solidFill>
                <a:schemeClr val="accent2"/>
              </a:solidFill>
            </a:endParaRPr>
          </a:p>
        </p:txBody>
      </p:sp>
      <p:sp>
        <p:nvSpPr>
          <p:cNvPr id="3" name="Content Placeholder 2"/>
          <p:cNvSpPr>
            <a:spLocks noGrp="1"/>
          </p:cNvSpPr>
          <p:nvPr>
            <p:ph idx="1"/>
          </p:nvPr>
        </p:nvSpPr>
        <p:spPr>
          <a:xfrm>
            <a:off x="457200" y="1676400"/>
            <a:ext cx="8229600" cy="4754563"/>
          </a:xfrm>
        </p:spPr>
        <p:txBody>
          <a:bodyPr>
            <a:normAutofit/>
          </a:bodyPr>
          <a:lstStyle/>
          <a:p>
            <a:pPr>
              <a:buFont typeface="Arial" pitchFamily="34" charset="0"/>
              <a:buChar char="•"/>
              <a:defRPr/>
            </a:pPr>
            <a:r>
              <a:rPr lang="en-US" b="1" dirty="0" smtClean="0"/>
              <a:t>Open-Book Management	</a:t>
            </a:r>
          </a:p>
          <a:p>
            <a:pPr lvl="1">
              <a:buFont typeface="Arial" pitchFamily="34" charset="0"/>
              <a:buChar char="–"/>
              <a:defRPr/>
            </a:pPr>
            <a:r>
              <a:rPr lang="en-US" dirty="0" smtClean="0"/>
              <a:t>An organization’s financial statements  are shared with all employees</a:t>
            </a:r>
          </a:p>
          <a:p>
            <a:pPr>
              <a:buFont typeface="Arial" pitchFamily="34" charset="0"/>
              <a:buChar char="•"/>
              <a:defRPr/>
            </a:pPr>
            <a:r>
              <a:rPr lang="en-US" b="1" dirty="0" smtClean="0"/>
              <a:t>Employee Recognition Programs</a:t>
            </a:r>
          </a:p>
          <a:p>
            <a:pPr lvl="1">
              <a:buFont typeface="Arial" pitchFamily="34" charset="0"/>
              <a:buChar char="–"/>
              <a:defRPr/>
            </a:pPr>
            <a:r>
              <a:rPr lang="en-US" dirty="0" smtClean="0"/>
              <a:t>Programs that consist of personal attention and expressions of interest, approval, and appreciation for a job well done</a:t>
            </a:r>
          </a:p>
          <a:p>
            <a:pPr>
              <a:buFont typeface="Arial" pitchFamily="34" charset="0"/>
              <a:buChar char="•"/>
              <a:defRPr/>
            </a:pPr>
            <a:r>
              <a:rPr lang="en-US" b="1" dirty="0" smtClean="0"/>
              <a:t>Pay-for-Performance Programs</a:t>
            </a:r>
          </a:p>
          <a:p>
            <a:pPr lvl="1">
              <a:buFont typeface="Arial" pitchFamily="34" charset="0"/>
              <a:buChar char="–"/>
              <a:defRPr/>
            </a:pPr>
            <a:r>
              <a:rPr lang="en-US" dirty="0" smtClean="0"/>
              <a:t>Variable compensation plans that pay employees on the basis of some performance measurement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defRPr/>
            </a:pPr>
            <a:r>
              <a:rPr lang="en-US" dirty="0" smtClean="0">
                <a:solidFill>
                  <a:schemeClr val="accent2"/>
                </a:solidFill>
              </a:rPr>
              <a:t>What is Motivation?</a:t>
            </a:r>
            <a:endParaRPr lang="en-US" dirty="0">
              <a:solidFill>
                <a:schemeClr val="accent2"/>
              </a:solidFill>
            </a:endParaRPr>
          </a:p>
        </p:txBody>
      </p:sp>
      <p:pic>
        <p:nvPicPr>
          <p:cNvPr id="4" name="Picture 3" descr="(null)"/>
          <p:cNvPicPr>
            <a:picLocks noChangeAspect="1"/>
          </p:cNvPicPr>
          <p:nvPr/>
        </p:nvPicPr>
        <p:blipFill>
          <a:blip r:embed="rId3"/>
          <a:stretch>
            <a:fillRect/>
          </a:stretch>
        </p:blipFill>
        <p:spPr>
          <a:xfrm>
            <a:off x="533400" y="1371600"/>
            <a:ext cx="8077200" cy="4648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Suggestions for </a:t>
            </a:r>
            <a:br>
              <a:rPr lang="en-US" dirty="0" smtClean="0"/>
            </a:br>
            <a:r>
              <a:rPr lang="en-US" dirty="0" smtClean="0"/>
              <a:t>Motivating Employees</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buFont typeface="Monotype Sorts" pitchFamily="1" charset="2"/>
              <a:buChar char="_"/>
            </a:pPr>
            <a:r>
              <a:rPr lang="en-US" dirty="0" smtClean="0"/>
              <a:t>Recognize individuals </a:t>
            </a:r>
          </a:p>
          <a:p>
            <a:pPr>
              <a:lnSpc>
                <a:spcPct val="120000"/>
              </a:lnSpc>
              <a:buFont typeface="Monotype Sorts" pitchFamily="1" charset="2"/>
              <a:buChar char="_"/>
            </a:pPr>
            <a:r>
              <a:rPr lang="en-US" dirty="0" smtClean="0"/>
              <a:t>Match people to jobs</a:t>
            </a:r>
          </a:p>
          <a:p>
            <a:pPr>
              <a:lnSpc>
                <a:spcPct val="120000"/>
              </a:lnSpc>
              <a:buFont typeface="Monotype Sorts" pitchFamily="1" charset="2"/>
              <a:buChar char="_"/>
            </a:pPr>
            <a:r>
              <a:rPr lang="en-US" dirty="0" smtClean="0"/>
              <a:t>Use goals</a:t>
            </a:r>
          </a:p>
          <a:p>
            <a:pPr>
              <a:lnSpc>
                <a:spcPct val="120000"/>
              </a:lnSpc>
              <a:buFont typeface="Monotype Sorts" pitchFamily="1" charset="2"/>
              <a:buChar char="_"/>
            </a:pPr>
            <a:r>
              <a:rPr lang="en-US" dirty="0" smtClean="0"/>
              <a:t>Make goals attainable</a:t>
            </a:r>
          </a:p>
          <a:p>
            <a:pPr>
              <a:lnSpc>
                <a:spcPct val="140000"/>
              </a:lnSpc>
              <a:buFont typeface="Monotype Sorts" pitchFamily="1" charset="2"/>
              <a:buChar char="_"/>
            </a:pPr>
            <a:r>
              <a:rPr lang="en-US" dirty="0" smtClean="0"/>
              <a:t>Individualize rewards</a:t>
            </a:r>
          </a:p>
          <a:p>
            <a:pPr>
              <a:lnSpc>
                <a:spcPct val="140000"/>
              </a:lnSpc>
              <a:buFont typeface="Monotype Sorts" pitchFamily="1" charset="2"/>
              <a:buChar char="_"/>
            </a:pPr>
            <a:r>
              <a:rPr lang="en-US" dirty="0" smtClean="0"/>
              <a:t>Link rewards to performance</a:t>
            </a:r>
          </a:p>
          <a:p>
            <a:pPr>
              <a:lnSpc>
                <a:spcPct val="140000"/>
              </a:lnSpc>
              <a:buFont typeface="Monotype Sorts" pitchFamily="1" charset="2"/>
              <a:buChar char="_"/>
            </a:pPr>
            <a:r>
              <a:rPr lang="en-US" dirty="0" smtClean="0"/>
              <a:t>Don’t ignore money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dirty="0" smtClean="0">
                <a:solidFill>
                  <a:schemeClr val="accent2"/>
                </a:solidFill>
              </a:rPr>
              <a:t>What is Motivation?</a:t>
            </a:r>
            <a:endParaRPr lang="en-US" dirty="0">
              <a:solidFill>
                <a:schemeClr val="accent2"/>
              </a:solidFill>
            </a:endParaRPr>
          </a:p>
        </p:txBody>
      </p:sp>
      <p:sp>
        <p:nvSpPr>
          <p:cNvPr id="3" name="Content Placeholder 2"/>
          <p:cNvSpPr>
            <a:spLocks noGrp="1"/>
          </p:cNvSpPr>
          <p:nvPr>
            <p:ph idx="1"/>
          </p:nvPr>
        </p:nvSpPr>
        <p:spPr>
          <a:xfrm>
            <a:off x="457200" y="1447801"/>
            <a:ext cx="8229600" cy="4419599"/>
          </a:xfrm>
        </p:spPr>
        <p:txBody>
          <a:bodyPr/>
          <a:lstStyle/>
          <a:p>
            <a:pPr>
              <a:buFont typeface="Arial" pitchFamily="34" charset="0"/>
              <a:buChar char="•"/>
              <a:defRPr/>
            </a:pPr>
            <a:r>
              <a:rPr lang="en-US" b="1" dirty="0" smtClean="0"/>
              <a:t>Motivation</a:t>
            </a:r>
          </a:p>
          <a:p>
            <a:pPr lvl="1">
              <a:buFont typeface="Arial" pitchFamily="34" charset="0"/>
              <a:buChar char="–"/>
              <a:defRPr/>
            </a:pPr>
            <a:r>
              <a:rPr lang="en-US" dirty="0" smtClean="0"/>
              <a:t>The process by which a person’s efforts are energized, directed, and sustained toward attaining a goal</a:t>
            </a:r>
          </a:p>
          <a:p>
            <a:pPr lvl="1">
              <a:buFont typeface="Arial" pitchFamily="34" charset="0"/>
              <a:buChar char="–"/>
              <a:defRPr/>
            </a:pPr>
            <a:r>
              <a:rPr lang="en-US" dirty="0" smtClean="0"/>
              <a:t>Individuals differ in motivational drive </a:t>
            </a:r>
          </a:p>
          <a:p>
            <a:pPr lvl="1">
              <a:buFont typeface="Arial" pitchFamily="34" charset="0"/>
              <a:buChar char="–"/>
              <a:defRPr/>
            </a:pPr>
            <a:r>
              <a:rPr lang="en-US" dirty="0" smtClean="0"/>
              <a:t>Overall motivation varies from situation to situation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2154D"/>
                </a:solidFill>
                <a:latin typeface="Calibri"/>
              </a:rPr>
              <a:t>How Do you Motivate Your Employees?</a:t>
            </a:r>
            <a:endParaRPr lang="en-US" dirty="0"/>
          </a:p>
        </p:txBody>
      </p:sp>
      <p:sp>
        <p:nvSpPr>
          <p:cNvPr id="3" name="Content Placeholder 2"/>
          <p:cNvSpPr>
            <a:spLocks noGrp="1"/>
          </p:cNvSpPr>
          <p:nvPr>
            <p:ph idx="1"/>
          </p:nvPr>
        </p:nvSpPr>
        <p:spPr>
          <a:xfrm>
            <a:off x="549275" y="1600200"/>
            <a:ext cx="8042276" cy="4724399"/>
          </a:xfrm>
        </p:spPr>
        <p:txBody>
          <a:bodyPr>
            <a:normAutofit fontScale="92500"/>
          </a:bodyPr>
          <a:lstStyle/>
          <a:p>
            <a:pPr>
              <a:buNone/>
            </a:pPr>
            <a:r>
              <a:rPr lang="en-US" dirty="0" smtClean="0"/>
              <a:t>•Say “Thank You” </a:t>
            </a:r>
          </a:p>
          <a:p>
            <a:pPr>
              <a:buNone/>
            </a:pPr>
            <a:r>
              <a:rPr lang="en-US" dirty="0" smtClean="0"/>
              <a:t>•Notice When Someone is Doing the Right Thing </a:t>
            </a:r>
          </a:p>
          <a:p>
            <a:pPr>
              <a:buNone/>
            </a:pPr>
            <a:r>
              <a:rPr lang="en-US" dirty="0" smtClean="0"/>
              <a:t>•Get to Know Employees </a:t>
            </a:r>
          </a:p>
          <a:p>
            <a:pPr>
              <a:buNone/>
            </a:pPr>
            <a:r>
              <a:rPr lang="en-US" dirty="0" smtClean="0"/>
              <a:t>•Professional Development Opportunities </a:t>
            </a:r>
          </a:p>
          <a:p>
            <a:pPr>
              <a:buNone/>
            </a:pPr>
            <a:r>
              <a:rPr lang="en-US" dirty="0" smtClean="0"/>
              <a:t>•People Support What They Help Create </a:t>
            </a:r>
          </a:p>
          <a:p>
            <a:pPr>
              <a:buNone/>
            </a:pPr>
            <a:r>
              <a:rPr lang="en-US" dirty="0" smtClean="0"/>
              <a:t>•All Staff Deserve Recognition </a:t>
            </a:r>
          </a:p>
          <a:p>
            <a:pPr>
              <a:buNone/>
            </a:pPr>
            <a:r>
              <a:rPr lang="en-US" dirty="0" smtClean="0"/>
              <a:t>•Group Recognition is as Important as Individual Recognition </a:t>
            </a:r>
          </a:p>
          <a:p>
            <a:pPr>
              <a:buNone/>
            </a:pPr>
            <a:r>
              <a:rPr lang="en-US" dirty="0" smtClean="0"/>
              <a:t>•Have Fun!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pPr>
              <a:defRPr/>
            </a:pPr>
            <a:r>
              <a:rPr lang="en-US" dirty="0" smtClean="0">
                <a:solidFill>
                  <a:schemeClr val="accent2"/>
                </a:solidFill>
              </a:rPr>
              <a:t>Three Elements of Motivation</a:t>
            </a:r>
            <a:endParaRPr lang="en-US" dirty="0">
              <a:solidFill>
                <a:schemeClr val="accent2"/>
              </a:solidFill>
            </a:endParaRPr>
          </a:p>
        </p:txBody>
      </p:sp>
      <p:sp>
        <p:nvSpPr>
          <p:cNvPr id="3" name="Content Placeholder 2"/>
          <p:cNvSpPr>
            <a:spLocks noGrp="1"/>
          </p:cNvSpPr>
          <p:nvPr>
            <p:ph idx="1"/>
          </p:nvPr>
        </p:nvSpPr>
        <p:spPr>
          <a:xfrm>
            <a:off x="457200" y="1447800"/>
            <a:ext cx="8229600" cy="5211763"/>
          </a:xfrm>
        </p:spPr>
        <p:txBody>
          <a:bodyPr/>
          <a:lstStyle/>
          <a:p>
            <a:pPr>
              <a:buFont typeface="Arial" charset="0"/>
              <a:buNone/>
            </a:pPr>
            <a:r>
              <a:rPr lang="en-US" dirty="0" smtClean="0">
                <a:solidFill>
                  <a:schemeClr val="tx1"/>
                </a:solidFill>
              </a:rPr>
              <a:t>This definition has three key elements:</a:t>
            </a:r>
          </a:p>
          <a:p>
            <a:pPr>
              <a:buFont typeface="Calibri" pitchFamily="34" charset="0"/>
              <a:buAutoNum type="arabicPeriod"/>
            </a:pPr>
            <a:r>
              <a:rPr lang="en-US" dirty="0" smtClean="0">
                <a:solidFill>
                  <a:schemeClr val="tx1"/>
                </a:solidFill>
              </a:rPr>
              <a:t> </a:t>
            </a:r>
            <a:r>
              <a:rPr lang="en-US" b="1" dirty="0" smtClean="0">
                <a:solidFill>
                  <a:schemeClr val="tx1"/>
                </a:solidFill>
              </a:rPr>
              <a:t>Energy</a:t>
            </a:r>
            <a:r>
              <a:rPr lang="en-US" dirty="0" smtClean="0">
                <a:solidFill>
                  <a:schemeClr val="tx1"/>
                </a:solidFill>
              </a:rPr>
              <a:t>  - </a:t>
            </a:r>
            <a:r>
              <a:rPr lang="en-US" i="1" dirty="0" smtClean="0">
                <a:solidFill>
                  <a:schemeClr val="tx1"/>
                </a:solidFill>
              </a:rPr>
              <a:t>a measure of intensity or drive. </a:t>
            </a:r>
            <a:endParaRPr lang="en-US" dirty="0" smtClean="0">
              <a:solidFill>
                <a:schemeClr val="tx1"/>
              </a:solidFill>
            </a:endParaRPr>
          </a:p>
          <a:p>
            <a:pPr>
              <a:buFont typeface="Calibri" pitchFamily="34" charset="0"/>
              <a:buAutoNum type="arabicPeriod"/>
            </a:pPr>
            <a:r>
              <a:rPr lang="en-US" dirty="0" smtClean="0">
                <a:solidFill>
                  <a:schemeClr val="tx1"/>
                </a:solidFill>
              </a:rPr>
              <a:t> </a:t>
            </a:r>
            <a:r>
              <a:rPr lang="en-US" b="1" dirty="0" smtClean="0">
                <a:solidFill>
                  <a:schemeClr val="tx1"/>
                </a:solidFill>
              </a:rPr>
              <a:t>Direction</a:t>
            </a:r>
            <a:r>
              <a:rPr lang="en-US" dirty="0" smtClean="0">
                <a:solidFill>
                  <a:schemeClr val="tx1"/>
                </a:solidFill>
              </a:rPr>
              <a:t>  - </a:t>
            </a:r>
            <a:r>
              <a:rPr lang="en-US" i="1" dirty="0" smtClean="0">
                <a:solidFill>
                  <a:schemeClr val="tx1"/>
                </a:solidFill>
              </a:rPr>
              <a:t>effort  channeled in a direction that benefits the organization.</a:t>
            </a:r>
            <a:endParaRPr lang="en-US" dirty="0" smtClean="0">
              <a:solidFill>
                <a:schemeClr val="tx1"/>
              </a:solidFill>
            </a:endParaRPr>
          </a:p>
          <a:p>
            <a:pPr>
              <a:buFont typeface="Calibri" pitchFamily="34" charset="0"/>
              <a:buAutoNum type="arabicPeriod"/>
            </a:pPr>
            <a:r>
              <a:rPr lang="en-US" dirty="0" smtClean="0">
                <a:solidFill>
                  <a:schemeClr val="tx1"/>
                </a:solidFill>
              </a:rPr>
              <a:t> </a:t>
            </a:r>
            <a:r>
              <a:rPr lang="en-US" b="1" dirty="0" smtClean="0">
                <a:solidFill>
                  <a:schemeClr val="tx1"/>
                </a:solidFill>
              </a:rPr>
              <a:t>Persistence</a:t>
            </a:r>
            <a:r>
              <a:rPr lang="en-US" dirty="0" smtClean="0">
                <a:solidFill>
                  <a:schemeClr val="tx1"/>
                </a:solidFill>
              </a:rPr>
              <a:t> - </a:t>
            </a:r>
            <a:r>
              <a:rPr lang="en-US" i="1" dirty="0" smtClean="0">
                <a:solidFill>
                  <a:schemeClr val="tx1"/>
                </a:solidFill>
              </a:rPr>
              <a:t>when employees persist in putting forth effort to achieve those goals.</a:t>
            </a:r>
            <a:endParaRPr lang="en-US" i="1" dirty="0" smtClean="0">
              <a:solidFill>
                <a:srgbClr val="31859C"/>
              </a:solidFill>
            </a:endParaRPr>
          </a:p>
          <a:p>
            <a:pPr>
              <a:buFont typeface="Calibri" pitchFamily="34" charset="0"/>
              <a:buAutoNum type="arabicPeriod"/>
            </a:pPr>
            <a:endParaRPr lang="en-US" dirty="0" smtClean="0">
              <a:solidFill>
                <a:srgbClr val="31859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this ?</a:t>
            </a:r>
            <a:endParaRPr lang="en-US" dirty="0"/>
          </a:p>
        </p:txBody>
      </p:sp>
      <p:pic>
        <p:nvPicPr>
          <p:cNvPr id="4" name="Content Placeholder 3" descr="Abraham_Maslow.jpg"/>
          <p:cNvPicPr>
            <a:picLocks noGrp="1" noChangeAspect="1"/>
          </p:cNvPicPr>
          <p:nvPr>
            <p:ph idx="1"/>
          </p:nvPr>
        </p:nvPicPr>
        <p:blipFill>
          <a:blip r:embed="rId2"/>
          <a:srcRect l="-66778" r="-66778"/>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slow-3.jpg"/>
          <p:cNvPicPr>
            <a:picLocks noGrp="1" noChangeAspect="1"/>
          </p:cNvPicPr>
          <p:nvPr>
            <p:ph idx="1"/>
          </p:nvPr>
        </p:nvPicPr>
        <p:blipFill>
          <a:blip r:embed="rId2"/>
          <a:srcRect l="-8634" r="-8634"/>
          <a:stretch>
            <a:fillRect/>
          </a:stretch>
        </p:blipFill>
        <p:spPr>
          <a:xfrm>
            <a:off x="549275" y="762000"/>
            <a:ext cx="8042276" cy="518160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 </a:t>
            </a:r>
            <a:endParaRPr lang="en-US" dirty="0"/>
          </a:p>
        </p:txBody>
      </p:sp>
      <p:sp>
        <p:nvSpPr>
          <p:cNvPr id="3" name="Content Placeholder 2"/>
          <p:cNvSpPr>
            <a:spLocks noGrp="1"/>
          </p:cNvSpPr>
          <p:nvPr>
            <p:ph idx="1"/>
          </p:nvPr>
        </p:nvSpPr>
        <p:spPr/>
        <p:txBody>
          <a:bodyPr/>
          <a:lstStyle/>
          <a:p>
            <a:r>
              <a:rPr lang="en-US" dirty="0" smtClean="0"/>
              <a:t>He described how different needs have greater priority than others. When he did, he found that our needs can be understood better by arranging them in the order of their importance, in our lives.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343</TotalTime>
  <Words>1041</Words>
  <Application>Microsoft Office PowerPoint</Application>
  <PresentationFormat>On-screen Show (4:3)</PresentationFormat>
  <Paragraphs>140</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Breeze</vt:lpstr>
      <vt:lpstr>Motivating and Rewarding Employees by Tariq Ghayyur Lecturer, Department of Education, UOS</vt:lpstr>
      <vt:lpstr>Learning Objectives</vt:lpstr>
      <vt:lpstr>What is Motivation?</vt:lpstr>
      <vt:lpstr>What is Motivation?</vt:lpstr>
      <vt:lpstr>How Do you Motivate Your Employees?</vt:lpstr>
      <vt:lpstr>Three Elements of Motivation</vt:lpstr>
      <vt:lpstr>Who’s this ?</vt:lpstr>
      <vt:lpstr>PowerPoint Presentation</vt:lpstr>
      <vt:lpstr>Abraham Maslow </vt:lpstr>
      <vt:lpstr>PowerPoint Presentation</vt:lpstr>
      <vt:lpstr>What Is Maslow’s Hierarchy of Needs Theory?</vt:lpstr>
      <vt:lpstr>What Is Maslow’s Hierarchy of Needs Theory?</vt:lpstr>
      <vt:lpstr>Who is this ?</vt:lpstr>
      <vt:lpstr>What Are McGregor’s Theory X and Theory Y?</vt:lpstr>
      <vt:lpstr>Who this ?</vt:lpstr>
      <vt:lpstr>What Is Herzberg’s Two-Factor Theory?</vt:lpstr>
      <vt:lpstr>What Is Herzberg’s Two-Factor Theory?</vt:lpstr>
      <vt:lpstr>What Is Herzberg’s Two-Factor Theory?</vt:lpstr>
      <vt:lpstr>PowerPoint Presentation</vt:lpstr>
      <vt:lpstr>PowerPoint Presentation</vt:lpstr>
      <vt:lpstr>Who is this? </vt:lpstr>
      <vt:lpstr>David C. McClelland </vt:lpstr>
      <vt:lpstr>What Is McClelland’s Three-Needs Theory? </vt:lpstr>
      <vt:lpstr>What Is McClelland’s Three-Needs Theory? </vt:lpstr>
      <vt:lpstr>What Is McClelland’s Three-Needs Theory? </vt:lpstr>
      <vt:lpstr>Motivating a Diverse Workforce</vt:lpstr>
      <vt:lpstr>Motivating a Diverse Workforce (cont.)</vt:lpstr>
      <vt:lpstr>Rewarding Employees</vt:lpstr>
      <vt:lpstr>Designing Appropriate Rewards Programs</vt:lpstr>
      <vt:lpstr>Additional Suggestions for  Motivating Employees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corei5</cp:lastModifiedBy>
  <cp:revision>13</cp:revision>
  <dcterms:created xsi:type="dcterms:W3CDTF">2012-12-08T22:53:57Z</dcterms:created>
  <dcterms:modified xsi:type="dcterms:W3CDTF">2020-05-02T08:58:42Z</dcterms:modified>
</cp:coreProperties>
</file>