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4"/>
  </p:notesMasterIdLst>
  <p:handoutMasterIdLst>
    <p:handoutMasterId r:id="rId15"/>
  </p:handoutMasterIdLst>
  <p:sldIdLst>
    <p:sldId id="256" r:id="rId5"/>
    <p:sldId id="257" r:id="rId6"/>
    <p:sldId id="258" r:id="rId7"/>
    <p:sldId id="267" r:id="rId8"/>
    <p:sldId id="259" r:id="rId9"/>
    <p:sldId id="264" r:id="rId10"/>
    <p:sldId id="265" r:id="rId11"/>
    <p:sldId id="266"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5/3/2020</a:t>
            </a:fld>
            <a:endParaRPr lang="en-US" dirty="0"/>
          </a:p>
        </p:txBody>
      </p:sp>
      <p:sp>
        <p:nvSpPr>
          <p:cNvPr id="4" name="Footer Placeholder 3">
            <a:extLst>
              <a:ext uri="{FF2B5EF4-FFF2-40B4-BE49-F238E27FC236}">
                <a16:creationId xmlns:a16="http://schemas.microsoft.com/office/drawing/2014/main" xmlns=""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5/3/2020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5/3/2020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5/3/2020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5/3/2020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5/3/2020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5/3/2020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4188DD-3717-47D0-B979-D111D81B46AA}"/>
              </a:ext>
            </a:extLst>
          </p:cNvPr>
          <p:cNvSpPr>
            <a:spLocks noGrp="1"/>
          </p:cNvSpPr>
          <p:nvPr>
            <p:ph type="ctrTitle"/>
          </p:nvPr>
        </p:nvSpPr>
        <p:spPr>
          <a:xfrm>
            <a:off x="1078523" y="1098388"/>
            <a:ext cx="10318418" cy="4394988"/>
          </a:xfrm>
        </p:spPr>
        <p:txBody>
          <a:bodyPr/>
          <a:lstStyle/>
          <a:p>
            <a:r>
              <a:rPr lang="en-US" dirty="0" smtClean="0">
                <a:latin typeface="Bodoni MT" panose="02070603080606020203" pitchFamily="18" charset="0"/>
              </a:rPr>
              <a:t>Trespass to land</a:t>
            </a:r>
            <a:endParaRPr lang="en-US" dirty="0">
              <a:latin typeface="Bodoni MT" panose="02070603080606020203" pitchFamily="18" charset="0"/>
            </a:endParaRPr>
          </a:p>
        </p:txBody>
      </p:sp>
    </p:spTree>
    <p:extLst>
      <p:ext uri="{BB962C8B-B14F-4D97-AF65-F5344CB8AC3E}">
        <p14:creationId xmlns:p14="http://schemas.microsoft.com/office/powerpoint/2010/main" val="1957017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DAE078-3CB3-4D1F-8E4E-75C6D5DA8D1A}"/>
              </a:ext>
            </a:extLst>
          </p:cNvPr>
          <p:cNvSpPr>
            <a:spLocks noGrp="1"/>
          </p:cNvSpPr>
          <p:nvPr>
            <p:ph type="title"/>
          </p:nvPr>
        </p:nvSpPr>
        <p:spPr>
          <a:xfrm>
            <a:off x="1203435" y="382385"/>
            <a:ext cx="4404885" cy="812431"/>
          </a:xfrm>
        </p:spPr>
        <p:txBody>
          <a:bodyPr>
            <a:normAutofit fontScale="90000"/>
          </a:bodyPr>
          <a:lstStyle/>
          <a:p>
            <a:r>
              <a:rPr lang="en-US" sz="4000" dirty="0" smtClean="0">
                <a:latin typeface="Bodoni MT" panose="02070603080606020203" pitchFamily="18" charset="0"/>
              </a:rPr>
              <a:t>Trespass to land</a:t>
            </a:r>
            <a:br>
              <a:rPr lang="en-US" sz="4000" dirty="0" smtClean="0">
                <a:latin typeface="Bodoni MT" panose="02070603080606020203" pitchFamily="18" charset="0"/>
              </a:rPr>
            </a:br>
            <a:r>
              <a:rPr lang="en-US" sz="4000" dirty="0">
                <a:latin typeface="Bodoni MT" panose="02070603080606020203" pitchFamily="18" charset="0"/>
              </a:rPr>
              <a:t/>
            </a:r>
            <a:br>
              <a:rPr lang="en-US" sz="4000" dirty="0">
                <a:latin typeface="Bodoni MT" panose="02070603080606020203" pitchFamily="18" charset="0"/>
              </a:rPr>
            </a:b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6797BDE5-A8BD-4286-8221-21664A41BD79}"/>
              </a:ext>
            </a:extLst>
          </p:cNvPr>
          <p:cNvSpPr>
            <a:spLocks noGrp="1"/>
          </p:cNvSpPr>
          <p:nvPr>
            <p:ph idx="1"/>
          </p:nvPr>
        </p:nvSpPr>
        <p:spPr>
          <a:xfrm>
            <a:off x="1203435" y="1556061"/>
            <a:ext cx="10178322" cy="4684776"/>
          </a:xfrm>
        </p:spPr>
        <p:txBody>
          <a:bodyPr>
            <a:normAutofit lnSpcReduction="10000"/>
          </a:bodyPr>
          <a:lstStyle/>
          <a:p>
            <a:r>
              <a:rPr lang="en-US" dirty="0" smtClean="0"/>
              <a:t>“</a:t>
            </a:r>
            <a:r>
              <a:rPr lang="en-US" sz="2800" dirty="0" smtClean="0"/>
              <a:t>Trespass to land is an unauthorized entry upon the land of another person without lawful justification or </a:t>
            </a:r>
            <a:r>
              <a:rPr lang="en-US" sz="2800" dirty="0"/>
              <a:t>excuse. If a </a:t>
            </a:r>
            <a:r>
              <a:rPr lang="en-US" sz="2800" dirty="0" smtClean="0"/>
              <a:t>man's land </a:t>
            </a:r>
            <a:r>
              <a:rPr lang="en-US" sz="2800" dirty="0"/>
              <a:t>is not surrounded by an actual fence, the law </a:t>
            </a:r>
            <a:r>
              <a:rPr lang="en-US" sz="2800" dirty="0" smtClean="0"/>
              <a:t>encircles </a:t>
            </a:r>
            <a:r>
              <a:rPr lang="en-US" sz="2800" dirty="0"/>
              <a:t>it with an imaginary enclosure, to pass which is to break and enter his close. The mere act of </a:t>
            </a:r>
            <a:r>
              <a:rPr lang="en-US" sz="2800" dirty="0" smtClean="0"/>
              <a:t>breaking through </a:t>
            </a:r>
            <a:r>
              <a:rPr lang="en-US" sz="2800" dirty="0"/>
              <a:t>this imaginary boundary constitutes a cause of </a:t>
            </a:r>
            <a:r>
              <a:rPr lang="en-US" sz="2800" dirty="0" smtClean="0"/>
              <a:t>action</a:t>
            </a:r>
            <a:r>
              <a:rPr lang="en-US" sz="2800" dirty="0"/>
              <a:t>, as being a violation of the right of property, although no actual damage may be done. Every trespass upon </a:t>
            </a:r>
            <a:r>
              <a:rPr lang="en-US" sz="2800" dirty="0" smtClean="0"/>
              <a:t>land is</a:t>
            </a:r>
            <a:r>
              <a:rPr lang="en-US" sz="2800" dirty="0"/>
              <a:t>, in legal parlance, an injury to the land, although it consists merely in the act of walking over it, and no </a:t>
            </a:r>
            <a:r>
              <a:rPr lang="en-US" sz="2800" dirty="0" err="1" smtClean="0"/>
              <a:t>damageis</a:t>
            </a:r>
            <a:r>
              <a:rPr lang="en-US" sz="2800" dirty="0" smtClean="0"/>
              <a:t> </a:t>
            </a:r>
            <a:r>
              <a:rPr lang="en-US" sz="2800" dirty="0"/>
              <a:t>done to the soil or grass</a:t>
            </a:r>
            <a:endParaRPr lang="en-US" sz="2800" dirty="0"/>
          </a:p>
        </p:txBody>
      </p:sp>
    </p:spTree>
    <p:extLst>
      <p:ext uri="{BB962C8B-B14F-4D97-AF65-F5344CB8AC3E}">
        <p14:creationId xmlns:p14="http://schemas.microsoft.com/office/powerpoint/2010/main" val="10404095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38657A-8B7E-4B6C-A10E-806AE7B7F95B}"/>
              </a:ext>
            </a:extLst>
          </p:cNvPr>
          <p:cNvSpPr>
            <a:spLocks noGrp="1"/>
          </p:cNvSpPr>
          <p:nvPr>
            <p:ph type="title"/>
          </p:nvPr>
        </p:nvSpPr>
        <p:spPr>
          <a:xfrm>
            <a:off x="1251678" y="382385"/>
            <a:ext cx="4271298" cy="763663"/>
          </a:xfrm>
        </p:spPr>
        <p:txBody>
          <a:bodyPr>
            <a:normAutofit/>
          </a:bodyPr>
          <a:lstStyle/>
          <a:p>
            <a:r>
              <a:rPr lang="en-US" sz="4000" dirty="0" err="1" smtClean="0">
                <a:latin typeface="Bodoni MT" panose="02070603080606020203" pitchFamily="18" charset="0"/>
              </a:rPr>
              <a:t>Dispossesion</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5E50C1E8-A3C4-4E79-8384-A72C2430432A}"/>
              </a:ext>
            </a:extLst>
          </p:cNvPr>
          <p:cNvSpPr>
            <a:spLocks noGrp="1"/>
          </p:cNvSpPr>
          <p:nvPr>
            <p:ph idx="1"/>
          </p:nvPr>
        </p:nvSpPr>
        <p:spPr>
          <a:xfrm>
            <a:off x="1251678" y="1146048"/>
            <a:ext cx="10178322" cy="4733544"/>
          </a:xfrm>
        </p:spPr>
        <p:txBody>
          <a:bodyPr>
            <a:normAutofit/>
          </a:bodyPr>
          <a:lstStyle/>
          <a:p>
            <a:pPr marL="457200" indent="-457200">
              <a:lnSpc>
                <a:spcPct val="200000"/>
              </a:lnSpc>
              <a:buAutoNum type="arabicPeriod"/>
            </a:pPr>
            <a:r>
              <a:rPr lang="en-US" dirty="0"/>
              <a:t>Dispossession or ouster is wrongfully taking possession of land from its rightful owner. The word ' </a:t>
            </a:r>
            <a:r>
              <a:rPr lang="en-US" dirty="0" smtClean="0"/>
              <a:t>dispossession applies </a:t>
            </a:r>
            <a:r>
              <a:rPr lang="en-US" dirty="0"/>
              <a:t>only to cases where the owner of land has, by the act of some person, been deprived altogether of his dominion over the land itself, or the receipt of its profits </a:t>
            </a:r>
            <a:r>
              <a:rPr lang="en-US" dirty="0" smtClean="0"/>
              <a:t>.In </a:t>
            </a:r>
            <a:r>
              <a:rPr lang="en-US" dirty="0"/>
              <a:t>order to constitute dispossession there must in every case be positive acts, which can be referred only to the intention of acquiring exclusive control {P. &amp;' W., 85). A person cannot be dispossessed of immoveable property unless he was </a:t>
            </a:r>
            <a:r>
              <a:rPr lang="en-US" dirty="0" smtClean="0"/>
              <a:t>possessed thereof </a:t>
            </a:r>
            <a:r>
              <a:rPr lang="en-US" dirty="0"/>
              <a:t>at the time.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30784842"/>
              </p:ext>
            </p:extLst>
          </p:nvPr>
        </p:nvGraphicFramePr>
        <p:xfrm>
          <a:off x="1250950" y="5879592"/>
          <a:ext cx="10179050" cy="978408"/>
        </p:xfrm>
        <a:graphic>
          <a:graphicData uri="http://schemas.openxmlformats.org/drawingml/2006/table">
            <a:tbl>
              <a:tblPr/>
              <a:tblGrid>
                <a:gridCol w="10179050"/>
              </a:tblGrid>
              <a:tr h="978408">
                <a:tc>
                  <a:txBody>
                    <a:bodyPr/>
                    <a:lstStyle/>
                    <a:p>
                      <a:endParaRPr lang="en-US" sz="2400" dirty="0"/>
                    </a:p>
                  </a:txBody>
                  <a:tcPr>
                    <a:lnL>
                      <a:noFill/>
                    </a:lnL>
                    <a:lnR>
                      <a:noFill/>
                    </a:lnR>
                    <a:lnT>
                      <a:noFill/>
                    </a:lnT>
                    <a:lnB>
                      <a:noFill/>
                    </a:lnB>
                  </a:tcPr>
                </a:tc>
              </a:tr>
            </a:tbl>
          </a:graphicData>
        </a:graphic>
      </p:graphicFrame>
    </p:spTree>
    <p:extLst>
      <p:ext uri="{BB962C8B-B14F-4D97-AF65-F5344CB8AC3E}">
        <p14:creationId xmlns:p14="http://schemas.microsoft.com/office/powerpoint/2010/main" val="463697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38657A-8B7E-4B6C-A10E-806AE7B7F95B}"/>
              </a:ext>
            </a:extLst>
          </p:cNvPr>
          <p:cNvSpPr>
            <a:spLocks noGrp="1"/>
          </p:cNvSpPr>
          <p:nvPr>
            <p:ph type="title"/>
          </p:nvPr>
        </p:nvSpPr>
        <p:spPr>
          <a:xfrm>
            <a:off x="1251678" y="382385"/>
            <a:ext cx="4271298" cy="763663"/>
          </a:xfrm>
        </p:spPr>
        <p:txBody>
          <a:bodyPr>
            <a:normAutofit/>
          </a:bodyPr>
          <a:lstStyle/>
          <a:p>
            <a:r>
              <a:rPr lang="en-US" sz="4000" dirty="0" smtClean="0">
                <a:latin typeface="Bodoni MT" panose="02070603080606020203" pitchFamily="18" charset="0"/>
              </a:rPr>
              <a:t>Remedy</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5E50C1E8-A3C4-4E79-8384-A72C2430432A}"/>
              </a:ext>
            </a:extLst>
          </p:cNvPr>
          <p:cNvSpPr>
            <a:spLocks noGrp="1"/>
          </p:cNvSpPr>
          <p:nvPr>
            <p:ph idx="1"/>
          </p:nvPr>
        </p:nvSpPr>
        <p:spPr>
          <a:xfrm>
            <a:off x="1251678" y="1146048"/>
            <a:ext cx="10178322" cy="5254752"/>
          </a:xfrm>
        </p:spPr>
        <p:txBody>
          <a:bodyPr>
            <a:normAutofit/>
          </a:bodyPr>
          <a:lstStyle/>
          <a:p>
            <a:pPr marL="0" indent="0">
              <a:lnSpc>
                <a:spcPct val="200000"/>
              </a:lnSpc>
              <a:buNone/>
            </a:pPr>
            <a:r>
              <a:rPr lang="en-US" dirty="0" smtClean="0"/>
              <a:t>The most appropriate remedy for dispossession </a:t>
            </a:r>
            <a:r>
              <a:rPr lang="en-US" dirty="0" err="1" smtClean="0"/>
              <a:t>wil</a:t>
            </a:r>
            <a:r>
              <a:rPr lang="en-US" dirty="0" smtClean="0"/>
              <a:t> be filing a suit for recovery of the possession of the immovable property complained off. The </a:t>
            </a:r>
            <a:r>
              <a:rPr lang="en-US" dirty="0"/>
              <a:t>value of the goods may be assessed at the price they bore in the market at the time of demand by the plaintiff, or </a:t>
            </a:r>
            <a:r>
              <a:rPr lang="en-US" dirty="0" smtClean="0"/>
              <a:t>at the </a:t>
            </a:r>
            <a:r>
              <a:rPr lang="en-US" dirty="0"/>
              <a:t>time of trial, whichever is the highest </a:t>
            </a:r>
            <a:r>
              <a:rPr lang="en-US" dirty="0" smtClean="0"/>
              <a:t>The </a:t>
            </a:r>
            <a:r>
              <a:rPr lang="en-US" dirty="0"/>
              <a:t>remarks made in </a:t>
            </a:r>
            <a:r>
              <a:rPr lang="en-US" dirty="0" smtClean="0"/>
              <a:t>measuring damages </a:t>
            </a:r>
            <a:r>
              <a:rPr lang="en-US" dirty="0"/>
              <a:t>in actions for trespass to goods apply equally here. The proper measure of damages for wrongful detention</a:t>
            </a:r>
          </a:p>
          <a:p>
            <a:pPr marL="0" indent="0">
              <a:lnSpc>
                <a:spcPct val="200000"/>
              </a:lnSpc>
              <a:buNone/>
            </a:pPr>
            <a:r>
              <a:rPr lang="en-US" dirty="0"/>
              <a:t>of property is the difference between the value of the property when seized and its value </a:t>
            </a:r>
            <a:r>
              <a:rPr lang="en-US" dirty="0" smtClean="0"/>
              <a:t>when.</a:t>
            </a:r>
            <a:endParaRPr lang="en-US" dirty="0"/>
          </a:p>
        </p:txBody>
      </p:sp>
    </p:spTree>
    <p:extLst>
      <p:ext uri="{BB962C8B-B14F-4D97-AF65-F5344CB8AC3E}">
        <p14:creationId xmlns:p14="http://schemas.microsoft.com/office/powerpoint/2010/main" val="1030739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CDC4A3-530D-433A-956F-BDFFF54367FD}"/>
              </a:ext>
            </a:extLst>
          </p:cNvPr>
          <p:cNvSpPr>
            <a:spLocks noGrp="1"/>
          </p:cNvSpPr>
          <p:nvPr>
            <p:ph type="title"/>
          </p:nvPr>
        </p:nvSpPr>
        <p:spPr>
          <a:xfrm>
            <a:off x="1251678" y="382385"/>
            <a:ext cx="10178322" cy="812431"/>
          </a:xfrm>
        </p:spPr>
        <p:txBody>
          <a:bodyPr>
            <a:normAutofit/>
          </a:bodyPr>
          <a:lstStyle/>
          <a:p>
            <a:pPr algn="ctr"/>
            <a:r>
              <a:rPr lang="en-US" sz="4000" dirty="0" smtClean="0">
                <a:latin typeface="Bodoni MT" panose="02070603080606020203" pitchFamily="18" charset="0"/>
              </a:rPr>
              <a:t>Trespass </a:t>
            </a:r>
            <a:r>
              <a:rPr lang="en-US" sz="4000" b="1" i="1" dirty="0" err="1" smtClean="0">
                <a:latin typeface="Bodoni MT" panose="02070603080606020203" pitchFamily="18" charset="0"/>
              </a:rPr>
              <a:t>ab</a:t>
            </a:r>
            <a:r>
              <a:rPr lang="en-US" sz="4000" b="1" i="1" dirty="0" smtClean="0">
                <a:latin typeface="Bodoni MT" panose="02070603080606020203" pitchFamily="18" charset="0"/>
              </a:rPr>
              <a:t> initio</a:t>
            </a:r>
            <a:endParaRPr lang="en-US" sz="4000" b="1" i="1"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01E6A7A6-EB46-4CA0-B991-935C9B9C6F26}"/>
              </a:ext>
            </a:extLst>
          </p:cNvPr>
          <p:cNvSpPr>
            <a:spLocks noGrp="1"/>
          </p:cNvSpPr>
          <p:nvPr>
            <p:ph idx="1"/>
          </p:nvPr>
        </p:nvSpPr>
        <p:spPr>
          <a:xfrm>
            <a:off x="1251678" y="1194816"/>
            <a:ext cx="10709094" cy="5900927"/>
          </a:xfrm>
        </p:spPr>
        <p:txBody>
          <a:bodyPr>
            <a:normAutofit/>
          </a:bodyPr>
          <a:lstStyle/>
          <a:p>
            <a:pPr marL="0" indent="0">
              <a:buNone/>
            </a:pPr>
            <a:r>
              <a:rPr lang="en-US" sz="2800" dirty="0" smtClean="0">
                <a:latin typeface="Times New Roman" panose="02020603050405020304" pitchFamily="18" charset="0"/>
                <a:cs typeface="Times New Roman" panose="02020603050405020304" pitchFamily="18" charset="0"/>
              </a:rPr>
              <a:t>Where a person lawfully enters upon a building, premises or land and afterwards commits some </a:t>
            </a:r>
            <a:r>
              <a:rPr lang="en-US" sz="2800" dirty="0" smtClean="0">
                <a:latin typeface="Times New Roman" panose="02020603050405020304" pitchFamily="18" charset="0"/>
                <a:cs typeface="Times New Roman" panose="02020603050405020304" pitchFamily="18" charset="0"/>
              </a:rPr>
              <a:t>un</a:t>
            </a:r>
            <a:r>
              <a:rPr lang="en-US" sz="2800" dirty="0" smtClean="0">
                <a:latin typeface="Times New Roman" panose="02020603050405020304" pitchFamily="18" charset="0"/>
                <a:cs typeface="Times New Roman" panose="02020603050405020304" pitchFamily="18" charset="0"/>
              </a:rPr>
              <a:t>lawful act over here, his conduct shall relate back and make his original entry as unlawful. This is known as Trespass </a:t>
            </a:r>
            <a:r>
              <a:rPr lang="en-US" sz="2800" b="1" i="1" dirty="0" err="1" smtClean="0">
                <a:latin typeface="Times New Roman" panose="02020603050405020304" pitchFamily="18" charset="0"/>
                <a:cs typeface="Times New Roman" panose="02020603050405020304" pitchFamily="18" charset="0"/>
              </a:rPr>
              <a:t>ab</a:t>
            </a:r>
            <a:r>
              <a:rPr lang="en-US" sz="2800" b="1" i="1" dirty="0" smtClean="0">
                <a:latin typeface="Times New Roman" panose="02020603050405020304" pitchFamily="18" charset="0"/>
                <a:cs typeface="Times New Roman" panose="02020603050405020304" pitchFamily="18" charset="0"/>
              </a:rPr>
              <a:t> initio</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6207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38657A-8B7E-4B6C-A10E-806AE7B7F95B}"/>
              </a:ext>
            </a:extLst>
          </p:cNvPr>
          <p:cNvSpPr>
            <a:spLocks noGrp="1"/>
          </p:cNvSpPr>
          <p:nvPr>
            <p:ph type="title"/>
          </p:nvPr>
        </p:nvSpPr>
        <p:spPr>
          <a:xfrm>
            <a:off x="1251678" y="382385"/>
            <a:ext cx="4271298" cy="763663"/>
          </a:xfrm>
        </p:spPr>
        <p:txBody>
          <a:bodyPr>
            <a:normAutofit/>
          </a:bodyPr>
          <a:lstStyle/>
          <a:p>
            <a:r>
              <a:rPr lang="en-US" sz="4000" dirty="0" smtClean="0">
                <a:latin typeface="Bodoni MT" panose="02070603080606020203" pitchFamily="18" charset="0"/>
              </a:rPr>
              <a:t>Detention</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5E50C1E8-A3C4-4E79-8384-A72C2430432A}"/>
              </a:ext>
            </a:extLst>
          </p:cNvPr>
          <p:cNvSpPr>
            <a:spLocks noGrp="1"/>
          </p:cNvSpPr>
          <p:nvPr>
            <p:ph idx="1"/>
          </p:nvPr>
        </p:nvSpPr>
        <p:spPr>
          <a:xfrm>
            <a:off x="1251678" y="1146048"/>
            <a:ext cx="10178322" cy="5254752"/>
          </a:xfrm>
        </p:spPr>
        <p:txBody>
          <a:bodyPr>
            <a:normAutofit fontScale="25000" lnSpcReduction="20000"/>
          </a:bodyPr>
          <a:lstStyle/>
          <a:p>
            <a:pPr marL="0" indent="0">
              <a:lnSpc>
                <a:spcPct val="200000"/>
              </a:lnSpc>
              <a:buNone/>
            </a:pPr>
            <a:r>
              <a:rPr lang="en-US" sz="8000" dirty="0">
                <a:latin typeface="Times New Roman" panose="02020603050405020304" pitchFamily="18" charset="0"/>
                <a:cs typeface="Times New Roman" panose="02020603050405020304" pitchFamily="18" charset="0"/>
              </a:rPr>
              <a:t>Detention is the adverse withholding of the goods of another. The remedy in English </a:t>
            </a:r>
            <a:r>
              <a:rPr lang="en-US" sz="8000" dirty="0" err="1">
                <a:latin typeface="Times New Roman" panose="02020603050405020304" pitchFamily="18" charset="0"/>
                <a:cs typeface="Times New Roman" panose="02020603050405020304" pitchFamily="18" charset="0"/>
              </a:rPr>
              <a:t>lawisan</a:t>
            </a:r>
            <a:r>
              <a:rPr lang="en-US" sz="8000" dirty="0">
                <a:latin typeface="Times New Roman" panose="02020603050405020304" pitchFamily="18" charset="0"/>
                <a:cs typeface="Times New Roman" panose="02020603050405020304" pitchFamily="18" charset="0"/>
              </a:rPr>
              <a:t> action </a:t>
            </a:r>
            <a:r>
              <a:rPr lang="en-US" sz="8000" dirty="0" smtClean="0">
                <a:latin typeface="Times New Roman" panose="02020603050405020304" pitchFamily="18" charset="0"/>
                <a:cs typeface="Times New Roman" panose="02020603050405020304" pitchFamily="18" charset="0"/>
              </a:rPr>
              <a:t>of </a:t>
            </a:r>
            <a:r>
              <a:rPr lang="en-US" sz="8000" dirty="0" err="1" smtClean="0">
                <a:latin typeface="Times New Roman" panose="02020603050405020304" pitchFamily="18" charset="0"/>
                <a:cs typeface="Times New Roman" panose="02020603050405020304" pitchFamily="18" charset="0"/>
              </a:rPr>
              <a:t>detinue</a:t>
            </a:r>
            <a:r>
              <a:rPr lang="en-US" sz="8000" dirty="0" smtClean="0">
                <a:latin typeface="Times New Roman" panose="02020603050405020304" pitchFamily="18" charset="0"/>
                <a:cs typeface="Times New Roman" panose="02020603050405020304" pitchFamily="18" charset="0"/>
              </a:rPr>
              <a:t>. It </a:t>
            </a:r>
            <a:r>
              <a:rPr lang="en-US" sz="8000" dirty="0">
                <a:latin typeface="Times New Roman" panose="02020603050405020304" pitchFamily="18" charset="0"/>
                <a:cs typeface="Times New Roman" panose="02020603050405020304" pitchFamily="18" charset="0"/>
              </a:rPr>
              <a:t>lies for the specific recovery of </a:t>
            </a:r>
            <a:r>
              <a:rPr lang="en-US" sz="8000" dirty="0" err="1">
                <a:latin typeface="Times New Roman" panose="02020603050405020304" pitchFamily="18" charset="0"/>
                <a:cs typeface="Times New Roman" panose="02020603050405020304" pitchFamily="18" charset="0"/>
              </a:rPr>
              <a:t>chatties</a:t>
            </a:r>
            <a:r>
              <a:rPr lang="en-US" sz="8000" dirty="0">
                <a:latin typeface="Times New Roman" panose="02020603050405020304" pitchFamily="18" charset="0"/>
                <a:cs typeface="Times New Roman" panose="02020603050405020304" pitchFamily="18" charset="0"/>
              </a:rPr>
              <a:t>, wrongfully </a:t>
            </a:r>
            <a:r>
              <a:rPr lang="en-US" sz="8000" dirty="0" smtClean="0">
                <a:latin typeface="Times New Roman" panose="02020603050405020304" pitchFamily="18" charset="0"/>
                <a:cs typeface="Times New Roman" panose="02020603050405020304" pitchFamily="18" charset="0"/>
              </a:rPr>
              <a:t>detained </a:t>
            </a:r>
            <a:r>
              <a:rPr lang="en-US" sz="8000" dirty="0">
                <a:latin typeface="Times New Roman" panose="02020603050405020304" pitchFamily="18" charset="0"/>
                <a:cs typeface="Times New Roman" panose="02020603050405020304" pitchFamily="18" charset="0"/>
              </a:rPr>
              <a:t>from the person entitled to the possession of </a:t>
            </a:r>
            <a:r>
              <a:rPr lang="en-US" sz="8000" dirty="0" smtClean="0">
                <a:latin typeface="Times New Roman" panose="02020603050405020304" pitchFamily="18" charset="0"/>
                <a:cs typeface="Times New Roman" panose="02020603050405020304" pitchFamily="18" charset="0"/>
              </a:rPr>
              <a:t>them, and </a:t>
            </a:r>
            <a:r>
              <a:rPr lang="en-US" sz="8000" dirty="0">
                <a:latin typeface="Times New Roman" panose="02020603050405020304" pitchFamily="18" charset="0"/>
                <a:cs typeface="Times New Roman" panose="02020603050405020304" pitchFamily="18" charset="0"/>
              </a:rPr>
              <a:t>also for the damages occasioned by the wrongful detainer. The defendant had, or was assumed to have, come lawfully into possession, as by delivery or finding </a:t>
            </a:r>
            <a:r>
              <a:rPr lang="en-US" sz="8000" dirty="0" smtClean="0">
                <a:latin typeface="Times New Roman" panose="02020603050405020304" pitchFamily="18" charset="0"/>
                <a:cs typeface="Times New Roman" panose="02020603050405020304" pitchFamily="18" charset="0"/>
              </a:rPr>
              <a:t>;but </a:t>
            </a:r>
            <a:r>
              <a:rPr lang="en-US" sz="8000" dirty="0">
                <a:latin typeface="Times New Roman" panose="02020603050405020304" pitchFamily="18" charset="0"/>
                <a:cs typeface="Times New Roman" panose="02020603050405020304" pitchFamily="18" charset="0"/>
              </a:rPr>
              <a:t>as the gist of the action is the wrongful detention </a:t>
            </a:r>
            <a:r>
              <a:rPr lang="en-US" sz="8000" dirty="0" smtClean="0">
                <a:latin typeface="Times New Roman" panose="02020603050405020304" pitchFamily="18" charset="0"/>
                <a:cs typeface="Times New Roman" panose="02020603050405020304" pitchFamily="18" charset="0"/>
              </a:rPr>
              <a:t>of goods </a:t>
            </a:r>
            <a:r>
              <a:rPr lang="en-US" sz="8000" dirty="0">
                <a:latin typeface="Times New Roman" panose="02020603050405020304" pitchFamily="18" charset="0"/>
                <a:cs typeface="Times New Roman" panose="02020603050405020304" pitchFamily="18" charset="0"/>
              </a:rPr>
              <a:t>it is immaterial whether the goods were obtained by defendant by lawful means, as by a bailment or finding, or by a wrongful act as a trespass or conversion. The </a:t>
            </a:r>
            <a:r>
              <a:rPr lang="en-US" sz="8000" dirty="0" smtClean="0">
                <a:latin typeface="Times New Roman" panose="02020603050405020304" pitchFamily="18" charset="0"/>
                <a:cs typeface="Times New Roman" panose="02020603050405020304" pitchFamily="18" charset="0"/>
              </a:rPr>
              <a:t>injury complained </a:t>
            </a:r>
            <a:r>
              <a:rPr lang="en-US" sz="8000" dirty="0">
                <a:latin typeface="Times New Roman" panose="02020603050405020304" pitchFamily="18" charset="0"/>
                <a:cs typeface="Times New Roman" panose="02020603050405020304" pitchFamily="18" charset="0"/>
              </a:rPr>
              <a:t>of is not the taking, nor the misuse and appropriation of the goods, but only the detention. </a:t>
            </a:r>
            <a:endParaRPr lang="en-US" dirty="0"/>
          </a:p>
        </p:txBody>
      </p:sp>
    </p:spTree>
    <p:extLst>
      <p:ext uri="{BB962C8B-B14F-4D97-AF65-F5344CB8AC3E}">
        <p14:creationId xmlns:p14="http://schemas.microsoft.com/office/powerpoint/2010/main" val="4123599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38657A-8B7E-4B6C-A10E-806AE7B7F95B}"/>
              </a:ext>
            </a:extLst>
          </p:cNvPr>
          <p:cNvSpPr>
            <a:spLocks noGrp="1"/>
          </p:cNvSpPr>
          <p:nvPr>
            <p:ph type="title"/>
          </p:nvPr>
        </p:nvSpPr>
        <p:spPr>
          <a:xfrm>
            <a:off x="1251678" y="382385"/>
            <a:ext cx="4271298" cy="763663"/>
          </a:xfrm>
        </p:spPr>
        <p:txBody>
          <a:bodyPr>
            <a:normAutofit/>
          </a:bodyPr>
          <a:lstStyle/>
          <a:p>
            <a:r>
              <a:rPr lang="en-US" sz="4000" dirty="0" smtClean="0">
                <a:latin typeface="Bodoni MT" panose="02070603080606020203" pitchFamily="18" charset="0"/>
              </a:rPr>
              <a:t>Continued…</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5E50C1E8-A3C4-4E79-8384-A72C2430432A}"/>
              </a:ext>
            </a:extLst>
          </p:cNvPr>
          <p:cNvSpPr>
            <a:spLocks noGrp="1"/>
          </p:cNvSpPr>
          <p:nvPr>
            <p:ph idx="1"/>
          </p:nvPr>
        </p:nvSpPr>
        <p:spPr>
          <a:xfrm>
            <a:off x="1251678" y="1146048"/>
            <a:ext cx="10178322" cy="5254752"/>
          </a:xfrm>
        </p:spPr>
        <p:txBody>
          <a:bodyPr>
            <a:normAutofit fontScale="25000" lnSpcReduction="20000"/>
          </a:bodyPr>
          <a:lstStyle/>
          <a:p>
            <a:pPr marL="0" indent="0">
              <a:lnSpc>
                <a:spcPct val="200000"/>
              </a:lnSpc>
              <a:buNone/>
            </a:pPr>
            <a:r>
              <a:rPr lang="en-US" sz="8000" dirty="0" smtClean="0">
                <a:latin typeface="Times New Roman" panose="02020603050405020304" pitchFamily="18" charset="0"/>
                <a:cs typeface="Times New Roman" panose="02020603050405020304" pitchFamily="18" charset="0"/>
              </a:rPr>
              <a:t>The injury complained </a:t>
            </a:r>
            <a:r>
              <a:rPr lang="en-US" sz="8000" dirty="0">
                <a:latin typeface="Times New Roman" panose="02020603050405020304" pitchFamily="18" charset="0"/>
                <a:cs typeface="Times New Roman" panose="02020603050405020304" pitchFamily="18" charset="0"/>
              </a:rPr>
              <a:t>of is not the taking, nor the misuse and appropriation of the goods, but only the detention. The </a:t>
            </a:r>
            <a:r>
              <a:rPr lang="en-US" sz="8000" dirty="0" smtClean="0">
                <a:latin typeface="Times New Roman" panose="02020603050405020304" pitchFamily="18" charset="0"/>
                <a:cs typeface="Times New Roman" panose="02020603050405020304" pitchFamily="18" charset="0"/>
              </a:rPr>
              <a:t>plaintiff </a:t>
            </a:r>
            <a:r>
              <a:rPr lang="en-US" sz="8000" dirty="0">
                <a:latin typeface="Times New Roman" panose="02020603050405020304" pitchFamily="18" charset="0"/>
                <a:cs typeface="Times New Roman" panose="02020603050405020304" pitchFamily="18" charset="0"/>
              </a:rPr>
              <a:t>must, as in conversion, have a special and general </a:t>
            </a:r>
            <a:r>
              <a:rPr lang="en-US" sz="8000" dirty="0" smtClean="0">
                <a:latin typeface="Times New Roman" panose="02020603050405020304" pitchFamily="18" charset="0"/>
                <a:cs typeface="Times New Roman" panose="02020603050405020304" pitchFamily="18" charset="0"/>
              </a:rPr>
              <a:t>property</a:t>
            </a:r>
            <a:r>
              <a:rPr lang="en-US" sz="8000" dirty="0">
                <a:latin typeface="Times New Roman" panose="02020603050405020304" pitchFamily="18" charset="0"/>
                <a:cs typeface="Times New Roman" panose="02020603050405020304" pitchFamily="18" charset="0"/>
              </a:rPr>
              <a:t>, and a right to the immediate possession </a:t>
            </a:r>
            <a:r>
              <a:rPr lang="en-US" sz="8000" dirty="0" smtClean="0">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As the object is to </a:t>
            </a:r>
            <a:r>
              <a:rPr lang="en-US" sz="8000" dirty="0" smtClean="0">
                <a:latin typeface="Times New Roman" panose="02020603050405020304" pitchFamily="18" charset="0"/>
                <a:cs typeface="Times New Roman" panose="02020603050405020304" pitchFamily="18" charset="0"/>
              </a:rPr>
              <a:t>recover the </a:t>
            </a:r>
            <a:r>
              <a:rPr lang="en-US" sz="8000" dirty="0">
                <a:latin typeface="Times New Roman" panose="02020603050405020304" pitchFamily="18" charset="0"/>
                <a:cs typeface="Times New Roman" panose="02020603050405020304" pitchFamily="18" charset="0"/>
              </a:rPr>
              <a:t>specific goods they must be</a:t>
            </a:r>
          </a:p>
          <a:p>
            <a:pPr marL="0" indent="0">
              <a:lnSpc>
                <a:spcPct val="200000"/>
              </a:lnSpc>
              <a:buNone/>
            </a:pPr>
            <a:r>
              <a:rPr lang="en-US" sz="8000" dirty="0">
                <a:latin typeface="Times New Roman" panose="02020603050405020304" pitchFamily="18" charset="0"/>
                <a:cs typeface="Times New Roman" panose="02020603050405020304" pitchFamily="18" charset="0"/>
              </a:rPr>
              <a:t>ascertained and capable of identification, and the </a:t>
            </a:r>
            <a:r>
              <a:rPr lang="en-US" sz="8000" dirty="0" smtClean="0">
                <a:latin typeface="Times New Roman" panose="02020603050405020304" pitchFamily="18" charset="0"/>
                <a:cs typeface="Times New Roman" panose="02020603050405020304" pitchFamily="18" charset="0"/>
              </a:rPr>
              <a:t>nature of </a:t>
            </a:r>
            <a:r>
              <a:rPr lang="en-US" sz="8000" dirty="0">
                <a:latin typeface="Times New Roman" panose="02020603050405020304" pitchFamily="18" charset="0"/>
                <a:cs typeface="Times New Roman" panose="02020603050405020304" pitchFamily="18" charset="0"/>
              </a:rPr>
              <a:t>the things must continue without alteration ; the action will not lie for a sum of money or a quantity of grain, </a:t>
            </a:r>
            <a:r>
              <a:rPr lang="en-US" sz="8000" dirty="0" smtClean="0">
                <a:latin typeface="Times New Roman" panose="02020603050405020304" pitchFamily="18" charset="0"/>
                <a:cs typeface="Times New Roman" panose="02020603050405020304" pitchFamily="18" charset="0"/>
              </a:rPr>
              <a:t>unless </a:t>
            </a:r>
            <a:r>
              <a:rPr lang="en-US" sz="8000" dirty="0">
                <a:latin typeface="Times New Roman" panose="02020603050405020304" pitchFamily="18" charset="0"/>
                <a:cs typeface="Times New Roman" panose="02020603050405020304" pitchFamily="18" charset="0"/>
              </a:rPr>
              <a:t>they </a:t>
            </a:r>
            <a:r>
              <a:rPr lang="en-US" sz="8000" dirty="0" smtClean="0">
                <a:latin typeface="Times New Roman" panose="02020603050405020304" pitchFamily="18" charset="0"/>
                <a:cs typeface="Times New Roman" panose="02020603050405020304" pitchFamily="18" charset="0"/>
              </a:rPr>
              <a:t>be specifically </a:t>
            </a:r>
            <a:r>
              <a:rPr lang="en-US" sz="8000" dirty="0">
                <a:latin typeface="Times New Roman" panose="02020603050405020304" pitchFamily="18" charset="0"/>
                <a:cs typeface="Times New Roman" panose="02020603050405020304" pitchFamily="18" charset="0"/>
              </a:rPr>
              <a:t>distinguished from other </a:t>
            </a:r>
            <a:r>
              <a:rPr lang="en-US" sz="8000" dirty="0" smtClean="0">
                <a:latin typeface="Times New Roman" panose="02020603050405020304" pitchFamily="18" charset="0"/>
                <a:cs typeface="Times New Roman" panose="02020603050405020304" pitchFamily="18" charset="0"/>
              </a:rPr>
              <a:t>property of </a:t>
            </a:r>
            <a:r>
              <a:rPr lang="en-US" sz="8000" dirty="0">
                <a:latin typeface="Times New Roman" panose="02020603050405020304" pitchFamily="18" charset="0"/>
                <a:cs typeface="Times New Roman" panose="02020603050405020304" pitchFamily="18" charset="0"/>
              </a:rPr>
              <a:t>the same kind, as by being placed in a bag or </a:t>
            </a:r>
            <a:r>
              <a:rPr lang="en-US" sz="8000" dirty="0" smtClean="0">
                <a:latin typeface="Times New Roman" panose="02020603050405020304" pitchFamily="18" charset="0"/>
                <a:cs typeface="Times New Roman" panose="02020603050405020304" pitchFamily="18" charset="0"/>
              </a:rPr>
              <a:t>sack</a:t>
            </a:r>
            <a:endParaRPr lang="en-US" sz="8000" dirty="0">
              <a:latin typeface="Times New Roman" panose="02020603050405020304" pitchFamily="18" charset="0"/>
              <a:cs typeface="Times New Roman" panose="02020603050405020304" pitchFamily="18" charset="0"/>
            </a:endParaRPr>
          </a:p>
          <a:p>
            <a:pPr marL="457200" indent="-457200">
              <a:lnSpc>
                <a:spcPct val="200000"/>
              </a:lnSpc>
              <a:buAutoNum type="arabicPeriod"/>
            </a:pPr>
            <a:endParaRPr lang="en-US" dirty="0"/>
          </a:p>
        </p:txBody>
      </p:sp>
    </p:spTree>
    <p:extLst>
      <p:ext uri="{BB962C8B-B14F-4D97-AF65-F5344CB8AC3E}">
        <p14:creationId xmlns:p14="http://schemas.microsoft.com/office/powerpoint/2010/main" val="2421178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38657A-8B7E-4B6C-A10E-806AE7B7F95B}"/>
              </a:ext>
            </a:extLst>
          </p:cNvPr>
          <p:cNvSpPr>
            <a:spLocks noGrp="1"/>
          </p:cNvSpPr>
          <p:nvPr>
            <p:ph type="title"/>
          </p:nvPr>
        </p:nvSpPr>
        <p:spPr>
          <a:xfrm>
            <a:off x="1251678" y="382385"/>
            <a:ext cx="4271298" cy="763663"/>
          </a:xfrm>
        </p:spPr>
        <p:txBody>
          <a:bodyPr>
            <a:normAutofit/>
          </a:bodyPr>
          <a:lstStyle/>
          <a:p>
            <a:r>
              <a:rPr lang="en-US" sz="4000" dirty="0" smtClean="0">
                <a:latin typeface="Bodoni MT" panose="02070603080606020203" pitchFamily="18" charset="0"/>
              </a:rPr>
              <a:t>Remedy</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xmlns="" id="{5E50C1E8-A3C4-4E79-8384-A72C2430432A}"/>
              </a:ext>
            </a:extLst>
          </p:cNvPr>
          <p:cNvSpPr>
            <a:spLocks noGrp="1"/>
          </p:cNvSpPr>
          <p:nvPr>
            <p:ph idx="1"/>
          </p:nvPr>
        </p:nvSpPr>
        <p:spPr>
          <a:xfrm>
            <a:off x="1251678" y="1146048"/>
            <a:ext cx="10178322" cy="5254752"/>
          </a:xfrm>
        </p:spPr>
        <p:txBody>
          <a:bodyPr>
            <a:normAutofit/>
          </a:bodyPr>
          <a:lstStyle/>
          <a:p>
            <a:pPr marL="0" indent="0">
              <a:lnSpc>
                <a:spcPct val="200000"/>
              </a:lnSpc>
              <a:buNone/>
            </a:pPr>
            <a:r>
              <a:rPr lang="en-US" dirty="0" smtClean="0"/>
              <a:t>Substantial </a:t>
            </a:r>
            <a:r>
              <a:rPr lang="en-US" dirty="0"/>
              <a:t>damages will be given for the detention of an article which has fallen in value between the time it was taken and the time it was returned. The value of the goods may be assessed at the price they bore in the market at the time of demand by the plaintiff, or </a:t>
            </a:r>
            <a:r>
              <a:rPr lang="en-US" dirty="0" smtClean="0"/>
              <a:t>at the </a:t>
            </a:r>
            <a:r>
              <a:rPr lang="en-US" dirty="0"/>
              <a:t>time of trial, whichever is the highest </a:t>
            </a:r>
            <a:r>
              <a:rPr lang="en-US" dirty="0" smtClean="0"/>
              <a:t>The </a:t>
            </a:r>
            <a:r>
              <a:rPr lang="en-US" dirty="0"/>
              <a:t>remarks made in </a:t>
            </a:r>
            <a:r>
              <a:rPr lang="en-US" dirty="0" smtClean="0"/>
              <a:t>measuring damages </a:t>
            </a:r>
            <a:r>
              <a:rPr lang="en-US" dirty="0"/>
              <a:t>in actions for trespass to goods apply equally here. The proper measure of damages for wrongful detention</a:t>
            </a:r>
          </a:p>
          <a:p>
            <a:pPr marL="0" indent="0">
              <a:lnSpc>
                <a:spcPct val="200000"/>
              </a:lnSpc>
              <a:buNone/>
            </a:pPr>
            <a:r>
              <a:rPr lang="en-US" dirty="0"/>
              <a:t>of property is the difference between the value of the property when seized and its value </a:t>
            </a:r>
            <a:r>
              <a:rPr lang="en-US" dirty="0" smtClean="0"/>
              <a:t>when.</a:t>
            </a:r>
            <a:endParaRPr lang="en-US" dirty="0"/>
          </a:p>
        </p:txBody>
      </p:sp>
    </p:spTree>
    <p:extLst>
      <p:ext uri="{BB962C8B-B14F-4D97-AF65-F5344CB8AC3E}">
        <p14:creationId xmlns:p14="http://schemas.microsoft.com/office/powerpoint/2010/main" val="1975838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xmlns="" id="{06F0F283-C8B6-4598-89C9-C404C98A57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9">
            <a:extLst>
              <a:ext uri="{FF2B5EF4-FFF2-40B4-BE49-F238E27FC236}">
                <a16:creationId xmlns:a16="http://schemas.microsoft.com/office/drawing/2014/main" xmlns="" id="{E473B0C0-761B-443F-97A0-9D6E01FBB7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16" name="Rectangle 11">
            <a:extLst>
              <a:ext uri="{FF2B5EF4-FFF2-40B4-BE49-F238E27FC236}">
                <a16:creationId xmlns:a16="http://schemas.microsoft.com/office/drawing/2014/main" xmlns="" id="{E3B475C6-1445-41C7-9360-49FD7C1C1E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AA3CBCD6-EAB9-4FFF-BE53-A44BD32B7288}"/>
              </a:ext>
            </a:extLst>
          </p:cNvPr>
          <p:cNvSpPr>
            <a:spLocks noGrp="1"/>
          </p:cNvSpPr>
          <p:nvPr>
            <p:ph type="title"/>
          </p:nvPr>
        </p:nvSpPr>
        <p:spPr>
          <a:xfrm>
            <a:off x="931933" y="1162940"/>
            <a:ext cx="4515598" cy="4532120"/>
          </a:xfrm>
        </p:spPr>
        <p:txBody>
          <a:bodyPr anchor="ctr">
            <a:normAutofit/>
          </a:bodyPr>
          <a:lstStyle/>
          <a:p>
            <a:r>
              <a:rPr lang="en-US" sz="4000" dirty="0" err="1" smtClean="0">
                <a:solidFill>
                  <a:srgbClr val="2A1A00"/>
                </a:solidFill>
                <a:latin typeface="Bodoni MT" panose="02070603080606020203" pitchFamily="18" charset="0"/>
              </a:rPr>
              <a:t>Defences</a:t>
            </a:r>
            <a:endParaRPr lang="en-US" sz="4000" dirty="0">
              <a:solidFill>
                <a:srgbClr val="2A1A00"/>
              </a:solidFill>
              <a:latin typeface="Bodoni MT" panose="02070603080606020203" pitchFamily="18" charset="0"/>
            </a:endParaRPr>
          </a:p>
        </p:txBody>
      </p:sp>
      <p:sp>
        <p:nvSpPr>
          <p:cNvPr id="3" name="Content Placeholder 2">
            <a:extLst>
              <a:ext uri="{FF2B5EF4-FFF2-40B4-BE49-F238E27FC236}">
                <a16:creationId xmlns:a16="http://schemas.microsoft.com/office/drawing/2014/main" xmlns="" id="{5CBE1F60-FB9A-4C02-94AC-E5C4C13586F5}"/>
              </a:ext>
            </a:extLst>
          </p:cNvPr>
          <p:cNvSpPr>
            <a:spLocks noGrp="1"/>
          </p:cNvSpPr>
          <p:nvPr>
            <p:ph idx="1"/>
          </p:nvPr>
        </p:nvSpPr>
        <p:spPr>
          <a:xfrm>
            <a:off x="6749271" y="1128451"/>
            <a:ext cx="4680729" cy="4566609"/>
          </a:xfrm>
        </p:spPr>
        <p:txBody>
          <a:bodyPr anchor="ctr">
            <a:normAutofit/>
          </a:bodyPr>
          <a:lstStyle/>
          <a:p>
            <a:r>
              <a:rPr lang="en-US" sz="2800" dirty="0" smtClean="0">
                <a:latin typeface="Times New Roman" panose="02020603050405020304" pitchFamily="18" charset="0"/>
                <a:cs typeface="Times New Roman" panose="02020603050405020304" pitchFamily="18" charset="0"/>
              </a:rPr>
              <a:t>Inevitable accident</a:t>
            </a:r>
          </a:p>
          <a:p>
            <a:r>
              <a:rPr lang="en-US" sz="2800" dirty="0" smtClean="0">
                <a:latin typeface="Times New Roman" panose="02020603050405020304" pitchFamily="18" charset="0"/>
                <a:cs typeface="Times New Roman" panose="02020603050405020304" pitchFamily="18" charset="0"/>
              </a:rPr>
              <a:t>Self </a:t>
            </a:r>
            <a:r>
              <a:rPr lang="en-US" sz="2800" dirty="0" err="1" smtClean="0">
                <a:latin typeface="Times New Roman" panose="02020603050405020304" pitchFamily="18" charset="0"/>
                <a:cs typeface="Times New Roman" panose="02020603050405020304" pitchFamily="18" charset="0"/>
              </a:rPr>
              <a:t>defence</a:t>
            </a:r>
            <a:r>
              <a:rPr lang="en-US" sz="2800" dirty="0" smtClean="0">
                <a:latin typeface="Times New Roman" panose="02020603050405020304" pitchFamily="18" charset="0"/>
                <a:cs typeface="Times New Roman" panose="02020603050405020304" pitchFamily="18" charset="0"/>
              </a:rPr>
              <a:t>/ property</a:t>
            </a:r>
          </a:p>
          <a:p>
            <a:r>
              <a:rPr lang="en-US" sz="2800" dirty="0" smtClean="0">
                <a:latin typeface="Times New Roman" panose="02020603050405020304" pitchFamily="18" charset="0"/>
                <a:cs typeface="Times New Roman" panose="02020603050405020304" pitchFamily="18" charset="0"/>
              </a:rPr>
              <a:t>Leave and </a:t>
            </a:r>
            <a:r>
              <a:rPr lang="en-US" sz="2800" dirty="0" err="1" smtClean="0">
                <a:latin typeface="Times New Roman" panose="02020603050405020304" pitchFamily="18" charset="0"/>
                <a:cs typeface="Times New Roman" panose="02020603050405020304" pitchFamily="18" charset="0"/>
              </a:rPr>
              <a:t>licence</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Exercise of parental or quasi-parental authority</a:t>
            </a:r>
          </a:p>
          <a:p>
            <a:r>
              <a:rPr lang="en-US" sz="2800" dirty="0" smtClean="0">
                <a:latin typeface="Times New Roman" panose="02020603050405020304" pitchFamily="18" charset="0"/>
                <a:cs typeface="Times New Roman" panose="02020603050405020304" pitchFamily="18" charset="0"/>
              </a:rPr>
              <a:t>Public Peace</a:t>
            </a:r>
          </a:p>
          <a:p>
            <a:r>
              <a:rPr lang="en-US" sz="2800" dirty="0" smtClean="0">
                <a:latin typeface="Times New Roman" panose="02020603050405020304" pitchFamily="18" charset="0"/>
                <a:cs typeface="Times New Roman" panose="02020603050405020304" pitchFamily="18" charset="0"/>
              </a:rPr>
              <a:t>Legal process</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163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Getting to know your teacher_RVA_v2" id="{9D60EAE5-D0A0-4E9F-AE23-1B333D14ABD6}" vid="{DD8DD7D2-976B-4092-A04B-0CF2FAEFF7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2D0167F-E486-4F9B-83E2-993954E11F03}">
  <ds:schemaRefs>
    <ds:schemaRef ds:uri="http://schemas.microsoft.com/sharepoint/v3/contenttype/forms"/>
  </ds:schemaRefs>
</ds:datastoreItem>
</file>

<file path=customXml/itemProps2.xml><?xml version="1.0" encoding="utf-8"?>
<ds:datastoreItem xmlns:ds="http://schemas.openxmlformats.org/officeDocument/2006/customXml" ds:itemID="{15A714DE-2D72-4B69-B5D2-B9FD42741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B3E54F-9BB9-4821-81E3-A4EFEC7BD0AD}">
  <ds:schemaRef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purl.org/dc/dcmitype/"/>
    <ds:schemaRef ds:uri="16c05727-aa75-4e4a-9b5f-8a80a1165891"/>
    <ds:schemaRef ds:uri="http://schemas.microsoft.com/office/infopath/2007/PartnerControls"/>
    <ds:schemaRef ds:uri="71af3243-3dd4-4a8d-8c0d-dd76da1f02a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Getting to know your teacher</Template>
  <TotalTime>0</TotalTime>
  <Words>766</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Bodoni MT</vt:lpstr>
      <vt:lpstr>Calibri</vt:lpstr>
      <vt:lpstr>Gill Sans MT</vt:lpstr>
      <vt:lpstr>Impact</vt:lpstr>
      <vt:lpstr>Times New Roman</vt:lpstr>
      <vt:lpstr>Badge</vt:lpstr>
      <vt:lpstr>Trespass to land</vt:lpstr>
      <vt:lpstr>Trespass to land  </vt:lpstr>
      <vt:lpstr>Dispossesion</vt:lpstr>
      <vt:lpstr>Remedy</vt:lpstr>
      <vt:lpstr>Trespass ab initio</vt:lpstr>
      <vt:lpstr>Detention</vt:lpstr>
      <vt:lpstr>Continued…</vt:lpstr>
      <vt:lpstr>Remedy</vt:lpstr>
      <vt:lpstr>Defences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2020-05-02T17:37:41Z</dcterms:created>
  <dcterms:modified xsi:type="dcterms:W3CDTF">2020-05-02T20:51:14Z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