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304" r:id="rId12"/>
    <p:sldId id="305"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EF0BA2-B1FE-4E01-A7D9-64DA3F409E54}"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F0BA2-B1FE-4E01-A7D9-64DA3F409E54}"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F0BA2-B1FE-4E01-A7D9-64DA3F409E54}"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F0BA2-B1FE-4E01-A7D9-64DA3F409E54}"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F0BA2-B1FE-4E01-A7D9-64DA3F409E54}"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EF0BA2-B1FE-4E01-A7D9-64DA3F409E54}"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EF0BA2-B1FE-4E01-A7D9-64DA3F409E54}"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F0BA2-B1FE-4E01-A7D9-64DA3F409E54}"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F0BA2-B1FE-4E01-A7D9-64DA3F409E54}"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F0BA2-B1FE-4E01-A7D9-64DA3F409E54}"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F0BA2-B1FE-4E01-A7D9-64DA3F409E54}"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41DD7-317A-41B6-901E-6CD9C3A00D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F0BA2-B1FE-4E01-A7D9-64DA3F409E54}" type="datetimeFigureOut">
              <a:rPr lang="en-US" smtClean="0"/>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B41DD7-317A-41B6-901E-6CD9C3A00D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altLang="zh-CN" i="1" dirty="0" smtClean="0">
                <a:solidFill>
                  <a:schemeClr val="accent1"/>
                </a:solidFill>
                <a:ea typeface="宋体" pitchFamily="2" charset="-122"/>
              </a:rPr>
              <a:t>Treatment</a:t>
            </a:r>
            <a:endParaRPr lang="en-US" i="1" dirty="0" smtClean="0">
              <a:solidFill>
                <a:schemeClr val="accent1"/>
              </a:solidFill>
            </a:endParaRPr>
          </a:p>
        </p:txBody>
      </p:sp>
      <p:sp>
        <p:nvSpPr>
          <p:cNvPr id="33795" name="Rectangle 3"/>
          <p:cNvSpPr>
            <a:spLocks noGrp="1" noChangeArrowheads="1"/>
          </p:cNvSpPr>
          <p:nvPr>
            <p:ph type="body" idx="1"/>
          </p:nvPr>
        </p:nvSpPr>
        <p:spPr/>
        <p:txBody>
          <a:bodyPr/>
          <a:lstStyle/>
          <a:p>
            <a:pPr eaLnBrk="1" hangingPunct="1">
              <a:buFont typeface="Wingdings" pitchFamily="2" charset="2"/>
              <a:buChar char="l"/>
              <a:defRPr/>
            </a:pPr>
            <a:endParaRPr lang="en-US" altLang="zh-CN" dirty="0" smtClean="0">
              <a:ea typeface="宋体" pitchFamily="2" charset="-122"/>
            </a:endParaRPr>
          </a:p>
          <a:p>
            <a:pPr eaLnBrk="1" hangingPunct="1">
              <a:buFont typeface="Wingdings" pitchFamily="2" charset="2"/>
              <a:buChar char="l"/>
              <a:defRPr/>
            </a:pPr>
            <a:r>
              <a:rPr lang="en-US" altLang="zh-CN" dirty="0" smtClean="0">
                <a:ea typeface="宋体" pitchFamily="2" charset="-122"/>
              </a:rPr>
              <a:t>The underlying cause must be identified, treated, eliminated or avoided. </a:t>
            </a:r>
          </a:p>
          <a:p>
            <a:pPr eaLnBrk="1" hangingPunct="1">
              <a:buFont typeface="Wingdings" pitchFamily="2" charset="2"/>
              <a:buChar char="l"/>
              <a:defRPr/>
            </a:pPr>
            <a:r>
              <a:rPr lang="en-US" altLang="zh-CN" dirty="0" smtClean="0">
                <a:ea typeface="宋体" pitchFamily="2" charset="-122"/>
              </a:rPr>
              <a:t>Bed rest </a:t>
            </a:r>
          </a:p>
          <a:p>
            <a:pPr eaLnBrk="1" hangingPunct="1">
              <a:buFont typeface="Wingdings" pitchFamily="2" charset="2"/>
              <a:buChar char="l"/>
              <a:defRPr/>
            </a:pPr>
            <a:r>
              <a:rPr lang="en-US" altLang="zh-CN" dirty="0" smtClean="0">
                <a:ea typeface="宋体" pitchFamily="2" charset="-122"/>
              </a:rPr>
              <a:t>Treat Heart </a:t>
            </a:r>
            <a:r>
              <a:rPr lang="en-US" altLang="zh-CN" dirty="0" smtClean="0">
                <a:ea typeface="宋体" pitchFamily="2" charset="-122"/>
              </a:rPr>
              <a:t>failure </a:t>
            </a:r>
            <a:r>
              <a:rPr lang="en-US" altLang="zh-CN" dirty="0" smtClean="0">
                <a:ea typeface="宋体" pitchFamily="2" charset="-122"/>
              </a:rPr>
              <a:t>and arrhythmias</a:t>
            </a:r>
            <a:endParaRPr lang="en-US" altLang="zh-CN" dirty="0" smtClean="0">
              <a:ea typeface="宋体" pitchFamily="2" charset="-122"/>
            </a:endParaRPr>
          </a:p>
          <a:p>
            <a:pPr eaLnBrk="1" hangingPunct="1">
              <a:buFont typeface="Wingdings" pitchFamily="2" charset="2"/>
              <a:buChar char="l"/>
              <a:defRPr/>
            </a:pPr>
            <a:r>
              <a:rPr lang="en-US" altLang="zh-CN" i="1" dirty="0">
                <a:ea typeface="宋体" pitchFamily="2" charset="-122"/>
              </a:rPr>
              <a:t> N</a:t>
            </a:r>
            <a:r>
              <a:rPr lang="en-US" altLang="zh-CN" i="1" dirty="0" smtClean="0">
                <a:ea typeface="宋体" pitchFamily="2" charset="-122"/>
              </a:rPr>
              <a:t>o role of steroid or immunosuppressive drugs</a:t>
            </a:r>
            <a:r>
              <a:rPr lang="en-US" altLang="zh-CN" dirty="0" smtClean="0">
                <a:ea typeface="宋体" pitchFamily="2" charset="-122"/>
              </a:rPr>
              <a:t> </a:t>
            </a:r>
          </a:p>
          <a:p>
            <a:pPr eaLnBrk="1" hangingPunct="1">
              <a:buFont typeface="Wingdings" pitchFamily="2" charset="2"/>
              <a:buChar char="l"/>
              <a:defRPr/>
            </a:pPr>
            <a:r>
              <a:rPr lang="en-US" altLang="zh-CN" dirty="0" smtClean="0">
                <a:ea typeface="宋体" pitchFamily="2" charset="-122"/>
              </a:rPr>
              <a:t>Antibiotic if cause is identified</a:t>
            </a:r>
          </a:p>
          <a:p>
            <a:pPr marL="0" indent="0" eaLnBrk="1" hangingPunct="1">
              <a:buNone/>
              <a:defRPr/>
            </a:pPr>
            <a:endParaRPr lang="en-US" altLang="zh-CN" dirty="0" smtClean="0">
              <a:ea typeface="宋体"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rgbClr val="C00000"/>
                </a:solidFill>
              </a:rPr>
              <a:t>CARDIOMYOPATHY</a:t>
            </a:r>
            <a:endParaRPr lang="en-US" dirty="0">
              <a:solidFill>
                <a:srgbClr val="C00000"/>
              </a:solidFill>
            </a:endParaRPr>
          </a:p>
        </p:txBody>
      </p:sp>
      <p:sp>
        <p:nvSpPr>
          <p:cNvPr id="3" name="Content Placeholder 2"/>
          <p:cNvSpPr>
            <a:spLocks noGrp="1"/>
          </p:cNvSpPr>
          <p:nvPr>
            <p:ph idx="1"/>
          </p:nvPr>
        </p:nvSpPr>
        <p:spPr/>
        <p:txBody>
          <a:bodyPr>
            <a:normAutofit fontScale="92500"/>
          </a:bodyPr>
          <a:lstStyle/>
          <a:p>
            <a:pPr>
              <a:buFont typeface="Wingdings" pitchFamily="2" charset="2"/>
              <a:buChar char="l"/>
              <a:defRPr/>
            </a:pPr>
            <a:r>
              <a:rPr lang="en-US" dirty="0" smtClean="0"/>
              <a:t>Group  of diseases of the myocardium that affect the mechanical or electrical function of the heart. </a:t>
            </a:r>
          </a:p>
          <a:p>
            <a:pPr>
              <a:buFont typeface="Wingdings" pitchFamily="2" charset="2"/>
              <a:buChar char="l"/>
              <a:defRPr/>
            </a:pPr>
            <a:r>
              <a:rPr lang="en-US" dirty="0" smtClean="0"/>
              <a:t>Produce  inappropriate ventricular hypertrophy or dilatation </a:t>
            </a:r>
          </a:p>
          <a:p>
            <a:pPr>
              <a:buFont typeface="Wingdings" pitchFamily="2" charset="2"/>
              <a:buChar char="l"/>
              <a:defRPr/>
            </a:pPr>
            <a:r>
              <a:rPr lang="en-US" dirty="0" smtClean="0"/>
              <a:t> Abnormal myocardial function produces systolic or diastolic heart failure; </a:t>
            </a:r>
          </a:p>
          <a:p>
            <a:pPr>
              <a:buFont typeface="Wingdings" pitchFamily="2" charset="2"/>
              <a:buChar char="l"/>
              <a:defRPr/>
            </a:pPr>
            <a:r>
              <a:rPr lang="en-US" dirty="0" smtClean="0"/>
              <a:t>Abnormal  electrical conduction results in cardiac arrhythmias and sudden cardiac death. </a:t>
            </a:r>
            <a:endParaRPr lang="en-US" dirty="0"/>
          </a:p>
        </p:txBody>
      </p:sp>
    </p:spTree>
    <p:extLst>
      <p:ext uri="{BB962C8B-B14F-4D97-AF65-F5344CB8AC3E}">
        <p14:creationId xmlns:p14="http://schemas.microsoft.com/office/powerpoint/2010/main" val="179387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Types of cardiomyopathy</a:t>
            </a:r>
            <a:endParaRPr lang="en-US" dirty="0">
              <a:solidFill>
                <a:srgbClr val="C0000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tx2"/>
                </a:solidFill>
              </a:rPr>
              <a:t>DILATED CARDIOMYOPATHY.</a:t>
            </a:r>
          </a:p>
          <a:p>
            <a:pPr marL="514350" indent="-514350">
              <a:buFont typeface="+mj-lt"/>
              <a:buAutoNum type="arabicPeriod"/>
            </a:pPr>
            <a:r>
              <a:rPr lang="en-US" dirty="0" smtClean="0">
                <a:solidFill>
                  <a:schemeClr val="tx2"/>
                </a:solidFill>
              </a:rPr>
              <a:t>HYPERTROPHIC CARDIOMYOPATH.</a:t>
            </a:r>
          </a:p>
          <a:p>
            <a:pPr marL="514350" indent="-514350">
              <a:buFont typeface="+mj-lt"/>
              <a:buAutoNum type="arabicPeriod"/>
            </a:pPr>
            <a:r>
              <a:rPr lang="en-US" dirty="0" smtClean="0">
                <a:solidFill>
                  <a:schemeClr val="tx2"/>
                </a:solidFill>
              </a:rPr>
              <a:t>RESTCTRICTIVE CARDIOMYOPATHY</a:t>
            </a:r>
            <a:endParaRPr lang="en-US" dirty="0">
              <a:solidFill>
                <a:schemeClr val="tx2"/>
              </a:solidFill>
            </a:endParaRPr>
          </a:p>
        </p:txBody>
      </p:sp>
    </p:spTree>
    <p:extLst>
      <p:ext uri="{BB962C8B-B14F-4D97-AF65-F5344CB8AC3E}">
        <p14:creationId xmlns:p14="http://schemas.microsoft.com/office/powerpoint/2010/main" val="237044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dirty="0" smtClean="0">
                <a:solidFill>
                  <a:srgbClr val="FF0000"/>
                </a:solidFill>
              </a:rPr>
              <a:t>Dilated Cardiomyopathy</a:t>
            </a:r>
          </a:p>
        </p:txBody>
      </p:sp>
      <p:sp>
        <p:nvSpPr>
          <p:cNvPr id="35843" name="Rectangle 3"/>
          <p:cNvSpPr>
            <a:spLocks noGrp="1" noChangeArrowheads="1"/>
          </p:cNvSpPr>
          <p:nvPr>
            <p:ph type="body" idx="1"/>
          </p:nvPr>
        </p:nvSpPr>
        <p:spPr/>
        <p:txBody>
          <a:bodyPr>
            <a:normAutofit/>
          </a:bodyPr>
          <a:lstStyle/>
          <a:p>
            <a:pPr marL="609600" indent="-609600" eaLnBrk="1" hangingPunct="1">
              <a:lnSpc>
                <a:spcPct val="80000"/>
              </a:lnSpc>
              <a:buFont typeface="Wingdings" pitchFamily="2" charset="2"/>
              <a:buChar char="l"/>
              <a:defRPr/>
            </a:pPr>
            <a:r>
              <a:rPr lang="en-US" altLang="zh-CN" dirty="0" smtClean="0">
                <a:ea typeface="宋体" pitchFamily="2" charset="-122"/>
              </a:rPr>
              <a:t>Definition</a:t>
            </a:r>
            <a:endParaRPr lang="en-US" altLang="zh-CN" sz="2800" dirty="0" smtClean="0">
              <a:ea typeface="宋体" pitchFamily="2" charset="-122"/>
            </a:endParaRPr>
          </a:p>
          <a:p>
            <a:pPr marL="609600" indent="-609600" eaLnBrk="1" hangingPunct="1">
              <a:lnSpc>
                <a:spcPct val="80000"/>
              </a:lnSpc>
              <a:buFont typeface="Wingdings" pitchFamily="2" charset="2"/>
              <a:buNone/>
              <a:defRPr/>
            </a:pPr>
            <a:r>
              <a:rPr lang="en-US" altLang="zh-CN" sz="2800" dirty="0" smtClean="0">
                <a:ea typeface="宋体" pitchFamily="2" charset="-122"/>
              </a:rPr>
              <a:t>   </a:t>
            </a:r>
            <a:r>
              <a:rPr lang="en-US" altLang="zh-CN" sz="2800" dirty="0">
                <a:ea typeface="宋体" pitchFamily="2" charset="-122"/>
              </a:rPr>
              <a:t> </a:t>
            </a:r>
            <a:r>
              <a:rPr lang="en-US" altLang="zh-CN" sz="2800" dirty="0" smtClean="0">
                <a:ea typeface="宋体" pitchFamily="2" charset="-122"/>
              </a:rPr>
              <a:t>  It </a:t>
            </a:r>
            <a:r>
              <a:rPr lang="en-US" altLang="zh-CN" sz="2800" dirty="0" smtClean="0">
                <a:ea typeface="宋体" pitchFamily="2" charset="-122"/>
              </a:rPr>
              <a:t> </a:t>
            </a:r>
            <a:r>
              <a:rPr lang="en-US" altLang="zh-CN" sz="2800" dirty="0" smtClean="0">
                <a:ea typeface="宋体" pitchFamily="2" charset="-122"/>
              </a:rPr>
              <a:t>is characterized by dilatation of the ventricular chambers and systolic dysfunction with </a:t>
            </a:r>
            <a:r>
              <a:rPr lang="en-US" altLang="zh-CN" sz="2800" dirty="0" smtClean="0">
                <a:ea typeface="宋体" pitchFamily="2" charset="-122"/>
              </a:rPr>
              <a:t>preserved or lost  </a:t>
            </a:r>
            <a:r>
              <a:rPr lang="en-US" altLang="zh-CN" sz="2800" dirty="0" smtClean="0">
                <a:ea typeface="宋体" pitchFamily="2" charset="-122"/>
              </a:rPr>
              <a:t>wall thickness. </a:t>
            </a:r>
            <a:endParaRPr lang="en-US" altLang="zh-CN" sz="2800" i="1" dirty="0" smtClean="0">
              <a:ea typeface="宋体" pitchFamily="2" charset="-122"/>
            </a:endParaRPr>
          </a:p>
          <a:p>
            <a:pPr marL="609600" indent="-609600" eaLnBrk="1" hangingPunct="1">
              <a:lnSpc>
                <a:spcPct val="80000"/>
              </a:lnSpc>
              <a:buFont typeface="Wingdings" pitchFamily="2" charset="2"/>
              <a:buAutoNum type="arabicPeriod"/>
              <a:defRPr/>
            </a:pPr>
            <a:r>
              <a:rPr lang="en-US" altLang="zh-CN" i="1" dirty="0" smtClean="0">
                <a:ea typeface="宋体" pitchFamily="2" charset="-122"/>
              </a:rPr>
              <a:t>Familial DCM</a:t>
            </a:r>
            <a:r>
              <a:rPr lang="en-US" altLang="zh-CN" dirty="0" smtClean="0">
                <a:ea typeface="宋体" pitchFamily="2" charset="-122"/>
              </a:rPr>
              <a:t> </a:t>
            </a:r>
          </a:p>
          <a:p>
            <a:pPr marL="609600" indent="-609600">
              <a:lnSpc>
                <a:spcPct val="80000"/>
              </a:lnSpc>
              <a:buFont typeface="Wingdings" pitchFamily="2" charset="2"/>
              <a:buNone/>
              <a:defRPr/>
            </a:pPr>
            <a:r>
              <a:rPr lang="en-US" altLang="zh-CN" sz="2800" dirty="0" smtClean="0">
                <a:ea typeface="宋体" pitchFamily="2" charset="-122"/>
              </a:rPr>
              <a:t>   is predominantly autosomal </a:t>
            </a:r>
            <a:r>
              <a:rPr lang="en-US" altLang="zh-CN" sz="2800" dirty="0" smtClean="0">
                <a:ea typeface="宋体" pitchFamily="2" charset="-122"/>
              </a:rPr>
              <a:t>dominant ( 25%)</a:t>
            </a:r>
            <a:endParaRPr lang="en-US" altLang="zh-CN" sz="2800" dirty="0" smtClean="0">
              <a:ea typeface="宋体" pitchFamily="2" charset="-122"/>
            </a:endParaRPr>
          </a:p>
          <a:p>
            <a:pPr marL="609600" indent="-609600">
              <a:lnSpc>
                <a:spcPct val="80000"/>
              </a:lnSpc>
              <a:buFont typeface="Wingdings" pitchFamily="2" charset="2"/>
              <a:buNone/>
              <a:defRPr/>
            </a:pPr>
            <a:r>
              <a:rPr lang="en-US" altLang="zh-CN" sz="2800" dirty="0" smtClean="0">
                <a:ea typeface="宋体" pitchFamily="2" charset="-122"/>
              </a:rPr>
              <a:t>   Many of these have prominent associated </a:t>
            </a:r>
            <a:r>
              <a:rPr lang="en-US" altLang="zh-CN" sz="2800" dirty="0" smtClean="0">
                <a:ea typeface="宋体" pitchFamily="2" charset="-122"/>
              </a:rPr>
              <a:t>features </a:t>
            </a:r>
          </a:p>
          <a:p>
            <a:pPr marL="609600" indent="-609600">
              <a:lnSpc>
                <a:spcPct val="80000"/>
              </a:lnSpc>
              <a:buFont typeface="Wingdings" pitchFamily="2" charset="2"/>
              <a:buNone/>
              <a:defRPr/>
            </a:pPr>
            <a:r>
              <a:rPr lang="en-US" altLang="zh-CN" sz="2800" dirty="0">
                <a:ea typeface="宋体" pitchFamily="2" charset="-122"/>
              </a:rPr>
              <a:t> </a:t>
            </a:r>
            <a:r>
              <a:rPr lang="en-US" altLang="zh-CN" sz="2800" dirty="0" smtClean="0">
                <a:ea typeface="宋体" pitchFamily="2" charset="-122"/>
              </a:rPr>
              <a:t>   like </a:t>
            </a:r>
            <a:r>
              <a:rPr lang="en-US" altLang="zh-CN" sz="2800" dirty="0">
                <a:ea typeface="宋体" pitchFamily="2" charset="-122"/>
              </a:rPr>
              <a:t> </a:t>
            </a:r>
            <a:r>
              <a:rPr lang="en-US" altLang="zh-CN" sz="2800" dirty="0" smtClean="0">
                <a:ea typeface="宋体" pitchFamily="2" charset="-122"/>
              </a:rPr>
              <a:t>skeletal myopathy such as Becker and Duchene muscular dystrophy.</a:t>
            </a:r>
          </a:p>
          <a:p>
            <a:pPr marL="609600" indent="-609600">
              <a:lnSpc>
                <a:spcPct val="80000"/>
              </a:lnSpc>
              <a:buFont typeface="Wingdings" pitchFamily="2" charset="2"/>
              <a:buNone/>
              <a:defRPr/>
            </a:pPr>
            <a:r>
              <a:rPr lang="en-US" altLang="zh-CN" sz="2800" dirty="0" smtClean="0">
                <a:ea typeface="宋体" pitchFamily="2" charset="-122"/>
              </a:rPr>
              <a:t>    or conduction </a:t>
            </a:r>
            <a:r>
              <a:rPr lang="en-US" altLang="zh-CN" sz="2800" dirty="0" smtClean="0">
                <a:ea typeface="宋体" pitchFamily="2" charset="-122"/>
              </a:rPr>
              <a:t>system </a:t>
            </a:r>
            <a:r>
              <a:rPr lang="en-US" altLang="zh-CN" sz="2800" dirty="0" smtClean="0">
                <a:ea typeface="宋体" pitchFamily="2" charset="-122"/>
              </a:rPr>
              <a:t>disease like Lyme and Chagas disease. </a:t>
            </a:r>
            <a:endParaRPr lang="en-US" altLang="zh-CN" sz="2800" i="1" dirty="0" smtClean="0">
              <a:ea typeface="宋体" pitchFamily="2" charset="-122"/>
            </a:endParaRPr>
          </a:p>
          <a:p>
            <a:pPr marL="609600" indent="-609600" eaLnBrk="1" hangingPunct="1">
              <a:lnSpc>
                <a:spcPct val="80000"/>
              </a:lnSpc>
              <a:buFont typeface="Wingdings" pitchFamily="2" charset="2"/>
              <a:buChar char="l"/>
              <a:defRPr/>
            </a:pPr>
            <a:endParaRPr lang="en-US"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endParaRPr lang="en-US" smtClean="0"/>
          </a:p>
        </p:txBody>
      </p:sp>
      <p:sp>
        <p:nvSpPr>
          <p:cNvPr id="36867" name="Rectangle 3"/>
          <p:cNvSpPr>
            <a:spLocks noGrp="1" noChangeArrowheads="1"/>
          </p:cNvSpPr>
          <p:nvPr>
            <p:ph type="body" idx="1"/>
          </p:nvPr>
        </p:nvSpPr>
        <p:spPr/>
        <p:txBody>
          <a:bodyPr/>
          <a:lstStyle/>
          <a:p>
            <a:pPr marL="609600" indent="-609600" eaLnBrk="1" hangingPunct="1">
              <a:lnSpc>
                <a:spcPct val="90000"/>
              </a:lnSpc>
              <a:buFont typeface="Wingdings" pitchFamily="2" charset="2"/>
              <a:buNone/>
              <a:defRPr/>
            </a:pPr>
            <a:r>
              <a:rPr lang="en-US" altLang="zh-CN" i="1" dirty="0" smtClean="0">
                <a:ea typeface="宋体" pitchFamily="2" charset="-122"/>
              </a:rPr>
              <a:t>2   Sporadic DCM</a:t>
            </a:r>
            <a:r>
              <a:rPr lang="en-US" altLang="zh-CN" dirty="0" smtClean="0">
                <a:ea typeface="宋体" pitchFamily="2" charset="-122"/>
              </a:rPr>
              <a:t> </a:t>
            </a:r>
            <a:r>
              <a:rPr lang="en-US" altLang="zh-CN" sz="2800" dirty="0" smtClean="0">
                <a:ea typeface="宋体" pitchFamily="2" charset="-122"/>
              </a:rPr>
              <a:t>can be caused by multiple conditions : </a:t>
            </a:r>
          </a:p>
          <a:p>
            <a:pPr marL="609600" indent="-609600" eaLnBrk="1" hangingPunct="1">
              <a:lnSpc>
                <a:spcPct val="90000"/>
              </a:lnSpc>
              <a:buFont typeface="Wingdings" pitchFamily="2" charset="2"/>
              <a:buChar char="l"/>
              <a:defRPr/>
            </a:pPr>
            <a:r>
              <a:rPr lang="en-US" altLang="zh-CN" sz="2800" dirty="0" smtClean="0">
                <a:ea typeface="宋体" pitchFamily="2" charset="-122"/>
              </a:rPr>
              <a:t>Myocarditis  </a:t>
            </a:r>
            <a:r>
              <a:rPr lang="en-US" altLang="zh-CN" sz="2800" dirty="0" smtClean="0">
                <a:ea typeface="宋体" pitchFamily="2" charset="-122"/>
              </a:rPr>
              <a:t>- </a:t>
            </a:r>
          </a:p>
          <a:p>
            <a:pPr marL="609600" indent="-609600" eaLnBrk="1" hangingPunct="1">
              <a:lnSpc>
                <a:spcPct val="90000"/>
              </a:lnSpc>
              <a:buFont typeface="Wingdings" pitchFamily="2" charset="2"/>
              <a:buChar char="l"/>
              <a:defRPr/>
            </a:pPr>
            <a:r>
              <a:rPr lang="en-US" altLang="zh-CN" sz="2800" dirty="0" smtClean="0">
                <a:ea typeface="宋体" pitchFamily="2" charset="-122"/>
              </a:rPr>
              <a:t>Toxins  </a:t>
            </a:r>
            <a:r>
              <a:rPr lang="en-US" altLang="zh-CN" sz="2800" dirty="0" smtClean="0">
                <a:ea typeface="宋体" pitchFamily="2" charset="-122"/>
              </a:rPr>
              <a:t>- alcohol, </a:t>
            </a:r>
          </a:p>
          <a:p>
            <a:pPr marL="609600" indent="-609600" eaLnBrk="1" hangingPunct="1">
              <a:lnSpc>
                <a:spcPct val="90000"/>
              </a:lnSpc>
              <a:buFont typeface="Wingdings" pitchFamily="2" charset="2"/>
              <a:buChar char="l"/>
              <a:defRPr/>
            </a:pPr>
            <a:r>
              <a:rPr lang="en-US" altLang="zh-CN" sz="2800" dirty="0" smtClean="0">
                <a:ea typeface="宋体" pitchFamily="2" charset="-122"/>
              </a:rPr>
              <a:t>Chemotherapy , </a:t>
            </a:r>
            <a:endParaRPr lang="en-US" altLang="zh-CN" sz="2800" dirty="0" smtClean="0">
              <a:ea typeface="宋体" pitchFamily="2" charset="-122"/>
            </a:endParaRPr>
          </a:p>
          <a:p>
            <a:pPr marL="609600" indent="-609600" eaLnBrk="1" hangingPunct="1">
              <a:lnSpc>
                <a:spcPct val="90000"/>
              </a:lnSpc>
              <a:buFont typeface="Wingdings" pitchFamily="2" charset="2"/>
              <a:buChar char="l"/>
              <a:defRPr/>
            </a:pPr>
            <a:r>
              <a:rPr lang="en-US" altLang="zh-CN" sz="2800" dirty="0" smtClean="0">
                <a:ea typeface="宋体" pitchFamily="2" charset="-122"/>
              </a:rPr>
              <a:t>Metals  </a:t>
            </a:r>
            <a:r>
              <a:rPr lang="en-US" altLang="zh-CN" sz="2800" dirty="0" smtClean="0">
                <a:ea typeface="宋体" pitchFamily="2" charset="-122"/>
              </a:rPr>
              <a:t>(cobalt, lead, mercury, arsenic)</a:t>
            </a:r>
          </a:p>
          <a:p>
            <a:pPr marL="609600" indent="-609600" eaLnBrk="1" hangingPunct="1">
              <a:lnSpc>
                <a:spcPct val="90000"/>
              </a:lnSpc>
              <a:buFont typeface="Wingdings" pitchFamily="2" charset="2"/>
              <a:buChar char="l"/>
              <a:defRPr/>
            </a:pPr>
            <a:r>
              <a:rPr lang="en-US" altLang="zh-CN" sz="2800" dirty="0" smtClean="0">
                <a:ea typeface="宋体" pitchFamily="2" charset="-122"/>
              </a:rPr>
              <a:t>Autoimmune </a:t>
            </a:r>
            <a:endParaRPr lang="en-US" altLang="zh-CN" sz="2800" dirty="0" smtClean="0">
              <a:ea typeface="宋体" pitchFamily="2" charset="-122"/>
            </a:endParaRPr>
          </a:p>
          <a:p>
            <a:pPr marL="609600" indent="-609600" eaLnBrk="1" hangingPunct="1">
              <a:lnSpc>
                <a:spcPct val="90000"/>
              </a:lnSpc>
              <a:buFont typeface="Wingdings" pitchFamily="2" charset="2"/>
              <a:buChar char="l"/>
              <a:defRPr/>
            </a:pPr>
            <a:r>
              <a:rPr lang="en-US" altLang="zh-CN" sz="2800" dirty="0" smtClean="0">
                <a:ea typeface="宋体" pitchFamily="2" charset="-122"/>
              </a:rPr>
              <a:t>Endocrine.</a:t>
            </a:r>
            <a:endParaRPr lang="en-US" altLang="zh-CN" sz="2800" dirty="0" smtClean="0">
              <a:ea typeface="宋体" pitchFamily="2" charset="-122"/>
            </a:endParaRPr>
          </a:p>
          <a:p>
            <a:pPr marL="609600" indent="-609600" eaLnBrk="1" hangingPunct="1">
              <a:lnSpc>
                <a:spcPct val="90000"/>
              </a:lnSpc>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mtClean="0"/>
              <a:t>Clinical presentation</a:t>
            </a:r>
          </a:p>
        </p:txBody>
      </p:sp>
      <p:sp>
        <p:nvSpPr>
          <p:cNvPr id="38915" name="Rectangle 3"/>
          <p:cNvSpPr>
            <a:spLocks noGrp="1" noChangeArrowheads="1"/>
          </p:cNvSpPr>
          <p:nvPr>
            <p:ph type="body" idx="1"/>
          </p:nvPr>
        </p:nvSpPr>
        <p:spPr/>
        <p:txBody>
          <a:bodyPr/>
          <a:lstStyle/>
          <a:p>
            <a:pPr eaLnBrk="1" hangingPunct="1">
              <a:buFont typeface="Wingdings" pitchFamily="2" charset="2"/>
              <a:buNone/>
              <a:defRPr/>
            </a:pPr>
            <a:r>
              <a:rPr lang="en-US" altLang="zh-CN" i="1" dirty="0" smtClean="0">
                <a:ea typeface="宋体" pitchFamily="2" charset="-122"/>
              </a:rPr>
              <a:t> </a:t>
            </a:r>
            <a:endParaRPr lang="en-US" altLang="zh-CN" dirty="0" smtClean="0">
              <a:ea typeface="宋体" pitchFamily="2" charset="-122"/>
            </a:endParaRPr>
          </a:p>
          <a:p>
            <a:pPr marL="0" indent="0" eaLnBrk="1" hangingPunct="1">
              <a:buNone/>
              <a:defRPr/>
            </a:pPr>
            <a:r>
              <a:rPr lang="en-US" altLang="zh-CN" dirty="0" smtClean="0">
                <a:ea typeface="宋体" pitchFamily="2" charset="-122"/>
              </a:rPr>
              <a:t>    DCM </a:t>
            </a:r>
            <a:r>
              <a:rPr lang="en-US" altLang="zh-CN" dirty="0" smtClean="0">
                <a:ea typeface="宋体" pitchFamily="2" charset="-122"/>
              </a:rPr>
              <a:t>can present with </a:t>
            </a:r>
          </a:p>
          <a:p>
            <a:pPr eaLnBrk="1" hangingPunct="1">
              <a:buFont typeface="Wingdings" pitchFamily="2" charset="2"/>
              <a:buChar char="l"/>
              <a:defRPr/>
            </a:pPr>
            <a:r>
              <a:rPr lang="en-US" altLang="zh-CN" dirty="0" smtClean="0">
                <a:ea typeface="宋体" pitchFamily="2" charset="-122"/>
              </a:rPr>
              <a:t>heart failure, </a:t>
            </a:r>
          </a:p>
          <a:p>
            <a:pPr eaLnBrk="1" hangingPunct="1">
              <a:buFont typeface="Wingdings" pitchFamily="2" charset="2"/>
              <a:buChar char="l"/>
              <a:defRPr/>
            </a:pPr>
            <a:r>
              <a:rPr lang="en-US" altLang="zh-CN" dirty="0" smtClean="0">
                <a:ea typeface="宋体" pitchFamily="2" charset="-122"/>
              </a:rPr>
              <a:t>cardiac arrhythmias, </a:t>
            </a:r>
          </a:p>
          <a:p>
            <a:pPr eaLnBrk="1" hangingPunct="1">
              <a:buFont typeface="Wingdings" pitchFamily="2" charset="2"/>
              <a:buChar char="l"/>
              <a:defRPr/>
            </a:pPr>
            <a:r>
              <a:rPr lang="en-US" altLang="zh-CN" dirty="0" smtClean="0">
                <a:ea typeface="宋体" pitchFamily="2" charset="-122"/>
              </a:rPr>
              <a:t>conduction defects, </a:t>
            </a:r>
          </a:p>
          <a:p>
            <a:pPr eaLnBrk="1" hangingPunct="1">
              <a:buFont typeface="Wingdings" pitchFamily="2" charset="2"/>
              <a:buChar char="l"/>
              <a:defRPr/>
            </a:pPr>
            <a:r>
              <a:rPr lang="en-US" altLang="zh-CN" dirty="0" smtClean="0">
                <a:ea typeface="宋体" pitchFamily="2" charset="-122"/>
              </a:rPr>
              <a:t>thromboembolism or </a:t>
            </a:r>
          </a:p>
          <a:p>
            <a:pPr eaLnBrk="1" hangingPunct="1">
              <a:buFont typeface="Wingdings" pitchFamily="2" charset="2"/>
              <a:buChar char="l"/>
              <a:defRPr/>
            </a:pPr>
            <a:r>
              <a:rPr lang="en-US" altLang="zh-CN" dirty="0" smtClean="0">
                <a:ea typeface="宋体" pitchFamily="2" charset="-122"/>
              </a:rPr>
              <a:t>sudden death.  </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mtClean="0"/>
              <a:t>Investigations </a:t>
            </a:r>
          </a:p>
        </p:txBody>
      </p:sp>
      <p:sp>
        <p:nvSpPr>
          <p:cNvPr id="39939"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2400" b="1" smtClean="0">
                <a:ea typeface="宋体" pitchFamily="2" charset="-122"/>
              </a:rPr>
              <a:t>Chest X-ray</a:t>
            </a:r>
            <a:r>
              <a:rPr lang="en-US" altLang="zh-CN" sz="2400" smtClean="0">
                <a:ea typeface="宋体" pitchFamily="2" charset="-122"/>
              </a:rPr>
              <a:t> </a:t>
            </a:r>
          </a:p>
          <a:p>
            <a:pPr eaLnBrk="1" hangingPunct="1">
              <a:lnSpc>
                <a:spcPct val="90000"/>
              </a:lnSpc>
              <a:buFont typeface="Wingdings" pitchFamily="2" charset="2"/>
              <a:buChar char="l"/>
              <a:defRPr/>
            </a:pPr>
            <a:r>
              <a:rPr lang="en-US" altLang="zh-CN" sz="2400" smtClean="0">
                <a:ea typeface="宋体" pitchFamily="2" charset="-122"/>
              </a:rPr>
              <a:t>demonstrates generalized cardiac enlargement.</a:t>
            </a:r>
          </a:p>
          <a:p>
            <a:pPr eaLnBrk="1" hangingPunct="1">
              <a:lnSpc>
                <a:spcPct val="90000"/>
              </a:lnSpc>
              <a:buFont typeface="Wingdings" pitchFamily="2" charset="2"/>
              <a:buChar char="l"/>
              <a:defRPr/>
            </a:pPr>
            <a:r>
              <a:rPr lang="en-US" altLang="zh-CN" sz="2400" b="1" smtClean="0">
                <a:ea typeface="宋体" pitchFamily="2" charset="-122"/>
              </a:rPr>
              <a:t>ECG</a:t>
            </a:r>
            <a:r>
              <a:rPr lang="en-US" altLang="zh-CN" sz="2400" smtClean="0">
                <a:ea typeface="宋体" pitchFamily="2" charset="-122"/>
              </a:rPr>
              <a:t> </a:t>
            </a:r>
          </a:p>
          <a:p>
            <a:pPr eaLnBrk="1" hangingPunct="1">
              <a:lnSpc>
                <a:spcPct val="90000"/>
              </a:lnSpc>
              <a:buFont typeface="Wingdings" pitchFamily="2" charset="2"/>
              <a:buChar char="l"/>
              <a:defRPr/>
            </a:pPr>
            <a:r>
              <a:rPr lang="en-US" altLang="zh-CN" sz="2400" smtClean="0">
                <a:ea typeface="宋体" pitchFamily="2" charset="-122"/>
              </a:rPr>
              <a:t>may demonstrate diffuse non-specific ST segment and T wave changes. Sinus tachycardia, conduction abnormalities and arrhythmias (i.e. atrial fibrillation, ventricular premature contractions or ventricular tachycardia) are also seen.</a:t>
            </a:r>
          </a:p>
          <a:p>
            <a:pPr eaLnBrk="1" hangingPunct="1">
              <a:lnSpc>
                <a:spcPct val="90000"/>
              </a:lnSpc>
              <a:buFont typeface="Wingdings" pitchFamily="2" charset="2"/>
              <a:buChar char="l"/>
              <a:defRPr/>
            </a:pPr>
            <a:r>
              <a:rPr lang="en-US" altLang="zh-CN" sz="2400" b="1" smtClean="0">
                <a:ea typeface="宋体" pitchFamily="2" charset="-122"/>
              </a:rPr>
              <a:t>Echocardiogram</a:t>
            </a:r>
            <a:r>
              <a:rPr lang="en-US" altLang="zh-CN" sz="2400" smtClean="0">
                <a:ea typeface="宋体" pitchFamily="2" charset="-122"/>
              </a:rPr>
              <a:t> </a:t>
            </a:r>
          </a:p>
          <a:p>
            <a:pPr eaLnBrk="1" hangingPunct="1">
              <a:lnSpc>
                <a:spcPct val="90000"/>
              </a:lnSpc>
              <a:buFont typeface="Wingdings" pitchFamily="2" charset="2"/>
              <a:buNone/>
              <a:defRPr/>
            </a:pPr>
            <a:r>
              <a:rPr lang="en-US" altLang="zh-CN" sz="2400" smtClean="0">
                <a:ea typeface="宋体" pitchFamily="2" charset="-122"/>
              </a:rPr>
              <a:t>    reveals dilatation of the left and/or right ventricle with poor global contraction function </a:t>
            </a:r>
          </a:p>
          <a:p>
            <a:pPr eaLnBrk="1" hangingPunct="1">
              <a:lnSpc>
                <a:spcPct val="90000"/>
              </a:lnSpc>
              <a:buFont typeface="Wingdings" pitchFamily="2" charset="2"/>
              <a:buChar char="l"/>
              <a:defRPr/>
            </a:pPr>
            <a:endParaRPr lang="en-US"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endParaRPr lang="en-US" smtClean="0"/>
          </a:p>
        </p:txBody>
      </p:sp>
      <p:sp>
        <p:nvSpPr>
          <p:cNvPr id="40963"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2400" b="1" dirty="0" smtClean="0">
                <a:ea typeface="宋体" pitchFamily="2" charset="-122"/>
              </a:rPr>
              <a:t>Cardiac </a:t>
            </a:r>
            <a:r>
              <a:rPr lang="en-US" altLang="zh-CN" sz="2400" b="1" dirty="0" smtClean="0">
                <a:ea typeface="宋体" pitchFamily="2" charset="-122"/>
              </a:rPr>
              <a:t>MR.</a:t>
            </a:r>
            <a:r>
              <a:rPr lang="en-US" altLang="zh-CN" sz="2400" dirty="0" smtClean="0">
                <a:ea typeface="宋体" pitchFamily="2" charset="-122"/>
              </a:rPr>
              <a:t> </a:t>
            </a:r>
            <a:endParaRPr lang="en-US" altLang="zh-CN" sz="2400" dirty="0" smtClean="0">
              <a:ea typeface="宋体" pitchFamily="2" charset="-122"/>
            </a:endParaRPr>
          </a:p>
          <a:p>
            <a:pPr marL="0" indent="0" eaLnBrk="1" hangingPunct="1">
              <a:lnSpc>
                <a:spcPct val="90000"/>
              </a:lnSpc>
              <a:buNone/>
              <a:defRPr/>
            </a:pPr>
            <a:r>
              <a:rPr lang="en-US" altLang="zh-CN" sz="2400" dirty="0" smtClean="0">
                <a:ea typeface="宋体" pitchFamily="2" charset="-122"/>
              </a:rPr>
              <a:t>     may demonstrate </a:t>
            </a:r>
            <a:r>
              <a:rPr lang="en-US" altLang="zh-CN" sz="2400" dirty="0" smtClean="0">
                <a:ea typeface="宋体" pitchFamily="2" charset="-122"/>
              </a:rPr>
              <a:t>other </a:t>
            </a:r>
            <a:r>
              <a:rPr lang="en-US" altLang="zh-CN" sz="2400" dirty="0" smtClean="0">
                <a:ea typeface="宋体" pitchFamily="2" charset="-122"/>
              </a:rPr>
              <a:t>etiologies </a:t>
            </a:r>
            <a:r>
              <a:rPr lang="en-US" altLang="zh-CN" sz="2400" dirty="0" smtClean="0">
                <a:ea typeface="宋体" pitchFamily="2" charset="-122"/>
              </a:rPr>
              <a:t>of left ventricular dysfunction (e.g. previous myocardial infarction) or demonstrate abnormal myocardial fibrosis . Cardiac MR is also useful for identifying myocardial thrombus </a:t>
            </a:r>
          </a:p>
          <a:p>
            <a:pPr eaLnBrk="1" hangingPunct="1">
              <a:lnSpc>
                <a:spcPct val="90000"/>
              </a:lnSpc>
              <a:buFont typeface="Wingdings" pitchFamily="2" charset="2"/>
              <a:buChar char="l"/>
              <a:defRPr/>
            </a:pPr>
            <a:r>
              <a:rPr lang="en-US" altLang="zh-CN" sz="2400" b="1" dirty="0" smtClean="0">
                <a:ea typeface="宋体" pitchFamily="2" charset="-122"/>
              </a:rPr>
              <a:t>Coronary angiography</a:t>
            </a:r>
            <a:r>
              <a:rPr lang="en-US" altLang="zh-CN" sz="2400" dirty="0" smtClean="0">
                <a:ea typeface="宋体" pitchFamily="2" charset="-122"/>
              </a:rPr>
              <a:t> should be performed to exclude coronary artery disease in all individuals at risk (generally patients &gt;40 years or younger if symptoms or risk factors are present).</a:t>
            </a:r>
          </a:p>
          <a:p>
            <a:pPr eaLnBrk="1" hangingPunct="1">
              <a:lnSpc>
                <a:spcPct val="90000"/>
              </a:lnSpc>
              <a:buFont typeface="Wingdings" pitchFamily="2" charset="2"/>
              <a:buChar char="l"/>
              <a:defRPr/>
            </a:pPr>
            <a:r>
              <a:rPr lang="en-US" altLang="zh-CN" sz="2400" b="1" dirty="0" smtClean="0">
                <a:ea typeface="宋体" pitchFamily="2" charset="-122"/>
              </a:rPr>
              <a:t>Biopsy</a:t>
            </a:r>
            <a:r>
              <a:rPr lang="en-US" altLang="zh-CN" sz="2400" dirty="0" smtClean="0">
                <a:ea typeface="宋体" pitchFamily="2" charset="-122"/>
              </a:rPr>
              <a:t> is generally not indicated outside specialist care</a:t>
            </a:r>
            <a:r>
              <a:rPr lang="en-US" altLang="zh-CN" sz="2400" dirty="0" smtClean="0">
                <a:ea typeface="宋体" pitchFamily="2" charset="-122"/>
              </a:rPr>
              <a:t>.</a:t>
            </a:r>
          </a:p>
          <a:p>
            <a:pPr eaLnBrk="1" hangingPunct="1">
              <a:lnSpc>
                <a:spcPct val="90000"/>
              </a:lnSpc>
              <a:buFont typeface="Wingdings" pitchFamily="2" charset="2"/>
              <a:buChar char="l"/>
              <a:defRPr/>
            </a:pPr>
            <a:r>
              <a:rPr lang="en-US" altLang="zh-CN" sz="2400" b="1" dirty="0" smtClean="0">
                <a:ea typeface="宋体" pitchFamily="2" charset="-122"/>
              </a:rPr>
              <a:t>Genetic testing </a:t>
            </a:r>
            <a:r>
              <a:rPr lang="en-US" altLang="zh-CN" sz="2400" dirty="0" smtClean="0">
                <a:ea typeface="宋体" pitchFamily="2" charset="-122"/>
              </a:rPr>
              <a:t>is indicated if more than one family member is involved.</a:t>
            </a:r>
            <a:endParaRPr lang="en-US" altLang="zh-CN" sz="2400" dirty="0" smtClean="0">
              <a:ea typeface="宋体" pitchFamily="2" charset="-122"/>
            </a:endParaRPr>
          </a:p>
          <a:p>
            <a:pPr eaLnBrk="1" hangingPunct="1">
              <a:lnSpc>
                <a:spcPct val="90000"/>
              </a:lnSpc>
              <a:buFont typeface="Wingdings" pitchFamily="2" charset="2"/>
              <a:buChar char="l"/>
              <a:defRPr/>
            </a:pPr>
            <a:endParaRPr lang="en-US"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en-US" dirty="0" smtClean="0">
                <a:solidFill>
                  <a:schemeClr val="accent1"/>
                </a:solidFill>
              </a:rPr>
              <a:t>TREETMENT</a:t>
            </a:r>
          </a:p>
        </p:txBody>
      </p:sp>
      <p:sp>
        <p:nvSpPr>
          <p:cNvPr id="52227" name="Rectangle 3"/>
          <p:cNvSpPr>
            <a:spLocks noGrp="1" noChangeArrowheads="1"/>
          </p:cNvSpPr>
          <p:nvPr>
            <p:ph type="body" idx="1"/>
          </p:nvPr>
        </p:nvSpPr>
        <p:spPr/>
        <p:txBody>
          <a:bodyPr>
            <a:normAutofit/>
          </a:bodyPr>
          <a:lstStyle/>
          <a:p>
            <a:pPr eaLnBrk="1" hangingPunct="1">
              <a:buFont typeface="Wingdings" pitchFamily="2" charset="2"/>
              <a:buChar char="l"/>
              <a:defRPr/>
            </a:pPr>
            <a:r>
              <a:rPr lang="en-US" altLang="zh-CN" dirty="0" smtClean="0">
                <a:ea typeface="宋体" pitchFamily="2" charset="-122"/>
              </a:rPr>
              <a:t>Treatment consists of the conventional management of heart </a:t>
            </a:r>
            <a:r>
              <a:rPr lang="en-US" altLang="zh-CN" dirty="0" smtClean="0">
                <a:ea typeface="宋体" pitchFamily="2" charset="-122"/>
              </a:rPr>
              <a:t>failure</a:t>
            </a:r>
            <a:endParaRPr lang="en-US" dirty="0" smtClean="0"/>
          </a:p>
          <a:p>
            <a:pPr marL="514350" indent="-514350" eaLnBrk="1" hangingPunct="1">
              <a:buFont typeface="+mj-lt"/>
              <a:buAutoNum type="arabicPeriod"/>
              <a:defRPr/>
            </a:pPr>
            <a:r>
              <a:rPr lang="en-US" dirty="0" smtClean="0"/>
              <a:t>  </a:t>
            </a:r>
            <a:r>
              <a:rPr lang="en-US" dirty="0" smtClean="0">
                <a:solidFill>
                  <a:schemeClr val="accent2"/>
                </a:solidFill>
              </a:rPr>
              <a:t>DIURETICS</a:t>
            </a:r>
            <a:endParaRPr lang="en-US" dirty="0" smtClean="0">
              <a:solidFill>
                <a:schemeClr val="accent2"/>
              </a:solidFill>
            </a:endParaRPr>
          </a:p>
          <a:p>
            <a:pPr>
              <a:buNone/>
              <a:defRPr/>
            </a:pPr>
            <a:r>
              <a:rPr lang="en-US" dirty="0" smtClean="0"/>
              <a:t>   these act by promoting the renal excretion of salt and water by blocking </a:t>
            </a:r>
            <a:r>
              <a:rPr lang="en-US" dirty="0"/>
              <a:t>tubular reabsorption of sodium and chloride. </a:t>
            </a:r>
          </a:p>
          <a:p>
            <a:pPr eaLnBrk="1" hangingPunct="1">
              <a:buFont typeface="Wingdings" pitchFamily="2" charset="2"/>
              <a:buNone/>
              <a:defRPr/>
            </a:pPr>
            <a:endParaRPr lang="en-US" dirty="0" smtClean="0"/>
          </a:p>
          <a:p>
            <a:pPr eaLnBrk="1" hangingPunct="1">
              <a:buFont typeface="Wingdings" pitchFamily="2" charset="2"/>
              <a:buNone/>
              <a:defRPr/>
            </a:pPr>
            <a:r>
              <a:rPr lang="en-US" altLang="zh-CN" dirty="0" smtClean="0">
                <a:ea typeface="宋体" pitchFamily="2" charset="-122"/>
              </a:rPr>
              <a:t> </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normAutofit fontScale="92500" lnSpcReduction="10000"/>
          </a:bodyPr>
          <a:lstStyle/>
          <a:p>
            <a:pPr eaLnBrk="1" hangingPunct="1">
              <a:buFont typeface="Wingdings" pitchFamily="2" charset="2"/>
              <a:buNone/>
              <a:defRPr/>
            </a:pPr>
            <a:r>
              <a:rPr lang="en-US" dirty="0" smtClean="0">
                <a:solidFill>
                  <a:schemeClr val="accent2"/>
                </a:solidFill>
              </a:rPr>
              <a:t>ACE </a:t>
            </a:r>
            <a:r>
              <a:rPr lang="en-US" dirty="0" smtClean="0">
                <a:solidFill>
                  <a:schemeClr val="accent2"/>
                </a:solidFill>
              </a:rPr>
              <a:t>INHIBITORS  </a:t>
            </a:r>
            <a:endParaRPr lang="en-US" dirty="0" smtClean="0">
              <a:solidFill>
                <a:schemeClr val="accent2"/>
              </a:solidFill>
            </a:endParaRPr>
          </a:p>
          <a:p>
            <a:pPr eaLnBrk="1" hangingPunct="1">
              <a:buFont typeface="Wingdings" pitchFamily="2" charset="2"/>
              <a:buNone/>
              <a:defRPr/>
            </a:pPr>
            <a:r>
              <a:rPr lang="en-US" dirty="0" smtClean="0">
                <a:solidFill>
                  <a:schemeClr val="accent2"/>
                </a:solidFill>
              </a:rPr>
              <a:t>    </a:t>
            </a:r>
            <a:r>
              <a:rPr lang="en-US" dirty="0" smtClean="0"/>
              <a:t>producing considerable symptomatic improvement in patients with symptomatic heart failure, ACEI improve survival in patients in all functional classes (NYHA I-IV) and are recommended in all patients at risk of developing heart failure.</a:t>
            </a:r>
          </a:p>
          <a:p>
            <a:pPr eaLnBrk="1" hangingPunct="1">
              <a:buFont typeface="Wingdings" pitchFamily="2" charset="2"/>
              <a:buNone/>
              <a:defRPr/>
            </a:pPr>
            <a:r>
              <a:rPr lang="en-US" dirty="0" smtClean="0">
                <a:solidFill>
                  <a:schemeClr val="accent2"/>
                </a:solidFill>
              </a:rPr>
              <a:t>Angiotensin II receptor antagonists </a:t>
            </a:r>
          </a:p>
          <a:p>
            <a:pPr eaLnBrk="1" hangingPunct="1">
              <a:buFont typeface="Wingdings" pitchFamily="2" charset="2"/>
              <a:buNone/>
              <a:defRPr/>
            </a:pPr>
            <a:r>
              <a:rPr lang="en-US" dirty="0" smtClean="0"/>
              <a:t>   are indicated as second-line therapy in patients intolerant of ACEI. </a:t>
            </a:r>
          </a:p>
          <a:p>
            <a:pPr>
              <a:buFont typeface="Wingdings" pitchFamily="2" charset="2"/>
              <a:buChar char="l"/>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dirty="0" smtClean="0">
                <a:solidFill>
                  <a:srgbClr val="FF0000"/>
                </a:solidFill>
              </a:rPr>
              <a:t>Myocarditis</a:t>
            </a:r>
          </a:p>
        </p:txBody>
      </p:sp>
      <p:sp>
        <p:nvSpPr>
          <p:cNvPr id="10243" name="Rectangle 3"/>
          <p:cNvSpPr>
            <a:spLocks noGrp="1" noChangeArrowheads="1"/>
          </p:cNvSpPr>
          <p:nvPr>
            <p:ph type="body" idx="1"/>
          </p:nvPr>
        </p:nvSpPr>
        <p:spPr/>
        <p:txBody>
          <a:bodyPr/>
          <a:lstStyle/>
          <a:p>
            <a:pPr eaLnBrk="1" hangingPunct="1">
              <a:buFont typeface="Wingdings" pitchFamily="2" charset="2"/>
              <a:buChar char="l"/>
              <a:defRPr/>
            </a:pPr>
            <a:r>
              <a:rPr lang="en-US" smtClean="0"/>
              <a:t>Inflammation of myocardium,</a:t>
            </a:r>
          </a:p>
          <a:p>
            <a:pPr eaLnBrk="1" hangingPunct="1">
              <a:buFont typeface="Wingdings" pitchFamily="2" charset="2"/>
              <a:buChar char="l"/>
              <a:defRPr/>
            </a:pPr>
            <a:r>
              <a:rPr lang="en-US" smtClean="0"/>
              <a:t>Global hypokinesia</a:t>
            </a:r>
          </a:p>
          <a:p>
            <a:pPr eaLnBrk="1" hangingPunct="1">
              <a:buFont typeface="Wingdings" pitchFamily="2" charset="2"/>
              <a:buChar char="l"/>
              <a:defRPr/>
            </a:pPr>
            <a:r>
              <a:rPr lang="en-US" smtClean="0"/>
              <a:t>LV systolic dysfunction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l"/>
              <a:defRPr/>
            </a:pPr>
            <a:r>
              <a:rPr lang="en-US" dirty="0" smtClean="0">
                <a:solidFill>
                  <a:schemeClr val="accent2"/>
                </a:solidFill>
              </a:rPr>
              <a:t>Beta-blockers</a:t>
            </a:r>
            <a:r>
              <a:rPr lang="en-US" dirty="0" smtClean="0"/>
              <a:t> </a:t>
            </a:r>
            <a:endParaRPr lang="en-US" dirty="0" smtClean="0"/>
          </a:p>
          <a:p>
            <a:pPr marL="0" indent="0">
              <a:buNone/>
              <a:defRPr/>
            </a:pPr>
            <a:r>
              <a:rPr lang="en-US" dirty="0"/>
              <a:t> </a:t>
            </a:r>
            <a:r>
              <a:rPr lang="en-US" dirty="0" smtClean="0"/>
              <a:t>   </a:t>
            </a:r>
            <a:r>
              <a:rPr lang="en-US" dirty="0" smtClean="0"/>
              <a:t>have </a:t>
            </a:r>
            <a:r>
              <a:rPr lang="en-US" dirty="0" smtClean="0"/>
              <a:t>been shown to improve functional status and reduce cardiovascular morbidity and mortality in patients with heart failure. Several trials (CIBIS, CIBIS II, MERIT-HF, COMET, SENOIRS) have assessed the effects of beta-blockers in varying degrees of heart failure. </a:t>
            </a:r>
            <a:r>
              <a:rPr lang="en-US" dirty="0" err="1" smtClean="0"/>
              <a:t>Bisoprolol</a:t>
            </a:r>
            <a:r>
              <a:rPr lang="en-US" dirty="0" smtClean="0"/>
              <a:t> and </a:t>
            </a:r>
            <a:r>
              <a:rPr lang="en-US" dirty="0" err="1" smtClean="0"/>
              <a:t>carvedilol</a:t>
            </a:r>
            <a:r>
              <a:rPr lang="en-US" dirty="0" smtClean="0"/>
              <a:t> reduce mortality in any grade of heart failure. </a:t>
            </a:r>
          </a:p>
          <a:p>
            <a:pPr>
              <a:buFont typeface="Wingdings" pitchFamily="2" charset="2"/>
              <a:buChar char="l"/>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normAutofit fontScale="85000" lnSpcReduction="20000"/>
          </a:bodyPr>
          <a:lstStyle/>
          <a:p>
            <a:pPr eaLnBrk="1" hangingPunct="1">
              <a:buFont typeface="Wingdings" pitchFamily="2" charset="2"/>
              <a:buNone/>
              <a:defRPr/>
            </a:pPr>
            <a:r>
              <a:rPr lang="en-US" dirty="0" smtClean="0">
                <a:solidFill>
                  <a:schemeClr val="accent2"/>
                </a:solidFill>
              </a:rPr>
              <a:t>The aldosterone </a:t>
            </a:r>
            <a:r>
              <a:rPr lang="en-US" dirty="0" smtClean="0">
                <a:solidFill>
                  <a:schemeClr val="accent2"/>
                </a:solidFill>
              </a:rPr>
              <a:t>antagonists;</a:t>
            </a:r>
            <a:endParaRPr lang="en-US" dirty="0" smtClean="0">
              <a:solidFill>
                <a:schemeClr val="accent2"/>
              </a:solidFill>
            </a:endParaRPr>
          </a:p>
          <a:p>
            <a:pPr eaLnBrk="1" hangingPunct="1">
              <a:buFont typeface="Wingdings" pitchFamily="2" charset="2"/>
              <a:buNone/>
              <a:defRPr/>
            </a:pPr>
            <a:r>
              <a:rPr lang="en-US" dirty="0" smtClean="0"/>
              <a:t>   </a:t>
            </a:r>
            <a:r>
              <a:rPr lang="en-US" dirty="0" smtClean="0"/>
              <a:t>Spironolactone </a:t>
            </a:r>
            <a:r>
              <a:rPr lang="en-US" dirty="0" smtClean="0"/>
              <a:t>and </a:t>
            </a:r>
            <a:r>
              <a:rPr lang="en-US" dirty="0" err="1" smtClean="0"/>
              <a:t>eplerenone</a:t>
            </a:r>
            <a:r>
              <a:rPr lang="en-US" dirty="0" smtClean="0"/>
              <a:t> have been shown to improve survival in patients with heart failure.</a:t>
            </a:r>
          </a:p>
          <a:p>
            <a:pPr eaLnBrk="1" hangingPunct="1">
              <a:buFont typeface="Wingdings" pitchFamily="2" charset="2"/>
              <a:buNone/>
              <a:defRPr/>
            </a:pPr>
            <a:r>
              <a:rPr lang="en-US" dirty="0" smtClean="0">
                <a:solidFill>
                  <a:schemeClr val="accent2"/>
                </a:solidFill>
              </a:rPr>
              <a:t>IVABRADIN And ARNI;</a:t>
            </a:r>
          </a:p>
          <a:p>
            <a:pPr eaLnBrk="1" hangingPunct="1">
              <a:buFont typeface="Wingdings" pitchFamily="2" charset="2"/>
              <a:buNone/>
              <a:defRPr/>
            </a:pPr>
            <a:r>
              <a:rPr lang="en-US" dirty="0" smtClean="0"/>
              <a:t>If patient is not responding to above treatment </a:t>
            </a:r>
          </a:p>
          <a:p>
            <a:pPr eaLnBrk="1" hangingPunct="1">
              <a:buFont typeface="Wingdings" pitchFamily="2" charset="2"/>
              <a:buNone/>
              <a:defRPr/>
            </a:pPr>
            <a:r>
              <a:rPr lang="en-US" dirty="0" smtClean="0">
                <a:solidFill>
                  <a:schemeClr val="accent2"/>
                </a:solidFill>
              </a:rPr>
              <a:t>Cardiac </a:t>
            </a:r>
            <a:r>
              <a:rPr lang="en-US" dirty="0" smtClean="0">
                <a:solidFill>
                  <a:schemeClr val="accent2"/>
                </a:solidFill>
              </a:rPr>
              <a:t>glycosides </a:t>
            </a:r>
            <a:r>
              <a:rPr lang="en-US" dirty="0" smtClean="0"/>
              <a:t>: </a:t>
            </a:r>
          </a:p>
          <a:p>
            <a:pPr eaLnBrk="1" hangingPunct="1">
              <a:buFont typeface="Wingdings" pitchFamily="2" charset="2"/>
              <a:buNone/>
              <a:defRPr/>
            </a:pPr>
            <a:r>
              <a:rPr lang="en-US" dirty="0" smtClean="0"/>
              <a:t>    Digoxin </a:t>
            </a:r>
            <a:r>
              <a:rPr lang="en-US" dirty="0" smtClean="0"/>
              <a:t>is a cardiac glycoside that is indicated in patients in atrial fibrillation with heart failure. It is used as add-on therapy in symptomatic heart failure patients already receiving ACEI and beta- </a:t>
            </a:r>
          </a:p>
          <a:p>
            <a:pPr eaLnBrk="1" hangingPunct="1">
              <a:buFont typeface="Wingdings" pitchFamily="2" charset="2"/>
              <a:buNone/>
              <a:defRPr/>
            </a:pPr>
            <a:r>
              <a:rPr lang="en-US" dirty="0" smtClean="0"/>
              <a:t> </a:t>
            </a:r>
          </a:p>
          <a:p>
            <a:pPr>
              <a:buFont typeface="Wingdings" pitchFamily="2" charset="2"/>
              <a:buChar char="l"/>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eaLnBrk="1" hangingPunct="1">
              <a:buFont typeface="Wingdings" pitchFamily="2" charset="2"/>
              <a:buNone/>
              <a:defRPr/>
            </a:pPr>
            <a:r>
              <a:rPr lang="en-US" altLang="zh-CN" dirty="0" smtClean="0">
                <a:ea typeface="宋体" pitchFamily="2" charset="-122"/>
              </a:rPr>
              <a:t>cardiac resynchronization therapy and ICDs in patients with NYHA III/IV grading. </a:t>
            </a:r>
          </a:p>
          <a:p>
            <a:pPr eaLnBrk="1" hangingPunct="1">
              <a:buFont typeface="Wingdings" pitchFamily="2" charset="2"/>
              <a:buChar char="l"/>
              <a:defRPr/>
            </a:pPr>
            <a:r>
              <a:rPr lang="en-US" altLang="zh-CN" dirty="0" smtClean="0">
                <a:ea typeface="宋体" pitchFamily="2" charset="-122"/>
              </a:rPr>
              <a:t>Cardiac transplantation is appropriate for certain patients. </a:t>
            </a:r>
            <a:endParaRPr lang="en-US" dirty="0" smtClean="0"/>
          </a:p>
          <a:p>
            <a:pPr>
              <a:buFont typeface="Wingdings" pitchFamily="2" charset="2"/>
              <a:buChar char="l"/>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sz="3200" dirty="0" smtClean="0">
                <a:solidFill>
                  <a:srgbClr val="FF0000"/>
                </a:solidFill>
              </a:rPr>
              <a:t>TAKA-TSUBO CARDIOMYOPATHY</a:t>
            </a:r>
          </a:p>
        </p:txBody>
      </p:sp>
      <p:sp>
        <p:nvSpPr>
          <p:cNvPr id="41987"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dirty="0" smtClean="0"/>
              <a:t>It is provoked </a:t>
            </a:r>
            <a:r>
              <a:rPr lang="en-US" dirty="0" smtClean="0"/>
              <a:t>by a stressful or emotional situation</a:t>
            </a:r>
          </a:p>
          <a:p>
            <a:pPr eaLnBrk="1" hangingPunct="1">
              <a:lnSpc>
                <a:spcPct val="90000"/>
              </a:lnSpc>
              <a:buFont typeface="Wingdings" pitchFamily="2" charset="2"/>
              <a:buChar char="l"/>
              <a:defRPr/>
            </a:pPr>
            <a:r>
              <a:rPr lang="en-US" dirty="0" smtClean="0"/>
              <a:t> or exposure to high doses of </a:t>
            </a:r>
            <a:r>
              <a:rPr lang="en-US" dirty="0" err="1" smtClean="0"/>
              <a:t>catecholamines</a:t>
            </a:r>
            <a:r>
              <a:rPr lang="en-US" dirty="0" smtClean="0"/>
              <a:t> (</a:t>
            </a:r>
            <a:r>
              <a:rPr lang="en-US" dirty="0" err="1" smtClean="0"/>
              <a:t>sympathomimetic</a:t>
            </a:r>
            <a:r>
              <a:rPr lang="en-US" dirty="0" smtClean="0"/>
              <a:t> drugs). </a:t>
            </a:r>
          </a:p>
          <a:p>
            <a:pPr eaLnBrk="1" hangingPunct="1">
              <a:lnSpc>
                <a:spcPct val="90000"/>
              </a:lnSpc>
              <a:buFont typeface="Wingdings" pitchFamily="2" charset="2"/>
              <a:buChar char="l"/>
              <a:defRPr/>
            </a:pPr>
            <a:r>
              <a:rPr lang="en-US" dirty="0" smtClean="0"/>
              <a:t>This </a:t>
            </a:r>
            <a:r>
              <a:rPr lang="en-US" dirty="0" err="1" smtClean="0"/>
              <a:t>cardiomyopathy</a:t>
            </a:r>
            <a:r>
              <a:rPr lang="en-US" dirty="0" smtClean="0"/>
              <a:t> is most common among middle-aged women, appears to be related to catecholamine release, and in most cases is fully reversible with supportive care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endParaRPr lang="en-US" smtClean="0"/>
          </a:p>
        </p:txBody>
      </p:sp>
      <p:sp>
        <p:nvSpPr>
          <p:cNvPr id="43011"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dirty="0" smtClean="0"/>
              <a:t>ECG: </a:t>
            </a:r>
            <a:r>
              <a:rPr lang="en-US" dirty="0" smtClean="0"/>
              <a:t>findings of myocardial infarction </a:t>
            </a:r>
          </a:p>
          <a:p>
            <a:pPr eaLnBrk="1" hangingPunct="1">
              <a:lnSpc>
                <a:spcPct val="90000"/>
              </a:lnSpc>
              <a:buFont typeface="Wingdings" pitchFamily="2" charset="2"/>
              <a:buChar char="l"/>
              <a:defRPr/>
            </a:pPr>
            <a:r>
              <a:rPr lang="en-US" dirty="0" smtClean="0"/>
              <a:t>ECHO:  left ventricular dysfunction</a:t>
            </a:r>
          </a:p>
          <a:p>
            <a:pPr eaLnBrk="1" hangingPunct="1">
              <a:lnSpc>
                <a:spcPct val="90000"/>
              </a:lnSpc>
              <a:buFont typeface="Wingdings" pitchFamily="2" charset="2"/>
              <a:buChar char="l"/>
              <a:defRPr/>
            </a:pPr>
            <a:r>
              <a:rPr lang="en-US" dirty="0" smtClean="0"/>
              <a:t>COR. ANGIO: absence of </a:t>
            </a:r>
            <a:r>
              <a:rPr lang="en-US" dirty="0" err="1" smtClean="0"/>
              <a:t>epicardial</a:t>
            </a:r>
            <a:r>
              <a:rPr lang="en-US" dirty="0" smtClean="0"/>
              <a:t> coronary </a:t>
            </a:r>
            <a:r>
              <a:rPr lang="en-US" dirty="0" err="1" smtClean="0"/>
              <a:t>stenoses</a:t>
            </a:r>
            <a:r>
              <a:rPr lang="en-US" dirty="0" smtClean="0"/>
              <a:t> </a:t>
            </a:r>
          </a:p>
          <a:p>
            <a:pPr eaLnBrk="1" hangingPunct="1">
              <a:lnSpc>
                <a:spcPct val="90000"/>
              </a:lnSpc>
              <a:buFont typeface="Wingdings" pitchFamily="2" charset="2"/>
              <a:buChar char="l"/>
              <a:defRPr/>
            </a:pPr>
            <a:r>
              <a:rPr lang="en-US" dirty="0" smtClean="0"/>
              <a:t> </a:t>
            </a:r>
            <a:r>
              <a:rPr lang="en-US" dirty="0" err="1" smtClean="0"/>
              <a:t>Endomyocardial</a:t>
            </a:r>
            <a:r>
              <a:rPr lang="en-US" dirty="0" smtClean="0"/>
              <a:t> </a:t>
            </a:r>
            <a:r>
              <a:rPr lang="en-US" dirty="0" smtClean="0"/>
              <a:t>BIOPSY: </a:t>
            </a:r>
            <a:r>
              <a:rPr lang="en-US" dirty="0" smtClean="0"/>
              <a:t>is of value to exclude myocarditis, which can also mimic acute myocardial infarction, and demonstrates contraction band necrosis.</a:t>
            </a:r>
          </a:p>
          <a:p>
            <a:pPr eaLnBrk="1" hangingPunct="1">
              <a:lnSpc>
                <a:spcPct val="90000"/>
              </a:lnSpc>
              <a:buFont typeface="Wingdings" pitchFamily="2" charset="2"/>
              <a:buChar char="l"/>
              <a:defRPr/>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dirty="0" err="1" smtClean="0">
                <a:solidFill>
                  <a:srgbClr val="FF0000"/>
                </a:solidFill>
              </a:rPr>
              <a:t>Peripartum</a:t>
            </a:r>
            <a:r>
              <a:rPr lang="en-US" dirty="0" smtClean="0">
                <a:solidFill>
                  <a:srgbClr val="FF0000"/>
                </a:solidFill>
              </a:rPr>
              <a:t> Cardiomyopathy</a:t>
            </a:r>
          </a:p>
        </p:txBody>
      </p:sp>
      <p:sp>
        <p:nvSpPr>
          <p:cNvPr id="44035" name="Rectangle 3"/>
          <p:cNvSpPr>
            <a:spLocks noGrp="1" noChangeArrowheads="1"/>
          </p:cNvSpPr>
          <p:nvPr>
            <p:ph type="body" idx="1"/>
          </p:nvPr>
        </p:nvSpPr>
        <p:spPr/>
        <p:txBody>
          <a:bodyPr/>
          <a:lstStyle/>
          <a:p>
            <a:pPr eaLnBrk="1" hangingPunct="1">
              <a:lnSpc>
                <a:spcPct val="90000"/>
              </a:lnSpc>
              <a:buFont typeface="Wingdings" pitchFamily="2" charset="2"/>
              <a:buNone/>
              <a:defRPr/>
            </a:pPr>
            <a:endParaRPr lang="en-US" dirty="0" smtClean="0"/>
          </a:p>
          <a:p>
            <a:pPr eaLnBrk="1" hangingPunct="1">
              <a:lnSpc>
                <a:spcPct val="90000"/>
              </a:lnSpc>
              <a:buFont typeface="Wingdings" pitchFamily="2" charset="2"/>
              <a:buChar char="l"/>
              <a:defRPr/>
            </a:pPr>
            <a:r>
              <a:rPr lang="en-US" dirty="0" smtClean="0"/>
              <a:t>It is </a:t>
            </a:r>
            <a:r>
              <a:rPr lang="en-US" sz="3600" dirty="0" smtClean="0">
                <a:solidFill>
                  <a:schemeClr val="tx2"/>
                </a:solidFill>
              </a:rPr>
              <a:t>defined</a:t>
            </a:r>
            <a:r>
              <a:rPr lang="en-US" sz="3600" dirty="0" smtClean="0"/>
              <a:t> </a:t>
            </a:r>
            <a:r>
              <a:rPr lang="en-US" dirty="0" smtClean="0"/>
              <a:t>as a cardiomyopathy manifesting between the last month of pregnancy and 6 months post partum.</a:t>
            </a:r>
          </a:p>
          <a:p>
            <a:pPr eaLnBrk="1" hangingPunct="1">
              <a:lnSpc>
                <a:spcPct val="90000"/>
              </a:lnSpc>
              <a:buFont typeface="Wingdings" pitchFamily="2" charset="2"/>
              <a:buChar char="l"/>
              <a:defRPr/>
            </a:pPr>
            <a:r>
              <a:rPr lang="en-US" dirty="0" smtClean="0"/>
              <a:t> The </a:t>
            </a:r>
            <a:r>
              <a:rPr lang="en-US" sz="3600" dirty="0" smtClean="0">
                <a:solidFill>
                  <a:schemeClr val="tx2"/>
                </a:solidFill>
              </a:rPr>
              <a:t>etiology</a:t>
            </a:r>
            <a:r>
              <a:rPr lang="en-US" sz="3600" dirty="0" smtClean="0"/>
              <a:t> </a:t>
            </a:r>
            <a:r>
              <a:rPr lang="en-US" dirty="0" smtClean="0"/>
              <a:t>is unclear, but inflammatory factors are highly implicated, and some studies reveal a high incidence of lymphocytic inflammation.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endParaRPr lang="en-US" smtClean="0"/>
          </a:p>
        </p:txBody>
      </p:sp>
      <p:sp>
        <p:nvSpPr>
          <p:cNvPr id="46083" name="Rectangle 3"/>
          <p:cNvSpPr>
            <a:spLocks noGrp="1" noChangeArrowheads="1"/>
          </p:cNvSpPr>
          <p:nvPr>
            <p:ph type="body" idx="1"/>
          </p:nvPr>
        </p:nvSpPr>
        <p:spPr/>
        <p:txBody>
          <a:bodyPr/>
          <a:lstStyle/>
          <a:p>
            <a:pPr eaLnBrk="1" hangingPunct="1">
              <a:lnSpc>
                <a:spcPct val="80000"/>
              </a:lnSpc>
              <a:buFont typeface="Wingdings" pitchFamily="2" charset="2"/>
              <a:buChar char="l"/>
              <a:defRPr/>
            </a:pPr>
            <a:r>
              <a:rPr lang="en-US" sz="2800" dirty="0" smtClean="0"/>
              <a:t> </a:t>
            </a:r>
            <a:r>
              <a:rPr lang="en-US" dirty="0" smtClean="0"/>
              <a:t>Prognosis</a:t>
            </a:r>
          </a:p>
          <a:p>
            <a:pPr eaLnBrk="1" hangingPunct="1">
              <a:lnSpc>
                <a:spcPct val="80000"/>
              </a:lnSpc>
              <a:buFont typeface="Wingdings" pitchFamily="2" charset="2"/>
              <a:buNone/>
              <a:defRPr/>
            </a:pPr>
            <a:r>
              <a:rPr lang="en-US" sz="2800" dirty="0" smtClean="0"/>
              <a:t>     </a:t>
            </a:r>
            <a:r>
              <a:rPr lang="en-US" sz="2800" dirty="0" smtClean="0"/>
              <a:t>it has an excellent long-term natural history if patients survive the initial period  during which time </a:t>
            </a:r>
            <a:r>
              <a:rPr lang="en-US" sz="2800" dirty="0" smtClean="0"/>
              <a:t>hemodynamic </a:t>
            </a:r>
            <a:r>
              <a:rPr lang="en-US" sz="2800" dirty="0" smtClean="0"/>
              <a:t>compromise may be severe.</a:t>
            </a:r>
          </a:p>
          <a:p>
            <a:pPr eaLnBrk="1" hangingPunct="1">
              <a:lnSpc>
                <a:spcPct val="80000"/>
              </a:lnSpc>
              <a:buFont typeface="Wingdings" pitchFamily="2" charset="2"/>
              <a:buChar char="l"/>
              <a:defRPr/>
            </a:pPr>
            <a:endParaRPr lang="en-US" dirty="0" smtClean="0"/>
          </a:p>
          <a:p>
            <a:pPr eaLnBrk="1" hangingPunct="1">
              <a:lnSpc>
                <a:spcPct val="80000"/>
              </a:lnSpc>
              <a:buFont typeface="Wingdings" pitchFamily="2" charset="2"/>
              <a:buChar char="l"/>
              <a:defRPr/>
            </a:pPr>
            <a:r>
              <a:rPr lang="en-US" dirty="0" smtClean="0"/>
              <a:t>Recurrence</a:t>
            </a:r>
          </a:p>
          <a:p>
            <a:pPr eaLnBrk="1" hangingPunct="1">
              <a:lnSpc>
                <a:spcPct val="80000"/>
              </a:lnSpc>
              <a:buFont typeface="Wingdings" pitchFamily="2" charset="2"/>
              <a:buNone/>
              <a:defRPr/>
            </a:pPr>
            <a:r>
              <a:rPr lang="en-US" sz="2800" dirty="0" smtClean="0"/>
              <a:t>   Women who recover are at increased risk of recurrences with subsequent </a:t>
            </a:r>
            <a:r>
              <a:rPr lang="en-US" sz="2800" dirty="0" smtClean="0"/>
              <a:t>pregnancies</a:t>
            </a:r>
            <a:r>
              <a:rPr lang="en-US" sz="2800" dirty="0"/>
              <a:t>.</a:t>
            </a:r>
            <a:endParaRPr lang="en-US" sz="2800" dirty="0" smtClean="0"/>
          </a:p>
          <a:p>
            <a:pPr eaLnBrk="1" hangingPunct="1">
              <a:lnSpc>
                <a:spcPct val="80000"/>
              </a:lnSpc>
              <a:buFont typeface="Wingdings" pitchFamily="2" charset="2"/>
              <a:buNone/>
              <a:defRPr/>
            </a:pPr>
            <a:r>
              <a:rPr lang="en-US" sz="2800" dirty="0"/>
              <a:t> </a:t>
            </a:r>
            <a:r>
              <a:rPr lang="en-US" sz="2800" dirty="0" smtClean="0"/>
              <a:t> </a:t>
            </a:r>
            <a:r>
              <a:rPr lang="en-US" sz="2800" dirty="0" smtClean="0"/>
              <a:t>women with full recovery are more likely to tolerate a subsequent pregnancy than are those with residual left ventricular dysfunction</a:t>
            </a:r>
          </a:p>
          <a:p>
            <a:pPr eaLnBrk="1" hangingPunct="1">
              <a:lnSpc>
                <a:spcPct val="80000"/>
              </a:lnSpc>
              <a:buFont typeface="Wingdings" pitchFamily="2" charset="2"/>
              <a:buChar char="l"/>
              <a:defRPr/>
            </a:pP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sz="3800" dirty="0" smtClean="0">
                <a:solidFill>
                  <a:srgbClr val="FF0000"/>
                </a:solidFill>
              </a:rPr>
              <a:t>Tachycardia-Induced Cardiomyopathy</a:t>
            </a:r>
          </a:p>
        </p:txBody>
      </p:sp>
      <p:sp>
        <p:nvSpPr>
          <p:cNvPr id="4710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mtClean="0"/>
              <a:t> </a:t>
            </a:r>
          </a:p>
          <a:p>
            <a:pPr eaLnBrk="1" hangingPunct="1">
              <a:lnSpc>
                <a:spcPct val="90000"/>
              </a:lnSpc>
              <a:buFont typeface="Wingdings" pitchFamily="2" charset="2"/>
              <a:buChar char="l"/>
              <a:defRPr/>
            </a:pPr>
            <a:r>
              <a:rPr lang="en-US" smtClean="0"/>
              <a:t>Patients may develop a DCM with congestive heart failure in the face of recurrent or persistent tachycardias. </a:t>
            </a:r>
          </a:p>
          <a:p>
            <a:pPr eaLnBrk="1" hangingPunct="1">
              <a:lnSpc>
                <a:spcPct val="90000"/>
              </a:lnSpc>
              <a:buFont typeface="Wingdings" pitchFamily="2" charset="2"/>
              <a:buChar char="l"/>
              <a:defRPr/>
            </a:pPr>
            <a:r>
              <a:rPr lang="en-US" smtClean="0"/>
              <a:t>The most common association is with atrial fibrillation or supraventricular tachycardia. </a:t>
            </a:r>
          </a:p>
          <a:p>
            <a:pPr eaLnBrk="1" hangingPunct="1">
              <a:lnSpc>
                <a:spcPct val="90000"/>
              </a:lnSpc>
              <a:buFont typeface="Wingdings" pitchFamily="2" charset="2"/>
              <a:buChar char="l"/>
              <a:defRPr/>
            </a:pPr>
            <a:r>
              <a:rPr lang="en-US" smtClean="0"/>
              <a:t>There is a high rate of full recovery with control of the arrhythmia.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endParaRPr lang="en-US" smtClean="0"/>
          </a:p>
        </p:txBody>
      </p:sp>
      <p:sp>
        <p:nvSpPr>
          <p:cNvPr id="48131" name="Rectangle 3"/>
          <p:cNvSpPr>
            <a:spLocks noGrp="1" noChangeArrowheads="1"/>
          </p:cNvSpPr>
          <p:nvPr>
            <p:ph type="body" idx="1"/>
          </p:nvPr>
        </p:nvSpPr>
        <p:spPr/>
        <p:txBody>
          <a:bodyPr/>
          <a:lstStyle/>
          <a:p>
            <a:pPr eaLnBrk="1" hangingPunct="1">
              <a:buFont typeface="Wingdings" pitchFamily="2" charset="2"/>
              <a:buChar char="l"/>
              <a:defRPr/>
            </a:pPr>
            <a:r>
              <a:rPr lang="en-US" smtClean="0"/>
              <a:t> Patients presenting with an atrial or supraventricular arrhythmia should undergo definitive therapy to control heart rate and to restore normal sinus rhythm. In addition, patients should be treated with standard neurohormonal blocking agents and carefully monitored with echocardiography in the weeks to months after presentation for signs of recovery.</a:t>
            </a:r>
          </a:p>
          <a:p>
            <a:pPr eaLnBrk="1" hangingPunct="1">
              <a:buFont typeface="Wingdings" pitchFamily="2" charset="2"/>
              <a:buChar char="l"/>
              <a:defRPr/>
            </a:pPr>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dirty="0" smtClean="0">
                <a:solidFill>
                  <a:srgbClr val="FF0000"/>
                </a:solidFill>
              </a:rPr>
              <a:t>Alcoholic Cardiomyopathy </a:t>
            </a:r>
          </a:p>
        </p:txBody>
      </p:sp>
      <p:sp>
        <p:nvSpPr>
          <p:cNvPr id="50179" name="Rectangle 3"/>
          <p:cNvSpPr>
            <a:spLocks noGrp="1" noChangeArrowheads="1"/>
          </p:cNvSpPr>
          <p:nvPr>
            <p:ph type="body" idx="1"/>
          </p:nvPr>
        </p:nvSpPr>
        <p:spPr/>
        <p:txBody>
          <a:bodyPr/>
          <a:lstStyle/>
          <a:p>
            <a:pPr eaLnBrk="1" hangingPunct="1">
              <a:buFont typeface="Wingdings" pitchFamily="2" charset="2"/>
              <a:buChar char="l"/>
              <a:defRPr/>
            </a:pPr>
            <a:r>
              <a:rPr lang="en-US" sz="2800" dirty="0" smtClean="0"/>
              <a:t>It is </a:t>
            </a:r>
            <a:r>
              <a:rPr lang="en-US" sz="2800" dirty="0" smtClean="0"/>
              <a:t>a common cause of DCM and the most common secondary cardiomyopathy. </a:t>
            </a:r>
          </a:p>
          <a:p>
            <a:pPr eaLnBrk="1" hangingPunct="1">
              <a:buFont typeface="Wingdings" pitchFamily="2" charset="2"/>
              <a:buChar char="l"/>
              <a:defRPr/>
            </a:pPr>
            <a:r>
              <a:rPr lang="en-US" sz="2800" dirty="0" err="1" smtClean="0"/>
              <a:t>Phenotypically</a:t>
            </a:r>
            <a:r>
              <a:rPr lang="en-US" sz="2800" dirty="0" smtClean="0"/>
              <a:t> and clinically, it closely resembles idiopathic DCM</a:t>
            </a:r>
          </a:p>
          <a:p>
            <a:pPr eaLnBrk="1" hangingPunct="1">
              <a:buFont typeface="Wingdings" pitchFamily="2" charset="2"/>
              <a:buChar char="l"/>
              <a:defRPr/>
            </a:pPr>
            <a:r>
              <a:rPr lang="en-US" sz="2800" dirty="0" smtClean="0"/>
              <a:t> The disorder is linked to ongoing excessive alcohol consumption and appears to be both dose related and responsive to cessation of alcohol exposure.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dirty="0" err="1" smtClean="0">
                <a:solidFill>
                  <a:schemeClr val="accent1"/>
                </a:solidFill>
              </a:rPr>
              <a:t>Aetiology</a:t>
            </a:r>
            <a:r>
              <a:rPr lang="en-US" dirty="0" smtClean="0">
                <a:solidFill>
                  <a:schemeClr val="accent1"/>
                </a:solidFill>
              </a:rPr>
              <a:t> </a:t>
            </a:r>
          </a:p>
        </p:txBody>
      </p:sp>
      <p:sp>
        <p:nvSpPr>
          <p:cNvPr id="12291" name="Rectangle 3"/>
          <p:cNvSpPr>
            <a:spLocks noGrp="1" noChangeArrowheads="1"/>
          </p:cNvSpPr>
          <p:nvPr>
            <p:ph type="body" idx="1"/>
          </p:nvPr>
        </p:nvSpPr>
        <p:spPr/>
        <p:txBody>
          <a:bodyPr/>
          <a:lstStyle/>
          <a:p>
            <a:pPr eaLnBrk="1" hangingPunct="1">
              <a:buFont typeface="Wingdings" pitchFamily="2" charset="2"/>
              <a:buChar char="l"/>
              <a:defRPr/>
            </a:pPr>
            <a:r>
              <a:rPr lang="en-US" dirty="0" smtClean="0"/>
              <a:t>Idiopathic</a:t>
            </a:r>
          </a:p>
          <a:p>
            <a:pPr eaLnBrk="1" hangingPunct="1">
              <a:buFont typeface="Wingdings" pitchFamily="2" charset="2"/>
              <a:buChar char="l"/>
              <a:defRPr/>
            </a:pPr>
            <a:r>
              <a:rPr lang="en-US" dirty="0" smtClean="0"/>
              <a:t>INFECTIONS</a:t>
            </a:r>
          </a:p>
          <a:p>
            <a:pPr eaLnBrk="1" hangingPunct="1">
              <a:buFont typeface="Wingdings" pitchFamily="2" charset="2"/>
              <a:buChar char="l"/>
              <a:defRPr/>
            </a:pPr>
            <a:r>
              <a:rPr lang="en-US" dirty="0" smtClean="0"/>
              <a:t> </a:t>
            </a:r>
            <a:r>
              <a:rPr lang="en-US" altLang="zh-CN" b="1" dirty="0" smtClean="0">
                <a:ea typeface="宋体" pitchFamily="2" charset="-122"/>
              </a:rPr>
              <a:t>Viral:</a:t>
            </a:r>
            <a:r>
              <a:rPr lang="en-US" altLang="zh-CN" dirty="0" smtClean="0">
                <a:ea typeface="宋体" pitchFamily="2" charset="-122"/>
              </a:rPr>
              <a:t> </a:t>
            </a:r>
            <a:r>
              <a:rPr lang="en-US" altLang="zh-CN" dirty="0" smtClean="0">
                <a:ea typeface="宋体" pitchFamily="2" charset="-122"/>
              </a:rPr>
              <a:t>Coxsackie  virus</a:t>
            </a:r>
            <a:r>
              <a:rPr lang="en-US" altLang="zh-CN" dirty="0" smtClean="0">
                <a:ea typeface="宋体" pitchFamily="2" charset="-122"/>
              </a:rPr>
              <a:t>, </a:t>
            </a:r>
            <a:r>
              <a:rPr lang="en-US" altLang="zh-CN" dirty="0" smtClean="0">
                <a:ea typeface="宋体" pitchFamily="2" charset="-122"/>
              </a:rPr>
              <a:t>adeno virus</a:t>
            </a:r>
            <a:r>
              <a:rPr lang="en-US" altLang="zh-CN" dirty="0" smtClean="0">
                <a:ea typeface="宋体" pitchFamily="2" charset="-122"/>
              </a:rPr>
              <a:t>, CMV, echovirus, influenza, </a:t>
            </a:r>
            <a:r>
              <a:rPr lang="en-US" altLang="zh-CN" dirty="0" smtClean="0">
                <a:ea typeface="宋体" pitchFamily="2" charset="-122"/>
              </a:rPr>
              <a:t> </a:t>
            </a:r>
            <a:r>
              <a:rPr lang="en-US" altLang="zh-CN" dirty="0" smtClean="0">
                <a:ea typeface="宋体" pitchFamily="2" charset="-122"/>
              </a:rPr>
              <a:t>HIV</a:t>
            </a:r>
          </a:p>
          <a:p>
            <a:pPr eaLnBrk="1" hangingPunct="1">
              <a:buFont typeface="Wingdings" pitchFamily="2" charset="2"/>
              <a:buChar char="l"/>
              <a:defRPr/>
            </a:pPr>
            <a:r>
              <a:rPr lang="en-US" altLang="zh-CN" b="1" dirty="0" smtClean="0">
                <a:ea typeface="宋体" pitchFamily="2" charset="-122"/>
              </a:rPr>
              <a:t>Parasitic:</a:t>
            </a:r>
            <a:r>
              <a:rPr lang="en-US" altLang="zh-CN" dirty="0" smtClean="0">
                <a:ea typeface="宋体" pitchFamily="2" charset="-122"/>
              </a:rPr>
              <a:t> </a:t>
            </a:r>
            <a:r>
              <a:rPr lang="en-US" altLang="zh-CN" i="1" dirty="0" err="1" smtClean="0">
                <a:ea typeface="宋体" pitchFamily="2" charset="-122"/>
              </a:rPr>
              <a:t>Trypanosoma</a:t>
            </a:r>
            <a:r>
              <a:rPr lang="en-US" altLang="zh-CN" i="1" dirty="0" smtClean="0">
                <a:ea typeface="宋体" pitchFamily="2" charset="-122"/>
              </a:rPr>
              <a:t> </a:t>
            </a:r>
            <a:r>
              <a:rPr lang="en-US" altLang="zh-CN" i="1" dirty="0" err="1" smtClean="0">
                <a:ea typeface="宋体" pitchFamily="2" charset="-122"/>
              </a:rPr>
              <a:t>cruzi</a:t>
            </a:r>
            <a:r>
              <a:rPr lang="en-US" altLang="zh-CN" i="1" dirty="0" smtClean="0">
                <a:ea typeface="宋体" pitchFamily="2" charset="-122"/>
              </a:rPr>
              <a:t>, Toxoplasma </a:t>
            </a:r>
            <a:r>
              <a:rPr lang="en-US" altLang="zh-CN" i="1" dirty="0" err="1" smtClean="0">
                <a:ea typeface="宋体" pitchFamily="2" charset="-122"/>
              </a:rPr>
              <a:t>gondii</a:t>
            </a:r>
            <a:r>
              <a:rPr lang="en-US" altLang="zh-CN" dirty="0" smtClean="0">
                <a:ea typeface="宋体" pitchFamily="2" charset="-122"/>
              </a:rPr>
              <a:t> (a cause of myocarditis in the newborn or immunocompromised)</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endParaRPr lang="en-US" smtClean="0"/>
          </a:p>
        </p:txBody>
      </p:sp>
      <p:sp>
        <p:nvSpPr>
          <p:cNvPr id="51203" name="Rectangle 3"/>
          <p:cNvSpPr>
            <a:spLocks noGrp="1" noChangeArrowheads="1"/>
          </p:cNvSpPr>
          <p:nvPr>
            <p:ph type="body" idx="1"/>
          </p:nvPr>
        </p:nvSpPr>
        <p:spPr/>
        <p:txBody>
          <a:bodyPr/>
          <a:lstStyle/>
          <a:p>
            <a:pPr eaLnBrk="1" hangingPunct="1">
              <a:buFont typeface="Wingdings" pitchFamily="2" charset="2"/>
              <a:buChar char="l"/>
              <a:defRPr/>
            </a:pPr>
            <a:r>
              <a:rPr lang="en-US" smtClean="0"/>
              <a:t>Alcohol exposure also increases risk for comorbidities that can contribute to cardiovascular disease, such as hypertension, stroke, arrhythmias, and sudden death. </a:t>
            </a:r>
          </a:p>
          <a:p>
            <a:pPr eaLnBrk="1" hangingPunct="1">
              <a:buFont typeface="Wingdings" pitchFamily="2" charset="2"/>
              <a:buChar char="l"/>
              <a:defRPr/>
            </a:pP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altLang="zh-CN" sz="3800" b="1" i="1" dirty="0" smtClean="0">
                <a:solidFill>
                  <a:srgbClr val="FF0000"/>
                </a:solidFill>
                <a:ea typeface="宋体" pitchFamily="2" charset="-122"/>
              </a:rPr>
              <a:t>Hypertrophic </a:t>
            </a:r>
            <a:r>
              <a:rPr lang="en-US" altLang="zh-CN" sz="3800" b="1" i="1" dirty="0" err="1" smtClean="0">
                <a:solidFill>
                  <a:srgbClr val="FF0000"/>
                </a:solidFill>
                <a:ea typeface="宋体" pitchFamily="2" charset="-122"/>
              </a:rPr>
              <a:t>cardiomyopathy</a:t>
            </a:r>
            <a:r>
              <a:rPr lang="en-US" altLang="zh-CN" sz="3800" b="1" i="1" dirty="0" smtClean="0">
                <a:solidFill>
                  <a:srgbClr val="FF0000"/>
                </a:solidFill>
                <a:ea typeface="宋体" pitchFamily="2" charset="-122"/>
              </a:rPr>
              <a:t> (HCM)</a:t>
            </a:r>
            <a:endParaRPr lang="en-US" sz="3800" b="1" i="1" dirty="0" smtClean="0">
              <a:solidFill>
                <a:srgbClr val="FF0000"/>
              </a:solidFill>
            </a:endParaRPr>
          </a:p>
        </p:txBody>
      </p:sp>
      <p:sp>
        <p:nvSpPr>
          <p:cNvPr id="53251" name="Rectangle 3"/>
          <p:cNvSpPr>
            <a:spLocks noGrp="1" noChangeArrowheads="1"/>
          </p:cNvSpPr>
          <p:nvPr>
            <p:ph type="body" idx="1"/>
          </p:nvPr>
        </p:nvSpPr>
        <p:spPr/>
        <p:txBody>
          <a:bodyPr>
            <a:normAutofit lnSpcReduction="10000"/>
          </a:bodyPr>
          <a:lstStyle/>
          <a:p>
            <a:pPr eaLnBrk="1" hangingPunct="1">
              <a:lnSpc>
                <a:spcPct val="90000"/>
              </a:lnSpc>
              <a:buFont typeface="Wingdings" pitchFamily="2" charset="2"/>
              <a:buNone/>
              <a:defRPr/>
            </a:pPr>
            <a:endParaRPr lang="en-US" altLang="zh-CN" dirty="0" smtClean="0">
              <a:ea typeface="宋体" pitchFamily="2" charset="-122"/>
            </a:endParaRPr>
          </a:p>
          <a:p>
            <a:pPr eaLnBrk="1" hangingPunct="1">
              <a:lnSpc>
                <a:spcPct val="90000"/>
              </a:lnSpc>
              <a:buFont typeface="Wingdings" pitchFamily="2" charset="2"/>
              <a:buChar char="l"/>
              <a:defRPr/>
            </a:pPr>
            <a:r>
              <a:rPr lang="en-US" altLang="zh-CN" dirty="0" smtClean="0">
                <a:ea typeface="宋体" pitchFamily="2" charset="-122"/>
              </a:rPr>
              <a:t>HCM is characterized by a thickened but </a:t>
            </a:r>
            <a:r>
              <a:rPr lang="en-US" altLang="zh-CN" dirty="0" smtClean="0">
                <a:ea typeface="宋体" pitchFamily="2" charset="-122"/>
              </a:rPr>
              <a:t>non dilated </a:t>
            </a:r>
            <a:r>
              <a:rPr lang="en-US" altLang="zh-CN" dirty="0" smtClean="0">
                <a:ea typeface="宋体" pitchFamily="2" charset="-122"/>
              </a:rPr>
              <a:t>left ventricle in the absence of other cardiac or systemic </a:t>
            </a:r>
            <a:r>
              <a:rPr lang="en-US" altLang="zh-CN" dirty="0" smtClean="0">
                <a:ea typeface="宋体" pitchFamily="2" charset="-122"/>
              </a:rPr>
              <a:t>pressure overload conditions </a:t>
            </a:r>
            <a:r>
              <a:rPr lang="en-US" altLang="zh-CN" dirty="0" smtClean="0">
                <a:ea typeface="宋体" pitchFamily="2" charset="-122"/>
              </a:rPr>
              <a:t>(e.g., aortic valve stenosis, hypertension) </a:t>
            </a:r>
          </a:p>
          <a:p>
            <a:pPr eaLnBrk="1" hangingPunct="1">
              <a:lnSpc>
                <a:spcPct val="90000"/>
              </a:lnSpc>
              <a:buFont typeface="Wingdings" pitchFamily="2" charset="2"/>
              <a:buChar char="l"/>
              <a:defRPr/>
            </a:pPr>
            <a:r>
              <a:rPr lang="en-US" altLang="zh-CN" dirty="0" smtClean="0">
                <a:ea typeface="宋体" pitchFamily="2" charset="-122"/>
              </a:rPr>
              <a:t>It is the most common cause of sudden cardiac death in young people and affects 1 in 500 of the population.</a:t>
            </a:r>
          </a:p>
          <a:p>
            <a:pPr eaLnBrk="1" hangingPunct="1">
              <a:lnSpc>
                <a:spcPct val="90000"/>
              </a:lnSpc>
              <a:buFont typeface="Wingdings" pitchFamily="2" charset="2"/>
              <a:buNone/>
              <a:defRPr/>
            </a:pPr>
            <a:r>
              <a:rPr lang="en-US" altLang="zh-CN" dirty="0" smtClean="0">
                <a:ea typeface="宋体" pitchFamily="2" charset="-122"/>
              </a:rPr>
              <a:t> </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endParaRPr lang="en-US" smtClean="0"/>
          </a:p>
        </p:txBody>
      </p:sp>
      <p:sp>
        <p:nvSpPr>
          <p:cNvPr id="54275" name="Rectangle 3"/>
          <p:cNvSpPr>
            <a:spLocks noGrp="1" noChangeArrowheads="1"/>
          </p:cNvSpPr>
          <p:nvPr>
            <p:ph type="body" idx="1"/>
          </p:nvPr>
        </p:nvSpPr>
        <p:spPr/>
        <p:txBody>
          <a:bodyPr/>
          <a:lstStyle/>
          <a:p>
            <a:pPr eaLnBrk="1" hangingPunct="1">
              <a:buFont typeface="Wingdings" pitchFamily="2" charset="2"/>
              <a:buChar char="l"/>
              <a:defRPr/>
            </a:pPr>
            <a:r>
              <a:rPr lang="en-US" altLang="zh-CN" smtClean="0">
                <a:ea typeface="宋体" pitchFamily="2" charset="-122"/>
              </a:rPr>
              <a:t>The majority of cases are familial autosomal dominant, due to mutations in the genes encoding sarcomeric proteins  The most common causes of HCM are mutations of the β-myosin heavy chain and myosin-binding protein C. </a:t>
            </a: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smtClean="0"/>
              <a:t>PATHOPHYSIOLOGY</a:t>
            </a:r>
          </a:p>
        </p:txBody>
      </p:sp>
      <p:sp>
        <p:nvSpPr>
          <p:cNvPr id="55299" name="Rectangle 3"/>
          <p:cNvSpPr>
            <a:spLocks noGrp="1" noChangeArrowheads="1"/>
          </p:cNvSpPr>
          <p:nvPr>
            <p:ph type="body" idx="1"/>
          </p:nvPr>
        </p:nvSpPr>
        <p:spPr/>
        <p:txBody>
          <a:bodyPr/>
          <a:lstStyle/>
          <a:p>
            <a:pPr eaLnBrk="1" hangingPunct="1">
              <a:buFont typeface="Wingdings" pitchFamily="2" charset="2"/>
              <a:buChar char="l"/>
              <a:defRPr/>
            </a:pPr>
            <a:r>
              <a:rPr lang="en-US" sz="2800" dirty="0" smtClean="0">
                <a:solidFill>
                  <a:schemeClr val="tx2"/>
                </a:solidFill>
              </a:rPr>
              <a:t>LVOT OBSTRUCTION</a:t>
            </a:r>
          </a:p>
          <a:p>
            <a:pPr eaLnBrk="1" hangingPunct="1">
              <a:buFont typeface="Wingdings" pitchFamily="2" charset="2"/>
              <a:buNone/>
              <a:defRPr/>
            </a:pPr>
            <a:r>
              <a:rPr lang="en-US" sz="2800" dirty="0" smtClean="0"/>
              <a:t>   </a:t>
            </a:r>
            <a:r>
              <a:rPr lang="en-US" sz="2800" dirty="0" err="1" smtClean="0"/>
              <a:t>Subaortic</a:t>
            </a:r>
            <a:r>
              <a:rPr lang="en-US" sz="2800" dirty="0" smtClean="0"/>
              <a:t> obstruction in HCM represents true mechanical impedance to LV outflow, producing markedly increased intraventricular pressures that may be detrimental to LV function . </a:t>
            </a:r>
          </a:p>
          <a:p>
            <a:pPr eaLnBrk="1" hangingPunct="1">
              <a:buFont typeface="Wingdings" pitchFamily="2" charset="2"/>
              <a:buNone/>
              <a:defRPr/>
            </a:pPr>
            <a:r>
              <a:rPr lang="en-US" sz="2800" dirty="0" smtClean="0"/>
              <a:t>   In most patients, obstruction is produced in the proximal left ventricle by systolic anterior motion (SAM) of mitral valve and </a:t>
            </a:r>
            <a:r>
              <a:rPr lang="en-US" sz="2800" dirty="0" err="1" smtClean="0"/>
              <a:t>midsystolic</a:t>
            </a:r>
            <a:r>
              <a:rPr lang="en-US" sz="2800" dirty="0" smtClean="0"/>
              <a:t> ventricular septal contact.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endParaRPr lang="en-US" smtClean="0"/>
          </a:p>
        </p:txBody>
      </p:sp>
      <p:sp>
        <p:nvSpPr>
          <p:cNvPr id="68611"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dirty="0" smtClean="0">
                <a:solidFill>
                  <a:schemeClr val="tx2"/>
                </a:solidFill>
              </a:rPr>
              <a:t>SAM</a:t>
            </a:r>
            <a:r>
              <a:rPr lang="en-US" dirty="0" smtClean="0"/>
              <a:t> (systolic anterior motion)</a:t>
            </a:r>
          </a:p>
          <a:p>
            <a:pPr eaLnBrk="1" hangingPunct="1">
              <a:lnSpc>
                <a:spcPct val="90000"/>
              </a:lnSpc>
              <a:buFont typeface="Wingdings" pitchFamily="2" charset="2"/>
              <a:buNone/>
              <a:defRPr/>
            </a:pPr>
            <a:r>
              <a:rPr lang="en-US" dirty="0" smtClean="0"/>
              <a:t>   SAM appears to be generated largely by a drag effect, that is, hydrodynamic pushing force of flow directly on the leaflets</a:t>
            </a:r>
          </a:p>
          <a:p>
            <a:pPr eaLnBrk="1" hangingPunct="1">
              <a:lnSpc>
                <a:spcPct val="90000"/>
              </a:lnSpc>
              <a:buFont typeface="Wingdings" pitchFamily="2" charset="2"/>
              <a:buChar char="l"/>
              <a:defRPr/>
            </a:pPr>
            <a:r>
              <a:rPr lang="en-US" dirty="0" smtClean="0">
                <a:solidFill>
                  <a:schemeClr val="tx2"/>
                </a:solidFill>
              </a:rPr>
              <a:t>Mitral Regurgitation </a:t>
            </a:r>
          </a:p>
          <a:p>
            <a:pPr eaLnBrk="1" hangingPunct="1">
              <a:lnSpc>
                <a:spcPct val="90000"/>
              </a:lnSpc>
              <a:buFont typeface="Wingdings" pitchFamily="2" charset="2"/>
              <a:buNone/>
              <a:defRPr/>
            </a:pPr>
            <a:r>
              <a:rPr lang="en-US" dirty="0" smtClean="0"/>
              <a:t>  Mitral regurgitation is a secondary consequence of SAM, with the jet (usually mild to moderate in degree) directed posteriorly</a:t>
            </a:r>
          </a:p>
          <a:p>
            <a:pPr eaLnBrk="1" hangingPunct="1">
              <a:lnSpc>
                <a:spcPct val="90000"/>
              </a:lnSpc>
              <a:buFont typeface="Wingdings" pitchFamily="2" charset="2"/>
              <a:buNone/>
              <a:defRPr/>
            </a:pPr>
            <a:endParaRPr lang="en-US" dirty="0" smtClean="0"/>
          </a:p>
          <a:p>
            <a:pPr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endParaRPr lang="en-US" smtClean="0"/>
          </a:p>
        </p:txBody>
      </p:sp>
      <p:sp>
        <p:nvSpPr>
          <p:cNvPr id="56323" name="Rectangle 3"/>
          <p:cNvSpPr>
            <a:spLocks noGrp="1" noChangeArrowheads="1"/>
          </p:cNvSpPr>
          <p:nvPr>
            <p:ph type="body" idx="1"/>
          </p:nvPr>
        </p:nvSpPr>
        <p:spPr/>
        <p:txBody>
          <a:bodyPr/>
          <a:lstStyle/>
          <a:p>
            <a:pPr eaLnBrk="1" hangingPunct="1">
              <a:buFont typeface="Wingdings" pitchFamily="2" charset="2"/>
              <a:buChar char="l"/>
              <a:defRPr/>
            </a:pPr>
            <a:r>
              <a:rPr lang="en-US" sz="3600" dirty="0" smtClean="0">
                <a:solidFill>
                  <a:schemeClr val="tx2"/>
                </a:solidFill>
              </a:rPr>
              <a:t>Microvascular dysfunction</a:t>
            </a:r>
            <a:r>
              <a:rPr lang="en-US" dirty="0" smtClean="0"/>
              <a:t>.</a:t>
            </a:r>
          </a:p>
          <a:p>
            <a:pPr eaLnBrk="1" hangingPunct="1">
              <a:buFont typeface="Wingdings" pitchFamily="2" charset="2"/>
              <a:buNone/>
              <a:defRPr/>
            </a:pPr>
            <a:r>
              <a:rPr lang="en-US" dirty="0" smtClean="0"/>
              <a:t>  Myocardial ischemia due to microvascular dysfunction occurs in HCM and is an important pathophysiologic component of the disease process, promoting LV myocardial scarring and remodeling</a:t>
            </a:r>
          </a:p>
          <a:p>
            <a:pPr eaLnBrk="1" hangingPunct="1">
              <a:buFont typeface="Wingdings" pitchFamily="2" charset="2"/>
              <a:buNone/>
              <a:defRPr/>
            </a:pPr>
            <a:r>
              <a:rPr lang="en-US" dirty="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endParaRPr lang="en-US" dirty="0" smtClean="0"/>
          </a:p>
        </p:txBody>
      </p:sp>
      <p:sp>
        <p:nvSpPr>
          <p:cNvPr id="57347" name="Rectangle 3"/>
          <p:cNvSpPr>
            <a:spLocks noGrp="1" noChangeArrowheads="1"/>
          </p:cNvSpPr>
          <p:nvPr>
            <p:ph type="body" idx="1"/>
          </p:nvPr>
        </p:nvSpPr>
        <p:spPr/>
        <p:txBody>
          <a:bodyPr/>
          <a:lstStyle/>
          <a:p>
            <a:pPr eaLnBrk="1" hangingPunct="1">
              <a:buFont typeface="Wingdings" pitchFamily="2" charset="2"/>
              <a:buChar char="l"/>
              <a:defRPr/>
            </a:pPr>
            <a:r>
              <a:rPr lang="en-US" dirty="0" smtClean="0">
                <a:solidFill>
                  <a:schemeClr val="tx2"/>
                </a:solidFill>
              </a:rPr>
              <a:t>Diastolic Dysfunction</a:t>
            </a:r>
          </a:p>
          <a:p>
            <a:pPr eaLnBrk="1" hangingPunct="1">
              <a:buFont typeface="Wingdings" pitchFamily="2" charset="2"/>
              <a:buNone/>
              <a:defRPr/>
            </a:pPr>
            <a:r>
              <a:rPr lang="en-US" dirty="0" smtClean="0"/>
              <a:t>  Evidence of impaired LV relaxation and filling, by mitral inflow pulsed Doppler and tissue Doppler imaging , is present in as many as 80% of HCM patients, probably contributing to heart failure symptoms of exertional dyspnea, although not directly related to severity of LV hypertrophy.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defRPr/>
            </a:pPr>
            <a:r>
              <a:rPr lang="en-US" altLang="zh-CN" i="1" smtClean="0">
                <a:ea typeface="宋体" pitchFamily="2" charset="-122"/>
              </a:rPr>
              <a:t>Symptoms</a:t>
            </a:r>
            <a:endParaRPr lang="en-US" i="1" smtClean="0">
              <a:ea typeface="宋体" pitchFamily="2" charset="-122"/>
            </a:endParaRPr>
          </a:p>
        </p:txBody>
      </p:sp>
      <p:sp>
        <p:nvSpPr>
          <p:cNvPr id="62467" name="Rectangle 3"/>
          <p:cNvSpPr>
            <a:spLocks noGrp="1" noChangeArrowheads="1"/>
          </p:cNvSpPr>
          <p:nvPr>
            <p:ph type="body" idx="1"/>
          </p:nvPr>
        </p:nvSpPr>
        <p:spPr/>
        <p:txBody>
          <a:bodyPr/>
          <a:lstStyle/>
          <a:p>
            <a:pPr eaLnBrk="1" hangingPunct="1">
              <a:buFont typeface="Wingdings" pitchFamily="2" charset="2"/>
              <a:buChar char="l"/>
              <a:defRPr/>
            </a:pPr>
            <a:endParaRPr lang="en-US" altLang="zh-CN" dirty="0" smtClean="0">
              <a:ea typeface="宋体" pitchFamily="2" charset="-122"/>
            </a:endParaRPr>
          </a:p>
          <a:p>
            <a:pPr eaLnBrk="1" hangingPunct="1">
              <a:buFont typeface="Wingdings" pitchFamily="2" charset="2"/>
              <a:buChar char="l"/>
              <a:defRPr/>
            </a:pPr>
            <a:r>
              <a:rPr lang="en-US" altLang="zh-CN" dirty="0" smtClean="0">
                <a:ea typeface="宋体" pitchFamily="2" charset="-122"/>
              </a:rPr>
              <a:t>Many  are </a:t>
            </a:r>
            <a:r>
              <a:rPr lang="en-US" altLang="zh-CN" sz="3600" dirty="0" smtClean="0">
                <a:solidFill>
                  <a:schemeClr val="tx2"/>
                </a:solidFill>
                <a:ea typeface="宋体" pitchFamily="2" charset="-122"/>
              </a:rPr>
              <a:t>asymptomatic</a:t>
            </a:r>
            <a:r>
              <a:rPr lang="en-US" altLang="zh-CN" dirty="0" smtClean="0">
                <a:ea typeface="宋体" pitchFamily="2" charset="-122"/>
              </a:rPr>
              <a:t> and are detected through family screening of an affected individual or following a routine ECG examination</a:t>
            </a:r>
          </a:p>
          <a:p>
            <a:pPr eaLnBrk="1" hangingPunct="1">
              <a:buFont typeface="Wingdings" pitchFamily="2" charset="2"/>
              <a:buChar char="l"/>
              <a:defRPr/>
            </a:pPr>
            <a:r>
              <a:rPr lang="en-US" altLang="zh-CN" sz="3600" dirty="0" smtClean="0">
                <a:ea typeface="宋体" pitchFamily="2" charset="-122"/>
              </a:rPr>
              <a:t> </a:t>
            </a:r>
            <a:r>
              <a:rPr lang="en-US" altLang="zh-CN" sz="3600" u="sng" dirty="0" smtClean="0">
                <a:solidFill>
                  <a:schemeClr val="tx2"/>
                </a:solidFill>
                <a:ea typeface="宋体" pitchFamily="2" charset="-122"/>
              </a:rPr>
              <a:t>syncope or pre-syncope</a:t>
            </a:r>
            <a:r>
              <a:rPr lang="en-US" altLang="zh-CN" dirty="0" smtClean="0">
                <a:solidFill>
                  <a:schemeClr val="tx2"/>
                </a:solidFill>
                <a:ea typeface="宋体" pitchFamily="2" charset="-122"/>
              </a:rPr>
              <a:t>  </a:t>
            </a:r>
            <a:r>
              <a:rPr lang="en-US" altLang="zh-CN" dirty="0" smtClean="0">
                <a:ea typeface="宋体" pitchFamily="2" charset="-122"/>
              </a:rPr>
              <a:t>due to LVOT obstruction(typically with exertion), </a:t>
            </a:r>
          </a:p>
          <a:p>
            <a:pP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endParaRPr lang="en-US" smtClean="0"/>
          </a:p>
        </p:txBody>
      </p:sp>
      <p:sp>
        <p:nvSpPr>
          <p:cNvPr id="69635"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3600" u="sng" dirty="0" smtClean="0">
                <a:solidFill>
                  <a:schemeClr val="tx2"/>
                </a:solidFill>
                <a:ea typeface="宋体" pitchFamily="2" charset="-122"/>
              </a:rPr>
              <a:t>Sudden  death</a:t>
            </a:r>
            <a:r>
              <a:rPr lang="en-US" altLang="zh-CN" dirty="0" smtClean="0">
                <a:solidFill>
                  <a:schemeClr val="tx2"/>
                </a:solidFill>
                <a:ea typeface="宋体" pitchFamily="2" charset="-122"/>
              </a:rPr>
              <a:t> </a:t>
            </a:r>
            <a:r>
              <a:rPr lang="en-US" altLang="zh-CN" dirty="0" smtClean="0">
                <a:ea typeface="宋体" pitchFamily="2" charset="-122"/>
              </a:rPr>
              <a:t>occurs at any age but the highest rates (up to 6% per annum) occur in adolescents or young adults. </a:t>
            </a:r>
          </a:p>
          <a:p>
            <a:pPr eaLnBrk="1" hangingPunct="1">
              <a:lnSpc>
                <a:spcPct val="90000"/>
              </a:lnSpc>
              <a:buFont typeface="Wingdings" pitchFamily="2" charset="2"/>
              <a:buChar char="l"/>
              <a:defRPr/>
            </a:pPr>
            <a:r>
              <a:rPr lang="en-US" altLang="zh-CN" sz="3600" u="sng" dirty="0" err="1" smtClean="0">
                <a:solidFill>
                  <a:schemeClr val="tx2"/>
                </a:solidFill>
                <a:ea typeface="宋体" pitchFamily="2" charset="-122"/>
              </a:rPr>
              <a:t>Dyspnoea</a:t>
            </a:r>
            <a:r>
              <a:rPr lang="en-US" altLang="zh-CN" sz="3600" u="sng" dirty="0" smtClean="0">
                <a:ea typeface="宋体" pitchFamily="2" charset="-122"/>
              </a:rPr>
              <a:t> </a:t>
            </a:r>
            <a:r>
              <a:rPr lang="en-US" altLang="zh-CN" dirty="0" smtClean="0">
                <a:ea typeface="宋体" pitchFamily="2" charset="-122"/>
              </a:rPr>
              <a:t> occurs due to impaired relaxation of the heart muscle or the left ventricular outflow tract obstruction that occurs in some patients.</a:t>
            </a:r>
            <a:endParaRPr 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defRPr/>
            </a:pPr>
            <a:endParaRPr lang="en-US" smtClean="0"/>
          </a:p>
        </p:txBody>
      </p:sp>
      <p:sp>
        <p:nvSpPr>
          <p:cNvPr id="70659" name="Rectangle 3"/>
          <p:cNvSpPr>
            <a:spLocks noGrp="1" noChangeArrowheads="1"/>
          </p:cNvSpPr>
          <p:nvPr>
            <p:ph type="body" idx="1"/>
          </p:nvPr>
        </p:nvSpPr>
        <p:spPr/>
        <p:txBody>
          <a:bodyPr>
            <a:normAutofit/>
          </a:bodyPr>
          <a:lstStyle/>
          <a:p>
            <a:pPr eaLnBrk="1" hangingPunct="1">
              <a:lnSpc>
                <a:spcPct val="90000"/>
              </a:lnSpc>
              <a:buFont typeface="Wingdings" pitchFamily="2" charset="2"/>
              <a:buChar char="l"/>
              <a:defRPr/>
            </a:pPr>
            <a:r>
              <a:rPr lang="en-US" altLang="zh-CN" u="sng" dirty="0" smtClean="0">
                <a:solidFill>
                  <a:schemeClr val="tx2"/>
                </a:solidFill>
                <a:ea typeface="宋体" pitchFamily="2" charset="-122"/>
              </a:rPr>
              <a:t>Angina</a:t>
            </a:r>
            <a:endParaRPr lang="en-US" altLang="zh-CN" u="sng" dirty="0" smtClean="0">
              <a:solidFill>
                <a:schemeClr val="tx2"/>
              </a:solidFill>
              <a:ea typeface="宋体" pitchFamily="2" charset="-122"/>
            </a:endParaRPr>
          </a:p>
          <a:p>
            <a:pPr eaLnBrk="1" hangingPunct="1">
              <a:lnSpc>
                <a:spcPct val="90000"/>
              </a:lnSpc>
              <a:buFont typeface="Wingdings" pitchFamily="2" charset="2"/>
              <a:buNone/>
              <a:defRPr/>
            </a:pPr>
            <a:r>
              <a:rPr lang="en-US" altLang="zh-CN" dirty="0" smtClean="0">
                <a:ea typeface="宋体" pitchFamily="2" charset="-122"/>
              </a:rPr>
              <a:t>  </a:t>
            </a:r>
            <a:r>
              <a:rPr lang="en-US" altLang="zh-CN" dirty="0" smtClean="0">
                <a:ea typeface="宋体" pitchFamily="2" charset="-122"/>
              </a:rPr>
              <a:t>due to  </a:t>
            </a:r>
            <a:r>
              <a:rPr lang="en-US" altLang="zh-CN" dirty="0" smtClean="0">
                <a:ea typeface="宋体" pitchFamily="2" charset="-122"/>
              </a:rPr>
              <a:t>microvascular dysfunction and </a:t>
            </a:r>
            <a:r>
              <a:rPr lang="en-US" altLang="zh-CN" dirty="0" smtClean="0">
                <a:ea typeface="宋体" pitchFamily="2" charset="-122"/>
              </a:rPr>
              <a:t>hypertrophy.</a:t>
            </a:r>
            <a:r>
              <a:rPr lang="en-US" altLang="zh-CN" u="sng" dirty="0" smtClean="0">
                <a:ea typeface="宋体" pitchFamily="2" charset="-122"/>
              </a:rPr>
              <a:t> </a:t>
            </a:r>
          </a:p>
          <a:p>
            <a:pPr>
              <a:lnSpc>
                <a:spcPct val="90000"/>
              </a:lnSpc>
              <a:buNone/>
              <a:defRPr/>
            </a:pPr>
            <a:r>
              <a:rPr lang="en-US" altLang="zh-CN" dirty="0" smtClean="0">
                <a:solidFill>
                  <a:schemeClr val="tx2"/>
                </a:solidFill>
              </a:rPr>
              <a:t>Acute </a:t>
            </a:r>
            <a:r>
              <a:rPr lang="en-US" altLang="zh-CN" dirty="0">
                <a:solidFill>
                  <a:schemeClr val="tx2"/>
                </a:solidFill>
              </a:rPr>
              <a:t>pulmonary </a:t>
            </a:r>
            <a:r>
              <a:rPr lang="en-US" altLang="zh-CN" dirty="0" smtClean="0">
                <a:solidFill>
                  <a:schemeClr val="tx2"/>
                </a:solidFill>
              </a:rPr>
              <a:t>edema</a:t>
            </a:r>
            <a:r>
              <a:rPr lang="en-US" altLang="zh-CN" dirty="0" smtClean="0"/>
              <a:t>.</a:t>
            </a:r>
            <a:endParaRPr lang="en-US" altLang="zh-CN" dirty="0"/>
          </a:p>
          <a:p>
            <a:pPr eaLnBrk="1" hangingPunct="1">
              <a:lnSpc>
                <a:spcPct val="90000"/>
              </a:lnSpc>
              <a:buFont typeface="Wingdings" pitchFamily="2" charset="2"/>
              <a:buNone/>
              <a:defRPr/>
            </a:pPr>
            <a:r>
              <a:rPr lang="en-US" altLang="zh-CN" u="sng" dirty="0">
                <a:ea typeface="宋体" pitchFamily="2" charset="-122"/>
              </a:rPr>
              <a:t> </a:t>
            </a:r>
            <a:r>
              <a:rPr lang="en-US" altLang="zh-CN" u="sng" dirty="0" smtClean="0">
                <a:ea typeface="宋体" pitchFamily="2" charset="-122"/>
              </a:rPr>
              <a:t> </a:t>
            </a:r>
            <a:r>
              <a:rPr lang="en-US" altLang="zh-CN" dirty="0" smtClean="0">
                <a:ea typeface="宋体" pitchFamily="2" charset="-122"/>
              </a:rPr>
              <a:t> </a:t>
            </a:r>
            <a:r>
              <a:rPr lang="en-US" altLang="zh-CN" dirty="0" smtClean="0">
                <a:ea typeface="宋体" pitchFamily="2" charset="-122"/>
              </a:rPr>
              <a:t>If a patient develops atrial fibrillation there is often a rapid deterioration in clinical status due to the loss of atrial contraction and the tachycardia - resulting in elevated left atrial pressure and acute pulmonary </a:t>
            </a:r>
            <a:r>
              <a:rPr lang="en-US" altLang="zh-CN" dirty="0" smtClean="0">
                <a:ea typeface="宋体" pitchFamily="2" charset="-122"/>
              </a:rPr>
              <a:t>edema.</a:t>
            </a:r>
            <a:endParaRPr lang="en-US" altLang="zh-CN" dirty="0" smtClean="0">
              <a:ea typeface="宋体" pitchFamily="2" charset="-122"/>
            </a:endParaRPr>
          </a:p>
          <a:p>
            <a:pPr eaLnBrk="1" hangingPunct="1">
              <a:lnSpc>
                <a:spcPct val="90000"/>
              </a:lnSpc>
              <a:buFont typeface="Wingdings" pitchFamily="2" charset="2"/>
              <a:buChar char="l"/>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endParaRPr lang="en-US" smtClean="0"/>
          </a:p>
        </p:txBody>
      </p:sp>
      <p:sp>
        <p:nvSpPr>
          <p:cNvPr id="25603" name="Rectangle 3"/>
          <p:cNvSpPr>
            <a:spLocks noGrp="1" noChangeArrowheads="1"/>
          </p:cNvSpPr>
          <p:nvPr>
            <p:ph type="body" idx="1"/>
          </p:nvPr>
        </p:nvSpPr>
        <p:spPr/>
        <p:txBody>
          <a:bodyPr/>
          <a:lstStyle/>
          <a:p>
            <a:pPr eaLnBrk="1" hangingPunct="1">
              <a:buFont typeface="Wingdings" pitchFamily="2" charset="2"/>
              <a:buChar char="l"/>
              <a:defRPr/>
            </a:pPr>
            <a:r>
              <a:rPr lang="en-US" altLang="zh-CN" b="1" dirty="0" smtClean="0">
                <a:ea typeface="宋体" pitchFamily="2" charset="-122"/>
              </a:rPr>
              <a:t>Bacterial:</a:t>
            </a:r>
            <a:r>
              <a:rPr lang="en-US" altLang="zh-CN" dirty="0" smtClean="0">
                <a:ea typeface="宋体" pitchFamily="2" charset="-122"/>
              </a:rPr>
              <a:t> </a:t>
            </a:r>
            <a:r>
              <a:rPr lang="en-US" altLang="zh-CN" dirty="0" err="1" smtClean="0">
                <a:ea typeface="宋体" pitchFamily="2" charset="-122"/>
              </a:rPr>
              <a:t>mycoplasama</a:t>
            </a:r>
            <a:r>
              <a:rPr lang="en-US" altLang="zh-CN" dirty="0" smtClean="0">
                <a:ea typeface="宋体" pitchFamily="2" charset="-122"/>
              </a:rPr>
              <a:t> </a:t>
            </a:r>
            <a:r>
              <a:rPr lang="en-US" altLang="zh-CN" dirty="0" err="1" smtClean="0">
                <a:ea typeface="宋体" pitchFamily="2" charset="-122"/>
              </a:rPr>
              <a:t>pneuminiae</a:t>
            </a:r>
            <a:r>
              <a:rPr lang="en-US" altLang="zh-CN" dirty="0" smtClean="0">
                <a:ea typeface="宋体" pitchFamily="2" charset="-122"/>
              </a:rPr>
              <a:t>, </a:t>
            </a:r>
          </a:p>
          <a:p>
            <a:pPr marL="0" indent="0" eaLnBrk="1" hangingPunct="1">
              <a:buNone/>
              <a:defRPr/>
            </a:pPr>
            <a:r>
              <a:rPr lang="en-US" altLang="zh-CN" dirty="0">
                <a:ea typeface="宋体" pitchFamily="2" charset="-122"/>
              </a:rPr>
              <a:t> </a:t>
            </a:r>
            <a:r>
              <a:rPr lang="en-US" altLang="zh-CN" dirty="0" smtClean="0">
                <a:ea typeface="宋体" pitchFamily="2" charset="-122"/>
              </a:rPr>
              <a:t>    and </a:t>
            </a:r>
            <a:r>
              <a:rPr lang="en-US" altLang="zh-CN" dirty="0" err="1" smtClean="0">
                <a:ea typeface="宋体" pitchFamily="2" charset="-122"/>
              </a:rPr>
              <a:t>borelia</a:t>
            </a:r>
            <a:r>
              <a:rPr lang="en-US" altLang="zh-CN" dirty="0" smtClean="0">
                <a:ea typeface="宋体" pitchFamily="2" charset="-122"/>
              </a:rPr>
              <a:t> </a:t>
            </a:r>
            <a:r>
              <a:rPr lang="en-US" altLang="zh-CN" dirty="0" err="1" smtClean="0">
                <a:ea typeface="宋体" pitchFamily="2" charset="-122"/>
              </a:rPr>
              <a:t>burgdorferi</a:t>
            </a:r>
            <a:r>
              <a:rPr lang="en-US" altLang="zh-CN" dirty="0" smtClean="0">
                <a:ea typeface="宋体" pitchFamily="2" charset="-122"/>
              </a:rPr>
              <a:t>( </a:t>
            </a:r>
            <a:r>
              <a:rPr lang="en-US" altLang="zh-CN" dirty="0" err="1" smtClean="0">
                <a:ea typeface="宋体" pitchFamily="2" charset="-122"/>
              </a:rPr>
              <a:t>lyme</a:t>
            </a:r>
            <a:r>
              <a:rPr lang="en-US" altLang="zh-CN" dirty="0" smtClean="0">
                <a:ea typeface="宋体" pitchFamily="2" charset="-122"/>
              </a:rPr>
              <a:t> disease) associated with heart blocks</a:t>
            </a:r>
            <a:endParaRPr lang="en-US" altLang="zh-CN" dirty="0" smtClean="0">
              <a:ea typeface="宋体" pitchFamily="2" charset="-122"/>
            </a:endParaRPr>
          </a:p>
          <a:p>
            <a:pPr eaLnBrk="1" hangingPunct="1">
              <a:buFont typeface="Wingdings" pitchFamily="2" charset="2"/>
              <a:buChar char="l"/>
              <a:defRPr/>
            </a:pPr>
            <a:r>
              <a:rPr lang="en-US" dirty="0" smtClean="0"/>
              <a:t>Fungal (</a:t>
            </a:r>
            <a:r>
              <a:rPr lang="en-US" dirty="0" err="1" smtClean="0"/>
              <a:t>Aspergilus</a:t>
            </a:r>
            <a:r>
              <a:rPr lang="en-US" dirty="0" smtClean="0"/>
              <a:t>)</a:t>
            </a:r>
            <a:endParaRPr lang="en-US" dirty="0" smtClean="0"/>
          </a:p>
          <a:p>
            <a:pPr eaLnBrk="1" hangingPunct="1">
              <a:buFont typeface="Wingdings" pitchFamily="2" charset="2"/>
              <a:buChar char="l"/>
              <a:defRPr/>
            </a:pPr>
            <a:r>
              <a:rPr lang="en-US" dirty="0" smtClean="0"/>
              <a:t>Toxins/drugs </a:t>
            </a:r>
          </a:p>
          <a:p>
            <a:pPr marL="0" indent="0" eaLnBrk="1" hangingPunct="1">
              <a:buNone/>
              <a:defRPr/>
            </a:pPr>
            <a:r>
              <a:rPr lang="en-US" dirty="0"/>
              <a:t>  </a:t>
            </a:r>
            <a:r>
              <a:rPr lang="en-US" dirty="0" smtClean="0"/>
              <a:t>   alcohol, doxorubicin, </a:t>
            </a:r>
            <a:r>
              <a:rPr lang="en-US" dirty="0" err="1" smtClean="0"/>
              <a:t>cocain</a:t>
            </a:r>
            <a:r>
              <a:rPr lang="en-US" dirty="0" smtClean="0"/>
              <a:t> and lithium</a:t>
            </a: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en-US" smtClean="0"/>
              <a:t>SIGNS</a:t>
            </a:r>
          </a:p>
        </p:txBody>
      </p:sp>
      <p:sp>
        <p:nvSpPr>
          <p:cNvPr id="64515" name="Rectangle 3"/>
          <p:cNvSpPr>
            <a:spLocks noGrp="1" noChangeArrowheads="1"/>
          </p:cNvSpPr>
          <p:nvPr>
            <p:ph type="body" idx="1"/>
          </p:nvPr>
        </p:nvSpPr>
        <p:spPr/>
        <p:txBody>
          <a:bodyPr/>
          <a:lstStyle/>
          <a:p>
            <a:pPr eaLnBrk="1" hangingPunct="1">
              <a:buFont typeface="Wingdings" pitchFamily="2" charset="2"/>
              <a:buChar char="l"/>
              <a:defRPr/>
            </a:pPr>
            <a:r>
              <a:rPr lang="en-US" altLang="zh-CN" u="sng" dirty="0" smtClean="0">
                <a:solidFill>
                  <a:schemeClr val="tx2"/>
                </a:solidFill>
                <a:ea typeface="宋体" pitchFamily="2" charset="-122"/>
              </a:rPr>
              <a:t>Double  apical pulsation</a:t>
            </a:r>
            <a:r>
              <a:rPr lang="en-US" altLang="zh-CN" dirty="0" smtClean="0">
                <a:solidFill>
                  <a:schemeClr val="tx2"/>
                </a:solidFill>
                <a:ea typeface="宋体" pitchFamily="2" charset="-122"/>
              </a:rPr>
              <a:t> </a:t>
            </a:r>
            <a:r>
              <a:rPr lang="en-US" altLang="zh-CN" dirty="0" smtClean="0">
                <a:ea typeface="宋体" pitchFamily="2" charset="-122"/>
              </a:rPr>
              <a:t>(forceful atrial contraction producing a fourth heart sound)</a:t>
            </a:r>
          </a:p>
          <a:p>
            <a:pPr eaLnBrk="1" hangingPunct="1">
              <a:buFont typeface="Wingdings" pitchFamily="2" charset="2"/>
              <a:buChar char="l"/>
              <a:defRPr/>
            </a:pPr>
            <a:r>
              <a:rPr lang="en-US" altLang="zh-CN" u="sng" dirty="0" smtClean="0">
                <a:solidFill>
                  <a:schemeClr val="tx2"/>
                </a:solidFill>
                <a:ea typeface="宋体" pitchFamily="2" charset="-122"/>
              </a:rPr>
              <a:t>jerky carotid pulse</a:t>
            </a:r>
            <a:r>
              <a:rPr lang="en-US" altLang="zh-CN" dirty="0" smtClean="0">
                <a:ea typeface="宋体" pitchFamily="2" charset="-122"/>
              </a:rPr>
              <a:t> because of rapid ejection and sudden obstruction to left ventricular outflow during systole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endParaRPr lang="en-US" smtClean="0"/>
          </a:p>
        </p:txBody>
      </p:sp>
      <p:sp>
        <p:nvSpPr>
          <p:cNvPr id="71683" name="Rectangle 3"/>
          <p:cNvSpPr>
            <a:spLocks noGrp="1" noChangeArrowheads="1"/>
          </p:cNvSpPr>
          <p:nvPr>
            <p:ph type="body" idx="1"/>
          </p:nvPr>
        </p:nvSpPr>
        <p:spPr/>
        <p:txBody>
          <a:bodyPr/>
          <a:lstStyle/>
          <a:p>
            <a:pPr eaLnBrk="1" hangingPunct="1">
              <a:buFont typeface="Wingdings" pitchFamily="2" charset="2"/>
              <a:buChar char="l"/>
              <a:defRPr/>
            </a:pPr>
            <a:r>
              <a:rPr lang="en-US" altLang="zh-CN" sz="3600" u="sng" dirty="0" smtClean="0">
                <a:solidFill>
                  <a:schemeClr val="tx2"/>
                </a:solidFill>
                <a:ea typeface="宋体" pitchFamily="2" charset="-122"/>
              </a:rPr>
              <a:t>ejection systolic murmur </a:t>
            </a:r>
            <a:r>
              <a:rPr lang="en-US" altLang="zh-CN" sz="2800" dirty="0" smtClean="0">
                <a:ea typeface="宋体" pitchFamily="2" charset="-122"/>
              </a:rPr>
              <a:t>due to left ventricular outflow obstruction late in systole - it can be increased by </a:t>
            </a:r>
            <a:r>
              <a:rPr lang="en-US" altLang="zh-CN" sz="2800" dirty="0" err="1" smtClean="0">
                <a:ea typeface="宋体" pitchFamily="2" charset="-122"/>
              </a:rPr>
              <a:t>manoeuvres</a:t>
            </a:r>
            <a:r>
              <a:rPr lang="en-US" altLang="zh-CN" sz="2800" dirty="0" smtClean="0">
                <a:ea typeface="宋体" pitchFamily="2" charset="-122"/>
              </a:rPr>
              <a:t> that decrease after-load, e.g. standing or Valsalva, and decreased by </a:t>
            </a:r>
            <a:r>
              <a:rPr lang="en-US" altLang="zh-CN" sz="2800" dirty="0" err="1" smtClean="0">
                <a:ea typeface="宋体" pitchFamily="2" charset="-122"/>
              </a:rPr>
              <a:t>manoeuvres</a:t>
            </a:r>
            <a:r>
              <a:rPr lang="en-US" altLang="zh-CN" sz="2800" dirty="0" smtClean="0">
                <a:ea typeface="宋体" pitchFamily="2" charset="-122"/>
              </a:rPr>
              <a:t> that increase after-load and venous return, e.g. squatting</a:t>
            </a:r>
          </a:p>
          <a:p>
            <a:pPr eaLnBrk="1" hangingPunct="1">
              <a:buFont typeface="Wingdings" pitchFamily="2" charset="2"/>
              <a:buChar char="l"/>
              <a:defRPr/>
            </a:pPr>
            <a:r>
              <a:rPr lang="en-US" altLang="zh-CN" sz="3600" u="sng" dirty="0" smtClean="0">
                <a:solidFill>
                  <a:schemeClr val="tx2"/>
                </a:solidFill>
                <a:ea typeface="宋体" pitchFamily="2" charset="-122"/>
              </a:rPr>
              <a:t>pan-systolic murmur</a:t>
            </a:r>
            <a:r>
              <a:rPr lang="en-US" altLang="zh-CN" sz="2800" dirty="0" smtClean="0">
                <a:solidFill>
                  <a:schemeClr val="tx2"/>
                </a:solidFill>
                <a:ea typeface="宋体" pitchFamily="2" charset="-122"/>
              </a:rPr>
              <a:t> </a:t>
            </a:r>
            <a:r>
              <a:rPr lang="en-US" altLang="zh-CN" sz="2800" dirty="0" smtClean="0">
                <a:ea typeface="宋体" pitchFamily="2" charset="-122"/>
              </a:rPr>
              <a:t>due to mitral regurgitation (secondary to SAM)</a:t>
            </a:r>
          </a:p>
          <a:p>
            <a:pPr eaLnBrk="1" hangingPunct="1">
              <a:buFont typeface="Wingdings" pitchFamily="2" charset="2"/>
              <a:buChar char="l"/>
              <a:defRPr/>
            </a:pPr>
            <a:r>
              <a:rPr lang="en-US" altLang="zh-CN" sz="3600" u="sng" dirty="0" smtClean="0">
                <a:solidFill>
                  <a:schemeClr val="tx2"/>
                </a:solidFill>
                <a:ea typeface="宋体" pitchFamily="2" charset="-122"/>
              </a:rPr>
              <a:t>fourth heart sound </a:t>
            </a:r>
            <a:r>
              <a:rPr lang="en-US" altLang="zh-CN" sz="2800" dirty="0" smtClean="0">
                <a:ea typeface="宋体" pitchFamily="2" charset="-122"/>
              </a:rPr>
              <a:t>(if not in AF).</a:t>
            </a:r>
          </a:p>
          <a:p>
            <a:pPr eaLnBrk="1" hangingPunct="1">
              <a:buFont typeface="Wingdings" pitchFamily="2" charset="2"/>
              <a:buChar char="l"/>
              <a:defRPr/>
            </a:pPr>
            <a:endParaRPr lang="en-US" sz="28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smtClean="0"/>
              <a:t>INVESTIGATIONS</a:t>
            </a:r>
          </a:p>
        </p:txBody>
      </p:sp>
      <p:sp>
        <p:nvSpPr>
          <p:cNvPr id="61443" name="Rectangle 3"/>
          <p:cNvSpPr>
            <a:spLocks noGrp="1" noChangeArrowheads="1"/>
          </p:cNvSpPr>
          <p:nvPr>
            <p:ph type="body" idx="1"/>
          </p:nvPr>
        </p:nvSpPr>
        <p:spPr/>
        <p:txBody>
          <a:bodyPr/>
          <a:lstStyle/>
          <a:p>
            <a:pPr eaLnBrk="1" hangingPunct="1">
              <a:buFont typeface="Wingdings" pitchFamily="2" charset="2"/>
              <a:buChar char="l"/>
              <a:defRPr/>
            </a:pPr>
            <a:r>
              <a:rPr lang="en-US" altLang="zh-CN" b="1" smtClean="0">
                <a:ea typeface="宋体" pitchFamily="2" charset="-122"/>
              </a:rPr>
              <a:t>ECG</a:t>
            </a:r>
            <a:r>
              <a:rPr lang="en-US" altLang="zh-CN" smtClean="0">
                <a:ea typeface="宋体" pitchFamily="2" charset="-122"/>
              </a:rPr>
              <a:t> </a:t>
            </a:r>
          </a:p>
          <a:p>
            <a:pPr eaLnBrk="1" hangingPunct="1">
              <a:buFont typeface="Wingdings" pitchFamily="2" charset="2"/>
              <a:buChar char="l"/>
              <a:defRPr/>
            </a:pPr>
            <a:r>
              <a:rPr lang="en-US" altLang="zh-CN" smtClean="0">
                <a:ea typeface="宋体" pitchFamily="2" charset="-122"/>
              </a:rPr>
              <a:t>abnormalities of HCM include left ventricular hypertrophy , ST and T wave changes, and abnormal Q waves especially in the infero-lateral leads.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endParaRPr lang="en-US" smtClean="0"/>
          </a:p>
        </p:txBody>
      </p:sp>
      <p:sp>
        <p:nvSpPr>
          <p:cNvPr id="83971" name="Rectangle 3"/>
          <p:cNvSpPr>
            <a:spLocks noGrp="1" noChangeArrowheads="1"/>
          </p:cNvSpPr>
          <p:nvPr>
            <p:ph type="body" idx="1"/>
          </p:nvPr>
        </p:nvSpPr>
        <p:spPr/>
        <p:txBody>
          <a:bodyPr/>
          <a:lstStyle/>
          <a:p>
            <a:pPr eaLnBrk="1" hangingPunct="1">
              <a:buFont typeface="Wingdings" pitchFamily="2" charset="2"/>
              <a:buChar char="l"/>
              <a:defRPr/>
            </a:pPr>
            <a:r>
              <a:rPr lang="en-US" altLang="zh-CN" b="1" smtClean="0">
                <a:ea typeface="宋体" pitchFamily="2" charset="-122"/>
              </a:rPr>
              <a:t>Echocardiography</a:t>
            </a:r>
            <a:r>
              <a:rPr lang="en-US" altLang="zh-CN" smtClean="0">
                <a:ea typeface="宋体" pitchFamily="2" charset="-122"/>
              </a:rPr>
              <a:t> </a:t>
            </a:r>
          </a:p>
          <a:p>
            <a:pPr eaLnBrk="1" hangingPunct="1">
              <a:buFont typeface="Wingdings" pitchFamily="2" charset="2"/>
              <a:buChar char="l"/>
              <a:defRPr/>
            </a:pPr>
            <a:r>
              <a:rPr lang="en-US" altLang="zh-CN" smtClean="0">
                <a:ea typeface="宋体" pitchFamily="2" charset="-122"/>
              </a:rPr>
              <a:t>is usually diagnostic and in classical HCM there is asymmetric left ventricular hypertrophy (involving the septum more than the posterior wall), </a:t>
            </a:r>
          </a:p>
          <a:p>
            <a:pPr eaLnBrk="1" hangingPunct="1">
              <a:buFont typeface="Wingdings" pitchFamily="2" charset="2"/>
              <a:buChar char="l"/>
              <a:defRPr/>
            </a:pPr>
            <a:r>
              <a:rPr lang="en-US" altLang="zh-CN" smtClean="0">
                <a:ea typeface="宋体" pitchFamily="2" charset="-122"/>
              </a:rPr>
              <a:t>systolic anterior motion of the mitral valve, and a vigorously contracting ventricle.</a:t>
            </a:r>
          </a:p>
          <a:p>
            <a:pPr eaLnBrk="1" hangingPunct="1">
              <a:buFont typeface="Wingdings" pitchFamily="2" charset="2"/>
              <a:buChar char="l"/>
              <a:defRPr/>
            </a:pPr>
            <a:r>
              <a:rPr lang="en-US" smtClean="0"/>
              <a:t>And LVOT obstruction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defRPr/>
            </a:pPr>
            <a:endParaRPr lang="en-US" smtClean="0"/>
          </a:p>
        </p:txBody>
      </p:sp>
      <p:sp>
        <p:nvSpPr>
          <p:cNvPr id="72707" name="Rectangle 3"/>
          <p:cNvSpPr>
            <a:spLocks noGrp="1" noChangeArrowheads="1"/>
          </p:cNvSpPr>
          <p:nvPr>
            <p:ph type="body" idx="1"/>
          </p:nvPr>
        </p:nvSpPr>
        <p:spPr/>
        <p:txBody>
          <a:bodyPr/>
          <a:lstStyle/>
          <a:p>
            <a:pPr eaLnBrk="1" hangingPunct="1">
              <a:buFont typeface="Wingdings" pitchFamily="2" charset="2"/>
              <a:buChar char="l"/>
              <a:defRPr/>
            </a:pPr>
            <a:r>
              <a:rPr lang="en-US" altLang="zh-CN" b="1" smtClean="0">
                <a:ea typeface="宋体" pitchFamily="2" charset="-122"/>
              </a:rPr>
              <a:t>Cardiac MR</a:t>
            </a:r>
            <a:r>
              <a:rPr lang="en-US" altLang="zh-CN" smtClean="0">
                <a:ea typeface="宋体" pitchFamily="2" charset="-122"/>
              </a:rPr>
              <a:t> can detect both the hypertrophy but also abnormal myocardial fibrosis.</a:t>
            </a:r>
          </a:p>
          <a:p>
            <a:pPr eaLnBrk="1" hangingPunct="1">
              <a:buFont typeface="Wingdings" pitchFamily="2" charset="2"/>
              <a:buChar char="l"/>
              <a:defRPr/>
            </a:pPr>
            <a:r>
              <a:rPr lang="en-US" altLang="zh-CN" b="1" smtClean="0">
                <a:ea typeface="宋体" pitchFamily="2" charset="-122"/>
              </a:rPr>
              <a:t>Genetic analysis</a:t>
            </a:r>
            <a:r>
              <a:rPr lang="en-US" altLang="zh-CN" smtClean="0">
                <a:ea typeface="宋体" pitchFamily="2" charset="-122"/>
              </a:rPr>
              <a:t>, where available, may confirm the diagnosis and provide prognostic information for the patient and relatives.</a:t>
            </a:r>
          </a:p>
          <a:p>
            <a:pPr eaLnBrk="1" hangingPunct="1">
              <a:buFont typeface="Wingdings" pitchFamily="2" charset="2"/>
              <a:buChar char="l"/>
              <a:defRPr/>
            </a:pPr>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en-US" smtClean="0"/>
              <a:t>TREETMENT</a:t>
            </a:r>
          </a:p>
        </p:txBody>
      </p:sp>
      <p:sp>
        <p:nvSpPr>
          <p:cNvPr id="65539" name="Rectangle 3"/>
          <p:cNvSpPr>
            <a:spLocks noGrp="1" noChangeArrowheads="1"/>
          </p:cNvSpPr>
          <p:nvPr>
            <p:ph type="body" idx="1"/>
          </p:nvPr>
        </p:nvSpPr>
        <p:spPr/>
        <p:txBody>
          <a:bodyPr/>
          <a:lstStyle/>
          <a:p>
            <a:pPr marL="609600" indent="-609600" eaLnBrk="1" hangingPunct="1">
              <a:buFont typeface="Wingdings" pitchFamily="2" charset="2"/>
              <a:buChar char="l"/>
              <a:defRPr/>
            </a:pPr>
            <a:r>
              <a:rPr lang="en-US" altLang="zh-CN" smtClean="0">
                <a:ea typeface="宋体" pitchFamily="2" charset="-122"/>
              </a:rPr>
              <a:t>The aim of management of HCM is</a:t>
            </a:r>
          </a:p>
          <a:p>
            <a:pPr marL="609600" indent="-609600" eaLnBrk="1" hangingPunct="1">
              <a:buFont typeface="Wingdings" pitchFamily="2" charset="2"/>
              <a:buAutoNum type="arabicPeriod"/>
              <a:defRPr/>
            </a:pPr>
            <a:r>
              <a:rPr lang="en-US" altLang="zh-CN" smtClean="0">
                <a:ea typeface="宋体" pitchFamily="2" charset="-122"/>
              </a:rPr>
              <a:t>Treatment  of symptoms and </a:t>
            </a:r>
          </a:p>
          <a:p>
            <a:pPr marL="609600" indent="-609600" eaLnBrk="1" hangingPunct="1">
              <a:buFont typeface="Wingdings" pitchFamily="2" charset="2"/>
              <a:buAutoNum type="arabicPeriod"/>
              <a:defRPr/>
            </a:pPr>
            <a:r>
              <a:rPr lang="en-US" altLang="zh-CN" smtClean="0">
                <a:ea typeface="宋体" pitchFamily="2" charset="-122"/>
              </a:rPr>
              <a:t>the  prevention of sudden cardiac death in the patient and relatives.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smtClean="0"/>
              <a:t>CONTROL OF SYMPTOMS</a:t>
            </a:r>
          </a:p>
        </p:txBody>
      </p:sp>
      <p:sp>
        <p:nvSpPr>
          <p:cNvPr id="67587"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2800" dirty="0" smtClean="0">
                <a:solidFill>
                  <a:schemeClr val="tx2"/>
                </a:solidFill>
                <a:ea typeface="宋体" pitchFamily="2" charset="-122"/>
              </a:rPr>
              <a:t>BETABLOCKERS</a:t>
            </a:r>
          </a:p>
          <a:p>
            <a:pPr eaLnBrk="1" hangingPunct="1">
              <a:lnSpc>
                <a:spcPct val="90000"/>
              </a:lnSpc>
              <a:buFont typeface="Wingdings" pitchFamily="2" charset="2"/>
              <a:buNone/>
              <a:defRPr/>
            </a:pPr>
            <a:r>
              <a:rPr lang="en-US" altLang="zh-CN" sz="2800" dirty="0" smtClean="0">
                <a:ea typeface="宋体" pitchFamily="2" charset="-122"/>
              </a:rPr>
              <a:t>  Chest pain and </a:t>
            </a:r>
            <a:r>
              <a:rPr lang="en-US" altLang="zh-CN" sz="2800" dirty="0" err="1" smtClean="0">
                <a:ea typeface="宋体" pitchFamily="2" charset="-122"/>
              </a:rPr>
              <a:t>dyspnoea</a:t>
            </a:r>
            <a:r>
              <a:rPr lang="en-US" altLang="zh-CN" sz="2800" dirty="0" smtClean="0">
                <a:ea typeface="宋体" pitchFamily="2" charset="-122"/>
              </a:rPr>
              <a:t> are treated with beta-blockers and verapamil either alone or in combination. An alternative agent is </a:t>
            </a:r>
            <a:r>
              <a:rPr lang="en-US" altLang="zh-CN" sz="2800" dirty="0" err="1" smtClean="0">
                <a:ea typeface="宋体" pitchFamily="2" charset="-122"/>
              </a:rPr>
              <a:t>disopyramide</a:t>
            </a:r>
            <a:r>
              <a:rPr lang="en-US" altLang="zh-CN" sz="2800" dirty="0" smtClean="0">
                <a:ea typeface="宋体" pitchFamily="2" charset="-122"/>
              </a:rPr>
              <a:t> if patients have left ventricular outflow tract obstruction.</a:t>
            </a:r>
          </a:p>
          <a:p>
            <a:pPr eaLnBrk="1" hangingPunct="1">
              <a:lnSpc>
                <a:spcPct val="90000"/>
              </a:lnSpc>
              <a:buFont typeface="Wingdings" pitchFamily="2" charset="2"/>
              <a:buChar char="l"/>
              <a:defRPr/>
            </a:pPr>
            <a:r>
              <a:rPr lang="en-US" altLang="zh-CN" sz="2800" dirty="0" smtClean="0">
                <a:solidFill>
                  <a:schemeClr val="tx2"/>
                </a:solidFill>
                <a:ea typeface="宋体" pitchFamily="2" charset="-122"/>
              </a:rPr>
              <a:t>DUAL CHAMBER PPM</a:t>
            </a:r>
          </a:p>
          <a:p>
            <a:pPr eaLnBrk="1" hangingPunct="1">
              <a:lnSpc>
                <a:spcPct val="90000"/>
              </a:lnSpc>
              <a:buFont typeface="Wingdings" pitchFamily="2" charset="2"/>
              <a:buNone/>
              <a:defRPr/>
            </a:pPr>
            <a:r>
              <a:rPr lang="en-US" altLang="zh-CN" sz="2800" dirty="0" smtClean="0">
                <a:ea typeface="宋体" pitchFamily="2" charset="-122"/>
              </a:rPr>
              <a:t>   In some patients with significant left outflow obstruction and symptoms, dual-chamber pacing is necessary.</a:t>
            </a:r>
            <a:endParaRPr lang="en-US" sz="2800" dirty="0" smtClean="0"/>
          </a:p>
          <a:p>
            <a:pPr eaLnBrk="1" hangingPunct="1">
              <a:lnSpc>
                <a:spcPct val="90000"/>
              </a:lnSpc>
              <a:buFont typeface="Wingdings" pitchFamily="2" charset="2"/>
              <a:buChar char="l"/>
              <a:defRPr/>
            </a:pPr>
            <a:endParaRPr lang="en-US" sz="2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endParaRPr lang="en-US" smtClean="0"/>
          </a:p>
        </p:txBody>
      </p:sp>
      <p:sp>
        <p:nvSpPr>
          <p:cNvPr id="74755"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3600" u="sng" dirty="0" smtClean="0">
                <a:ea typeface="宋体" pitchFamily="2" charset="-122"/>
              </a:rPr>
              <a:t> </a:t>
            </a:r>
            <a:r>
              <a:rPr lang="en-US" altLang="zh-CN" sz="3600" u="sng" dirty="0" smtClean="0">
                <a:solidFill>
                  <a:schemeClr val="tx2"/>
                </a:solidFill>
                <a:ea typeface="宋体" pitchFamily="2" charset="-122"/>
              </a:rPr>
              <a:t>Alcohol (non-surgical) ablation</a:t>
            </a:r>
          </a:p>
          <a:p>
            <a:pPr eaLnBrk="1" hangingPunct="1">
              <a:lnSpc>
                <a:spcPct val="90000"/>
              </a:lnSpc>
              <a:buFont typeface="Wingdings" pitchFamily="2" charset="2"/>
              <a:buNone/>
              <a:defRPr/>
            </a:pPr>
            <a:r>
              <a:rPr lang="en-US" altLang="zh-CN" sz="2800" dirty="0" smtClean="0">
                <a:ea typeface="宋体" pitchFamily="2" charset="-122"/>
              </a:rPr>
              <a:t>  of  septum has been investigated and appears to give good results in reduction of outflow tract obstruction and subsequent improvement in exercise capacity. </a:t>
            </a:r>
          </a:p>
          <a:p>
            <a:pPr eaLnBrk="1" hangingPunct="1">
              <a:lnSpc>
                <a:spcPct val="90000"/>
              </a:lnSpc>
              <a:buFont typeface="Wingdings" pitchFamily="2" charset="2"/>
              <a:buNone/>
              <a:defRPr/>
            </a:pPr>
            <a:r>
              <a:rPr lang="en-US" altLang="zh-CN" sz="2800" dirty="0" smtClean="0">
                <a:ea typeface="宋体" pitchFamily="2" charset="-122"/>
              </a:rPr>
              <a:t>  </a:t>
            </a:r>
            <a:r>
              <a:rPr lang="en-US" altLang="zh-CN" sz="3600" dirty="0" smtClean="0">
                <a:ea typeface="宋体" pitchFamily="2" charset="-122"/>
              </a:rPr>
              <a:t> </a:t>
            </a:r>
            <a:r>
              <a:rPr lang="en-US" altLang="zh-CN" sz="3600" u="sng" dirty="0" smtClean="0">
                <a:solidFill>
                  <a:schemeClr val="tx2"/>
                </a:solidFill>
                <a:ea typeface="宋体" pitchFamily="2" charset="-122"/>
              </a:rPr>
              <a:t>surgical </a:t>
            </a:r>
            <a:r>
              <a:rPr lang="en-US" altLang="zh-CN" sz="3600" u="sng" dirty="0" smtClean="0">
                <a:solidFill>
                  <a:schemeClr val="tx2"/>
                </a:solidFill>
                <a:ea typeface="宋体" pitchFamily="2" charset="-122"/>
              </a:rPr>
              <a:t>resection( Myomectomy)</a:t>
            </a:r>
            <a:endParaRPr lang="en-US" altLang="zh-CN" sz="3600" u="sng" dirty="0" smtClean="0">
              <a:solidFill>
                <a:schemeClr val="tx2"/>
              </a:solidFill>
              <a:ea typeface="宋体" pitchFamily="2" charset="-122"/>
            </a:endParaRPr>
          </a:p>
          <a:p>
            <a:pPr eaLnBrk="1" hangingPunct="1">
              <a:lnSpc>
                <a:spcPct val="90000"/>
              </a:lnSpc>
              <a:buFont typeface="Wingdings" pitchFamily="2" charset="2"/>
              <a:buNone/>
              <a:defRPr/>
            </a:pPr>
            <a:r>
              <a:rPr lang="en-US" altLang="zh-CN" sz="2800" dirty="0" smtClean="0">
                <a:ea typeface="宋体" pitchFamily="2" charset="-122"/>
              </a:rPr>
              <a:t>   </a:t>
            </a:r>
            <a:r>
              <a:rPr lang="en-US" altLang="zh-CN" sz="2800" dirty="0" smtClean="0">
                <a:ea typeface="宋体" pitchFamily="2" charset="-122"/>
              </a:rPr>
              <a:t>it is definite treatment. </a:t>
            </a:r>
          </a:p>
          <a:p>
            <a:pPr eaLnBrk="1" hangingPunct="1">
              <a:lnSpc>
                <a:spcPct val="90000"/>
              </a:lnSpc>
              <a:buFont typeface="Wingdings" pitchFamily="2" charset="2"/>
              <a:buNone/>
              <a:defRPr/>
            </a:pPr>
            <a:r>
              <a:rPr lang="en-US" altLang="zh-CN" sz="2800" dirty="0">
                <a:ea typeface="宋体" pitchFamily="2" charset="-122"/>
              </a:rPr>
              <a:t> </a:t>
            </a:r>
            <a:r>
              <a:rPr lang="en-US" altLang="zh-CN" sz="2800" dirty="0" smtClean="0">
                <a:ea typeface="宋体" pitchFamily="2" charset="-122"/>
              </a:rPr>
              <a:t> </a:t>
            </a:r>
            <a:r>
              <a:rPr lang="en-US" altLang="zh-CN" sz="2800" dirty="0" smtClean="0">
                <a:ea typeface="宋体" pitchFamily="2" charset="-122"/>
              </a:rPr>
              <a:t>Vasodilators </a:t>
            </a:r>
            <a:r>
              <a:rPr lang="en-US" altLang="zh-CN" sz="2800" dirty="0" smtClean="0">
                <a:ea typeface="宋体" pitchFamily="2" charset="-122"/>
              </a:rPr>
              <a:t>should be avoided because they may aggravate left ventricular outflow obstruction or cause refractory hypotension. </a:t>
            </a:r>
            <a:endParaRPr lang="en-US" sz="2800" dirty="0" smtClean="0"/>
          </a:p>
          <a:p>
            <a:pPr eaLnBrk="1" hangingPunct="1">
              <a:lnSpc>
                <a:spcPct val="90000"/>
              </a:lnSpc>
              <a:buFont typeface="Wingdings" pitchFamily="2" charset="2"/>
              <a:buChar char="l"/>
              <a:defRPr/>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endParaRPr lang="en-US" smtClean="0"/>
          </a:p>
        </p:txBody>
      </p:sp>
      <p:sp>
        <p:nvSpPr>
          <p:cNvPr id="26627" name="Rectangle 3"/>
          <p:cNvSpPr>
            <a:spLocks noGrp="1" noChangeArrowheads="1"/>
          </p:cNvSpPr>
          <p:nvPr>
            <p:ph type="body" idx="1"/>
          </p:nvPr>
        </p:nvSpPr>
        <p:spPr/>
        <p:txBody>
          <a:bodyPr/>
          <a:lstStyle/>
          <a:p>
            <a:pPr eaLnBrk="1" hangingPunct="1">
              <a:buFont typeface="Wingdings" pitchFamily="2" charset="2"/>
              <a:buChar char="l"/>
              <a:defRPr/>
            </a:pPr>
            <a:r>
              <a:rPr lang="en-US" altLang="zh-CN" dirty="0" smtClean="0">
                <a:ea typeface="宋体" pitchFamily="2" charset="-122"/>
              </a:rPr>
              <a:t>Hypersensitivity  reactions to drugs </a:t>
            </a:r>
            <a:r>
              <a:rPr lang="en-US" altLang="zh-CN" dirty="0" smtClean="0">
                <a:ea typeface="宋体" pitchFamily="2" charset="-122"/>
              </a:rPr>
              <a:t>e.g. </a:t>
            </a:r>
            <a:r>
              <a:rPr lang="en-US" altLang="zh-CN" dirty="0" smtClean="0">
                <a:ea typeface="宋体" pitchFamily="2" charset="-122"/>
              </a:rPr>
              <a:t> </a:t>
            </a:r>
            <a:r>
              <a:rPr lang="en-US" altLang="zh-CN" dirty="0" smtClean="0">
                <a:ea typeface="宋体" pitchFamily="2" charset="-122"/>
              </a:rPr>
              <a:t>penicillin, sulphonamides, </a:t>
            </a:r>
            <a:r>
              <a:rPr lang="en-US" altLang="zh-CN" dirty="0" smtClean="0">
                <a:ea typeface="宋体" pitchFamily="2" charset="-122"/>
              </a:rPr>
              <a:t>lead and carbon mono oxide.</a:t>
            </a:r>
            <a:endParaRPr lang="en-US" dirty="0" smtClean="0"/>
          </a:p>
          <a:p>
            <a:pPr eaLnBrk="1" hangingPunct="1">
              <a:buFont typeface="Wingdings" pitchFamily="2" charset="2"/>
              <a:buChar char="l"/>
              <a:defRPr/>
            </a:pPr>
            <a:r>
              <a:rPr lang="en-US" dirty="0" smtClean="0"/>
              <a:t> </a:t>
            </a:r>
            <a:r>
              <a:rPr lang="en-US" dirty="0" smtClean="0"/>
              <a:t>Autoimmune </a:t>
            </a:r>
            <a:endParaRPr lang="en-US" dirty="0" smtClean="0"/>
          </a:p>
          <a:p>
            <a:pPr marL="0" indent="0" eaLnBrk="1" hangingPunct="1">
              <a:buNone/>
              <a:defRPr/>
            </a:pPr>
            <a:r>
              <a:rPr lang="en-US" dirty="0" smtClean="0"/>
              <a:t>     SLE, RA, Sarcoidosis and systemic sclerosis.</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dirty="0" smtClean="0">
                <a:solidFill>
                  <a:schemeClr val="accent1"/>
                </a:solidFill>
              </a:rPr>
              <a:t>Clinical presentation</a:t>
            </a:r>
          </a:p>
        </p:txBody>
      </p:sp>
      <p:sp>
        <p:nvSpPr>
          <p:cNvPr id="28675" name="Rectangle 3"/>
          <p:cNvSpPr>
            <a:spLocks noGrp="1" noChangeArrowheads="1"/>
          </p:cNvSpPr>
          <p:nvPr>
            <p:ph type="body" idx="1"/>
          </p:nvPr>
        </p:nvSpPr>
        <p:spPr/>
        <p:txBody>
          <a:bodyPr>
            <a:normAutofit fontScale="70000" lnSpcReduction="20000"/>
          </a:bodyPr>
          <a:lstStyle/>
          <a:p>
            <a:pPr>
              <a:defRPr/>
            </a:pPr>
            <a:r>
              <a:rPr lang="en-US" b="1" dirty="0" err="1" smtClean="0"/>
              <a:t>Fulminanat</a:t>
            </a:r>
            <a:r>
              <a:rPr lang="en-US" b="1" dirty="0" smtClean="0"/>
              <a:t> </a:t>
            </a:r>
            <a:r>
              <a:rPr lang="en-US" b="1" dirty="0" err="1" smtClean="0"/>
              <a:t>myocarditris</a:t>
            </a:r>
            <a:r>
              <a:rPr lang="en-US" dirty="0" smtClean="0"/>
              <a:t>.</a:t>
            </a:r>
          </a:p>
          <a:p>
            <a:pPr marL="0" indent="0" eaLnBrk="1" hangingPunct="1">
              <a:buNone/>
              <a:defRPr/>
            </a:pPr>
            <a:r>
              <a:rPr lang="en-US" dirty="0"/>
              <a:t> </a:t>
            </a:r>
            <a:r>
              <a:rPr lang="en-US" dirty="0" smtClean="0"/>
              <a:t>Results in severe heart failure and cardiogenic shock</a:t>
            </a:r>
          </a:p>
          <a:p>
            <a:pPr>
              <a:defRPr/>
            </a:pPr>
            <a:r>
              <a:rPr lang="en-US" b="1" dirty="0" smtClean="0"/>
              <a:t>Acute myocarditis</a:t>
            </a:r>
            <a:r>
              <a:rPr lang="en-US" dirty="0" smtClean="0"/>
              <a:t>.</a:t>
            </a:r>
          </a:p>
          <a:p>
            <a:pPr marL="0" indent="0">
              <a:buNone/>
              <a:defRPr/>
            </a:pPr>
            <a:r>
              <a:rPr lang="en-US" dirty="0"/>
              <a:t> P</a:t>
            </a:r>
            <a:r>
              <a:rPr lang="en-US" dirty="0" smtClean="0"/>
              <a:t>resents over longer period of time </a:t>
            </a:r>
            <a:r>
              <a:rPr lang="en-US" dirty="0" smtClean="0"/>
              <a:t> </a:t>
            </a:r>
            <a:r>
              <a:rPr lang="en-US" dirty="0" smtClean="0"/>
              <a:t>heart failure </a:t>
            </a:r>
            <a:r>
              <a:rPr lang="en-US" dirty="0" smtClean="0"/>
              <a:t>, it can lead to dilated cardiomyopathy.</a:t>
            </a:r>
          </a:p>
          <a:p>
            <a:pPr>
              <a:defRPr/>
            </a:pPr>
            <a:r>
              <a:rPr lang="en-US" b="1" dirty="0" smtClean="0"/>
              <a:t>Chronic active myocarditis.</a:t>
            </a:r>
          </a:p>
          <a:p>
            <a:pPr marL="0" indent="0">
              <a:buNone/>
              <a:defRPr/>
            </a:pPr>
            <a:r>
              <a:rPr lang="en-US" dirty="0" smtClean="0"/>
              <a:t>     It is associated with chronic heart failure and rare.</a:t>
            </a:r>
          </a:p>
          <a:p>
            <a:pPr>
              <a:defRPr/>
            </a:pPr>
            <a:r>
              <a:rPr lang="en-US" b="1" dirty="0" smtClean="0"/>
              <a:t>Chronic persistent myocarditis.</a:t>
            </a:r>
          </a:p>
          <a:p>
            <a:pPr marL="0" indent="0">
              <a:buNone/>
              <a:defRPr/>
            </a:pPr>
            <a:r>
              <a:rPr lang="en-US" dirty="0"/>
              <a:t> </a:t>
            </a:r>
            <a:r>
              <a:rPr lang="en-US" dirty="0" smtClean="0"/>
              <a:t>     it is associate with focal myocardial inflammation, does not present with ventricular dysfunction, but with arrhythmia and chest pain</a:t>
            </a:r>
          </a:p>
          <a:p>
            <a:pPr marL="0" indent="0">
              <a:buNone/>
              <a:defRPr/>
            </a:pPr>
            <a:r>
              <a:rPr lang="en-US" dirty="0"/>
              <a:t> </a:t>
            </a:r>
            <a:r>
              <a:rPr lang="en-US" dirty="0" smtClean="0"/>
              <a:t>   </a:t>
            </a:r>
          </a:p>
          <a:p>
            <a:pPr marL="0" indent="0">
              <a:buNone/>
              <a:defRPr/>
            </a:pPr>
            <a:r>
              <a:rPr lang="en-US" b="1" dirty="0"/>
              <a:t> </a:t>
            </a:r>
            <a:r>
              <a:rPr lang="en-US" b="1" dirty="0" smtClean="0"/>
              <a:t>   </a:t>
            </a:r>
          </a:p>
          <a:p>
            <a:pPr marL="0" indent="0">
              <a:buNone/>
              <a:defRPr/>
            </a:pPr>
            <a:r>
              <a:rPr lang="en-US" b="1" dirty="0"/>
              <a:t> </a:t>
            </a:r>
            <a:r>
              <a:rPr lang="en-US" b="1" dirty="0" smtClean="0"/>
              <a:t>   </a:t>
            </a:r>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dirty="0" smtClean="0">
                <a:solidFill>
                  <a:schemeClr val="accent1"/>
                </a:solidFill>
              </a:rPr>
              <a:t>Examination </a:t>
            </a:r>
          </a:p>
        </p:txBody>
      </p:sp>
      <p:sp>
        <p:nvSpPr>
          <p:cNvPr id="29699" name="Rectangle 3"/>
          <p:cNvSpPr>
            <a:spLocks noGrp="1" noChangeArrowheads="1"/>
          </p:cNvSpPr>
          <p:nvPr>
            <p:ph type="body" idx="1"/>
          </p:nvPr>
        </p:nvSpPr>
        <p:spPr/>
        <p:txBody>
          <a:bodyPr/>
          <a:lstStyle/>
          <a:p>
            <a:pPr eaLnBrk="1" hangingPunct="1">
              <a:buFont typeface="Wingdings" pitchFamily="2" charset="2"/>
              <a:buChar char="l"/>
              <a:defRPr/>
            </a:pPr>
            <a:r>
              <a:rPr lang="en-US" altLang="zh-CN" smtClean="0">
                <a:ea typeface="宋体" pitchFamily="2" charset="-122"/>
              </a:rPr>
              <a:t>Physical examination includes soft heart sounds, a prominent third sound and often a tachycardia. A pericardial friction rub may be heard </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dirty="0" smtClean="0">
                <a:solidFill>
                  <a:schemeClr val="accent1"/>
                </a:solidFill>
              </a:rPr>
              <a:t>INVESTIGATIONS</a:t>
            </a:r>
          </a:p>
        </p:txBody>
      </p:sp>
      <p:sp>
        <p:nvSpPr>
          <p:cNvPr id="30723"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sz="2400" b="1" smtClean="0">
                <a:ea typeface="宋体" pitchFamily="2" charset="-122"/>
              </a:rPr>
              <a:t>Chest X-ray</a:t>
            </a:r>
            <a:r>
              <a:rPr lang="en-US" altLang="zh-CN" sz="2400" smtClean="0">
                <a:ea typeface="宋体" pitchFamily="2" charset="-122"/>
              </a:rPr>
              <a:t> may show some cardiac enlargement, depending on the stage and virulence of the disease signs of pulmonary edema</a:t>
            </a:r>
          </a:p>
          <a:p>
            <a:pPr eaLnBrk="1" hangingPunct="1">
              <a:lnSpc>
                <a:spcPct val="90000"/>
              </a:lnSpc>
              <a:buFont typeface="Wingdings" pitchFamily="2" charset="2"/>
              <a:buChar char="l"/>
              <a:defRPr/>
            </a:pPr>
            <a:r>
              <a:rPr lang="en-US" altLang="zh-CN" sz="2400" b="1" smtClean="0">
                <a:ea typeface="宋体" pitchFamily="2" charset="-122"/>
              </a:rPr>
              <a:t>ECG</a:t>
            </a:r>
            <a:r>
              <a:rPr lang="en-US" altLang="zh-CN" sz="2400" smtClean="0">
                <a:ea typeface="宋体" pitchFamily="2" charset="-122"/>
              </a:rPr>
              <a:t> demonstrates ST- and T wave abnormalities and arrhythmias. Heart block may be seen with diphtheritic myocarditis, Lyme disease and Chagas' disease (see below).</a:t>
            </a:r>
          </a:p>
          <a:p>
            <a:pPr eaLnBrk="1" hangingPunct="1">
              <a:lnSpc>
                <a:spcPct val="90000"/>
              </a:lnSpc>
              <a:buFont typeface="Wingdings" pitchFamily="2" charset="2"/>
              <a:buChar char="l"/>
              <a:defRPr/>
            </a:pPr>
            <a:r>
              <a:rPr lang="en-US" altLang="zh-CN" sz="2400" b="1" smtClean="0">
                <a:ea typeface="宋体" pitchFamily="2" charset="-122"/>
              </a:rPr>
              <a:t>Cardiac enzymes</a:t>
            </a:r>
            <a:r>
              <a:rPr lang="en-US" altLang="zh-CN" sz="2400" smtClean="0">
                <a:ea typeface="宋体" pitchFamily="2" charset="-122"/>
              </a:rPr>
              <a:t> are elevated.</a:t>
            </a:r>
          </a:p>
          <a:p>
            <a:pPr eaLnBrk="1" hangingPunct="1">
              <a:lnSpc>
                <a:spcPct val="90000"/>
              </a:lnSpc>
              <a:buFont typeface="Wingdings" pitchFamily="2" charset="2"/>
              <a:buChar char="l"/>
              <a:defRPr/>
            </a:pPr>
            <a:r>
              <a:rPr lang="en-US" altLang="zh-CN" sz="2400" b="1" smtClean="0">
                <a:ea typeface="宋体" pitchFamily="2" charset="-122"/>
              </a:rPr>
              <a:t>Viral antibody titres</a:t>
            </a:r>
            <a:r>
              <a:rPr lang="en-US" altLang="zh-CN" sz="2400" smtClean="0">
                <a:ea typeface="宋体" pitchFamily="2" charset="-122"/>
              </a:rPr>
              <a:t> may be increased. However, since enteroviral infection is common in the general population, the diagnosis depends on the demonstration of acutely rising titres.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endParaRPr lang="en-US" smtClean="0"/>
          </a:p>
        </p:txBody>
      </p:sp>
      <p:sp>
        <p:nvSpPr>
          <p:cNvPr id="32771" name="Rectangle 3"/>
          <p:cNvSpPr>
            <a:spLocks noGrp="1" noChangeArrowheads="1"/>
          </p:cNvSpPr>
          <p:nvPr>
            <p:ph type="body" idx="1"/>
          </p:nvPr>
        </p:nvSpPr>
        <p:spPr/>
        <p:txBody>
          <a:bodyPr/>
          <a:lstStyle/>
          <a:p>
            <a:pPr eaLnBrk="1" hangingPunct="1">
              <a:lnSpc>
                <a:spcPct val="90000"/>
              </a:lnSpc>
              <a:buFont typeface="Wingdings" pitchFamily="2" charset="2"/>
              <a:buChar char="l"/>
              <a:defRPr/>
            </a:pPr>
            <a:r>
              <a:rPr lang="en-US" altLang="zh-CN" b="1" smtClean="0">
                <a:ea typeface="宋体" pitchFamily="2" charset="-122"/>
              </a:rPr>
              <a:t>Endomyocardial biopsy</a:t>
            </a:r>
            <a:r>
              <a:rPr lang="en-US" altLang="zh-CN" smtClean="0">
                <a:ea typeface="宋体" pitchFamily="2" charset="-122"/>
              </a:rPr>
              <a:t> , Dallas criteria, show signs of acute inflammation and myocardial necrosis but false negatives are common by conventional criteria. Biopsy is of limited value outside specialized units.</a:t>
            </a:r>
          </a:p>
          <a:p>
            <a:pPr eaLnBrk="1" hangingPunct="1">
              <a:lnSpc>
                <a:spcPct val="90000"/>
              </a:lnSpc>
              <a:buFont typeface="Wingdings" pitchFamily="2" charset="2"/>
              <a:buChar char="l"/>
              <a:defRPr/>
            </a:pPr>
            <a:r>
              <a:rPr lang="en-US" altLang="zh-CN" b="1" smtClean="0">
                <a:ea typeface="宋体" pitchFamily="2" charset="-122"/>
              </a:rPr>
              <a:t>Viral RNA</a:t>
            </a:r>
            <a:r>
              <a:rPr lang="en-US" altLang="zh-CN" smtClean="0">
                <a:ea typeface="宋体" pitchFamily="2" charset="-122"/>
              </a:rPr>
              <a:t> can be measured from biopsy material using polymerase chain reaction (PCR).  </a:t>
            </a:r>
            <a:endParaRPr lang="en-US" smtClean="0"/>
          </a:p>
          <a:p>
            <a:pPr eaLnBrk="1" hangingPunct="1">
              <a:lnSpc>
                <a:spcPct val="90000"/>
              </a:lnSpc>
              <a:buFont typeface="Wingdings" pitchFamily="2" charset="2"/>
              <a:buChar char="l"/>
              <a:defRPr/>
            </a:pP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1912</TotalTime>
  <Words>2067</Words>
  <Application>Microsoft Office PowerPoint</Application>
  <PresentationFormat>On-screen Show (4:3)</PresentationFormat>
  <Paragraphs>197</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宋体</vt:lpstr>
      <vt:lpstr>Arial</vt:lpstr>
      <vt:lpstr>Calibri</vt:lpstr>
      <vt:lpstr>Wingdings</vt:lpstr>
      <vt:lpstr>Office Theme</vt:lpstr>
      <vt:lpstr>PowerPoint Presentation</vt:lpstr>
      <vt:lpstr>Myocarditis</vt:lpstr>
      <vt:lpstr>Aetiology </vt:lpstr>
      <vt:lpstr>PowerPoint Presentation</vt:lpstr>
      <vt:lpstr>PowerPoint Presentation</vt:lpstr>
      <vt:lpstr>Clinical presentation</vt:lpstr>
      <vt:lpstr>Examination </vt:lpstr>
      <vt:lpstr>INVESTIGATIONS</vt:lpstr>
      <vt:lpstr>PowerPoint Presentation</vt:lpstr>
      <vt:lpstr>Treatment</vt:lpstr>
      <vt:lpstr>CARDIOMYOPATHY</vt:lpstr>
      <vt:lpstr>Types of cardiomyopathy</vt:lpstr>
      <vt:lpstr>Dilated Cardiomyopathy</vt:lpstr>
      <vt:lpstr>PowerPoint Presentation</vt:lpstr>
      <vt:lpstr>Clinical presentation</vt:lpstr>
      <vt:lpstr>Investigations </vt:lpstr>
      <vt:lpstr>PowerPoint Presentation</vt:lpstr>
      <vt:lpstr>TREETMENT</vt:lpstr>
      <vt:lpstr>PowerPoint Presentation</vt:lpstr>
      <vt:lpstr>PowerPoint Presentation</vt:lpstr>
      <vt:lpstr>PowerPoint Presentation</vt:lpstr>
      <vt:lpstr>PowerPoint Presentation</vt:lpstr>
      <vt:lpstr>TAKA-TSUBO CARDIOMYOPATHY</vt:lpstr>
      <vt:lpstr>PowerPoint Presentation</vt:lpstr>
      <vt:lpstr>Peripartum Cardiomyopathy</vt:lpstr>
      <vt:lpstr>PowerPoint Presentation</vt:lpstr>
      <vt:lpstr>Tachycardia-Induced Cardiomyopathy</vt:lpstr>
      <vt:lpstr>PowerPoint Presentation</vt:lpstr>
      <vt:lpstr>Alcoholic Cardiomyopathy </vt:lpstr>
      <vt:lpstr>PowerPoint Presentation</vt:lpstr>
      <vt:lpstr>Hypertrophic cardiomyopathy (HCM)</vt:lpstr>
      <vt:lpstr>PowerPoint Presentation</vt:lpstr>
      <vt:lpstr>PATHOPHYSIOLOGY</vt:lpstr>
      <vt:lpstr>PowerPoint Presentation</vt:lpstr>
      <vt:lpstr>PowerPoint Presentation</vt:lpstr>
      <vt:lpstr>PowerPoint Presentation</vt:lpstr>
      <vt:lpstr>Symptoms</vt:lpstr>
      <vt:lpstr>PowerPoint Presentation</vt:lpstr>
      <vt:lpstr>PowerPoint Presentation</vt:lpstr>
      <vt:lpstr>SIGNS</vt:lpstr>
      <vt:lpstr>PowerPoint Presentation</vt:lpstr>
      <vt:lpstr>INVESTIGATIONS</vt:lpstr>
      <vt:lpstr>PowerPoint Presentation</vt:lpstr>
      <vt:lpstr>PowerPoint Presentation</vt:lpstr>
      <vt:lpstr>TREETMENT</vt:lpstr>
      <vt:lpstr>CONTROL OF SYMPTOMS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Fida</dc:creator>
  <cp:lastModifiedBy>PharmEvo</cp:lastModifiedBy>
  <cp:revision>14</cp:revision>
  <dcterms:created xsi:type="dcterms:W3CDTF">2014-02-23T17:48:39Z</dcterms:created>
  <dcterms:modified xsi:type="dcterms:W3CDTF">2020-04-05T15:04:23Z</dcterms:modified>
</cp:coreProperties>
</file>