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9C0FF-FDD8-4199-8078-8D47966A609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46D0D13-2954-42C4-B024-6366227A55B8}">
      <dgm:prSet/>
      <dgm:spPr/>
      <dgm:t>
        <a:bodyPr/>
        <a:lstStyle/>
        <a:p>
          <a:pPr>
            <a:defRPr cap="all"/>
          </a:pPr>
          <a:r>
            <a:rPr lang="en-US"/>
            <a:t>Hope you enjoyed Plato’s life and Philosophy</a:t>
          </a:r>
        </a:p>
      </dgm:t>
    </dgm:pt>
    <dgm:pt modelId="{1922FE95-A349-4DDD-B2C7-B76C01FA7561}" type="parTrans" cxnId="{EA66649A-D8E9-46F4-A365-A807D359D7AB}">
      <dgm:prSet/>
      <dgm:spPr/>
      <dgm:t>
        <a:bodyPr/>
        <a:lstStyle/>
        <a:p>
          <a:endParaRPr lang="en-US"/>
        </a:p>
      </dgm:t>
    </dgm:pt>
    <dgm:pt modelId="{A44EACBE-C62A-4456-9CB4-57881329EF1A}" type="sibTrans" cxnId="{EA66649A-D8E9-46F4-A365-A807D359D7AB}">
      <dgm:prSet/>
      <dgm:spPr/>
      <dgm:t>
        <a:bodyPr/>
        <a:lstStyle/>
        <a:p>
          <a:endParaRPr lang="en-US"/>
        </a:p>
      </dgm:t>
    </dgm:pt>
    <dgm:pt modelId="{DFE42632-C69E-4F7C-ADD8-18D4D9D64AA9}">
      <dgm:prSet/>
      <dgm:spPr/>
      <dgm:t>
        <a:bodyPr/>
        <a:lstStyle/>
        <a:p>
          <a:pPr>
            <a:defRPr cap="all"/>
          </a:pPr>
          <a:r>
            <a:rPr lang="en-US"/>
            <a:t>Thank you</a:t>
          </a:r>
        </a:p>
      </dgm:t>
    </dgm:pt>
    <dgm:pt modelId="{BAE21417-4AE6-4233-A649-6297F4E54BB1}" type="parTrans" cxnId="{B32599AE-5AAC-4DB1-A3A3-3E38286975E3}">
      <dgm:prSet/>
      <dgm:spPr/>
      <dgm:t>
        <a:bodyPr/>
        <a:lstStyle/>
        <a:p>
          <a:endParaRPr lang="en-US"/>
        </a:p>
      </dgm:t>
    </dgm:pt>
    <dgm:pt modelId="{83731017-BCDA-40DC-B517-73DF9F5C383D}" type="sibTrans" cxnId="{B32599AE-5AAC-4DB1-A3A3-3E38286975E3}">
      <dgm:prSet/>
      <dgm:spPr/>
      <dgm:t>
        <a:bodyPr/>
        <a:lstStyle/>
        <a:p>
          <a:endParaRPr lang="en-US"/>
        </a:p>
      </dgm:t>
    </dgm:pt>
    <dgm:pt modelId="{806AACC0-5228-44CE-A72F-F64202AE3EC9}" type="pres">
      <dgm:prSet presAssocID="{8159C0FF-FDD8-4199-8078-8D47966A6091}" presName="root" presStyleCnt="0">
        <dgm:presLayoutVars>
          <dgm:dir/>
          <dgm:resizeHandles val="exact"/>
        </dgm:presLayoutVars>
      </dgm:prSet>
      <dgm:spPr/>
      <dgm:t>
        <a:bodyPr/>
        <a:lstStyle/>
        <a:p>
          <a:endParaRPr lang="en-US"/>
        </a:p>
      </dgm:t>
    </dgm:pt>
    <dgm:pt modelId="{07E3C204-2053-4935-A4A5-B3785A333AD4}" type="pres">
      <dgm:prSet presAssocID="{146D0D13-2954-42C4-B024-6366227A55B8}" presName="compNode" presStyleCnt="0"/>
      <dgm:spPr/>
    </dgm:pt>
    <dgm:pt modelId="{71F7104F-CA85-447F-8BBF-703E982A23DA}" type="pres">
      <dgm:prSet presAssocID="{146D0D13-2954-42C4-B024-6366227A55B8}" presName="iconBgRect" presStyleLbl="bgShp" presStyleIdx="0" presStyleCnt="2"/>
      <dgm:spPr>
        <a:prstGeom prst="round2DiagRect">
          <a:avLst>
            <a:gd name="adj1" fmla="val 29727"/>
            <a:gd name="adj2" fmla="val 0"/>
          </a:avLst>
        </a:prstGeom>
      </dgm:spPr>
    </dgm:pt>
    <dgm:pt modelId="{0818913B-8680-4A42-B5BC-7327DB38619E}" type="pres">
      <dgm:prSet presAssocID="{146D0D13-2954-42C4-B024-6366227A55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F1175D6F-36DE-4246-BADE-CB15A0F6072E}" type="pres">
      <dgm:prSet presAssocID="{146D0D13-2954-42C4-B024-6366227A55B8}" presName="spaceRect" presStyleCnt="0"/>
      <dgm:spPr/>
    </dgm:pt>
    <dgm:pt modelId="{1AADDD4B-C4A2-48D1-8E43-6247D1B1F96B}" type="pres">
      <dgm:prSet presAssocID="{146D0D13-2954-42C4-B024-6366227A55B8}" presName="textRect" presStyleLbl="revTx" presStyleIdx="0" presStyleCnt="2">
        <dgm:presLayoutVars>
          <dgm:chMax val="1"/>
          <dgm:chPref val="1"/>
        </dgm:presLayoutVars>
      </dgm:prSet>
      <dgm:spPr/>
      <dgm:t>
        <a:bodyPr/>
        <a:lstStyle/>
        <a:p>
          <a:endParaRPr lang="en-US"/>
        </a:p>
      </dgm:t>
    </dgm:pt>
    <dgm:pt modelId="{45615284-1E4E-45CF-ABEA-C344CD7F2CAB}" type="pres">
      <dgm:prSet presAssocID="{A44EACBE-C62A-4456-9CB4-57881329EF1A}" presName="sibTrans" presStyleCnt="0"/>
      <dgm:spPr/>
    </dgm:pt>
    <dgm:pt modelId="{635E1348-5100-4E6E-A8D0-044D9970C56D}" type="pres">
      <dgm:prSet presAssocID="{DFE42632-C69E-4F7C-ADD8-18D4D9D64AA9}" presName="compNode" presStyleCnt="0"/>
      <dgm:spPr/>
    </dgm:pt>
    <dgm:pt modelId="{1C5061C8-E6B6-4D66-B6A5-6686F73FD611}" type="pres">
      <dgm:prSet presAssocID="{DFE42632-C69E-4F7C-ADD8-18D4D9D64AA9}" presName="iconBgRect" presStyleLbl="bgShp" presStyleIdx="1" presStyleCnt="2"/>
      <dgm:spPr>
        <a:prstGeom prst="round2DiagRect">
          <a:avLst>
            <a:gd name="adj1" fmla="val 29727"/>
            <a:gd name="adj2" fmla="val 0"/>
          </a:avLst>
        </a:prstGeom>
      </dgm:spPr>
    </dgm:pt>
    <dgm:pt modelId="{C7030140-BDBF-4C75-8E57-750DB0F4326A}" type="pres">
      <dgm:prSet presAssocID="{DFE42632-C69E-4F7C-ADD8-18D4D9D64AA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andshake"/>
        </a:ext>
      </dgm:extLst>
    </dgm:pt>
    <dgm:pt modelId="{B456EEBB-9FDA-4476-8D50-A9FF93BF3C1E}" type="pres">
      <dgm:prSet presAssocID="{DFE42632-C69E-4F7C-ADD8-18D4D9D64AA9}" presName="spaceRect" presStyleCnt="0"/>
      <dgm:spPr/>
    </dgm:pt>
    <dgm:pt modelId="{4527DE20-7C8A-4D86-845C-8E7B68F3ADDC}" type="pres">
      <dgm:prSet presAssocID="{DFE42632-C69E-4F7C-ADD8-18D4D9D64AA9}" presName="textRect" presStyleLbl="revTx" presStyleIdx="1" presStyleCnt="2">
        <dgm:presLayoutVars>
          <dgm:chMax val="1"/>
          <dgm:chPref val="1"/>
        </dgm:presLayoutVars>
      </dgm:prSet>
      <dgm:spPr/>
      <dgm:t>
        <a:bodyPr/>
        <a:lstStyle/>
        <a:p>
          <a:endParaRPr lang="en-US"/>
        </a:p>
      </dgm:t>
    </dgm:pt>
  </dgm:ptLst>
  <dgm:cxnLst>
    <dgm:cxn modelId="{B32599AE-5AAC-4DB1-A3A3-3E38286975E3}" srcId="{8159C0FF-FDD8-4199-8078-8D47966A6091}" destId="{DFE42632-C69E-4F7C-ADD8-18D4D9D64AA9}" srcOrd="1" destOrd="0" parTransId="{BAE21417-4AE6-4233-A649-6297F4E54BB1}" sibTransId="{83731017-BCDA-40DC-B517-73DF9F5C383D}"/>
    <dgm:cxn modelId="{97F530C7-48C5-4EFA-BE47-1F2EC0ED72B1}" type="presOf" srcId="{146D0D13-2954-42C4-B024-6366227A55B8}" destId="{1AADDD4B-C4A2-48D1-8E43-6247D1B1F96B}" srcOrd="0" destOrd="0" presId="urn:microsoft.com/office/officeart/2018/5/layout/IconLeafLabelList"/>
    <dgm:cxn modelId="{8577CB39-4296-4143-BFF0-333F86DC333A}" type="presOf" srcId="{8159C0FF-FDD8-4199-8078-8D47966A6091}" destId="{806AACC0-5228-44CE-A72F-F64202AE3EC9}" srcOrd="0" destOrd="0" presId="urn:microsoft.com/office/officeart/2018/5/layout/IconLeafLabelList"/>
    <dgm:cxn modelId="{4DC2D6D0-125C-44FE-BAD9-D0570DFD4ACF}" type="presOf" srcId="{DFE42632-C69E-4F7C-ADD8-18D4D9D64AA9}" destId="{4527DE20-7C8A-4D86-845C-8E7B68F3ADDC}" srcOrd="0" destOrd="0" presId="urn:microsoft.com/office/officeart/2018/5/layout/IconLeafLabelList"/>
    <dgm:cxn modelId="{EA66649A-D8E9-46F4-A365-A807D359D7AB}" srcId="{8159C0FF-FDD8-4199-8078-8D47966A6091}" destId="{146D0D13-2954-42C4-B024-6366227A55B8}" srcOrd="0" destOrd="0" parTransId="{1922FE95-A349-4DDD-B2C7-B76C01FA7561}" sibTransId="{A44EACBE-C62A-4456-9CB4-57881329EF1A}"/>
    <dgm:cxn modelId="{BADF0D99-EC94-4979-9A1A-862252529A00}" type="presParOf" srcId="{806AACC0-5228-44CE-A72F-F64202AE3EC9}" destId="{07E3C204-2053-4935-A4A5-B3785A333AD4}" srcOrd="0" destOrd="0" presId="urn:microsoft.com/office/officeart/2018/5/layout/IconLeafLabelList"/>
    <dgm:cxn modelId="{05F960AF-0AA9-4CDA-B727-83D69242E8F6}" type="presParOf" srcId="{07E3C204-2053-4935-A4A5-B3785A333AD4}" destId="{71F7104F-CA85-447F-8BBF-703E982A23DA}" srcOrd="0" destOrd="0" presId="urn:microsoft.com/office/officeart/2018/5/layout/IconLeafLabelList"/>
    <dgm:cxn modelId="{B49E58F9-8AF4-42FF-837C-FE54677B03FA}" type="presParOf" srcId="{07E3C204-2053-4935-A4A5-B3785A333AD4}" destId="{0818913B-8680-4A42-B5BC-7327DB38619E}" srcOrd="1" destOrd="0" presId="urn:microsoft.com/office/officeart/2018/5/layout/IconLeafLabelList"/>
    <dgm:cxn modelId="{D5ADC5DF-11B0-424A-AE3F-6CD43C781B9F}" type="presParOf" srcId="{07E3C204-2053-4935-A4A5-B3785A333AD4}" destId="{F1175D6F-36DE-4246-BADE-CB15A0F6072E}" srcOrd="2" destOrd="0" presId="urn:microsoft.com/office/officeart/2018/5/layout/IconLeafLabelList"/>
    <dgm:cxn modelId="{7BF2CA3A-D5A1-45AD-85D2-1A9839AC25C8}" type="presParOf" srcId="{07E3C204-2053-4935-A4A5-B3785A333AD4}" destId="{1AADDD4B-C4A2-48D1-8E43-6247D1B1F96B}" srcOrd="3" destOrd="0" presId="urn:microsoft.com/office/officeart/2018/5/layout/IconLeafLabelList"/>
    <dgm:cxn modelId="{D3A50DBB-8BEC-4952-A5F2-77FDF3B0B248}" type="presParOf" srcId="{806AACC0-5228-44CE-A72F-F64202AE3EC9}" destId="{45615284-1E4E-45CF-ABEA-C344CD7F2CAB}" srcOrd="1" destOrd="0" presId="urn:microsoft.com/office/officeart/2018/5/layout/IconLeafLabelList"/>
    <dgm:cxn modelId="{3599DAEE-413B-4D10-8BC0-7C3B689DB9B3}" type="presParOf" srcId="{806AACC0-5228-44CE-A72F-F64202AE3EC9}" destId="{635E1348-5100-4E6E-A8D0-044D9970C56D}" srcOrd="2" destOrd="0" presId="urn:microsoft.com/office/officeart/2018/5/layout/IconLeafLabelList"/>
    <dgm:cxn modelId="{48102BE0-6B90-4B5D-990B-CC9F00CDB3E2}" type="presParOf" srcId="{635E1348-5100-4E6E-A8D0-044D9970C56D}" destId="{1C5061C8-E6B6-4D66-B6A5-6686F73FD611}" srcOrd="0" destOrd="0" presId="urn:microsoft.com/office/officeart/2018/5/layout/IconLeafLabelList"/>
    <dgm:cxn modelId="{655DF701-ABEB-4A1E-AA49-ADC87EAA4743}" type="presParOf" srcId="{635E1348-5100-4E6E-A8D0-044D9970C56D}" destId="{C7030140-BDBF-4C75-8E57-750DB0F4326A}" srcOrd="1" destOrd="0" presId="urn:microsoft.com/office/officeart/2018/5/layout/IconLeafLabelList"/>
    <dgm:cxn modelId="{DCAA283E-3C4B-4E46-AB29-0A273F2F38AC}" type="presParOf" srcId="{635E1348-5100-4E6E-A8D0-044D9970C56D}" destId="{B456EEBB-9FDA-4476-8D50-A9FF93BF3C1E}" srcOrd="2" destOrd="0" presId="urn:microsoft.com/office/officeart/2018/5/layout/IconLeafLabelList"/>
    <dgm:cxn modelId="{B98A875D-BBC7-4632-ACC5-63D04A110FD0}" type="presParOf" srcId="{635E1348-5100-4E6E-A8D0-044D9970C56D}" destId="{4527DE20-7C8A-4D86-845C-8E7B68F3ADD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FBAFE-E8C4-429D-9F5E-1D93610DA7AF}"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A7BAF-4FE1-412A-A931-F946B74B9965}" type="slidenum">
              <a:rPr lang="en-US" smtClean="0"/>
              <a:t>‹#›</a:t>
            </a:fld>
            <a:endParaRPr lang="en-US"/>
          </a:p>
        </p:txBody>
      </p:sp>
    </p:spTree>
    <p:extLst>
      <p:ext uri="{BB962C8B-B14F-4D97-AF65-F5344CB8AC3E}">
        <p14:creationId xmlns:p14="http://schemas.microsoft.com/office/powerpoint/2010/main" val="84679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A7BAF-4FE1-412A-A931-F946B74B9965}" type="slidenum">
              <a:rPr lang="en-US" smtClean="0"/>
              <a:t>1</a:t>
            </a:fld>
            <a:endParaRPr lang="en-US"/>
          </a:p>
        </p:txBody>
      </p:sp>
    </p:spTree>
    <p:extLst>
      <p:ext uri="{BB962C8B-B14F-4D97-AF65-F5344CB8AC3E}">
        <p14:creationId xmlns:p14="http://schemas.microsoft.com/office/powerpoint/2010/main" val="187376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A7BAF-4FE1-412A-A931-F946B74B9965}" type="slidenum">
              <a:rPr lang="en-US" smtClean="0"/>
              <a:t>9</a:t>
            </a:fld>
            <a:endParaRPr lang="en-US"/>
          </a:p>
        </p:txBody>
      </p:sp>
    </p:spTree>
    <p:extLst>
      <p:ext uri="{BB962C8B-B14F-4D97-AF65-F5344CB8AC3E}">
        <p14:creationId xmlns:p14="http://schemas.microsoft.com/office/powerpoint/2010/main" val="212197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A7BAF-4FE1-412A-A931-F946B74B9965}" type="slidenum">
              <a:rPr lang="en-US" smtClean="0"/>
              <a:t>11</a:t>
            </a:fld>
            <a:endParaRPr lang="en-US"/>
          </a:p>
        </p:txBody>
      </p:sp>
    </p:spTree>
    <p:extLst>
      <p:ext uri="{BB962C8B-B14F-4D97-AF65-F5344CB8AC3E}">
        <p14:creationId xmlns:p14="http://schemas.microsoft.com/office/powerpoint/2010/main" val="1232452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A7BAF-4FE1-412A-A931-F946B74B9965}" type="slidenum">
              <a:rPr lang="en-US" smtClean="0"/>
              <a:t>16</a:t>
            </a:fld>
            <a:endParaRPr lang="en-US"/>
          </a:p>
        </p:txBody>
      </p:sp>
    </p:spTree>
    <p:extLst>
      <p:ext uri="{BB962C8B-B14F-4D97-AF65-F5344CB8AC3E}">
        <p14:creationId xmlns:p14="http://schemas.microsoft.com/office/powerpoint/2010/main" val="370117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A7BAF-4FE1-412A-A931-F946B74B9965}" type="slidenum">
              <a:rPr lang="en-US" smtClean="0"/>
              <a:t>17</a:t>
            </a:fld>
            <a:endParaRPr lang="en-US"/>
          </a:p>
        </p:txBody>
      </p:sp>
    </p:spTree>
    <p:extLst>
      <p:ext uri="{BB962C8B-B14F-4D97-AF65-F5344CB8AC3E}">
        <p14:creationId xmlns:p14="http://schemas.microsoft.com/office/powerpoint/2010/main" val="56697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A7BAF-4FE1-412A-A931-F946B74B9965}" type="slidenum">
              <a:rPr lang="en-US" smtClean="0"/>
              <a:t>21</a:t>
            </a:fld>
            <a:endParaRPr lang="en-US"/>
          </a:p>
        </p:txBody>
      </p:sp>
    </p:spTree>
    <p:extLst>
      <p:ext uri="{BB962C8B-B14F-4D97-AF65-F5344CB8AC3E}">
        <p14:creationId xmlns:p14="http://schemas.microsoft.com/office/powerpoint/2010/main" val="22945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74A0-C2D4-4965-AFF8-4B6D8C98D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8CA83A7-FBE1-4A02-988E-B0C2362A8B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020ECAA-D9FD-4184-B37F-4E6213DD53AC}"/>
              </a:ext>
            </a:extLst>
          </p:cNvPr>
          <p:cNvSpPr>
            <a:spLocks noGrp="1"/>
          </p:cNvSpPr>
          <p:nvPr>
            <p:ph type="dt" sz="half" idx="10"/>
          </p:nvPr>
        </p:nvSpPr>
        <p:spPr/>
        <p:txBody>
          <a:bodyPr/>
          <a:lstStyle/>
          <a:p>
            <a:fld id="{FF23D187-4490-42CC-B8D6-DB8E99A78325}" type="datetimeFigureOut">
              <a:rPr lang="en-US" smtClean="0"/>
              <a:t>6/15/2021</a:t>
            </a:fld>
            <a:endParaRPr lang="en-US"/>
          </a:p>
        </p:txBody>
      </p:sp>
      <p:sp>
        <p:nvSpPr>
          <p:cNvPr id="5" name="Footer Placeholder 4">
            <a:extLst>
              <a:ext uri="{FF2B5EF4-FFF2-40B4-BE49-F238E27FC236}">
                <a16:creationId xmlns:a16="http://schemas.microsoft.com/office/drawing/2014/main" xmlns="" id="{69485B57-D265-44E7-8AC6-89A4BBC2E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9D8015-4ED8-4C4B-A5EE-CE1AEF5619F2}"/>
              </a:ext>
            </a:extLst>
          </p:cNvPr>
          <p:cNvSpPr>
            <a:spLocks noGrp="1"/>
          </p:cNvSpPr>
          <p:nvPr>
            <p:ph type="sldNum" sz="quarter" idx="12"/>
          </p:nvPr>
        </p:nvSpPr>
        <p:spPr/>
        <p:txBody>
          <a:bodyPr/>
          <a:lstStyle/>
          <a:p>
            <a:fld id="{AB27BC4F-2395-4E71-AAAF-EBB47C948699}" type="slidenum">
              <a:rPr lang="en-US" smtClean="0"/>
              <a:t>‹#›</a:t>
            </a:fld>
            <a:endParaRPr lang="en-US"/>
          </a:p>
        </p:txBody>
      </p:sp>
    </p:spTree>
    <p:extLst>
      <p:ext uri="{BB962C8B-B14F-4D97-AF65-F5344CB8AC3E}">
        <p14:creationId xmlns:p14="http://schemas.microsoft.com/office/powerpoint/2010/main" val="70555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D8E8C-CADB-4538-912F-7EE7B67FAF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B136BFA-04F6-464E-95F8-05446659AD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0A6C60-B967-4B71-86E5-137F0CDDA7B3}"/>
              </a:ext>
            </a:extLst>
          </p:cNvPr>
          <p:cNvSpPr>
            <a:spLocks noGrp="1"/>
          </p:cNvSpPr>
          <p:nvPr>
            <p:ph type="dt" sz="half" idx="10"/>
          </p:nvPr>
        </p:nvSpPr>
        <p:spPr/>
        <p:txBody>
          <a:bodyPr/>
          <a:lstStyle/>
          <a:p>
            <a:fld id="{FF23D187-4490-42CC-B8D6-DB8E99A78325}" type="datetimeFigureOut">
              <a:rPr lang="en-US" smtClean="0"/>
              <a:t>6/15/2021</a:t>
            </a:fld>
            <a:endParaRPr lang="en-US"/>
          </a:p>
        </p:txBody>
      </p:sp>
      <p:sp>
        <p:nvSpPr>
          <p:cNvPr id="5" name="Footer Placeholder 4">
            <a:extLst>
              <a:ext uri="{FF2B5EF4-FFF2-40B4-BE49-F238E27FC236}">
                <a16:creationId xmlns:a16="http://schemas.microsoft.com/office/drawing/2014/main" xmlns="" id="{E4C8F948-040C-4925-8A0B-F31279B27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E68D05-3CF3-4D86-B1CA-9CBD4D0AF109}"/>
              </a:ext>
            </a:extLst>
          </p:cNvPr>
          <p:cNvSpPr>
            <a:spLocks noGrp="1"/>
          </p:cNvSpPr>
          <p:nvPr>
            <p:ph type="sldNum" sz="quarter" idx="12"/>
          </p:nvPr>
        </p:nvSpPr>
        <p:spPr/>
        <p:txBody>
          <a:bodyPr/>
          <a:lstStyle/>
          <a:p>
            <a:fld id="{AB27BC4F-2395-4E71-AAAF-EBB47C948699}" type="slidenum">
              <a:rPr lang="en-US" smtClean="0"/>
              <a:t>‹#›</a:t>
            </a:fld>
            <a:endParaRPr lang="en-US"/>
          </a:p>
        </p:txBody>
      </p:sp>
    </p:spTree>
    <p:extLst>
      <p:ext uri="{BB962C8B-B14F-4D97-AF65-F5344CB8AC3E}">
        <p14:creationId xmlns:p14="http://schemas.microsoft.com/office/powerpoint/2010/main" val="47235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28C8C1B-1042-472B-9033-F9107530CC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E18C82E-B32A-44CC-B988-804043B2B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C2C332-761D-4ADD-B5FD-9D26F5F03A9B}"/>
              </a:ext>
            </a:extLst>
          </p:cNvPr>
          <p:cNvSpPr>
            <a:spLocks noGrp="1"/>
          </p:cNvSpPr>
          <p:nvPr>
            <p:ph type="dt" sz="half" idx="10"/>
          </p:nvPr>
        </p:nvSpPr>
        <p:spPr/>
        <p:txBody>
          <a:bodyPr/>
          <a:lstStyle/>
          <a:p>
            <a:fld id="{FF23D187-4490-42CC-B8D6-DB8E99A78325}" type="datetimeFigureOut">
              <a:rPr lang="en-US" smtClean="0"/>
              <a:t>6/15/2021</a:t>
            </a:fld>
            <a:endParaRPr lang="en-US"/>
          </a:p>
        </p:txBody>
      </p:sp>
      <p:sp>
        <p:nvSpPr>
          <p:cNvPr id="5" name="Footer Placeholder 4">
            <a:extLst>
              <a:ext uri="{FF2B5EF4-FFF2-40B4-BE49-F238E27FC236}">
                <a16:creationId xmlns:a16="http://schemas.microsoft.com/office/drawing/2014/main" xmlns="" id="{F31393B8-C4C0-4992-9636-CEB8847EA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855880-1A6F-4DBC-925A-C237B10CE63B}"/>
              </a:ext>
            </a:extLst>
          </p:cNvPr>
          <p:cNvSpPr>
            <a:spLocks noGrp="1"/>
          </p:cNvSpPr>
          <p:nvPr>
            <p:ph type="sldNum" sz="quarter" idx="12"/>
          </p:nvPr>
        </p:nvSpPr>
        <p:spPr/>
        <p:txBody>
          <a:bodyPr/>
          <a:lstStyle/>
          <a:p>
            <a:fld id="{AB27BC4F-2395-4E71-AAAF-EBB47C948699}" type="slidenum">
              <a:rPr lang="en-US" smtClean="0"/>
              <a:t>‹#›</a:t>
            </a:fld>
            <a:endParaRPr lang="en-US"/>
          </a:p>
        </p:txBody>
      </p:sp>
    </p:spTree>
    <p:extLst>
      <p:ext uri="{BB962C8B-B14F-4D97-AF65-F5344CB8AC3E}">
        <p14:creationId xmlns:p14="http://schemas.microsoft.com/office/powerpoint/2010/main" val="24233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474D8-4B51-4150-A089-9C2CABC24C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1A3FBF3-22B0-4CC8-A3FE-33AA322CF3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D09E0A-73E1-483D-9167-ECC42FFCBB0A}"/>
              </a:ext>
            </a:extLst>
          </p:cNvPr>
          <p:cNvSpPr>
            <a:spLocks noGrp="1"/>
          </p:cNvSpPr>
          <p:nvPr>
            <p:ph type="dt" sz="half" idx="10"/>
          </p:nvPr>
        </p:nvSpPr>
        <p:spPr/>
        <p:txBody>
          <a:bodyPr/>
          <a:lstStyle/>
          <a:p>
            <a:fld id="{FF23D187-4490-42CC-B8D6-DB8E99A78325}" type="datetimeFigureOut">
              <a:rPr lang="en-US" smtClean="0"/>
              <a:t>6/15/2021</a:t>
            </a:fld>
            <a:endParaRPr lang="en-US"/>
          </a:p>
        </p:txBody>
      </p:sp>
      <p:sp>
        <p:nvSpPr>
          <p:cNvPr id="5" name="Footer Placeholder 4">
            <a:extLst>
              <a:ext uri="{FF2B5EF4-FFF2-40B4-BE49-F238E27FC236}">
                <a16:creationId xmlns:a16="http://schemas.microsoft.com/office/drawing/2014/main" xmlns="" id="{CB7334BE-3BF8-45D7-AFC0-070A6091B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7937B5-CC9C-4B71-9821-6033CA62CE9A}"/>
              </a:ext>
            </a:extLst>
          </p:cNvPr>
          <p:cNvSpPr>
            <a:spLocks noGrp="1"/>
          </p:cNvSpPr>
          <p:nvPr>
            <p:ph type="sldNum" sz="quarter" idx="12"/>
          </p:nvPr>
        </p:nvSpPr>
        <p:spPr/>
        <p:txBody>
          <a:bodyPr/>
          <a:lstStyle/>
          <a:p>
            <a:fld id="{AB27BC4F-2395-4E71-AAAF-EBB47C948699}" type="slidenum">
              <a:rPr lang="en-US" smtClean="0"/>
              <a:t>‹#›</a:t>
            </a:fld>
            <a:endParaRPr lang="en-US"/>
          </a:p>
        </p:txBody>
      </p:sp>
    </p:spTree>
    <p:extLst>
      <p:ext uri="{BB962C8B-B14F-4D97-AF65-F5344CB8AC3E}">
        <p14:creationId xmlns:p14="http://schemas.microsoft.com/office/powerpoint/2010/main" val="14015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42C44-7BBC-47A1-8C2F-CEB0E206F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B2D521-0581-4510-9F99-2E0B2ED9D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05C7E79-AA6F-4374-AED6-D005B39C3F54}"/>
              </a:ext>
            </a:extLst>
          </p:cNvPr>
          <p:cNvSpPr>
            <a:spLocks noGrp="1"/>
          </p:cNvSpPr>
          <p:nvPr>
            <p:ph type="dt" sz="half" idx="10"/>
          </p:nvPr>
        </p:nvSpPr>
        <p:spPr/>
        <p:txBody>
          <a:bodyPr/>
          <a:lstStyle/>
          <a:p>
            <a:fld id="{FF23D187-4490-42CC-B8D6-DB8E99A78325}" type="datetimeFigureOut">
              <a:rPr lang="en-US" smtClean="0"/>
              <a:t>6/15/2021</a:t>
            </a:fld>
            <a:endParaRPr lang="en-US"/>
          </a:p>
        </p:txBody>
      </p:sp>
      <p:sp>
        <p:nvSpPr>
          <p:cNvPr id="5" name="Footer Placeholder 4">
            <a:extLst>
              <a:ext uri="{FF2B5EF4-FFF2-40B4-BE49-F238E27FC236}">
                <a16:creationId xmlns:a16="http://schemas.microsoft.com/office/drawing/2014/main" xmlns="" id="{DECD0911-40EB-49DD-840B-1D0D71336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A76B23-CDB0-4F35-830F-DB2B972557B5}"/>
              </a:ext>
            </a:extLst>
          </p:cNvPr>
          <p:cNvSpPr>
            <a:spLocks noGrp="1"/>
          </p:cNvSpPr>
          <p:nvPr>
            <p:ph type="sldNum" sz="quarter" idx="12"/>
          </p:nvPr>
        </p:nvSpPr>
        <p:spPr/>
        <p:txBody>
          <a:bodyPr/>
          <a:lstStyle/>
          <a:p>
            <a:fld id="{AB27BC4F-2395-4E71-AAAF-EBB47C948699}" type="slidenum">
              <a:rPr lang="en-US" smtClean="0"/>
              <a:t>‹#›</a:t>
            </a:fld>
            <a:endParaRPr lang="en-US"/>
          </a:p>
        </p:txBody>
      </p:sp>
    </p:spTree>
    <p:extLst>
      <p:ext uri="{BB962C8B-B14F-4D97-AF65-F5344CB8AC3E}">
        <p14:creationId xmlns:p14="http://schemas.microsoft.com/office/powerpoint/2010/main" val="134916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2164F-EA5E-4700-8533-3A3FCDA12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BE80D1-6574-44BA-9380-1ABFE02C31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832388C-F2F7-47F1-8C37-977998FC5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88E02C4-340E-4776-85EA-06C4F2EB6EC1}"/>
              </a:ext>
            </a:extLst>
          </p:cNvPr>
          <p:cNvSpPr>
            <a:spLocks noGrp="1"/>
          </p:cNvSpPr>
          <p:nvPr>
            <p:ph type="dt" sz="half" idx="10"/>
          </p:nvPr>
        </p:nvSpPr>
        <p:spPr/>
        <p:txBody>
          <a:bodyPr/>
          <a:lstStyle/>
          <a:p>
            <a:fld id="{FF23D187-4490-42CC-B8D6-DB8E99A78325}" type="datetimeFigureOut">
              <a:rPr lang="en-US" smtClean="0"/>
              <a:t>6/15/2021</a:t>
            </a:fld>
            <a:endParaRPr lang="en-US"/>
          </a:p>
        </p:txBody>
      </p:sp>
      <p:sp>
        <p:nvSpPr>
          <p:cNvPr id="6" name="Footer Placeholder 5">
            <a:extLst>
              <a:ext uri="{FF2B5EF4-FFF2-40B4-BE49-F238E27FC236}">
                <a16:creationId xmlns:a16="http://schemas.microsoft.com/office/drawing/2014/main" xmlns="" id="{0CF4C5CD-C9C6-4199-AD8A-15EBE3202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472A397-D7C3-4690-A69E-C69DC03C0787}"/>
              </a:ext>
            </a:extLst>
          </p:cNvPr>
          <p:cNvSpPr>
            <a:spLocks noGrp="1"/>
          </p:cNvSpPr>
          <p:nvPr>
            <p:ph type="sldNum" sz="quarter" idx="12"/>
          </p:nvPr>
        </p:nvSpPr>
        <p:spPr/>
        <p:txBody>
          <a:bodyPr/>
          <a:lstStyle/>
          <a:p>
            <a:fld id="{AB27BC4F-2395-4E71-AAAF-EBB47C948699}" type="slidenum">
              <a:rPr lang="en-US" smtClean="0"/>
              <a:t>‹#›</a:t>
            </a:fld>
            <a:endParaRPr lang="en-US"/>
          </a:p>
        </p:txBody>
      </p:sp>
    </p:spTree>
    <p:extLst>
      <p:ext uri="{BB962C8B-B14F-4D97-AF65-F5344CB8AC3E}">
        <p14:creationId xmlns:p14="http://schemas.microsoft.com/office/powerpoint/2010/main" val="106957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0F498-57A4-4FAA-83C6-7798F263A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E6C9E2C-CC08-48C2-912B-A2716E373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957595E-BD4C-4F6D-9F3D-E80C6665D0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D422871-9E46-4CEB-87E4-79C496DBF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02BBFC-FE48-4C15-A657-4AD67B88EC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A127AD7-3CDE-4297-BACF-2707E1A1B375}"/>
              </a:ext>
            </a:extLst>
          </p:cNvPr>
          <p:cNvSpPr>
            <a:spLocks noGrp="1"/>
          </p:cNvSpPr>
          <p:nvPr>
            <p:ph type="dt" sz="half" idx="10"/>
          </p:nvPr>
        </p:nvSpPr>
        <p:spPr/>
        <p:txBody>
          <a:bodyPr/>
          <a:lstStyle/>
          <a:p>
            <a:fld id="{FF23D187-4490-42CC-B8D6-DB8E99A78325}" type="datetimeFigureOut">
              <a:rPr lang="en-US" smtClean="0"/>
              <a:t>6/15/2021</a:t>
            </a:fld>
            <a:endParaRPr lang="en-US"/>
          </a:p>
        </p:txBody>
      </p:sp>
      <p:sp>
        <p:nvSpPr>
          <p:cNvPr id="8" name="Footer Placeholder 7">
            <a:extLst>
              <a:ext uri="{FF2B5EF4-FFF2-40B4-BE49-F238E27FC236}">
                <a16:creationId xmlns:a16="http://schemas.microsoft.com/office/drawing/2014/main" xmlns="" id="{EE68CB93-7CBB-4EB6-9D27-29A023E38A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B1A4226-2FE7-4B65-97D8-F4B6311DFE59}"/>
              </a:ext>
            </a:extLst>
          </p:cNvPr>
          <p:cNvSpPr>
            <a:spLocks noGrp="1"/>
          </p:cNvSpPr>
          <p:nvPr>
            <p:ph type="sldNum" sz="quarter" idx="12"/>
          </p:nvPr>
        </p:nvSpPr>
        <p:spPr/>
        <p:txBody>
          <a:bodyPr/>
          <a:lstStyle/>
          <a:p>
            <a:fld id="{AB27BC4F-2395-4E71-AAAF-EBB47C948699}" type="slidenum">
              <a:rPr lang="en-US" smtClean="0"/>
              <a:t>‹#›</a:t>
            </a:fld>
            <a:endParaRPr lang="en-US"/>
          </a:p>
        </p:txBody>
      </p:sp>
    </p:spTree>
    <p:extLst>
      <p:ext uri="{BB962C8B-B14F-4D97-AF65-F5344CB8AC3E}">
        <p14:creationId xmlns:p14="http://schemas.microsoft.com/office/powerpoint/2010/main" val="329683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FE7D3-596D-4F8D-99C1-D08D9B50BE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DD4A489-F5FB-4D7A-8DE5-703AC9B22CB0}"/>
              </a:ext>
            </a:extLst>
          </p:cNvPr>
          <p:cNvSpPr>
            <a:spLocks noGrp="1"/>
          </p:cNvSpPr>
          <p:nvPr>
            <p:ph type="dt" sz="half" idx="10"/>
          </p:nvPr>
        </p:nvSpPr>
        <p:spPr/>
        <p:txBody>
          <a:bodyPr/>
          <a:lstStyle/>
          <a:p>
            <a:fld id="{FF23D187-4490-42CC-B8D6-DB8E99A78325}" type="datetimeFigureOut">
              <a:rPr lang="en-US" smtClean="0"/>
              <a:t>6/15/2021</a:t>
            </a:fld>
            <a:endParaRPr lang="en-US"/>
          </a:p>
        </p:txBody>
      </p:sp>
      <p:sp>
        <p:nvSpPr>
          <p:cNvPr id="4" name="Footer Placeholder 3">
            <a:extLst>
              <a:ext uri="{FF2B5EF4-FFF2-40B4-BE49-F238E27FC236}">
                <a16:creationId xmlns:a16="http://schemas.microsoft.com/office/drawing/2014/main" xmlns="" id="{35616182-7617-4A07-80BD-A39198663E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87593D5-E2DA-4034-ADA6-3C010A4D5805}"/>
              </a:ext>
            </a:extLst>
          </p:cNvPr>
          <p:cNvSpPr>
            <a:spLocks noGrp="1"/>
          </p:cNvSpPr>
          <p:nvPr>
            <p:ph type="sldNum" sz="quarter" idx="12"/>
          </p:nvPr>
        </p:nvSpPr>
        <p:spPr/>
        <p:txBody>
          <a:bodyPr/>
          <a:lstStyle/>
          <a:p>
            <a:fld id="{AB27BC4F-2395-4E71-AAAF-EBB47C948699}" type="slidenum">
              <a:rPr lang="en-US" smtClean="0"/>
              <a:t>‹#›</a:t>
            </a:fld>
            <a:endParaRPr lang="en-US"/>
          </a:p>
        </p:txBody>
      </p:sp>
    </p:spTree>
    <p:extLst>
      <p:ext uri="{BB962C8B-B14F-4D97-AF65-F5344CB8AC3E}">
        <p14:creationId xmlns:p14="http://schemas.microsoft.com/office/powerpoint/2010/main" val="49620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8CCAA7-DD65-4C24-9C90-0FA63E576D6F}"/>
              </a:ext>
            </a:extLst>
          </p:cNvPr>
          <p:cNvSpPr>
            <a:spLocks noGrp="1"/>
          </p:cNvSpPr>
          <p:nvPr>
            <p:ph type="dt" sz="half" idx="10"/>
          </p:nvPr>
        </p:nvSpPr>
        <p:spPr/>
        <p:txBody>
          <a:bodyPr/>
          <a:lstStyle/>
          <a:p>
            <a:fld id="{FF23D187-4490-42CC-B8D6-DB8E99A78325}" type="datetimeFigureOut">
              <a:rPr lang="en-US" smtClean="0"/>
              <a:t>6/15/2021</a:t>
            </a:fld>
            <a:endParaRPr lang="en-US"/>
          </a:p>
        </p:txBody>
      </p:sp>
      <p:sp>
        <p:nvSpPr>
          <p:cNvPr id="3" name="Footer Placeholder 2">
            <a:extLst>
              <a:ext uri="{FF2B5EF4-FFF2-40B4-BE49-F238E27FC236}">
                <a16:creationId xmlns:a16="http://schemas.microsoft.com/office/drawing/2014/main" xmlns="" id="{72FEC5B2-A4CD-4343-B836-AD5C6231F6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3C720F-23DD-4DD0-8DB8-2B2BA1F58852}"/>
              </a:ext>
            </a:extLst>
          </p:cNvPr>
          <p:cNvSpPr>
            <a:spLocks noGrp="1"/>
          </p:cNvSpPr>
          <p:nvPr>
            <p:ph type="sldNum" sz="quarter" idx="12"/>
          </p:nvPr>
        </p:nvSpPr>
        <p:spPr/>
        <p:txBody>
          <a:bodyPr/>
          <a:lstStyle/>
          <a:p>
            <a:fld id="{AB27BC4F-2395-4E71-AAAF-EBB47C948699}" type="slidenum">
              <a:rPr lang="en-US" smtClean="0"/>
              <a:t>‹#›</a:t>
            </a:fld>
            <a:endParaRPr lang="en-US"/>
          </a:p>
        </p:txBody>
      </p:sp>
    </p:spTree>
    <p:extLst>
      <p:ext uri="{BB962C8B-B14F-4D97-AF65-F5344CB8AC3E}">
        <p14:creationId xmlns:p14="http://schemas.microsoft.com/office/powerpoint/2010/main" val="333843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4F71B-557D-4F87-8285-3F06B18D4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3620EF2-8A78-43BC-AB0C-A6D04D3584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343243E-7C39-49F3-B3E5-6C4D79764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1A5B21-B97B-4B00-BCAE-37205EFE3D63}"/>
              </a:ext>
            </a:extLst>
          </p:cNvPr>
          <p:cNvSpPr>
            <a:spLocks noGrp="1"/>
          </p:cNvSpPr>
          <p:nvPr>
            <p:ph type="dt" sz="half" idx="10"/>
          </p:nvPr>
        </p:nvSpPr>
        <p:spPr/>
        <p:txBody>
          <a:bodyPr/>
          <a:lstStyle/>
          <a:p>
            <a:fld id="{FF23D187-4490-42CC-B8D6-DB8E99A78325}" type="datetimeFigureOut">
              <a:rPr lang="en-US" smtClean="0"/>
              <a:t>6/15/2021</a:t>
            </a:fld>
            <a:endParaRPr lang="en-US"/>
          </a:p>
        </p:txBody>
      </p:sp>
      <p:sp>
        <p:nvSpPr>
          <p:cNvPr id="6" name="Footer Placeholder 5">
            <a:extLst>
              <a:ext uri="{FF2B5EF4-FFF2-40B4-BE49-F238E27FC236}">
                <a16:creationId xmlns:a16="http://schemas.microsoft.com/office/drawing/2014/main" xmlns="" id="{B8EDDEB1-C528-49A1-9008-6D92BDEF0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675A135-0F9C-43DA-9D53-D5D08F5B7A0B}"/>
              </a:ext>
            </a:extLst>
          </p:cNvPr>
          <p:cNvSpPr>
            <a:spLocks noGrp="1"/>
          </p:cNvSpPr>
          <p:nvPr>
            <p:ph type="sldNum" sz="quarter" idx="12"/>
          </p:nvPr>
        </p:nvSpPr>
        <p:spPr/>
        <p:txBody>
          <a:bodyPr/>
          <a:lstStyle/>
          <a:p>
            <a:fld id="{AB27BC4F-2395-4E71-AAAF-EBB47C948699}" type="slidenum">
              <a:rPr lang="en-US" smtClean="0"/>
              <a:t>‹#›</a:t>
            </a:fld>
            <a:endParaRPr lang="en-US"/>
          </a:p>
        </p:txBody>
      </p:sp>
    </p:spTree>
    <p:extLst>
      <p:ext uri="{BB962C8B-B14F-4D97-AF65-F5344CB8AC3E}">
        <p14:creationId xmlns:p14="http://schemas.microsoft.com/office/powerpoint/2010/main" val="410335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5FBED-3645-421C-BCE6-AA97234BF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122C29B-047F-4BFC-8098-2A5301A0C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3438C63-FD37-42A8-9D9B-E64F9E8D3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6B9A0F5-52C0-43A8-8372-F57BCF8FAFEA}"/>
              </a:ext>
            </a:extLst>
          </p:cNvPr>
          <p:cNvSpPr>
            <a:spLocks noGrp="1"/>
          </p:cNvSpPr>
          <p:nvPr>
            <p:ph type="dt" sz="half" idx="10"/>
          </p:nvPr>
        </p:nvSpPr>
        <p:spPr/>
        <p:txBody>
          <a:bodyPr/>
          <a:lstStyle/>
          <a:p>
            <a:fld id="{FF23D187-4490-42CC-B8D6-DB8E99A78325}" type="datetimeFigureOut">
              <a:rPr lang="en-US" smtClean="0"/>
              <a:t>6/15/2021</a:t>
            </a:fld>
            <a:endParaRPr lang="en-US"/>
          </a:p>
        </p:txBody>
      </p:sp>
      <p:sp>
        <p:nvSpPr>
          <p:cNvPr id="6" name="Footer Placeholder 5">
            <a:extLst>
              <a:ext uri="{FF2B5EF4-FFF2-40B4-BE49-F238E27FC236}">
                <a16:creationId xmlns:a16="http://schemas.microsoft.com/office/drawing/2014/main" xmlns="" id="{56DA10CE-B91A-4BE5-8545-A2AC4653C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662358-71EE-4273-A3D8-500E8F3FAFEF}"/>
              </a:ext>
            </a:extLst>
          </p:cNvPr>
          <p:cNvSpPr>
            <a:spLocks noGrp="1"/>
          </p:cNvSpPr>
          <p:nvPr>
            <p:ph type="sldNum" sz="quarter" idx="12"/>
          </p:nvPr>
        </p:nvSpPr>
        <p:spPr/>
        <p:txBody>
          <a:bodyPr/>
          <a:lstStyle/>
          <a:p>
            <a:fld id="{AB27BC4F-2395-4E71-AAAF-EBB47C948699}" type="slidenum">
              <a:rPr lang="en-US" smtClean="0"/>
              <a:t>‹#›</a:t>
            </a:fld>
            <a:endParaRPr lang="en-US"/>
          </a:p>
        </p:txBody>
      </p:sp>
    </p:spTree>
    <p:extLst>
      <p:ext uri="{BB962C8B-B14F-4D97-AF65-F5344CB8AC3E}">
        <p14:creationId xmlns:p14="http://schemas.microsoft.com/office/powerpoint/2010/main" val="11628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7D03992-3CEB-4698-A225-2C7492DA5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5730BC9-DC95-4C65-81BF-143147FF6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B7AF55-C9C6-49CE-8CFE-38CCCBB51A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3D187-4490-42CC-B8D6-DB8E99A78325}" type="datetimeFigureOut">
              <a:rPr lang="en-US" smtClean="0"/>
              <a:t>6/15/2021</a:t>
            </a:fld>
            <a:endParaRPr lang="en-US"/>
          </a:p>
        </p:txBody>
      </p:sp>
      <p:sp>
        <p:nvSpPr>
          <p:cNvPr id="5" name="Footer Placeholder 4">
            <a:extLst>
              <a:ext uri="{FF2B5EF4-FFF2-40B4-BE49-F238E27FC236}">
                <a16:creationId xmlns:a16="http://schemas.microsoft.com/office/drawing/2014/main" xmlns="" id="{1A2C736A-B83D-4DDD-9E23-DFE20E6CF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EE0469D-92DF-4EF0-897B-AF1F6D29F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7BC4F-2395-4E71-AAAF-EBB47C948699}" type="slidenum">
              <a:rPr lang="en-US" smtClean="0"/>
              <a:t>‹#›</a:t>
            </a:fld>
            <a:endParaRPr lang="en-US"/>
          </a:p>
        </p:txBody>
      </p:sp>
    </p:spTree>
    <p:extLst>
      <p:ext uri="{BB962C8B-B14F-4D97-AF65-F5344CB8AC3E}">
        <p14:creationId xmlns:p14="http://schemas.microsoft.com/office/powerpoint/2010/main" val="2777328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Socrat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en.wikipedia.org/wiki/Plato"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268440D-D9EB-420D-9EDC-BC7DA15A6C25}"/>
              </a:ext>
            </a:extLst>
          </p:cNvPr>
          <p:cNvSpPr>
            <a:spLocks noGrp="1"/>
          </p:cNvSpPr>
          <p:nvPr>
            <p:ph type="ctrTitle"/>
          </p:nvPr>
        </p:nvSpPr>
        <p:spPr>
          <a:xfrm>
            <a:off x="5354955" y="552182"/>
            <a:ext cx="5998840" cy="3343135"/>
          </a:xfrm>
          <a:noFill/>
        </p:spPr>
        <p:txBody>
          <a:bodyPr>
            <a:normAutofit/>
          </a:bodyPr>
          <a:lstStyle/>
          <a:p>
            <a:pPr algn="l"/>
            <a:r>
              <a:rPr lang="en-US" sz="4800">
                <a:latin typeface="Aharoni" panose="02010803020104030203" pitchFamily="2" charset="-79"/>
                <a:cs typeface="Aharoni" panose="02010803020104030203" pitchFamily="2" charset="-79"/>
              </a:rPr>
              <a:t>“PLATO, Platoon”</a:t>
            </a:r>
            <a:br>
              <a:rPr lang="en-US" sz="4800">
                <a:latin typeface="Aharoni" panose="02010803020104030203" pitchFamily="2" charset="-79"/>
                <a:cs typeface="Aharoni" panose="02010803020104030203" pitchFamily="2" charset="-79"/>
              </a:rPr>
            </a:br>
            <a:r>
              <a:rPr lang="en-US" sz="4800">
                <a:latin typeface="Aharoni" panose="02010803020104030203" pitchFamily="2" charset="-79"/>
                <a:cs typeface="Aharoni" panose="02010803020104030203" pitchFamily="2" charset="-79"/>
              </a:rPr>
              <a:t>“ARISTOCLE”</a:t>
            </a:r>
            <a:r>
              <a:rPr lang="en-US" sz="4800"/>
              <a:t/>
            </a:r>
            <a:br>
              <a:rPr lang="en-US" sz="4800"/>
            </a:br>
            <a:r>
              <a:rPr lang="en-US" sz="4800"/>
              <a:t>what ever you call Him</a:t>
            </a:r>
            <a:br>
              <a:rPr lang="en-US" sz="4800"/>
            </a:br>
            <a:r>
              <a:rPr lang="en-US" sz="4800" i="1" u="sng">
                <a:latin typeface="Arial Nova Cond Light" panose="020B0604020202020204" pitchFamily="34" charset="0"/>
              </a:rPr>
              <a:t>He will be Great</a:t>
            </a:r>
          </a:p>
        </p:txBody>
      </p:sp>
      <p:sp>
        <p:nvSpPr>
          <p:cNvPr id="3" name="Subtitle 2">
            <a:extLst>
              <a:ext uri="{FF2B5EF4-FFF2-40B4-BE49-F238E27FC236}">
                <a16:creationId xmlns:a16="http://schemas.microsoft.com/office/drawing/2014/main" xmlns="" id="{B6579B58-D018-4663-A289-C590A305F300}"/>
              </a:ext>
            </a:extLst>
          </p:cNvPr>
          <p:cNvSpPr>
            <a:spLocks noGrp="1"/>
          </p:cNvSpPr>
          <p:nvPr>
            <p:ph type="subTitle" idx="1"/>
          </p:nvPr>
        </p:nvSpPr>
        <p:spPr>
          <a:xfrm>
            <a:off x="5354955" y="4067032"/>
            <a:ext cx="5998840" cy="2067068"/>
          </a:xfrm>
          <a:noFill/>
        </p:spPr>
        <p:txBody>
          <a:bodyPr>
            <a:normAutofit/>
          </a:bodyPr>
          <a:lstStyle/>
          <a:p>
            <a:pPr algn="l"/>
            <a:r>
              <a:rPr lang="en-US" sz="2000" dirty="0"/>
              <a:t>An Introduction to PLATO </a:t>
            </a:r>
          </a:p>
        </p:txBody>
      </p:sp>
      <p:pic>
        <p:nvPicPr>
          <p:cNvPr id="11" name="Picture 10">
            <a:extLst>
              <a:ext uri="{FF2B5EF4-FFF2-40B4-BE49-F238E27FC236}">
                <a16:creationId xmlns:a16="http://schemas.microsoft.com/office/drawing/2014/main" xmlns="" id="{1843C9D4-73FA-4DEF-BA3F-6EAEA7A71B5A}"/>
              </a:ext>
            </a:extLst>
          </p:cNvPr>
          <p:cNvPicPr>
            <a:picLocks noChangeAspect="1"/>
          </p:cNvPicPr>
          <p:nvPr/>
        </p:nvPicPr>
        <p:blipFill rotWithShape="1">
          <a:blip r:embed="rId3">
            <a:extLst>
              <a:ext uri="{28A0092B-C50C-407E-A947-70E740481C1C}">
                <a14:useLocalDpi xmlns:a14="http://schemas.microsoft.com/office/drawing/2010/main" val="0"/>
              </a:ext>
            </a:extLst>
          </a:blip>
          <a:srcRect t="1833" r="1" b="9870"/>
          <a:stretch/>
        </p:blipFill>
        <p:spPr>
          <a:xfrm>
            <a:off x="20" y="10"/>
            <a:ext cx="4992985" cy="6857990"/>
          </a:xfrm>
          <a:prstGeom prst="rect">
            <a:avLst/>
          </a:prstGeom>
        </p:spPr>
      </p:pic>
    </p:spTree>
    <p:extLst>
      <p:ext uri="{BB962C8B-B14F-4D97-AF65-F5344CB8AC3E}">
        <p14:creationId xmlns:p14="http://schemas.microsoft.com/office/powerpoint/2010/main" val="103185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xmlns="" id="{8D7507B6-CFD5-44DE-9807-3A92BCA59176}"/>
              </a:ext>
            </a:extLst>
          </p:cNvPr>
          <p:cNvPicPr>
            <a:picLocks noChangeAspect="1"/>
          </p:cNvPicPr>
          <p:nvPr/>
        </p:nvPicPr>
        <p:blipFill rotWithShape="1">
          <a:blip r:embed="rId2">
            <a:alphaModFix amt="50000"/>
          </a:blip>
          <a:srcRect t="1310" b="14420"/>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98C97562-6055-4DF9-AB32-D15E59F72B5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600" b="1" dirty="0">
                <a:solidFill>
                  <a:srgbClr val="FFFFFF"/>
                </a:solidFill>
              </a:rPr>
              <a:t>Epistemology </a:t>
            </a:r>
          </a:p>
        </p:txBody>
      </p:sp>
      <p:sp>
        <p:nvSpPr>
          <p:cNvPr id="3" name="Content Placeholder 2">
            <a:extLst>
              <a:ext uri="{FF2B5EF4-FFF2-40B4-BE49-F238E27FC236}">
                <a16:creationId xmlns:a16="http://schemas.microsoft.com/office/drawing/2014/main" xmlns="" id="{C101246F-5B60-4D29-83E2-5186A1A3B963}"/>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3600" dirty="0">
                <a:solidFill>
                  <a:srgbClr val="FFFFFF"/>
                </a:solidFill>
              </a:rPr>
              <a:t>Theory of knowledge</a:t>
            </a:r>
          </a:p>
        </p:txBody>
      </p:sp>
    </p:spTree>
    <p:extLst>
      <p:ext uri="{BB962C8B-B14F-4D97-AF65-F5344CB8AC3E}">
        <p14:creationId xmlns:p14="http://schemas.microsoft.com/office/powerpoint/2010/main" val="419862335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BA5A1-91D8-4DAA-9FF3-3AA8AF087A04}"/>
              </a:ext>
            </a:extLst>
          </p:cNvPr>
          <p:cNvSpPr>
            <a:spLocks noGrp="1"/>
          </p:cNvSpPr>
          <p:nvPr>
            <p:ph type="title"/>
          </p:nvPr>
        </p:nvSpPr>
        <p:spPr/>
        <p:txBody>
          <a:bodyPr>
            <a:normAutofit fontScale="90000"/>
          </a:bodyPr>
          <a:lstStyle/>
          <a:p>
            <a:r>
              <a:rPr lang="en-US" sz="4800" b="1" dirty="0"/>
              <a:t>A debate between Heraclitus and Parmenides</a:t>
            </a:r>
          </a:p>
        </p:txBody>
      </p:sp>
      <p:sp>
        <p:nvSpPr>
          <p:cNvPr id="3" name="Text Placeholder 2">
            <a:extLst>
              <a:ext uri="{FF2B5EF4-FFF2-40B4-BE49-F238E27FC236}">
                <a16:creationId xmlns:a16="http://schemas.microsoft.com/office/drawing/2014/main" xmlns="" id="{1D451C9D-4C80-498D-B38D-E58A76F6DC96}"/>
              </a:ext>
            </a:extLst>
          </p:cNvPr>
          <p:cNvSpPr>
            <a:spLocks noGrp="1"/>
          </p:cNvSpPr>
          <p:nvPr>
            <p:ph type="body" idx="1"/>
          </p:nvPr>
        </p:nvSpPr>
        <p:spPr/>
        <p:txBody>
          <a:bodyPr>
            <a:normAutofit lnSpcReduction="10000"/>
          </a:bodyPr>
          <a:lstStyle/>
          <a:p>
            <a:r>
              <a:rPr lang="en-US" dirty="0"/>
              <a:t>Heraclitus</a:t>
            </a:r>
          </a:p>
          <a:p>
            <a:r>
              <a:rPr lang="en-US" dirty="0"/>
              <a:t>Change</a:t>
            </a:r>
          </a:p>
        </p:txBody>
      </p:sp>
      <p:pic>
        <p:nvPicPr>
          <p:cNvPr id="16" name="Content Placeholder 15" descr="A picture containing text&#10;&#10;Description automatically generated">
            <a:extLst>
              <a:ext uri="{FF2B5EF4-FFF2-40B4-BE49-F238E27FC236}">
                <a16:creationId xmlns:a16="http://schemas.microsoft.com/office/drawing/2014/main" xmlns="" id="{72CC8FB8-FB95-48E1-9640-09BBD8FDCFA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932" y="2758698"/>
            <a:ext cx="4256074" cy="3734177"/>
          </a:xfrm>
        </p:spPr>
      </p:pic>
      <p:sp>
        <p:nvSpPr>
          <p:cNvPr id="5" name="Text Placeholder 4">
            <a:extLst>
              <a:ext uri="{FF2B5EF4-FFF2-40B4-BE49-F238E27FC236}">
                <a16:creationId xmlns:a16="http://schemas.microsoft.com/office/drawing/2014/main" xmlns="" id="{3123FBCE-8D45-46B5-82C2-8AAC063ADB32}"/>
              </a:ext>
            </a:extLst>
          </p:cNvPr>
          <p:cNvSpPr>
            <a:spLocks noGrp="1"/>
          </p:cNvSpPr>
          <p:nvPr>
            <p:ph type="body" sz="quarter" idx="3"/>
          </p:nvPr>
        </p:nvSpPr>
        <p:spPr/>
        <p:txBody>
          <a:bodyPr>
            <a:normAutofit lnSpcReduction="10000"/>
          </a:bodyPr>
          <a:lstStyle/>
          <a:p>
            <a:r>
              <a:rPr lang="en-US" dirty="0"/>
              <a:t>Parmenides</a:t>
            </a:r>
          </a:p>
          <a:p>
            <a:r>
              <a:rPr lang="en-US" dirty="0"/>
              <a:t>No change</a:t>
            </a:r>
          </a:p>
        </p:txBody>
      </p:sp>
      <p:pic>
        <p:nvPicPr>
          <p:cNvPr id="18" name="Content Placeholder 17" descr="A picture containing text, person, indoor, group&#10;&#10;Description automatically generated">
            <a:extLst>
              <a:ext uri="{FF2B5EF4-FFF2-40B4-BE49-F238E27FC236}">
                <a16:creationId xmlns:a16="http://schemas.microsoft.com/office/drawing/2014/main" xmlns="" id="{F607025C-5F3C-46C3-8578-3AC1F6F3D2D5}"/>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674756" y="2790970"/>
            <a:ext cx="4112064" cy="3701905"/>
          </a:xfrm>
        </p:spPr>
      </p:pic>
    </p:spTree>
    <p:extLst>
      <p:ext uri="{BB962C8B-B14F-4D97-AF65-F5344CB8AC3E}">
        <p14:creationId xmlns:p14="http://schemas.microsoft.com/office/powerpoint/2010/main" val="358286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1D155AA-BDAD-4B2E-8482-F0BAE171FCF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b="1">
                <a:solidFill>
                  <a:srgbClr val="FFFFFF"/>
                </a:solidFill>
              </a:rPr>
              <a:t>Pythagoras and Plato</a:t>
            </a:r>
            <a:br>
              <a:rPr lang="en-US" sz="3000" b="1">
                <a:solidFill>
                  <a:srgbClr val="FFFFFF"/>
                </a:solidFill>
              </a:rPr>
            </a:br>
            <a:r>
              <a:rPr lang="en-US" sz="3000" b="1">
                <a:solidFill>
                  <a:srgbClr val="FFFFFF"/>
                </a:solidFill>
              </a:rPr>
              <a:t>“The world is number”</a:t>
            </a:r>
          </a:p>
        </p:txBody>
      </p:sp>
      <p:cxnSp>
        <p:nvCxnSpPr>
          <p:cNvPr id="27" name="Straight Connector 26">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xmlns="" id="{2BE6390A-DD7B-46F1-B8D1-05636F2AB5D7}"/>
              </a:ext>
            </a:extLst>
          </p:cNvPr>
          <p:cNvPicPr>
            <a:picLocks noChangeAspect="1"/>
          </p:cNvPicPr>
          <p:nvPr/>
        </p:nvPicPr>
        <p:blipFill rotWithShape="1">
          <a:blip r:embed="rId2">
            <a:extLst>
              <a:ext uri="{28A0092B-C50C-407E-A947-70E740481C1C}">
                <a14:useLocalDpi xmlns:a14="http://schemas.microsoft.com/office/drawing/2010/main" val="0"/>
              </a:ext>
            </a:extLst>
          </a:blip>
          <a:srcRect l="6818" r="21239" b="1"/>
          <a:stretch/>
        </p:blipFill>
        <p:spPr>
          <a:xfrm>
            <a:off x="358845" y="2426818"/>
            <a:ext cx="5401361" cy="3997637"/>
          </a:xfrm>
          <a:prstGeom prst="rect">
            <a:avLst/>
          </a:prstGeom>
        </p:spPr>
      </p:pic>
      <p:cxnSp>
        <p:nvCxnSpPr>
          <p:cNvPr id="29" name="Straight Connector 28">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7B0E7AF3-FE9A-4379-8736-E9388731E9AA}"/>
              </a:ext>
            </a:extLst>
          </p:cNvPr>
          <p:cNvPicPr>
            <a:picLocks noChangeAspect="1"/>
          </p:cNvPicPr>
          <p:nvPr/>
        </p:nvPicPr>
        <p:blipFill rotWithShape="1">
          <a:blip r:embed="rId3">
            <a:extLst>
              <a:ext uri="{28A0092B-C50C-407E-A947-70E740481C1C}">
                <a14:useLocalDpi xmlns:a14="http://schemas.microsoft.com/office/drawing/2010/main" val="0"/>
              </a:ext>
            </a:extLst>
          </a:blip>
          <a:srcRect l="14957" r="13988" b="-1"/>
          <a:stretch/>
        </p:blipFill>
        <p:spPr>
          <a:xfrm>
            <a:off x="6471948" y="2426818"/>
            <a:ext cx="5402166" cy="3997637"/>
          </a:xfrm>
          <a:prstGeom prst="rect">
            <a:avLst/>
          </a:prstGeom>
        </p:spPr>
      </p:pic>
    </p:spTree>
    <p:extLst>
      <p:ext uri="{BB962C8B-B14F-4D97-AF65-F5344CB8AC3E}">
        <p14:creationId xmlns:p14="http://schemas.microsoft.com/office/powerpoint/2010/main" val="149182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C119FB7-8297-4611-8AE1-743D7BB2C204}"/>
              </a:ext>
            </a:extLst>
          </p:cNvPr>
          <p:cNvSpPr>
            <a:spLocks noGrp="1"/>
          </p:cNvSpPr>
          <p:nvPr>
            <p:ph type="title"/>
          </p:nvPr>
        </p:nvSpPr>
        <p:spPr>
          <a:xfrm>
            <a:off x="838200" y="585216"/>
            <a:ext cx="10515600" cy="1325563"/>
          </a:xfrm>
        </p:spPr>
        <p:txBody>
          <a:bodyPr>
            <a:normAutofit/>
          </a:bodyPr>
          <a:lstStyle/>
          <a:p>
            <a:r>
              <a:rPr lang="en-US">
                <a:solidFill>
                  <a:schemeClr val="bg1"/>
                </a:solidFill>
              </a:rPr>
              <a:t>“Let no man enter who does not know geometry” Plato</a:t>
            </a:r>
          </a:p>
        </p:txBody>
      </p:sp>
      <p:pic>
        <p:nvPicPr>
          <p:cNvPr id="9" name="Content Placeholder 8" descr="A picture containing grass, outdoor, stone, walkway&#10;&#10;Description automatically generated">
            <a:extLst>
              <a:ext uri="{FF2B5EF4-FFF2-40B4-BE49-F238E27FC236}">
                <a16:creationId xmlns:a16="http://schemas.microsoft.com/office/drawing/2014/main" xmlns="" id="{EFE2247A-E811-480D-BBD5-DD7DBFEF1DC5}"/>
              </a:ext>
            </a:extLst>
          </p:cNvPr>
          <p:cNvPicPr>
            <a:picLocks noChangeAspect="1"/>
          </p:cNvPicPr>
          <p:nvPr/>
        </p:nvPicPr>
        <p:blipFill rotWithShape="1">
          <a:blip r:embed="rId2">
            <a:extLst>
              <a:ext uri="{28A0092B-C50C-407E-A947-70E740481C1C}">
                <a14:useLocalDpi xmlns:a14="http://schemas.microsoft.com/office/drawing/2010/main" val="0"/>
              </a:ext>
            </a:extLst>
          </a:blip>
          <a:srcRect t="11801" r="-1" b="-1"/>
          <a:stretch/>
        </p:blipFill>
        <p:spPr>
          <a:xfrm>
            <a:off x="841248" y="2516777"/>
            <a:ext cx="6236208" cy="3660185"/>
          </a:xfrm>
          <a:prstGeom prst="rect">
            <a:avLst/>
          </a:prstGeom>
        </p:spPr>
      </p:pic>
      <p:sp>
        <p:nvSpPr>
          <p:cNvPr id="13" name="Content Placeholder 12">
            <a:extLst>
              <a:ext uri="{FF2B5EF4-FFF2-40B4-BE49-F238E27FC236}">
                <a16:creationId xmlns:a16="http://schemas.microsoft.com/office/drawing/2014/main" xmlns="" id="{C0EDEF91-29D2-4CDF-9BA2-B5714B6DFAD3}"/>
              </a:ext>
            </a:extLst>
          </p:cNvPr>
          <p:cNvSpPr>
            <a:spLocks noGrp="1"/>
          </p:cNvSpPr>
          <p:nvPr>
            <p:ph idx="1"/>
          </p:nvPr>
        </p:nvSpPr>
        <p:spPr>
          <a:xfrm>
            <a:off x="7546848" y="2516777"/>
            <a:ext cx="3803904" cy="3660185"/>
          </a:xfrm>
        </p:spPr>
        <p:txBody>
          <a:bodyPr anchor="ctr">
            <a:normAutofit/>
          </a:bodyPr>
          <a:lstStyle/>
          <a:p>
            <a:r>
              <a:rPr lang="en-US" sz="2200" dirty="0"/>
              <a:t>Axiomatic Truth</a:t>
            </a:r>
          </a:p>
          <a:p>
            <a:r>
              <a:rPr lang="en-US" sz="2200" dirty="0"/>
              <a:t>Ideal world</a:t>
            </a:r>
          </a:p>
          <a:p>
            <a:r>
              <a:rPr lang="en-US" sz="2200" dirty="0"/>
              <a:t>Parmenidean world</a:t>
            </a:r>
          </a:p>
          <a:p>
            <a:r>
              <a:rPr lang="en-US" sz="2200" dirty="0"/>
              <a:t>Like Mathematics</a:t>
            </a:r>
          </a:p>
          <a:p>
            <a:r>
              <a:rPr lang="en-US" sz="2200" dirty="0"/>
              <a:t>Material world</a:t>
            </a:r>
          </a:p>
          <a:p>
            <a:r>
              <a:rPr lang="en-US" sz="2200" dirty="0"/>
              <a:t>Heraclitans world</a:t>
            </a:r>
          </a:p>
        </p:txBody>
      </p:sp>
    </p:spTree>
    <p:extLst>
      <p:ext uri="{BB962C8B-B14F-4D97-AF65-F5344CB8AC3E}">
        <p14:creationId xmlns:p14="http://schemas.microsoft.com/office/powerpoint/2010/main" val="308011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99A8B4F-0FED-46C0-9186-5A8E116D87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DA6861EE-7660-46C9-80BD-173B8F7454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28CCC6D-B8E7-48C1-B497-33CFF8593FFE}"/>
              </a:ext>
            </a:extLst>
          </p:cNvPr>
          <p:cNvSpPr>
            <a:spLocks noGrp="1"/>
          </p:cNvSpPr>
          <p:nvPr>
            <p:ph type="title"/>
          </p:nvPr>
        </p:nvSpPr>
        <p:spPr>
          <a:xfrm>
            <a:off x="807365" y="802955"/>
            <a:ext cx="6318649" cy="1454051"/>
          </a:xfrm>
        </p:spPr>
        <p:txBody>
          <a:bodyPr>
            <a:normAutofit/>
          </a:bodyPr>
          <a:lstStyle/>
          <a:p>
            <a:r>
              <a:rPr lang="en-US" sz="4000" b="1" dirty="0">
                <a:solidFill>
                  <a:srgbClr val="000000"/>
                </a:solidFill>
              </a:rPr>
              <a:t>Two types of world according to Plato</a:t>
            </a:r>
          </a:p>
        </p:txBody>
      </p:sp>
      <p:sp>
        <p:nvSpPr>
          <p:cNvPr id="3" name="Content Placeholder 2">
            <a:extLst>
              <a:ext uri="{FF2B5EF4-FFF2-40B4-BE49-F238E27FC236}">
                <a16:creationId xmlns:a16="http://schemas.microsoft.com/office/drawing/2014/main" xmlns="" id="{348999A7-4F2D-4317-BD1C-1BB5F140EAC5}"/>
              </a:ext>
            </a:extLst>
          </p:cNvPr>
          <p:cNvSpPr>
            <a:spLocks noGrp="1"/>
          </p:cNvSpPr>
          <p:nvPr>
            <p:ph idx="1"/>
          </p:nvPr>
        </p:nvSpPr>
        <p:spPr>
          <a:xfrm>
            <a:off x="803807" y="2421682"/>
            <a:ext cx="4650524" cy="3639289"/>
          </a:xfrm>
        </p:spPr>
        <p:txBody>
          <a:bodyPr anchor="ctr">
            <a:normAutofit/>
          </a:bodyPr>
          <a:lstStyle/>
          <a:p>
            <a:r>
              <a:rPr lang="en-US" sz="2000">
                <a:solidFill>
                  <a:srgbClr val="000000"/>
                </a:solidFill>
              </a:rPr>
              <a:t>World of form (Mind)</a:t>
            </a:r>
          </a:p>
          <a:p>
            <a:r>
              <a:rPr lang="en-US" sz="2000">
                <a:solidFill>
                  <a:srgbClr val="000000"/>
                </a:solidFill>
              </a:rPr>
              <a:t>World of matter (Body)</a:t>
            </a:r>
          </a:p>
          <a:p>
            <a:endParaRPr lang="en-US" sz="2000">
              <a:solidFill>
                <a:srgbClr val="000000"/>
              </a:solidFill>
            </a:endParaRPr>
          </a:p>
        </p:txBody>
      </p:sp>
      <p:sp>
        <p:nvSpPr>
          <p:cNvPr id="18" name="Oval 17">
            <a:extLst>
              <a:ext uri="{FF2B5EF4-FFF2-40B4-BE49-F238E27FC236}">
                <a16:creationId xmlns:a16="http://schemas.microsoft.com/office/drawing/2014/main" xmlns="" id="{38A69B74-22E3-47CC-823F-18BE7930C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1">
            <a:extLst>
              <a:ext uri="{FF2B5EF4-FFF2-40B4-BE49-F238E27FC236}">
                <a16:creationId xmlns:a16="http://schemas.microsoft.com/office/drawing/2014/main" xmlns="" id="{1778637B-5DB8-4A75-B2E6-FC2B1BB9A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icture containing text, mammal&#10;&#10;Description automatically generated">
            <a:extLst>
              <a:ext uri="{FF2B5EF4-FFF2-40B4-BE49-F238E27FC236}">
                <a16:creationId xmlns:a16="http://schemas.microsoft.com/office/drawing/2014/main" xmlns="" id="{690899B8-89EA-433B-8ACE-03689A748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363" y="210817"/>
            <a:ext cx="2192800" cy="2429582"/>
          </a:xfrm>
          <a:prstGeom prst="rect">
            <a:avLst/>
          </a:prstGeom>
        </p:spPr>
      </p:pic>
      <p:pic>
        <p:nvPicPr>
          <p:cNvPr id="7" name="Picture 6" descr="Diagram&#10;&#10;Description automatically generated">
            <a:extLst>
              <a:ext uri="{FF2B5EF4-FFF2-40B4-BE49-F238E27FC236}">
                <a16:creationId xmlns:a16="http://schemas.microsoft.com/office/drawing/2014/main" xmlns="" id="{77D2B156-9E02-44BD-B880-885107104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801" y="3478741"/>
            <a:ext cx="1007181" cy="1606964"/>
          </a:xfrm>
          <a:prstGeom prst="rect">
            <a:avLst/>
          </a:prstGeom>
        </p:spPr>
      </p:pic>
      <p:sp>
        <p:nvSpPr>
          <p:cNvPr id="22" name="Freeform 75">
            <a:extLst>
              <a:ext uri="{FF2B5EF4-FFF2-40B4-BE49-F238E27FC236}">
                <a16:creationId xmlns:a16="http://schemas.microsoft.com/office/drawing/2014/main" xmlns="" id="{0035A30C-45F3-4EFB-B2E8-6E2A11843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xmlns="" id="{0068D7C6-0B94-40E3-B185-A0DFDF3A1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3568" y="5282565"/>
            <a:ext cx="2432116" cy="1116862"/>
          </a:xfrm>
          <a:prstGeom prst="rect">
            <a:avLst/>
          </a:prstGeom>
        </p:spPr>
      </p:pic>
    </p:spTree>
    <p:extLst>
      <p:ext uri="{BB962C8B-B14F-4D97-AF65-F5344CB8AC3E}">
        <p14:creationId xmlns:p14="http://schemas.microsoft.com/office/powerpoint/2010/main" val="333044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blurred public library with bookshelves">
            <a:extLst>
              <a:ext uri="{FF2B5EF4-FFF2-40B4-BE49-F238E27FC236}">
                <a16:creationId xmlns:a16="http://schemas.microsoft.com/office/drawing/2014/main" xmlns="" id="{BDFBB8C0-6AEA-4D04-80F8-414826810A97}"/>
              </a:ext>
            </a:extLst>
          </p:cNvPr>
          <p:cNvPicPr>
            <a:picLocks noChangeAspect="1"/>
          </p:cNvPicPr>
          <p:nvPr/>
        </p:nvPicPr>
        <p:blipFill rotWithShape="1">
          <a:blip r:embed="rId2">
            <a:alphaModFix/>
          </a:blip>
          <a:srcRect l="7716" r="30048" b="-1"/>
          <a:stretch/>
        </p:blipFill>
        <p:spPr>
          <a:xfrm>
            <a:off x="5797543" y="10"/>
            <a:ext cx="6394152" cy="6857990"/>
          </a:xfrm>
          <a:prstGeom prst="rect">
            <a:avLst/>
          </a:prstGeom>
        </p:spPr>
      </p:pic>
      <p:pic>
        <p:nvPicPr>
          <p:cNvPr id="16" name="Picture 15">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EE78D8F8-4E1A-48ED-9BC3-29CC24A1206E}"/>
              </a:ext>
            </a:extLst>
          </p:cNvPr>
          <p:cNvSpPr>
            <a:spLocks noGrp="1"/>
          </p:cNvSpPr>
          <p:nvPr>
            <p:ph type="title"/>
          </p:nvPr>
        </p:nvSpPr>
        <p:spPr>
          <a:xfrm>
            <a:off x="804998" y="798445"/>
            <a:ext cx="4803636" cy="1311664"/>
          </a:xfrm>
        </p:spPr>
        <p:txBody>
          <a:bodyPr>
            <a:normAutofit/>
          </a:bodyPr>
          <a:lstStyle/>
          <a:p>
            <a:r>
              <a:rPr lang="en-US" sz="4800" b="1" dirty="0">
                <a:solidFill>
                  <a:srgbClr val="000000"/>
                </a:solidFill>
              </a:rPr>
              <a:t>Plato’s Dualism</a:t>
            </a:r>
          </a:p>
        </p:txBody>
      </p:sp>
      <p:sp>
        <p:nvSpPr>
          <p:cNvPr id="3" name="Content Placeholder 2">
            <a:extLst>
              <a:ext uri="{FF2B5EF4-FFF2-40B4-BE49-F238E27FC236}">
                <a16:creationId xmlns:a16="http://schemas.microsoft.com/office/drawing/2014/main" xmlns="" id="{67BA3071-4525-4E18-ACF7-BC408B09C682}"/>
              </a:ext>
            </a:extLst>
          </p:cNvPr>
          <p:cNvSpPr>
            <a:spLocks noGrp="1"/>
          </p:cNvSpPr>
          <p:nvPr>
            <p:ph idx="1"/>
          </p:nvPr>
        </p:nvSpPr>
        <p:spPr>
          <a:xfrm>
            <a:off x="804997" y="2110109"/>
            <a:ext cx="4706803" cy="4228698"/>
          </a:xfrm>
        </p:spPr>
        <p:txBody>
          <a:bodyPr anchor="ctr">
            <a:normAutofit lnSpcReduction="10000"/>
          </a:bodyPr>
          <a:lstStyle/>
          <a:p>
            <a:r>
              <a:rPr lang="en-US" sz="2400" dirty="0">
                <a:solidFill>
                  <a:srgbClr val="000000"/>
                </a:solidFill>
              </a:rPr>
              <a:t>The knowledge we is the understanding of our mind</a:t>
            </a:r>
          </a:p>
          <a:p>
            <a:r>
              <a:rPr lang="en-US" sz="2400" dirty="0">
                <a:solidFill>
                  <a:srgbClr val="000000"/>
                </a:solidFill>
              </a:rPr>
              <a:t>Before our birth, our soul existed in a world of ideas</a:t>
            </a:r>
          </a:p>
          <a:p>
            <a:r>
              <a:rPr lang="en-US" sz="2400" dirty="0">
                <a:solidFill>
                  <a:srgbClr val="000000"/>
                </a:solidFill>
              </a:rPr>
              <a:t>Knowledge is remembrance</a:t>
            </a:r>
          </a:p>
          <a:p>
            <a:r>
              <a:rPr lang="en-US" sz="2400" dirty="0">
                <a:solidFill>
                  <a:srgbClr val="000000"/>
                </a:solidFill>
              </a:rPr>
              <a:t>Knowledge is linked with Socratic Dialectic</a:t>
            </a:r>
          </a:p>
          <a:p>
            <a:r>
              <a:rPr lang="en-US" sz="2400" dirty="0">
                <a:solidFill>
                  <a:srgbClr val="000000"/>
                </a:solidFill>
              </a:rPr>
              <a:t>Virtue is knowledge</a:t>
            </a:r>
          </a:p>
          <a:p>
            <a:r>
              <a:rPr lang="en-US" sz="2400" dirty="0">
                <a:solidFill>
                  <a:srgbClr val="000000"/>
                </a:solidFill>
              </a:rPr>
              <a:t>Theory of knowledge is the answer to Heraclitus and Parmenides debate</a:t>
            </a:r>
          </a:p>
          <a:p>
            <a:endParaRPr lang="en-US" sz="2400"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68850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3F4F24-6CF2-444A-B104-48004A9B10AA}"/>
              </a:ext>
            </a:extLst>
          </p:cNvPr>
          <p:cNvSpPr>
            <a:spLocks noGrp="1"/>
          </p:cNvSpPr>
          <p:nvPr>
            <p:ph idx="1"/>
          </p:nvPr>
        </p:nvSpPr>
        <p:spPr>
          <a:xfrm>
            <a:off x="838200" y="526942"/>
            <a:ext cx="6505575" cy="5650021"/>
          </a:xfrm>
        </p:spPr>
        <p:txBody>
          <a:bodyPr>
            <a:normAutofit lnSpcReduction="10000"/>
          </a:bodyPr>
          <a:lstStyle/>
          <a:p>
            <a:pPr lvl="0" algn="just"/>
            <a:r>
              <a:rPr lang="en-US" sz="2000" b="1" dirty="0"/>
              <a:t>Ontology</a:t>
            </a:r>
            <a:endParaRPr lang="en-US" sz="2000" dirty="0"/>
          </a:p>
          <a:p>
            <a:pPr marL="0" indent="0" algn="just">
              <a:buNone/>
            </a:pPr>
            <a:r>
              <a:rPr lang="en-US" sz="2000" dirty="0"/>
              <a:t>Dualism Theory: </a:t>
            </a:r>
            <a:r>
              <a:rPr lang="en-US" sz="2000" b="1" dirty="0"/>
              <a:t>Plato</a:t>
            </a:r>
            <a:r>
              <a:rPr lang="en-US" sz="2000" dirty="0"/>
              <a:t> defends a clear </a:t>
            </a:r>
            <a:r>
              <a:rPr lang="en-US" sz="2000" b="1" dirty="0"/>
              <a:t>ontological</a:t>
            </a:r>
            <a:r>
              <a:rPr lang="en-US" sz="2000" dirty="0"/>
              <a:t> dualism in which there are two types of realities or worlds: the sensible world and the intelligible world or, as he calls it, the world of the Ideas.</a:t>
            </a:r>
          </a:p>
          <a:p>
            <a:pPr lvl="0" algn="just"/>
            <a:r>
              <a:rPr lang="en-US" sz="2000" b="1" dirty="0"/>
              <a:t>Axiology</a:t>
            </a:r>
            <a:endParaRPr lang="en-US" sz="2000" dirty="0"/>
          </a:p>
          <a:p>
            <a:pPr marL="0" indent="0" algn="just">
              <a:buNone/>
            </a:pPr>
            <a:r>
              <a:rPr lang="en-US" sz="2000" dirty="0">
                <a:hlinkClick r:id="rId3" tooltip="Socrates">
                  <a:extLst>
                    <a:ext uri="{A12FA001-AC4F-418D-AE19-62706E023703}">
                      <ahyp:hlinkClr xmlns:ahyp="http://schemas.microsoft.com/office/drawing/2018/hyperlinkcolor" xmlns="" val="tx"/>
                    </a:ext>
                  </a:extLst>
                </a:hlinkClick>
              </a:rPr>
              <a:t>Socrates</a:t>
            </a:r>
            <a:r>
              <a:rPr lang="en-US" sz="2000" dirty="0"/>
              <a:t> believed that knowledge had a vital connection to virtue, making morality and democracy closely intertwined. </a:t>
            </a:r>
            <a:r>
              <a:rPr lang="en-US" sz="2000" dirty="0">
                <a:hlinkClick r:id="rId3" tooltip="Socrates">
                  <a:extLst>
                    <a:ext uri="{A12FA001-AC4F-418D-AE19-62706E023703}">
                      <ahyp:hlinkClr xmlns:ahyp="http://schemas.microsoft.com/office/drawing/2018/hyperlinkcolor" xmlns="" val="tx"/>
                    </a:ext>
                  </a:extLst>
                </a:hlinkClick>
              </a:rPr>
              <a:t>Socrates</a:t>
            </a:r>
            <a:r>
              <a:rPr lang="en-US" sz="2000" dirty="0"/>
              <a:t>' student, </a:t>
            </a:r>
            <a:r>
              <a:rPr lang="en-US" sz="2000" dirty="0">
                <a:hlinkClick r:id="rId4" tooltip="Plato">
                  <a:extLst>
                    <a:ext uri="{A12FA001-AC4F-418D-AE19-62706E023703}">
                      <ahyp:hlinkClr xmlns:ahyp="http://schemas.microsoft.com/office/drawing/2018/hyperlinkcolor" xmlns="" val="tx"/>
                    </a:ext>
                  </a:extLst>
                </a:hlinkClick>
              </a:rPr>
              <a:t>Plato</a:t>
            </a:r>
            <a:r>
              <a:rPr lang="en-US" sz="2000" dirty="0"/>
              <a:t> furthered the belief by establishing virtues which should be followed by all.</a:t>
            </a:r>
          </a:p>
          <a:p>
            <a:pPr lvl="0" algn="just"/>
            <a:r>
              <a:rPr lang="en-US" sz="2000" b="1" dirty="0"/>
              <a:t>Epistemology</a:t>
            </a:r>
            <a:endParaRPr lang="en-US" sz="2000" dirty="0"/>
          </a:p>
          <a:p>
            <a:pPr marL="0" indent="0" algn="just">
              <a:buNone/>
            </a:pPr>
            <a:r>
              <a:rPr lang="en-US" sz="2000" dirty="0"/>
              <a:t>Debate between Heraclitus and Parmenides</a:t>
            </a:r>
          </a:p>
          <a:p>
            <a:pPr marL="0" indent="0" algn="just">
              <a:buNone/>
            </a:pPr>
            <a:r>
              <a:rPr lang="en-US" sz="2000" dirty="0"/>
              <a:t>In philosophy, Plato's epistemology is a theory of knowledge developed by the Greek philosopher Plato and his followers. Platonic epistemology holds that knowledge of Platonic Ideas is innate, so that learning is the development of ideas buried deep in the soul, often under the midwife-like guidance of an interrogator.</a:t>
            </a:r>
          </a:p>
          <a:p>
            <a:pPr marL="0" indent="0">
              <a:buNone/>
            </a:pPr>
            <a:endParaRPr lang="en-US" sz="1500" dirty="0"/>
          </a:p>
          <a:p>
            <a:endParaRPr lang="en-US" sz="1500" dirty="0"/>
          </a:p>
        </p:txBody>
      </p:sp>
      <p:pic>
        <p:nvPicPr>
          <p:cNvPr id="5" name="Picture 4" descr="A picture containing old&#10;&#10;Description automatically generated">
            <a:extLst>
              <a:ext uri="{FF2B5EF4-FFF2-40B4-BE49-F238E27FC236}">
                <a16:creationId xmlns:a16="http://schemas.microsoft.com/office/drawing/2014/main" xmlns="" id="{212B97F2-24CF-4672-B6F2-1AF8ACCBFD42}"/>
              </a:ext>
            </a:extLst>
          </p:cNvPr>
          <p:cNvPicPr>
            <a:picLocks noChangeAspect="1"/>
          </p:cNvPicPr>
          <p:nvPr/>
        </p:nvPicPr>
        <p:blipFill rotWithShape="1">
          <a:blip r:embed="rId5">
            <a:extLst>
              <a:ext uri="{28A0092B-C50C-407E-A947-70E740481C1C}">
                <a14:useLocalDpi xmlns:a14="http://schemas.microsoft.com/office/drawing/2010/main" val="0"/>
              </a:ext>
            </a:extLst>
          </a:blip>
          <a:srcRect l="34858" r="9992"/>
          <a:stretch/>
        </p:blipFill>
        <p:spPr>
          <a:xfrm>
            <a:off x="7737635" y="-1"/>
            <a:ext cx="3555205" cy="6858001"/>
          </a:xfrm>
          <a:prstGeom prst="rect">
            <a:avLst/>
          </a:prstGeom>
        </p:spPr>
      </p:pic>
      <p:sp>
        <p:nvSpPr>
          <p:cNvPr id="21" name="Rectangle 20">
            <a:extLst>
              <a:ext uri="{FF2B5EF4-FFF2-40B4-BE49-F238E27FC236}">
                <a16:creationId xmlns:a16="http://schemas.microsoft.com/office/drawing/2014/main" xmlns="" id="{C413D172-8B6A-47F5-9813-DE455773F3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310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B808965-A7F4-4D21-8284-7A5867BAE4E9}"/>
              </a:ext>
            </a:extLst>
          </p:cNvPr>
          <p:cNvSpPr>
            <a:spLocks noGrp="1"/>
          </p:cNvSpPr>
          <p:nvPr>
            <p:ph type="title"/>
          </p:nvPr>
        </p:nvSpPr>
        <p:spPr>
          <a:xfrm>
            <a:off x="838200" y="704088"/>
            <a:ext cx="3529953" cy="2980944"/>
          </a:xfrm>
        </p:spPr>
        <p:txBody>
          <a:bodyPr>
            <a:normAutofit/>
          </a:bodyPr>
          <a:lstStyle/>
          <a:p>
            <a:r>
              <a:rPr lang="en-US" b="1">
                <a:solidFill>
                  <a:schemeClr val="bg1"/>
                </a:solidFill>
              </a:rPr>
              <a:t>Aim of Education</a:t>
            </a:r>
            <a:endParaRPr lang="en-US">
              <a:solidFill>
                <a:schemeClr val="bg1"/>
              </a:solidFill>
            </a:endParaRPr>
          </a:p>
        </p:txBody>
      </p:sp>
      <p:sp>
        <p:nvSpPr>
          <p:cNvPr id="3" name="Content Placeholder 2">
            <a:extLst>
              <a:ext uri="{FF2B5EF4-FFF2-40B4-BE49-F238E27FC236}">
                <a16:creationId xmlns:a16="http://schemas.microsoft.com/office/drawing/2014/main" xmlns="" id="{3A09E8DD-60A6-4500-B121-13E90C37223A}"/>
              </a:ext>
            </a:extLst>
          </p:cNvPr>
          <p:cNvSpPr>
            <a:spLocks noGrp="1"/>
          </p:cNvSpPr>
          <p:nvPr>
            <p:ph idx="1"/>
          </p:nvPr>
        </p:nvSpPr>
        <p:spPr>
          <a:xfrm>
            <a:off x="6212410" y="704088"/>
            <a:ext cx="5135293" cy="5248656"/>
          </a:xfrm>
        </p:spPr>
        <p:txBody>
          <a:bodyPr anchor="ctr">
            <a:normAutofit/>
          </a:bodyPr>
          <a:lstStyle/>
          <a:p>
            <a:r>
              <a:rPr lang="en-US" sz="2400"/>
              <a:t>man's mind is always active</a:t>
            </a:r>
          </a:p>
          <a:p>
            <a:r>
              <a:rPr lang="en-US" sz="2400"/>
              <a:t>greatest stress on mental development in education</a:t>
            </a:r>
          </a:p>
          <a:p>
            <a:r>
              <a:rPr lang="en-US" sz="2400"/>
              <a:t>the child should be kept in beautiful environment</a:t>
            </a:r>
          </a:p>
          <a:p>
            <a:r>
              <a:rPr lang="en-US" sz="2400"/>
              <a:t>Education aims not merely at providing information but at training the individual in his duties and rights as a citizen</a:t>
            </a:r>
          </a:p>
          <a:p>
            <a:r>
              <a:rPr lang="en-US" sz="2400"/>
              <a:t>the aim of education is human perfection</a:t>
            </a:r>
          </a:p>
          <a:p>
            <a:pPr marL="0" indent="0">
              <a:buNone/>
            </a:pPr>
            <a:endParaRPr lang="en-US" sz="2400"/>
          </a:p>
          <a:p>
            <a:endParaRPr lang="en-US" sz="2400"/>
          </a:p>
          <a:p>
            <a:endParaRPr lang="en-US" sz="2400"/>
          </a:p>
        </p:txBody>
      </p:sp>
    </p:spTree>
    <p:extLst>
      <p:ext uri="{BB962C8B-B14F-4D97-AF65-F5344CB8AC3E}">
        <p14:creationId xmlns:p14="http://schemas.microsoft.com/office/powerpoint/2010/main" val="3507537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0A519A3C-31B1-4509-AC6A-0156B655B36B}"/>
              </a:ext>
            </a:extLst>
          </p:cNvPr>
          <p:cNvSpPr>
            <a:spLocks noGrp="1"/>
          </p:cNvSpPr>
          <p:nvPr>
            <p:ph type="title"/>
          </p:nvPr>
        </p:nvSpPr>
        <p:spPr>
          <a:xfrm>
            <a:off x="838200" y="704088"/>
            <a:ext cx="3529953" cy="2980944"/>
          </a:xfrm>
        </p:spPr>
        <p:txBody>
          <a:bodyPr>
            <a:normAutofit/>
          </a:bodyPr>
          <a:lstStyle/>
          <a:p>
            <a:r>
              <a:rPr lang="en-US" b="1">
                <a:solidFill>
                  <a:schemeClr val="bg1"/>
                </a:solidFill>
              </a:rPr>
              <a:t>Curriculum of Education</a:t>
            </a:r>
            <a:endParaRPr lang="en-US">
              <a:solidFill>
                <a:schemeClr val="bg1"/>
              </a:solidFill>
            </a:endParaRPr>
          </a:p>
        </p:txBody>
      </p:sp>
      <p:sp>
        <p:nvSpPr>
          <p:cNvPr id="3" name="Content Placeholder 2">
            <a:extLst>
              <a:ext uri="{FF2B5EF4-FFF2-40B4-BE49-F238E27FC236}">
                <a16:creationId xmlns:a16="http://schemas.microsoft.com/office/drawing/2014/main" xmlns="" id="{FFDBA491-7E08-4D51-817D-9E5FF4B6CD7D}"/>
              </a:ext>
            </a:extLst>
          </p:cNvPr>
          <p:cNvSpPr>
            <a:spLocks noGrp="1"/>
          </p:cNvSpPr>
          <p:nvPr>
            <p:ph idx="1"/>
          </p:nvPr>
        </p:nvSpPr>
        <p:spPr>
          <a:xfrm>
            <a:off x="6212410" y="704088"/>
            <a:ext cx="5135293" cy="5248656"/>
          </a:xfrm>
        </p:spPr>
        <p:txBody>
          <a:bodyPr anchor="ctr">
            <a:normAutofit/>
          </a:bodyPr>
          <a:lstStyle/>
          <a:p>
            <a:pPr marL="0" indent="0">
              <a:buNone/>
            </a:pPr>
            <a:r>
              <a:rPr lang="en-US" sz="2400"/>
              <a:t>Plato's education has its objective in the realization of truth, a truth which is comprehensive, not limited or narrow. Plato, therefore, believes that development of the mind, body and soul is essential. For this reason, he has divided the curriculum into three parts:</a:t>
            </a:r>
          </a:p>
          <a:p>
            <a:pPr marL="0" indent="0">
              <a:buNone/>
            </a:pPr>
            <a:r>
              <a:rPr lang="en-US" sz="2400" b="1"/>
              <a:t>Bodily Development</a:t>
            </a:r>
          </a:p>
          <a:p>
            <a:pPr marL="0" indent="0">
              <a:buNone/>
            </a:pPr>
            <a:r>
              <a:rPr lang="en-US" sz="2400" b="1"/>
              <a:t>Educational Impressions</a:t>
            </a:r>
          </a:p>
          <a:p>
            <a:pPr marL="0" indent="0">
              <a:buNone/>
            </a:pPr>
            <a:r>
              <a:rPr lang="en-US" sz="2400" b="1"/>
              <a:t>Training in Music</a:t>
            </a:r>
            <a:r>
              <a:rPr lang="en-US" sz="2400"/>
              <a:t> </a:t>
            </a:r>
          </a:p>
        </p:txBody>
      </p:sp>
    </p:spTree>
    <p:extLst>
      <p:ext uri="{BB962C8B-B14F-4D97-AF65-F5344CB8AC3E}">
        <p14:creationId xmlns:p14="http://schemas.microsoft.com/office/powerpoint/2010/main" val="547190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2B315961-6907-4986-82C8-E40E95CFDAD5}"/>
              </a:ext>
            </a:extLst>
          </p:cNvPr>
          <p:cNvSpPr>
            <a:spLocks noGrp="1"/>
          </p:cNvSpPr>
          <p:nvPr>
            <p:ph type="title"/>
          </p:nvPr>
        </p:nvSpPr>
        <p:spPr>
          <a:xfrm>
            <a:off x="804672" y="640263"/>
            <a:ext cx="5157216" cy="1344975"/>
          </a:xfrm>
        </p:spPr>
        <p:txBody>
          <a:bodyPr>
            <a:normAutofit/>
          </a:bodyPr>
          <a:lstStyle/>
          <a:p>
            <a:r>
              <a:rPr lang="en-US" sz="4000" b="1" dirty="0"/>
              <a:t>Role of Educator</a:t>
            </a:r>
            <a:endParaRPr lang="en-US" sz="4000" dirty="0"/>
          </a:p>
        </p:txBody>
      </p:sp>
      <p:sp>
        <p:nvSpPr>
          <p:cNvPr id="3" name="Content Placeholder 2">
            <a:extLst>
              <a:ext uri="{FF2B5EF4-FFF2-40B4-BE49-F238E27FC236}">
                <a16:creationId xmlns:a16="http://schemas.microsoft.com/office/drawing/2014/main" xmlns="" id="{CE5B1862-CD8D-4ED1-8956-D9F3F0C35197}"/>
              </a:ext>
            </a:extLst>
          </p:cNvPr>
          <p:cNvSpPr>
            <a:spLocks noGrp="1"/>
          </p:cNvSpPr>
          <p:nvPr>
            <p:ph idx="1"/>
          </p:nvPr>
        </p:nvSpPr>
        <p:spPr>
          <a:xfrm>
            <a:off x="804672" y="2121763"/>
            <a:ext cx="5157216" cy="3773010"/>
          </a:xfrm>
        </p:spPr>
        <p:txBody>
          <a:bodyPr>
            <a:normAutofit/>
          </a:bodyPr>
          <a:lstStyle/>
          <a:p>
            <a:r>
              <a:rPr lang="en-US" sz="2000"/>
              <a:t>greatest importance</a:t>
            </a:r>
          </a:p>
          <a:p>
            <a:r>
              <a:rPr lang="en-US" sz="2000"/>
              <a:t>He is like the torch bearer who leads a man, lying in a dark cave, out of the darkness into the bright light of the outside world (Allegory of the cave)</a:t>
            </a:r>
          </a:p>
          <a:p>
            <a:endParaRPr lang="en-US" sz="2000" dirty="0"/>
          </a:p>
          <a:p>
            <a:endParaRPr lang="en-US" sz="2000" dirty="0"/>
          </a:p>
        </p:txBody>
      </p:sp>
      <p:pic>
        <p:nvPicPr>
          <p:cNvPr id="5" name="Picture 4" descr="A picture containing text, stone&#10;&#10;Description automatically generated">
            <a:extLst>
              <a:ext uri="{FF2B5EF4-FFF2-40B4-BE49-F238E27FC236}">
                <a16:creationId xmlns:a16="http://schemas.microsoft.com/office/drawing/2014/main" xmlns="" id="{70BFCE52-E7B7-4F70-B372-808CAFE31D26}"/>
              </a:ext>
            </a:extLst>
          </p:cNvPr>
          <p:cNvPicPr>
            <a:picLocks noChangeAspect="1"/>
          </p:cNvPicPr>
          <p:nvPr/>
        </p:nvPicPr>
        <p:blipFill rotWithShape="1">
          <a:blip r:embed="rId2">
            <a:extLst>
              <a:ext uri="{28A0092B-C50C-407E-A947-70E740481C1C}">
                <a14:useLocalDpi xmlns:a14="http://schemas.microsoft.com/office/drawing/2010/main" val="0"/>
              </a:ext>
            </a:extLst>
          </a:blip>
          <a:srcRect l="2143" r="8365" b="-3"/>
          <a:stretch/>
        </p:blipFill>
        <p:spPr>
          <a:xfrm>
            <a:off x="6969642" y="1055294"/>
            <a:ext cx="4736963" cy="4591962"/>
          </a:xfrm>
          <a:prstGeom prst="rect">
            <a:avLst/>
          </a:prstGeom>
        </p:spPr>
      </p:pic>
    </p:spTree>
    <p:extLst>
      <p:ext uri="{BB962C8B-B14F-4D97-AF65-F5344CB8AC3E}">
        <p14:creationId xmlns:p14="http://schemas.microsoft.com/office/powerpoint/2010/main" val="31124206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99F1FFA9-D672-408C-9220-ADEEC6ABD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2861BED-E46E-4304-81DB-322818FEEC78}"/>
              </a:ext>
            </a:extLst>
          </p:cNvPr>
          <p:cNvSpPr>
            <a:spLocks noGrp="1"/>
          </p:cNvSpPr>
          <p:nvPr>
            <p:ph type="title"/>
          </p:nvPr>
        </p:nvSpPr>
        <p:spPr>
          <a:xfrm>
            <a:off x="838201" y="365125"/>
            <a:ext cx="3816095" cy="1938076"/>
          </a:xfrm>
        </p:spPr>
        <p:txBody>
          <a:bodyPr>
            <a:normAutofit/>
          </a:bodyPr>
          <a:lstStyle/>
          <a:p>
            <a:r>
              <a:rPr lang="en-US" b="1" dirty="0">
                <a:latin typeface="Aharoni" panose="02010803020104030203" pitchFamily="2" charset="-79"/>
                <a:cs typeface="Aharoni" panose="02010803020104030203" pitchFamily="2" charset="-79"/>
              </a:rPr>
              <a:t>Introduction</a:t>
            </a:r>
          </a:p>
        </p:txBody>
      </p:sp>
      <p:sp>
        <p:nvSpPr>
          <p:cNvPr id="3" name="Content Placeholder 2">
            <a:extLst>
              <a:ext uri="{FF2B5EF4-FFF2-40B4-BE49-F238E27FC236}">
                <a16:creationId xmlns:a16="http://schemas.microsoft.com/office/drawing/2014/main" xmlns="" id="{34A5EE5A-82EA-42B4-AF99-FD91739DA4BD}"/>
              </a:ext>
            </a:extLst>
          </p:cNvPr>
          <p:cNvSpPr>
            <a:spLocks noGrp="1"/>
          </p:cNvSpPr>
          <p:nvPr>
            <p:ph idx="1"/>
          </p:nvPr>
        </p:nvSpPr>
        <p:spPr>
          <a:xfrm>
            <a:off x="838201" y="2482589"/>
            <a:ext cx="3816096" cy="3694373"/>
          </a:xfrm>
        </p:spPr>
        <p:txBody>
          <a:bodyPr>
            <a:normAutofit lnSpcReduction="10000"/>
          </a:bodyPr>
          <a:lstStyle/>
          <a:p>
            <a:r>
              <a:rPr lang="en-US" sz="2400" dirty="0"/>
              <a:t>Student of Socrates</a:t>
            </a:r>
          </a:p>
          <a:p>
            <a:r>
              <a:rPr lang="en-US" sz="2400" dirty="0"/>
              <a:t>Birth 427 BC</a:t>
            </a:r>
          </a:p>
          <a:p>
            <a:r>
              <a:rPr lang="en-US" sz="2400" dirty="0"/>
              <a:t>Death 347 BC</a:t>
            </a:r>
          </a:p>
          <a:p>
            <a:r>
              <a:rPr lang="en-US" sz="2400" dirty="0"/>
              <a:t>Aristocles …… The Best Glory</a:t>
            </a:r>
          </a:p>
          <a:p>
            <a:r>
              <a:rPr lang="en-US" sz="2400" dirty="0"/>
              <a:t>Family</a:t>
            </a:r>
          </a:p>
          <a:p>
            <a:r>
              <a:rPr lang="en-US" sz="2400" dirty="0"/>
              <a:t>Plato</a:t>
            </a:r>
          </a:p>
          <a:p>
            <a:pPr lvl="1">
              <a:buFont typeface="Wingdings" panose="05000000000000000000" pitchFamily="2" charset="2"/>
              <a:buChar char="ü"/>
            </a:pPr>
            <a:r>
              <a:rPr lang="en-US" dirty="0"/>
              <a:t>Wrestler</a:t>
            </a:r>
          </a:p>
          <a:p>
            <a:pPr lvl="1">
              <a:buFont typeface="Wingdings" panose="05000000000000000000" pitchFamily="2" charset="2"/>
              <a:buChar char="ü"/>
            </a:pPr>
            <a:r>
              <a:rPr lang="en-US" dirty="0"/>
              <a:t>Wide Knowledge</a:t>
            </a:r>
          </a:p>
          <a:p>
            <a:pPr marL="0" indent="0">
              <a:buNone/>
            </a:pPr>
            <a:endParaRPr lang="en-US" sz="2400" dirty="0"/>
          </a:p>
          <a:p>
            <a:pPr marL="0" indent="0">
              <a:buNone/>
            </a:pPr>
            <a:endParaRPr lang="en-US" sz="2000" dirty="0"/>
          </a:p>
          <a:p>
            <a:pPr marL="0" indent="0">
              <a:buNone/>
            </a:pPr>
            <a:endParaRPr lang="en-US" sz="2000" dirty="0"/>
          </a:p>
          <a:p>
            <a:endParaRPr lang="en-US" sz="2000" dirty="0"/>
          </a:p>
        </p:txBody>
      </p:sp>
      <p:pic>
        <p:nvPicPr>
          <p:cNvPr id="9" name="Picture 8" descr="A picture containing old&#10;&#10;Description automatically generated">
            <a:extLst>
              <a:ext uri="{FF2B5EF4-FFF2-40B4-BE49-F238E27FC236}">
                <a16:creationId xmlns:a16="http://schemas.microsoft.com/office/drawing/2014/main" xmlns="" id="{44E277C4-CA15-4BED-8811-DC89B0B466E9}"/>
              </a:ext>
            </a:extLst>
          </p:cNvPr>
          <p:cNvPicPr>
            <a:picLocks noChangeAspect="1"/>
          </p:cNvPicPr>
          <p:nvPr/>
        </p:nvPicPr>
        <p:blipFill rotWithShape="1">
          <a:blip r:embed="rId2">
            <a:extLst>
              <a:ext uri="{28A0092B-C50C-407E-A947-70E740481C1C}">
                <a14:useLocalDpi xmlns:a14="http://schemas.microsoft.com/office/drawing/2010/main" val="0"/>
              </a:ext>
            </a:extLst>
          </a:blip>
          <a:srcRect t="11800" r="-1" b="40548"/>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7" name="Picture 6" descr="A picture containing outdoor, sky, building, ruin&#10;&#10;Description automatically generated">
            <a:extLst>
              <a:ext uri="{FF2B5EF4-FFF2-40B4-BE49-F238E27FC236}">
                <a16:creationId xmlns:a16="http://schemas.microsoft.com/office/drawing/2014/main" xmlns="" id="{EA3028CC-7A5F-43EE-99FC-5E2287BBE3D5}"/>
              </a:ext>
            </a:extLst>
          </p:cNvPr>
          <p:cNvPicPr>
            <a:picLocks noChangeAspect="1"/>
          </p:cNvPicPr>
          <p:nvPr/>
        </p:nvPicPr>
        <p:blipFill rotWithShape="1">
          <a:blip r:embed="rId3">
            <a:extLst>
              <a:ext uri="{28A0092B-C50C-407E-A947-70E740481C1C}">
                <a14:useLocalDpi xmlns:a14="http://schemas.microsoft.com/office/drawing/2010/main" val="0"/>
              </a:ext>
            </a:extLst>
          </a:blip>
          <a:srcRect t="7106" b="16360"/>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3851080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E6C1E7A1-EF27-4705-A598-6518D533277D}"/>
              </a:ext>
            </a:extLst>
          </p:cNvPr>
          <p:cNvSpPr>
            <a:spLocks noGrp="1"/>
          </p:cNvSpPr>
          <p:nvPr>
            <p:ph type="title"/>
          </p:nvPr>
        </p:nvSpPr>
        <p:spPr>
          <a:xfrm>
            <a:off x="838200" y="704088"/>
            <a:ext cx="3529953" cy="2980944"/>
          </a:xfrm>
        </p:spPr>
        <p:txBody>
          <a:bodyPr>
            <a:normAutofit/>
          </a:bodyPr>
          <a:lstStyle/>
          <a:p>
            <a:r>
              <a:rPr lang="en-US" b="1">
                <a:solidFill>
                  <a:schemeClr val="bg1"/>
                </a:solidFill>
              </a:rPr>
              <a:t>Education According to Classes</a:t>
            </a:r>
            <a:endParaRPr lang="en-US">
              <a:solidFill>
                <a:schemeClr val="bg1"/>
              </a:solidFill>
            </a:endParaRPr>
          </a:p>
        </p:txBody>
      </p:sp>
      <p:sp>
        <p:nvSpPr>
          <p:cNvPr id="3" name="Content Placeholder 2">
            <a:extLst>
              <a:ext uri="{FF2B5EF4-FFF2-40B4-BE49-F238E27FC236}">
                <a16:creationId xmlns:a16="http://schemas.microsoft.com/office/drawing/2014/main" xmlns="" id="{29F17D2F-A9AC-4AEF-9468-7E3DECDE300B}"/>
              </a:ext>
            </a:extLst>
          </p:cNvPr>
          <p:cNvSpPr>
            <a:spLocks noGrp="1"/>
          </p:cNvSpPr>
          <p:nvPr>
            <p:ph idx="1"/>
          </p:nvPr>
        </p:nvSpPr>
        <p:spPr>
          <a:xfrm>
            <a:off x="6212410" y="704088"/>
            <a:ext cx="5135293" cy="5248656"/>
          </a:xfrm>
        </p:spPr>
        <p:txBody>
          <a:bodyPr anchor="ctr">
            <a:normAutofit/>
          </a:bodyPr>
          <a:lstStyle/>
          <a:p>
            <a:r>
              <a:rPr lang="en-US" sz="2400" dirty="0"/>
              <a:t>Plato's plan of education does not envisage uniform education for one and all</a:t>
            </a:r>
          </a:p>
          <a:p>
            <a:r>
              <a:rPr lang="en-US" sz="2400" dirty="0"/>
              <a:t>different individuals had to perform different tasks in society</a:t>
            </a:r>
          </a:p>
          <a:p>
            <a:r>
              <a:rPr lang="en-US" sz="2400" dirty="0"/>
              <a:t>Those made of gold should take up administration and government, while those made of silver were best suited for trade and defense. Others made of iron and baser metals should become laborer and agriculturists</a:t>
            </a:r>
          </a:p>
          <a:p>
            <a:endParaRPr lang="en-US" sz="2400" dirty="0"/>
          </a:p>
        </p:txBody>
      </p:sp>
    </p:spTree>
    <p:extLst>
      <p:ext uri="{BB962C8B-B14F-4D97-AF65-F5344CB8AC3E}">
        <p14:creationId xmlns:p14="http://schemas.microsoft.com/office/powerpoint/2010/main" val="100638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1F328308-D2E2-4A01-A9A0-63DE026818A2}"/>
              </a:ext>
            </a:extLst>
          </p:cNvPr>
          <p:cNvSpPr>
            <a:spLocks noGrp="1"/>
          </p:cNvSpPr>
          <p:nvPr>
            <p:ph type="title"/>
          </p:nvPr>
        </p:nvSpPr>
        <p:spPr>
          <a:xfrm>
            <a:off x="838200" y="704088"/>
            <a:ext cx="3529953" cy="2980944"/>
          </a:xfrm>
        </p:spPr>
        <p:txBody>
          <a:bodyPr>
            <a:normAutofit/>
          </a:bodyPr>
          <a:lstStyle/>
          <a:p>
            <a:r>
              <a:rPr lang="en-US" b="1" dirty="0">
                <a:solidFill>
                  <a:schemeClr val="bg1"/>
                </a:solidFill>
              </a:rPr>
              <a:t>Stage wise Assessment and continues Education</a:t>
            </a:r>
          </a:p>
        </p:txBody>
      </p:sp>
      <p:sp>
        <p:nvSpPr>
          <p:cNvPr id="3" name="Content Placeholder 2">
            <a:extLst>
              <a:ext uri="{FF2B5EF4-FFF2-40B4-BE49-F238E27FC236}">
                <a16:creationId xmlns:a16="http://schemas.microsoft.com/office/drawing/2014/main" xmlns="" id="{28CBC302-D571-47DE-84AD-214FF5B14D6F}"/>
              </a:ext>
            </a:extLst>
          </p:cNvPr>
          <p:cNvSpPr>
            <a:spLocks noGrp="1"/>
          </p:cNvSpPr>
          <p:nvPr>
            <p:ph idx="1"/>
          </p:nvPr>
        </p:nvSpPr>
        <p:spPr>
          <a:xfrm>
            <a:off x="6212410" y="704088"/>
            <a:ext cx="5135293" cy="5248656"/>
          </a:xfrm>
        </p:spPr>
        <p:txBody>
          <a:bodyPr anchor="ctr">
            <a:normAutofit/>
          </a:bodyPr>
          <a:lstStyle/>
          <a:p>
            <a:r>
              <a:rPr lang="en-US" sz="1500"/>
              <a:t>Plato suggested various kinds of tests to be conducted at different age levels. In the first place, primary education will be given to all between the ages of seven and twenty, following which a test shall be administered to everyone</a:t>
            </a:r>
          </a:p>
          <a:p>
            <a:r>
              <a:rPr lang="en-US" sz="1500"/>
              <a:t>Who failed sent to labor in the various occupations and productive trades, successful candidates will be sent to the armed forces </a:t>
            </a:r>
          </a:p>
          <a:p>
            <a:r>
              <a:rPr lang="en-US" sz="1500"/>
              <a:t>Again, a test; the failures will be compelled to remain in the armed forces, successful sent to join the government</a:t>
            </a:r>
          </a:p>
          <a:p>
            <a:r>
              <a:rPr lang="en-US" sz="1500"/>
              <a:t>Governing class will be subjected to further education in science. Later on, one from among the governing class will be elected as the philosopher administrator, occupy the highest position in the land, his word will be the law of the land. Apart from this supreme individual, all other members of the governing class will continue to receive education throughout their lives, most of this education consisting of teachings in philosophy. It is thus evident that Plato granted the highest place to philosophy in his educational scheme</a:t>
            </a:r>
          </a:p>
        </p:txBody>
      </p:sp>
    </p:spTree>
    <p:extLst>
      <p:ext uri="{BB962C8B-B14F-4D97-AF65-F5344CB8AC3E}">
        <p14:creationId xmlns:p14="http://schemas.microsoft.com/office/powerpoint/2010/main" val="213607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301F447-EEF7-48F5-AF73-7566EE7F64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xmlns=""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xmlns="" id="{042785CD-571A-42EF-BC98-8A4E6D17072C}"/>
              </a:ext>
            </a:extLst>
          </p:cNvPr>
          <p:cNvGraphicFramePr>
            <a:graphicFrameLocks noGrp="1"/>
          </p:cNvGraphicFramePr>
          <p:nvPr>
            <p:ph idx="1"/>
            <p:extLst>
              <p:ext uri="{D42A27DB-BD31-4B8C-83A1-F6EECF244321}">
                <p14:modId xmlns:p14="http://schemas.microsoft.com/office/powerpoint/2010/main" val="560460309"/>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587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DC6BEC6B-5C77-412D-B45A-5B0F46FED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D95AE98-6C38-4FFC-9216-F49B6741F006}"/>
              </a:ext>
            </a:extLst>
          </p:cNvPr>
          <p:cNvSpPr>
            <a:spLocks noGrp="1"/>
          </p:cNvSpPr>
          <p:nvPr>
            <p:ph type="title"/>
          </p:nvPr>
        </p:nvSpPr>
        <p:spPr>
          <a:xfrm>
            <a:off x="838200" y="176214"/>
            <a:ext cx="10515600" cy="1481188"/>
          </a:xfrm>
        </p:spPr>
        <p:txBody>
          <a:bodyPr>
            <a:normAutofit/>
          </a:bodyPr>
          <a:lstStyle/>
          <a:p>
            <a:pPr algn="ctr"/>
            <a:r>
              <a:rPr lang="en-US" sz="4000" b="1" dirty="0"/>
              <a:t>Early life</a:t>
            </a:r>
          </a:p>
        </p:txBody>
      </p:sp>
      <p:sp>
        <p:nvSpPr>
          <p:cNvPr id="3" name="Content Placeholder 2">
            <a:extLst>
              <a:ext uri="{FF2B5EF4-FFF2-40B4-BE49-F238E27FC236}">
                <a16:creationId xmlns:a16="http://schemas.microsoft.com/office/drawing/2014/main" xmlns="" id="{0DA8C15C-235E-4E1D-90D2-3E7E32FA2686}"/>
              </a:ext>
            </a:extLst>
          </p:cNvPr>
          <p:cNvSpPr>
            <a:spLocks noGrp="1"/>
          </p:cNvSpPr>
          <p:nvPr>
            <p:ph idx="1"/>
          </p:nvPr>
        </p:nvSpPr>
        <p:spPr>
          <a:xfrm>
            <a:off x="838200" y="1847128"/>
            <a:ext cx="3990968" cy="4272681"/>
          </a:xfrm>
        </p:spPr>
        <p:txBody>
          <a:bodyPr>
            <a:normAutofit/>
          </a:bodyPr>
          <a:lstStyle/>
          <a:p>
            <a:r>
              <a:rPr lang="en-US" sz="2400" dirty="0"/>
              <a:t>War between Athens and Spartans</a:t>
            </a:r>
          </a:p>
          <a:p>
            <a:r>
              <a:rPr lang="en-US" sz="2400" dirty="0" err="1"/>
              <a:t>Cratylus</a:t>
            </a:r>
            <a:endParaRPr lang="en-US" sz="2400" dirty="0"/>
          </a:p>
          <a:p>
            <a:pPr marL="0" indent="0">
              <a:buNone/>
            </a:pPr>
            <a:r>
              <a:rPr lang="en-US" sz="2400" dirty="0"/>
              <a:t>Was a radical proponent of </a:t>
            </a:r>
            <a:r>
              <a:rPr lang="en-US" sz="2400" dirty="0" err="1"/>
              <a:t>Heraclitean</a:t>
            </a:r>
            <a:r>
              <a:rPr lang="en-US" sz="2400" dirty="0"/>
              <a:t> philosophy and influenced the young Plato.</a:t>
            </a:r>
          </a:p>
          <a:p>
            <a:endParaRPr lang="en-US" sz="2000" dirty="0"/>
          </a:p>
          <a:p>
            <a:endParaRPr lang="en-US" sz="2000" dirty="0"/>
          </a:p>
        </p:txBody>
      </p:sp>
      <p:pic>
        <p:nvPicPr>
          <p:cNvPr id="7" name="Picture 6" descr="A picture containing text, ride&#10;&#10;Description automatically generated">
            <a:extLst>
              <a:ext uri="{FF2B5EF4-FFF2-40B4-BE49-F238E27FC236}">
                <a16:creationId xmlns:a16="http://schemas.microsoft.com/office/drawing/2014/main" xmlns="" id="{09FE155D-D5BD-43F5-817B-0B34738C705B}"/>
              </a:ext>
            </a:extLst>
          </p:cNvPr>
          <p:cNvPicPr>
            <a:picLocks noChangeAspect="1"/>
          </p:cNvPicPr>
          <p:nvPr/>
        </p:nvPicPr>
        <p:blipFill rotWithShape="1">
          <a:blip r:embed="rId2">
            <a:extLst>
              <a:ext uri="{28A0092B-C50C-407E-A947-70E740481C1C}">
                <a14:useLocalDpi xmlns:a14="http://schemas.microsoft.com/office/drawing/2010/main" val="0"/>
              </a:ext>
            </a:extLst>
          </a:blip>
          <a:srcRect l="12738" r="12742" b="1"/>
          <a:stretch/>
        </p:blipFill>
        <p:spPr>
          <a:xfrm>
            <a:off x="5191128" y="1847129"/>
            <a:ext cx="6162670" cy="4272677"/>
          </a:xfrm>
          <a:prstGeom prst="rect">
            <a:avLst/>
          </a:prstGeom>
        </p:spPr>
      </p:pic>
    </p:spTree>
    <p:extLst>
      <p:ext uri="{BB962C8B-B14F-4D97-AF65-F5344CB8AC3E}">
        <p14:creationId xmlns:p14="http://schemas.microsoft.com/office/powerpoint/2010/main" val="357608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19FB79F-186B-4D12-8ED1-0792FF743400}"/>
              </a:ext>
            </a:extLst>
          </p:cNvPr>
          <p:cNvPicPr>
            <a:picLocks noChangeAspect="1"/>
          </p:cNvPicPr>
          <p:nvPr/>
        </p:nvPicPr>
        <p:blipFill rotWithShape="1">
          <a:blip r:embed="rId2">
            <a:extLst>
              <a:ext uri="{28A0092B-C50C-407E-A947-70E740481C1C}">
                <a14:useLocalDpi xmlns:a14="http://schemas.microsoft.com/office/drawing/2010/main" val="0"/>
              </a:ext>
            </a:extLst>
          </a:blip>
          <a:srcRect l="6114" r="1885" b="1"/>
          <a:stretch/>
        </p:blipFill>
        <p:spPr>
          <a:xfrm>
            <a:off x="1" y="10"/>
            <a:ext cx="9669642" cy="6857990"/>
          </a:xfrm>
          <a:prstGeom prst="rect">
            <a:avLst/>
          </a:prstGeom>
        </p:spPr>
      </p:pic>
      <p:sp>
        <p:nvSpPr>
          <p:cNvPr id="19" name="Rectangle 18">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A46FC33-E030-4CE1-8C38-A7487B69D351}"/>
              </a:ext>
            </a:extLst>
          </p:cNvPr>
          <p:cNvSpPr>
            <a:spLocks noGrp="1"/>
          </p:cNvSpPr>
          <p:nvPr>
            <p:ph type="title"/>
          </p:nvPr>
        </p:nvSpPr>
        <p:spPr>
          <a:xfrm>
            <a:off x="7531610" y="365125"/>
            <a:ext cx="3822189" cy="1899912"/>
          </a:xfrm>
        </p:spPr>
        <p:txBody>
          <a:bodyPr>
            <a:normAutofit/>
          </a:bodyPr>
          <a:lstStyle/>
          <a:p>
            <a:r>
              <a:rPr lang="en-US" sz="4000" b="1" dirty="0">
                <a:latin typeface="Aharoni" panose="02010803020104030203" pitchFamily="2" charset="-79"/>
                <a:cs typeface="Aharoni" panose="02010803020104030203" pitchFamily="2" charset="-79"/>
              </a:rPr>
              <a:t>Academy</a:t>
            </a:r>
          </a:p>
        </p:txBody>
      </p:sp>
      <p:sp>
        <p:nvSpPr>
          <p:cNvPr id="3" name="Content Placeholder 2">
            <a:extLst>
              <a:ext uri="{FF2B5EF4-FFF2-40B4-BE49-F238E27FC236}">
                <a16:creationId xmlns:a16="http://schemas.microsoft.com/office/drawing/2014/main" xmlns="" id="{4C110CBC-AB29-46BF-8DE7-EF0D15A8F75C}"/>
              </a:ext>
            </a:extLst>
          </p:cNvPr>
          <p:cNvSpPr>
            <a:spLocks noGrp="1"/>
          </p:cNvSpPr>
          <p:nvPr>
            <p:ph idx="1"/>
          </p:nvPr>
        </p:nvSpPr>
        <p:spPr>
          <a:xfrm>
            <a:off x="7531610" y="2434201"/>
            <a:ext cx="3822189" cy="3742762"/>
          </a:xfrm>
        </p:spPr>
        <p:txBody>
          <a:bodyPr>
            <a:normAutofit/>
          </a:bodyPr>
          <a:lstStyle/>
          <a:p>
            <a:r>
              <a:rPr lang="en-US" dirty="0"/>
              <a:t>Acadmus</a:t>
            </a:r>
          </a:p>
          <a:p>
            <a:r>
              <a:rPr lang="en-US" dirty="0"/>
              <a:t>Philosophy Based</a:t>
            </a:r>
          </a:p>
          <a:p>
            <a:r>
              <a:rPr lang="en-US" dirty="0"/>
              <a:t>In 387 BC</a:t>
            </a:r>
          </a:p>
        </p:txBody>
      </p:sp>
    </p:spTree>
    <p:extLst>
      <p:ext uri="{BB962C8B-B14F-4D97-AF65-F5344CB8AC3E}">
        <p14:creationId xmlns:p14="http://schemas.microsoft.com/office/powerpoint/2010/main" val="77351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outdoor, mountain, nature, castle&#10;&#10;Description automatically generated">
            <a:extLst>
              <a:ext uri="{FF2B5EF4-FFF2-40B4-BE49-F238E27FC236}">
                <a16:creationId xmlns:a16="http://schemas.microsoft.com/office/drawing/2014/main" xmlns="" id="{18882322-D685-4245-9489-C08064C5747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A01E3CF-C406-429C-A4F6-8642B308277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Aharoni" panose="02010803020104030203" pitchFamily="2" charset="-79"/>
                <a:cs typeface="Aharoni" panose="02010803020104030203" pitchFamily="2" charset="-79"/>
              </a:rPr>
              <a:t>Athens</a:t>
            </a:r>
          </a:p>
        </p:txBody>
      </p:sp>
      <p:cxnSp>
        <p:nvCxnSpPr>
          <p:cNvPr id="12" name="Straight Connector 1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03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xmlns="" id="{CB7E9CA3-E63B-4136-AF81-754CBA8B808B}"/>
              </a:ext>
            </a:extLst>
          </p:cNvPr>
          <p:cNvPicPr>
            <a:picLocks noChangeAspect="1"/>
          </p:cNvPicPr>
          <p:nvPr/>
        </p:nvPicPr>
        <p:blipFill rotWithShape="1">
          <a:blip r:embed="rId2">
            <a:extLst>
              <a:ext uri="{28A0092B-C50C-407E-A947-70E740481C1C}">
                <a14:useLocalDpi xmlns:a14="http://schemas.microsoft.com/office/drawing/2010/main" val="0"/>
              </a:ext>
            </a:extLst>
          </a:blip>
          <a:srcRect l="14676" r="4379" b="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3" name="Picture 12">
            <a:extLst>
              <a:ext uri="{FF2B5EF4-FFF2-40B4-BE49-F238E27FC236}">
                <a16:creationId xmlns:a16="http://schemas.microsoft.com/office/drawing/2014/main" xmlns="" id="{D7F168AA-893B-4F8D-972B-BAFB7CFBF06B}"/>
              </a:ext>
            </a:extLst>
          </p:cNvPr>
          <p:cNvPicPr>
            <a:picLocks noChangeAspect="1"/>
          </p:cNvPicPr>
          <p:nvPr/>
        </p:nvPicPr>
        <p:blipFill rotWithShape="1">
          <a:blip r:embed="rId3">
            <a:extLst>
              <a:ext uri="{28A0092B-C50C-407E-A947-70E740481C1C}">
                <a14:useLocalDpi xmlns:a14="http://schemas.microsoft.com/office/drawing/2010/main" val="0"/>
              </a:ext>
            </a:extLst>
          </a:blip>
          <a:srcRect r="2" b="5595"/>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5" name="Content Placeholder 4" descr="Diagram&#10;&#10;Description automatically generated">
            <a:extLst>
              <a:ext uri="{FF2B5EF4-FFF2-40B4-BE49-F238E27FC236}">
                <a16:creationId xmlns:a16="http://schemas.microsoft.com/office/drawing/2014/main" xmlns="" id="{DD7267C7-A2AB-4C6B-95CE-0871D4AEC415}"/>
              </a:ext>
            </a:extLst>
          </p:cNvPr>
          <p:cNvPicPr>
            <a:picLocks noChangeAspect="1"/>
          </p:cNvPicPr>
          <p:nvPr/>
        </p:nvPicPr>
        <p:blipFill rotWithShape="1">
          <a:blip r:embed="rId4">
            <a:extLst>
              <a:ext uri="{28A0092B-C50C-407E-A947-70E740481C1C}">
                <a14:useLocalDpi xmlns:a14="http://schemas.microsoft.com/office/drawing/2010/main" val="0"/>
              </a:ext>
            </a:extLst>
          </a:blip>
          <a:srcRect l="4814" r="19758" b="-2"/>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2" name="Freeform: Shape 21">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3C5B22C-71FE-4397-B78B-C4DACDBAC9DA}"/>
              </a:ext>
            </a:extLst>
          </p:cNvPr>
          <p:cNvSpPr>
            <a:spLocks noGrp="1"/>
          </p:cNvSpPr>
          <p:nvPr>
            <p:ph type="title"/>
          </p:nvPr>
        </p:nvSpPr>
        <p:spPr>
          <a:xfrm>
            <a:off x="448056" y="685800"/>
            <a:ext cx="2807208" cy="1325563"/>
          </a:xfrm>
        </p:spPr>
        <p:txBody>
          <a:bodyPr>
            <a:normAutofit/>
          </a:bodyPr>
          <a:lstStyle/>
          <a:p>
            <a:r>
              <a:rPr lang="en-US" sz="4800" b="1" dirty="0">
                <a:latin typeface="Aharoni" panose="02010803020104030203" pitchFamily="2" charset="-79"/>
                <a:cs typeface="Aharoni" panose="02010803020104030203" pitchFamily="2" charset="-79"/>
              </a:rPr>
              <a:t>Subjects</a:t>
            </a:r>
          </a:p>
        </p:txBody>
      </p:sp>
      <p:sp>
        <p:nvSpPr>
          <p:cNvPr id="26" name="Rectangle 25">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ontent Placeholder 16">
            <a:extLst>
              <a:ext uri="{FF2B5EF4-FFF2-40B4-BE49-F238E27FC236}">
                <a16:creationId xmlns:a16="http://schemas.microsoft.com/office/drawing/2014/main" xmlns="" id="{97DD29E2-349C-4F8B-B49B-3147ADB5DB1A}"/>
              </a:ext>
            </a:extLst>
          </p:cNvPr>
          <p:cNvSpPr>
            <a:spLocks noGrp="1"/>
          </p:cNvSpPr>
          <p:nvPr>
            <p:ph idx="1"/>
          </p:nvPr>
        </p:nvSpPr>
        <p:spPr>
          <a:xfrm>
            <a:off x="448056" y="2258568"/>
            <a:ext cx="2807208" cy="3922776"/>
          </a:xfrm>
        </p:spPr>
        <p:txBody>
          <a:bodyPr>
            <a:normAutofit/>
          </a:bodyPr>
          <a:lstStyle/>
          <a:p>
            <a:r>
              <a:rPr lang="en-US" sz="2400" dirty="0"/>
              <a:t>Mathematics</a:t>
            </a:r>
          </a:p>
          <a:p>
            <a:r>
              <a:rPr lang="en-US" sz="2400" dirty="0"/>
              <a:t>Philosophy</a:t>
            </a:r>
          </a:p>
          <a:p>
            <a:r>
              <a:rPr lang="en-US" sz="2400" dirty="0"/>
              <a:t>Sports</a:t>
            </a:r>
          </a:p>
          <a:p>
            <a:r>
              <a:rPr lang="en-US" sz="2400" dirty="0"/>
              <a:t>Metaphysics</a:t>
            </a:r>
          </a:p>
          <a:p>
            <a:r>
              <a:rPr lang="en-US" sz="2400" dirty="0"/>
              <a:t>Gymnastics</a:t>
            </a:r>
          </a:p>
          <a:p>
            <a:r>
              <a:rPr lang="en-US" sz="2400" dirty="0"/>
              <a:t>Epistemology</a:t>
            </a:r>
          </a:p>
          <a:p>
            <a:r>
              <a:rPr lang="en-US" sz="2400" dirty="0"/>
              <a:t>Logic</a:t>
            </a:r>
            <a:endParaRPr lang="en-US" sz="1700" dirty="0"/>
          </a:p>
          <a:p>
            <a:endParaRPr lang="en-US" sz="1700" dirty="0"/>
          </a:p>
        </p:txBody>
      </p:sp>
      <p:pic>
        <p:nvPicPr>
          <p:cNvPr id="7" name="Picture 6" descr="A picture containing text&#10;&#10;Description automatically generated">
            <a:extLst>
              <a:ext uri="{FF2B5EF4-FFF2-40B4-BE49-F238E27FC236}">
                <a16:creationId xmlns:a16="http://schemas.microsoft.com/office/drawing/2014/main" xmlns="" id="{27AF2C10-7E8E-439B-A8DD-BD3F42E6C9C2}"/>
              </a:ext>
            </a:extLst>
          </p:cNvPr>
          <p:cNvPicPr>
            <a:picLocks noChangeAspect="1"/>
          </p:cNvPicPr>
          <p:nvPr/>
        </p:nvPicPr>
        <p:blipFill rotWithShape="1">
          <a:blip r:embed="rId5">
            <a:extLst>
              <a:ext uri="{28A0092B-C50C-407E-A947-70E740481C1C}">
                <a14:useLocalDpi xmlns:a14="http://schemas.microsoft.com/office/drawing/2010/main" val="0"/>
              </a:ext>
            </a:extLst>
          </a:blip>
          <a:srcRect l="16567" r="29389"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306758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xmlns=""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26516B1-96AD-4588-A77F-393BD30E2770}"/>
              </a:ext>
            </a:extLst>
          </p:cNvPr>
          <p:cNvSpPr>
            <a:spLocks noGrp="1"/>
          </p:cNvSpPr>
          <p:nvPr>
            <p:ph type="title"/>
          </p:nvPr>
        </p:nvSpPr>
        <p:spPr>
          <a:xfrm>
            <a:off x="1524000" y="4370227"/>
            <a:ext cx="9144000" cy="1193138"/>
          </a:xfrm>
        </p:spPr>
        <p:txBody>
          <a:bodyPr vert="horz" lIns="91440" tIns="45720" rIns="91440" bIns="45720" rtlCol="0" anchor="b">
            <a:normAutofit/>
          </a:bodyPr>
          <a:lstStyle/>
          <a:p>
            <a:pPr algn="ctr"/>
            <a:r>
              <a:rPr lang="en-US" sz="2400"/>
              <a:t>“The safest general characterization of European Philosophy tradition is that it consists of a series of footnotes to PLATO”</a:t>
            </a:r>
            <a:br>
              <a:rPr lang="en-US" sz="2400"/>
            </a:br>
            <a:r>
              <a:rPr lang="en-US" sz="2400" u="sng"/>
              <a:t>Alfred North Whitehead</a:t>
            </a:r>
          </a:p>
        </p:txBody>
      </p:sp>
      <p:pic>
        <p:nvPicPr>
          <p:cNvPr id="6" name="Picture 5">
            <a:extLst>
              <a:ext uri="{FF2B5EF4-FFF2-40B4-BE49-F238E27FC236}">
                <a16:creationId xmlns:a16="http://schemas.microsoft.com/office/drawing/2014/main" xmlns="" id="{BFF022E7-326D-4D65-96D9-4FB65E40449B}"/>
              </a:ext>
            </a:extLst>
          </p:cNvPr>
          <p:cNvPicPr>
            <a:picLocks noChangeAspect="1"/>
          </p:cNvPicPr>
          <p:nvPr/>
        </p:nvPicPr>
        <p:blipFill rotWithShape="1">
          <a:blip r:embed="rId2">
            <a:extLst>
              <a:ext uri="{28A0092B-C50C-407E-A947-70E740481C1C}">
                <a14:useLocalDpi xmlns:a14="http://schemas.microsoft.com/office/drawing/2010/main" val="0"/>
              </a:ext>
            </a:extLst>
          </a:blip>
          <a:srcRect t="6868" b="17581"/>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392919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B9E248E0-55F8-4E45-A07F-B49E0EEA9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xmlns="" id="{311F016A-A753-449B-9EA6-322199B71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61CFC397-086B-4CF9-B3EC-8FD216A5096C}"/>
              </a:ext>
            </a:extLst>
          </p:cNvPr>
          <p:cNvPicPr>
            <a:picLocks noChangeAspect="1"/>
          </p:cNvPicPr>
          <p:nvPr/>
        </p:nvPicPr>
        <p:blipFill rotWithShape="1">
          <a:blip r:embed="rId2">
            <a:extLst>
              <a:ext uri="{28A0092B-C50C-407E-A947-70E740481C1C}">
                <a14:useLocalDpi xmlns:a14="http://schemas.microsoft.com/office/drawing/2010/main" val="0"/>
              </a:ext>
            </a:extLst>
          </a:blip>
          <a:srcRect t="13496" r="-1" b="-1"/>
          <a:stretch/>
        </p:blipFill>
        <p:spPr>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p:spPr>
      </p:pic>
      <p:sp>
        <p:nvSpPr>
          <p:cNvPr id="2" name="Title 1">
            <a:extLst>
              <a:ext uri="{FF2B5EF4-FFF2-40B4-BE49-F238E27FC236}">
                <a16:creationId xmlns:a16="http://schemas.microsoft.com/office/drawing/2014/main" xmlns="" id="{5F2A39F4-8603-4341-B914-355093EF299C}"/>
              </a:ext>
            </a:extLst>
          </p:cNvPr>
          <p:cNvSpPr>
            <a:spLocks noGrp="1"/>
          </p:cNvSpPr>
          <p:nvPr>
            <p:ph type="title"/>
          </p:nvPr>
        </p:nvSpPr>
        <p:spPr>
          <a:xfrm>
            <a:off x="860742" y="754840"/>
            <a:ext cx="4001034" cy="2757748"/>
          </a:xfrm>
        </p:spPr>
        <p:txBody>
          <a:bodyPr vert="horz" lIns="91440" tIns="45720" rIns="91440" bIns="45720" rtlCol="0" anchor="b">
            <a:normAutofit/>
          </a:bodyPr>
          <a:lstStyle/>
          <a:p>
            <a:r>
              <a:rPr lang="en-US" sz="6000" b="1" kern="1200">
                <a:solidFill>
                  <a:schemeClr val="tx1"/>
                </a:solidFill>
                <a:latin typeface="+mj-lt"/>
                <a:ea typeface="+mj-ea"/>
                <a:cs typeface="+mj-cs"/>
              </a:rPr>
              <a:t>Socrates and Plato</a:t>
            </a:r>
          </a:p>
        </p:txBody>
      </p:sp>
      <p:sp>
        <p:nvSpPr>
          <p:cNvPr id="3" name="Content Placeholder 2">
            <a:extLst>
              <a:ext uri="{FF2B5EF4-FFF2-40B4-BE49-F238E27FC236}">
                <a16:creationId xmlns:a16="http://schemas.microsoft.com/office/drawing/2014/main" xmlns="" id="{FFF7AB76-923A-438F-A8D6-C6BE66FE49AD}"/>
              </a:ext>
            </a:extLst>
          </p:cNvPr>
          <p:cNvSpPr>
            <a:spLocks noGrp="1"/>
          </p:cNvSpPr>
          <p:nvPr>
            <p:ph idx="1"/>
          </p:nvPr>
        </p:nvSpPr>
        <p:spPr>
          <a:xfrm>
            <a:off x="596427" y="3633690"/>
            <a:ext cx="4265349" cy="2099321"/>
          </a:xfrm>
        </p:spPr>
        <p:txBody>
          <a:bodyPr vert="horz" lIns="91440" tIns="45720" rIns="91440" bIns="45720" rtlCol="0">
            <a:normAutofit/>
          </a:bodyPr>
          <a:lstStyle/>
          <a:p>
            <a:pPr marL="0" indent="0">
              <a:buNone/>
            </a:pPr>
            <a:r>
              <a:rPr lang="en-US" kern="1200" dirty="0">
                <a:solidFill>
                  <a:schemeClr val="tx1"/>
                </a:solidFill>
                <a:latin typeface="+mn-lt"/>
                <a:ea typeface="+mn-ea"/>
                <a:cs typeface="+mn-cs"/>
              </a:rPr>
              <a:t>“Socrates sentenced to death by drinking hemlock 399 BC”</a:t>
            </a:r>
          </a:p>
        </p:txBody>
      </p:sp>
      <p:pic>
        <p:nvPicPr>
          <p:cNvPr id="9" name="Picture 8" descr="A picture containing text&#10;&#10;Description automatically generated">
            <a:extLst>
              <a:ext uri="{FF2B5EF4-FFF2-40B4-BE49-F238E27FC236}">
                <a16:creationId xmlns:a16="http://schemas.microsoft.com/office/drawing/2014/main" xmlns="" id="{39A03157-058B-4B1E-8616-88AFF54D564F}"/>
              </a:ext>
            </a:extLst>
          </p:cNvPr>
          <p:cNvPicPr>
            <a:picLocks noChangeAspect="1"/>
          </p:cNvPicPr>
          <p:nvPr/>
        </p:nvPicPr>
        <p:blipFill rotWithShape="1">
          <a:blip r:embed="rId3">
            <a:extLst>
              <a:ext uri="{28A0092B-C50C-407E-A947-70E740481C1C}">
                <a14:useLocalDpi xmlns:a14="http://schemas.microsoft.com/office/drawing/2010/main" val="0"/>
              </a:ext>
            </a:extLst>
          </a:blip>
          <a:srcRect t="5727" r="-1" b="15035"/>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Tree>
    <p:extLst>
      <p:ext uri="{BB962C8B-B14F-4D97-AF65-F5344CB8AC3E}">
        <p14:creationId xmlns:p14="http://schemas.microsoft.com/office/powerpoint/2010/main" val="256797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alendar&#10;&#10;Description automatically generated">
            <a:extLst>
              <a:ext uri="{FF2B5EF4-FFF2-40B4-BE49-F238E27FC236}">
                <a16:creationId xmlns:a16="http://schemas.microsoft.com/office/drawing/2014/main" xmlns="" id="{8B6BAC2D-DDCE-4ABA-9069-CE185BE5E12E}"/>
              </a:ext>
            </a:extLst>
          </p:cNvPr>
          <p:cNvPicPr>
            <a:picLocks noChangeAspect="1"/>
          </p:cNvPicPr>
          <p:nvPr/>
        </p:nvPicPr>
        <p:blipFill rotWithShape="1">
          <a:blip r:embed="rId3">
            <a:extLst>
              <a:ext uri="{28A0092B-C50C-407E-A947-70E740481C1C}">
                <a14:useLocalDpi xmlns:a14="http://schemas.microsoft.com/office/drawing/2010/main" val="0"/>
              </a:ext>
            </a:extLst>
          </a:blip>
          <a:srcRect t="10382" r="-1" b="53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7F81427-8AA9-4FE8-ABB5-D55088A259F4}"/>
              </a:ext>
            </a:extLst>
          </p:cNvPr>
          <p:cNvSpPr>
            <a:spLocks noGrp="1"/>
          </p:cNvSpPr>
          <p:nvPr>
            <p:ph idx="1"/>
          </p:nvPr>
        </p:nvSpPr>
        <p:spPr>
          <a:xfrm>
            <a:off x="5297762" y="2706624"/>
            <a:ext cx="6251110" cy="3483864"/>
          </a:xfrm>
        </p:spPr>
        <p:txBody>
          <a:bodyPr>
            <a:normAutofit fontScale="92500" lnSpcReduction="20000"/>
          </a:bodyPr>
          <a:lstStyle/>
          <a:p>
            <a:r>
              <a:rPr lang="en-US" sz="3900" b="1" dirty="0"/>
              <a:t>Holistic philosopher</a:t>
            </a:r>
          </a:p>
          <a:p>
            <a:pPr marL="0" indent="0">
              <a:buNone/>
            </a:pPr>
            <a:r>
              <a:rPr lang="en-US" sz="3900" dirty="0"/>
              <a:t>Plato was a first holistic philosopher in that sense. He was a genius. </a:t>
            </a:r>
          </a:p>
          <a:p>
            <a:r>
              <a:rPr lang="en-US" sz="3900" b="1" dirty="0"/>
              <a:t>Platonic Dialogue</a:t>
            </a:r>
          </a:p>
          <a:p>
            <a:pPr marL="0" indent="0">
              <a:buNone/>
            </a:pPr>
            <a:r>
              <a:rPr lang="en-US" sz="3900" dirty="0"/>
              <a:t>Main hero in dialogues was Socrates</a:t>
            </a:r>
          </a:p>
          <a:p>
            <a:pPr marL="0" indent="0">
              <a:buNone/>
            </a:pPr>
            <a:endParaRPr lang="en-US" sz="2200" dirty="0"/>
          </a:p>
        </p:txBody>
      </p:sp>
    </p:spTree>
    <p:extLst>
      <p:ext uri="{BB962C8B-B14F-4D97-AF65-F5344CB8AC3E}">
        <p14:creationId xmlns:p14="http://schemas.microsoft.com/office/powerpoint/2010/main" val="120675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655</Words>
  <Application>Microsoft Office PowerPoint</Application>
  <PresentationFormat>Widescreen</PresentationFormat>
  <Paragraphs>101</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Aharoni</vt:lpstr>
      <vt:lpstr>Arial</vt:lpstr>
      <vt:lpstr>Arial Nova Cond Light</vt:lpstr>
      <vt:lpstr>Calibri</vt:lpstr>
      <vt:lpstr>Calibri Light</vt:lpstr>
      <vt:lpstr>Wingdings</vt:lpstr>
      <vt:lpstr>Office Theme</vt:lpstr>
      <vt:lpstr>“PLATO, Platoon” “ARISTOCLE” what ever you call Him He will be Great</vt:lpstr>
      <vt:lpstr>Introduction</vt:lpstr>
      <vt:lpstr>Early life</vt:lpstr>
      <vt:lpstr>Academy</vt:lpstr>
      <vt:lpstr>Athens</vt:lpstr>
      <vt:lpstr>Subjects</vt:lpstr>
      <vt:lpstr>“The safest general characterization of European Philosophy tradition is that it consists of a series of footnotes to PLATO” Alfred North Whitehead</vt:lpstr>
      <vt:lpstr>Socrates and Plato</vt:lpstr>
      <vt:lpstr>PowerPoint Presentation</vt:lpstr>
      <vt:lpstr>Epistemology </vt:lpstr>
      <vt:lpstr>A debate between Heraclitus and Parmenides</vt:lpstr>
      <vt:lpstr>Pythagoras and Plato “The world is number”</vt:lpstr>
      <vt:lpstr>“Let no man enter who does not know geometry” Plato</vt:lpstr>
      <vt:lpstr>Two types of world according to Plato</vt:lpstr>
      <vt:lpstr>Plato’s Dualism</vt:lpstr>
      <vt:lpstr>PowerPoint Presentation</vt:lpstr>
      <vt:lpstr>Aim of Education</vt:lpstr>
      <vt:lpstr>Curriculum of Education</vt:lpstr>
      <vt:lpstr>Role of Educator</vt:lpstr>
      <vt:lpstr>Education According to Classes</vt:lpstr>
      <vt:lpstr>Stage wise Assessment and continues Education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 Platoon” “ARISTOCLE” what ever you call Him He will be Great</dc:title>
  <dc:creator>DR RIFFAT UN NISA</dc:creator>
  <cp:lastModifiedBy>DR RIFFAT</cp:lastModifiedBy>
  <cp:revision>1</cp:revision>
  <dcterms:modified xsi:type="dcterms:W3CDTF">2021-06-15T06:32:35Z</dcterms:modified>
</cp:coreProperties>
</file>