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8" r:id="rId1"/>
  </p:sldMasterIdLst>
  <p:sldIdLst>
    <p:sldId id="256"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316" r:id="rId18"/>
    <p:sldId id="297" r:id="rId19"/>
    <p:sldId id="298" r:id="rId20"/>
    <p:sldId id="299" r:id="rId21"/>
    <p:sldId id="300" r:id="rId22"/>
    <p:sldId id="317"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t>11/17/2020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2838" y="71786"/>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5531" y="70103"/>
              <a:ext cx="9013190" cy="6692265"/>
            </a:xfrm>
            <a:custGeom>
              <a:avLst/>
              <a:gdLst/>
              <a:ahLst/>
              <a:cxnLst/>
              <a:rect l="l" t="t" r="r" b="b"/>
              <a:pathLst>
                <a:path w="9013190" h="6692265">
                  <a:moveTo>
                    <a:pt x="0" y="329819"/>
                  </a:moveTo>
                  <a:lnTo>
                    <a:pt x="3576" y="281088"/>
                  </a:lnTo>
                  <a:lnTo>
                    <a:pt x="13965" y="234576"/>
                  </a:lnTo>
                  <a:lnTo>
                    <a:pt x="30656" y="190791"/>
                  </a:lnTo>
                  <a:lnTo>
                    <a:pt x="53139" y="150245"/>
                  </a:lnTo>
                  <a:lnTo>
                    <a:pt x="80905" y="113448"/>
                  </a:lnTo>
                  <a:lnTo>
                    <a:pt x="113441" y="80911"/>
                  </a:lnTo>
                  <a:lnTo>
                    <a:pt x="150240" y="53144"/>
                  </a:lnTo>
                  <a:lnTo>
                    <a:pt x="190789" y="30660"/>
                  </a:lnTo>
                  <a:lnTo>
                    <a:pt x="234580" y="13967"/>
                  </a:lnTo>
                  <a:lnTo>
                    <a:pt x="281102" y="3576"/>
                  </a:lnTo>
                  <a:lnTo>
                    <a:pt x="329844" y="0"/>
                  </a:lnTo>
                  <a:lnTo>
                    <a:pt x="8683117" y="0"/>
                  </a:lnTo>
                  <a:lnTo>
                    <a:pt x="8731847" y="3576"/>
                  </a:lnTo>
                  <a:lnTo>
                    <a:pt x="8778359" y="13967"/>
                  </a:lnTo>
                  <a:lnTo>
                    <a:pt x="8822144" y="30660"/>
                  </a:lnTo>
                  <a:lnTo>
                    <a:pt x="8862690" y="53144"/>
                  </a:lnTo>
                  <a:lnTo>
                    <a:pt x="8899487" y="80911"/>
                  </a:lnTo>
                  <a:lnTo>
                    <a:pt x="8932024" y="113448"/>
                  </a:lnTo>
                  <a:lnTo>
                    <a:pt x="8959791" y="150245"/>
                  </a:lnTo>
                  <a:lnTo>
                    <a:pt x="8982275" y="190791"/>
                  </a:lnTo>
                  <a:lnTo>
                    <a:pt x="8998968" y="234576"/>
                  </a:lnTo>
                  <a:lnTo>
                    <a:pt x="9009359" y="281088"/>
                  </a:lnTo>
                  <a:lnTo>
                    <a:pt x="9012936" y="329819"/>
                  </a:lnTo>
                  <a:lnTo>
                    <a:pt x="9012936" y="6362026"/>
                  </a:lnTo>
                  <a:lnTo>
                    <a:pt x="9009359" y="6410769"/>
                  </a:lnTo>
                  <a:lnTo>
                    <a:pt x="8998968" y="6457290"/>
                  </a:lnTo>
                  <a:lnTo>
                    <a:pt x="8982275" y="6501081"/>
                  </a:lnTo>
                  <a:lnTo>
                    <a:pt x="8959791" y="6541631"/>
                  </a:lnTo>
                  <a:lnTo>
                    <a:pt x="8932024" y="6578430"/>
                  </a:lnTo>
                  <a:lnTo>
                    <a:pt x="8899487" y="6610967"/>
                  </a:lnTo>
                  <a:lnTo>
                    <a:pt x="8862690" y="6638733"/>
                  </a:lnTo>
                  <a:lnTo>
                    <a:pt x="8822144" y="6661216"/>
                  </a:lnTo>
                  <a:lnTo>
                    <a:pt x="8778359" y="6677908"/>
                  </a:lnTo>
                  <a:lnTo>
                    <a:pt x="8731847" y="6688297"/>
                  </a:lnTo>
                  <a:lnTo>
                    <a:pt x="8683117" y="6691873"/>
                  </a:lnTo>
                  <a:lnTo>
                    <a:pt x="329844" y="6691873"/>
                  </a:lnTo>
                  <a:lnTo>
                    <a:pt x="281102" y="6688297"/>
                  </a:lnTo>
                  <a:lnTo>
                    <a:pt x="234580" y="6677908"/>
                  </a:lnTo>
                  <a:lnTo>
                    <a:pt x="190789" y="6661216"/>
                  </a:lnTo>
                  <a:lnTo>
                    <a:pt x="150240" y="6638733"/>
                  </a:lnTo>
                  <a:lnTo>
                    <a:pt x="113441" y="6610967"/>
                  </a:lnTo>
                  <a:lnTo>
                    <a:pt x="80905" y="6578430"/>
                  </a:lnTo>
                  <a:lnTo>
                    <a:pt x="53139" y="6541631"/>
                  </a:lnTo>
                  <a:lnTo>
                    <a:pt x="30656" y="6501081"/>
                  </a:lnTo>
                  <a:lnTo>
                    <a:pt x="13965" y="6457290"/>
                  </a:lnTo>
                  <a:lnTo>
                    <a:pt x="3576" y="6410769"/>
                  </a:lnTo>
                  <a:lnTo>
                    <a:pt x="0" y="6362026"/>
                  </a:lnTo>
                  <a:lnTo>
                    <a:pt x="0" y="329819"/>
                  </a:lnTo>
                  <a:close/>
                </a:path>
              </a:pathLst>
            </a:custGeom>
            <a:ln w="6096">
              <a:solidFill>
                <a:srgbClr val="000000"/>
              </a:solidFill>
            </a:ln>
          </p:spPr>
          <p:txBody>
            <a:bodyPr wrap="square" lIns="0" tIns="0" rIns="0" bIns="0" rtlCol="0"/>
            <a:lstStyle/>
            <a:p>
              <a:endParaRPr/>
            </a:p>
          </p:txBody>
        </p:sp>
        <p:sp>
          <p:nvSpPr>
            <p:cNvPr id="5" name="object 5"/>
            <p:cNvSpPr/>
            <p:nvPr/>
          </p:nvSpPr>
          <p:spPr>
            <a:xfrm>
              <a:off x="62484" y="1395983"/>
              <a:ext cx="9022080" cy="121920"/>
            </a:xfrm>
            <a:custGeom>
              <a:avLst/>
              <a:gdLst/>
              <a:ahLst/>
              <a:cxnLst/>
              <a:rect l="l" t="t" r="r" b="b"/>
              <a:pathLst>
                <a:path w="9022080" h="121919">
                  <a:moveTo>
                    <a:pt x="9022080" y="0"/>
                  </a:moveTo>
                  <a:lnTo>
                    <a:pt x="0" y="0"/>
                  </a:lnTo>
                  <a:lnTo>
                    <a:pt x="0" y="121920"/>
                  </a:lnTo>
                  <a:lnTo>
                    <a:pt x="9022080" y="121920"/>
                  </a:lnTo>
                  <a:lnTo>
                    <a:pt x="9022080" y="0"/>
                  </a:lnTo>
                  <a:close/>
                </a:path>
              </a:pathLst>
            </a:custGeom>
            <a:solidFill>
              <a:srgbClr val="E6B0AB"/>
            </a:solidFill>
          </p:spPr>
          <p:txBody>
            <a:bodyPr wrap="square" lIns="0" tIns="0" rIns="0" bIns="0" rtlCol="0"/>
            <a:lstStyle/>
            <a:p>
              <a:endParaRPr/>
            </a:p>
          </p:txBody>
        </p:sp>
        <p:sp>
          <p:nvSpPr>
            <p:cNvPr id="6" name="object 6"/>
            <p:cNvSpPr/>
            <p:nvPr/>
          </p:nvSpPr>
          <p:spPr>
            <a:xfrm>
              <a:off x="62484" y="2976372"/>
              <a:ext cx="9022080" cy="111760"/>
            </a:xfrm>
            <a:custGeom>
              <a:avLst/>
              <a:gdLst/>
              <a:ahLst/>
              <a:cxnLst/>
              <a:rect l="l" t="t" r="r" b="b"/>
              <a:pathLst>
                <a:path w="9022080" h="111760">
                  <a:moveTo>
                    <a:pt x="9022080" y="0"/>
                  </a:moveTo>
                  <a:lnTo>
                    <a:pt x="0" y="0"/>
                  </a:lnTo>
                  <a:lnTo>
                    <a:pt x="0" y="111251"/>
                  </a:lnTo>
                  <a:lnTo>
                    <a:pt x="9022080" y="111251"/>
                  </a:lnTo>
                  <a:lnTo>
                    <a:pt x="9022080" y="0"/>
                  </a:lnTo>
                  <a:close/>
                </a:path>
              </a:pathLst>
            </a:custGeom>
            <a:solidFill>
              <a:srgbClr val="918485"/>
            </a:solidFill>
          </p:spPr>
          <p:txBody>
            <a:bodyPr wrap="square" lIns="0" tIns="0" rIns="0" bIns="0" rtlCol="0"/>
            <a:lstStyle/>
            <a:p>
              <a:endParaRPr/>
            </a:p>
          </p:txBody>
        </p:sp>
      </p:grpSp>
      <p:sp>
        <p:nvSpPr>
          <p:cNvPr id="7" name="object 7"/>
          <p:cNvSpPr txBox="1"/>
          <p:nvPr/>
        </p:nvSpPr>
        <p:spPr>
          <a:xfrm>
            <a:off x="1066800" y="3159379"/>
            <a:ext cx="7086600" cy="3237938"/>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 algn="ctr">
              <a:lnSpc>
                <a:spcPct val="100000"/>
              </a:lnSpc>
              <a:spcBef>
                <a:spcPts val="95"/>
              </a:spcBef>
            </a:pPr>
            <a:r>
              <a:rPr sz="2200" spc="-10" dirty="0">
                <a:solidFill>
                  <a:srgbClr val="696363"/>
                </a:solidFill>
                <a:latin typeface="Arial"/>
                <a:cs typeface="Arial"/>
              </a:rPr>
              <a:t>By</a:t>
            </a:r>
            <a:endParaRPr sz="2200" dirty="0">
              <a:latin typeface="Arial"/>
              <a:cs typeface="Arial"/>
            </a:endParaRPr>
          </a:p>
          <a:p>
            <a:pPr algn="ctr">
              <a:lnSpc>
                <a:spcPct val="100000"/>
              </a:lnSpc>
              <a:spcBef>
                <a:spcPts val="70"/>
              </a:spcBef>
            </a:pPr>
            <a:r>
              <a:rPr lang="en-US" sz="2800" spc="-45" dirty="0">
                <a:solidFill>
                  <a:schemeClr val="tx1"/>
                </a:solidFill>
                <a:latin typeface="Arial"/>
                <a:cs typeface="Arial"/>
              </a:rPr>
              <a:t>Muhammad </a:t>
            </a:r>
            <a:r>
              <a:rPr lang="en-US" sz="2800" spc="-45" dirty="0" err="1">
                <a:solidFill>
                  <a:schemeClr val="tx1"/>
                </a:solidFill>
                <a:latin typeface="Arial"/>
                <a:cs typeface="Arial"/>
              </a:rPr>
              <a:t>Iqbal</a:t>
            </a:r>
            <a:r>
              <a:rPr lang="en-US" sz="2800" spc="-45" dirty="0">
                <a:solidFill>
                  <a:schemeClr val="tx1"/>
                </a:solidFill>
                <a:latin typeface="Arial"/>
                <a:cs typeface="Arial"/>
              </a:rPr>
              <a:t> </a:t>
            </a:r>
            <a:r>
              <a:rPr lang="en-US" sz="2800" spc="-45" dirty="0" err="1">
                <a:solidFill>
                  <a:schemeClr val="tx1"/>
                </a:solidFill>
                <a:latin typeface="Arial"/>
                <a:cs typeface="Arial"/>
              </a:rPr>
              <a:t>Rana</a:t>
            </a:r>
            <a:endParaRPr sz="2800" dirty="0">
              <a:solidFill>
                <a:schemeClr val="tx1"/>
              </a:solidFill>
              <a:latin typeface="Arial"/>
              <a:cs typeface="Arial"/>
            </a:endParaRPr>
          </a:p>
          <a:p>
            <a:pPr algn="ctr">
              <a:lnSpc>
                <a:spcPct val="100000"/>
              </a:lnSpc>
              <a:spcBef>
                <a:spcPts val="75"/>
              </a:spcBef>
            </a:pPr>
            <a:r>
              <a:rPr lang="en-US" sz="2200" spc="-5" dirty="0">
                <a:solidFill>
                  <a:schemeClr val="tx1"/>
                </a:solidFill>
                <a:latin typeface="Arial"/>
                <a:cs typeface="Arial"/>
              </a:rPr>
              <a:t>Research Scholar</a:t>
            </a:r>
          </a:p>
          <a:p>
            <a:pPr algn="ctr">
              <a:lnSpc>
                <a:spcPct val="100000"/>
              </a:lnSpc>
              <a:spcBef>
                <a:spcPts val="75"/>
              </a:spcBef>
            </a:pPr>
            <a:r>
              <a:rPr lang="en-US" sz="2200" spc="-5" dirty="0">
                <a:solidFill>
                  <a:schemeClr val="tx1"/>
                </a:solidFill>
                <a:latin typeface="Arial"/>
                <a:cs typeface="Arial"/>
              </a:rPr>
              <a:t>Ph.D. Education </a:t>
            </a:r>
            <a:endParaRPr sz="2200" dirty="0">
              <a:solidFill>
                <a:schemeClr val="tx1"/>
              </a:solidFill>
              <a:latin typeface="Arial"/>
              <a:cs typeface="Arial"/>
            </a:endParaRPr>
          </a:p>
          <a:p>
            <a:pPr marL="12700" marR="5080" algn="ctr">
              <a:lnSpc>
                <a:spcPct val="80000"/>
              </a:lnSpc>
              <a:spcBef>
                <a:spcPts val="600"/>
              </a:spcBef>
            </a:pPr>
            <a:r>
              <a:rPr lang="en-US" sz="2200" spc="-5" dirty="0">
                <a:solidFill>
                  <a:schemeClr val="tx1"/>
                </a:solidFill>
                <a:latin typeface="Arial"/>
                <a:cs typeface="Arial"/>
              </a:rPr>
              <a:t>Visiting </a:t>
            </a:r>
            <a:r>
              <a:rPr lang="en-US" sz="2200" spc="-5" dirty="0" smtClean="0">
                <a:solidFill>
                  <a:schemeClr val="tx1"/>
                </a:solidFill>
                <a:latin typeface="Arial"/>
                <a:cs typeface="Arial"/>
              </a:rPr>
              <a:t>Lecturer</a:t>
            </a:r>
            <a:r>
              <a:rPr sz="2200" dirty="0" smtClean="0">
                <a:solidFill>
                  <a:schemeClr val="tx1"/>
                </a:solidFill>
                <a:latin typeface="Arial"/>
                <a:cs typeface="Arial"/>
              </a:rPr>
              <a:t> </a:t>
            </a:r>
            <a:endParaRPr lang="en-US" sz="2200" dirty="0" smtClean="0">
              <a:solidFill>
                <a:schemeClr val="tx1"/>
              </a:solidFill>
              <a:latin typeface="Arial"/>
              <a:cs typeface="Arial"/>
            </a:endParaRPr>
          </a:p>
          <a:p>
            <a:pPr marL="12700" marR="5080" algn="ctr">
              <a:lnSpc>
                <a:spcPct val="80000"/>
              </a:lnSpc>
              <a:spcBef>
                <a:spcPts val="600"/>
              </a:spcBef>
            </a:pPr>
            <a:r>
              <a:rPr sz="2200" dirty="0" smtClean="0">
                <a:solidFill>
                  <a:schemeClr val="tx1"/>
                </a:solidFill>
                <a:latin typeface="Arial"/>
                <a:cs typeface="Arial"/>
              </a:rPr>
              <a:t> </a:t>
            </a:r>
            <a:r>
              <a:rPr lang="en-US" sz="2200" spc="-5" dirty="0">
                <a:solidFill>
                  <a:schemeClr val="tx1"/>
                </a:solidFill>
                <a:latin typeface="Arial"/>
                <a:cs typeface="Arial"/>
              </a:rPr>
              <a:t>University of Sargodha</a:t>
            </a:r>
          </a:p>
          <a:p>
            <a:pPr marL="12700" marR="5080" algn="ctr">
              <a:lnSpc>
                <a:spcPct val="80000"/>
              </a:lnSpc>
              <a:spcBef>
                <a:spcPts val="600"/>
              </a:spcBef>
            </a:pPr>
            <a:r>
              <a:rPr lang="en-US" sz="2200" spc="-5" dirty="0" err="1">
                <a:solidFill>
                  <a:schemeClr val="tx1"/>
                </a:solidFill>
                <a:latin typeface="Arial"/>
                <a:cs typeface="Arial"/>
              </a:rPr>
              <a:t>Bhakkar</a:t>
            </a:r>
            <a:r>
              <a:rPr lang="en-US" sz="2200" spc="-5" dirty="0">
                <a:solidFill>
                  <a:schemeClr val="tx1"/>
                </a:solidFill>
                <a:latin typeface="Arial"/>
                <a:cs typeface="Arial"/>
              </a:rPr>
              <a:t> Campus </a:t>
            </a:r>
            <a:endParaRPr sz="2200" dirty="0">
              <a:solidFill>
                <a:schemeClr val="tx1"/>
              </a:solidFill>
              <a:latin typeface="Arial"/>
              <a:cs typeface="Arial"/>
            </a:endParaRPr>
          </a:p>
          <a:p>
            <a:pPr marL="1070610" marR="1064895" algn="ctr">
              <a:lnSpc>
                <a:spcPct val="102699"/>
              </a:lnSpc>
            </a:pPr>
            <a:r>
              <a:rPr lang="en-US" sz="2200" spc="-5" dirty="0">
                <a:solidFill>
                  <a:srgbClr val="002060"/>
                </a:solidFill>
                <a:latin typeface="Arial"/>
                <a:cs typeface="Arial"/>
              </a:rPr>
              <a:t>iqbalrana101@gmail.com</a:t>
            </a:r>
          </a:p>
          <a:p>
            <a:pPr marL="1070610" marR="1064895" algn="ctr">
              <a:lnSpc>
                <a:spcPct val="102699"/>
              </a:lnSpc>
            </a:pPr>
            <a:r>
              <a:rPr sz="2200" spc="-5" dirty="0">
                <a:solidFill>
                  <a:srgbClr val="696363"/>
                </a:solidFill>
                <a:latin typeface="Arial"/>
                <a:cs typeface="Arial"/>
              </a:rPr>
              <a:t> Cell:+92 </a:t>
            </a:r>
            <a:r>
              <a:rPr lang="en-US" sz="2200" spc="-5" dirty="0">
                <a:solidFill>
                  <a:srgbClr val="696363"/>
                </a:solidFill>
                <a:latin typeface="Arial"/>
                <a:cs typeface="Arial"/>
              </a:rPr>
              <a:t>333</a:t>
            </a:r>
            <a:r>
              <a:rPr sz="2200" spc="-15" dirty="0">
                <a:solidFill>
                  <a:srgbClr val="696363"/>
                </a:solidFill>
                <a:latin typeface="Arial"/>
                <a:cs typeface="Arial"/>
              </a:rPr>
              <a:t> </a:t>
            </a:r>
            <a:r>
              <a:rPr lang="en-US" sz="2200" spc="-5" dirty="0">
                <a:solidFill>
                  <a:srgbClr val="696363"/>
                </a:solidFill>
                <a:latin typeface="Arial"/>
                <a:cs typeface="Arial"/>
              </a:rPr>
              <a:t>8905098</a:t>
            </a:r>
            <a:endParaRPr sz="2200" dirty="0">
              <a:latin typeface="Arial"/>
              <a:cs typeface="Arial"/>
            </a:endParaRPr>
          </a:p>
        </p:txBody>
      </p:sp>
      <p:sp>
        <p:nvSpPr>
          <p:cNvPr id="8" name="object 8"/>
          <p:cNvSpPr txBox="1">
            <a:spLocks noGrp="1"/>
          </p:cNvSpPr>
          <p:nvPr>
            <p:ph type="title"/>
          </p:nvPr>
        </p:nvSpPr>
        <p:spPr>
          <a:xfrm>
            <a:off x="135322" y="1589689"/>
            <a:ext cx="9022080" cy="1000915"/>
          </a:xfrm>
          <a:prstGeom prst="rect">
            <a:avLst/>
          </a:prstGeom>
        </p:spPr>
        <p:style>
          <a:lnRef idx="1">
            <a:schemeClr val="accent4"/>
          </a:lnRef>
          <a:fillRef idx="3">
            <a:schemeClr val="accent4"/>
          </a:fillRef>
          <a:effectRef idx="2">
            <a:schemeClr val="accent4"/>
          </a:effectRef>
          <a:fontRef idx="minor">
            <a:schemeClr val="lt1"/>
          </a:fontRef>
        </p:style>
        <p:txBody>
          <a:bodyPr vert="horz" wrap="square" lIns="0" tIns="381635" rIns="0" bIns="0" rtlCol="0">
            <a:spAutoFit/>
          </a:bodyPr>
          <a:lstStyle/>
          <a:p>
            <a:pPr algn="ctr">
              <a:lnSpc>
                <a:spcPct val="100000"/>
              </a:lnSpc>
              <a:spcBef>
                <a:spcPts val="3005"/>
              </a:spcBef>
            </a:pPr>
            <a:r>
              <a:rPr sz="4000" spc="-5" dirty="0">
                <a:solidFill>
                  <a:srgbClr val="FFFFFF"/>
                </a:solidFill>
              </a:rPr>
              <a:t>Curriculum</a:t>
            </a:r>
            <a:r>
              <a:rPr sz="4000" spc="25" dirty="0">
                <a:solidFill>
                  <a:srgbClr val="FFFFFF"/>
                </a:solidFill>
              </a:rPr>
              <a:t> </a:t>
            </a:r>
            <a:r>
              <a:rPr sz="4000" spc="-5" dirty="0">
                <a:solidFill>
                  <a:srgbClr val="FFFFFF"/>
                </a:solidFill>
              </a:rPr>
              <a:t>Development</a:t>
            </a:r>
            <a:r>
              <a:rPr lang="en-US" sz="4000" spc="-5" dirty="0">
                <a:solidFill>
                  <a:srgbClr val="FFFFFF"/>
                </a:solidFill>
              </a:rPr>
              <a:t> (Foundation) </a:t>
            </a:r>
            <a:endParaRP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574675"/>
            <a:ext cx="7263130" cy="756920"/>
          </a:xfrm>
          <a:prstGeom prst="rect">
            <a:avLst/>
          </a:prstGeom>
        </p:spPr>
        <p:txBody>
          <a:bodyPr vert="horz" wrap="square" lIns="0" tIns="12700" rIns="0" bIns="0" rtlCol="0">
            <a:spAutoFit/>
          </a:bodyPr>
          <a:lstStyle/>
          <a:p>
            <a:pPr marL="12700" marR="5080">
              <a:lnSpc>
                <a:spcPct val="100000"/>
              </a:lnSpc>
              <a:spcBef>
                <a:spcPts val="100"/>
              </a:spcBef>
            </a:pPr>
            <a:r>
              <a:rPr sz="2400" spc="-5" dirty="0">
                <a:solidFill>
                  <a:srgbClr val="696363"/>
                </a:solidFill>
                <a:latin typeface="Arial"/>
                <a:cs typeface="Arial"/>
              </a:rPr>
              <a:t>2.4 Curriculum Development under various Education  Policies </a:t>
            </a:r>
            <a:r>
              <a:rPr sz="2400" dirty="0">
                <a:solidFill>
                  <a:srgbClr val="696363"/>
                </a:solidFill>
                <a:latin typeface="Arial"/>
                <a:cs typeface="Arial"/>
              </a:rPr>
              <a:t>of</a:t>
            </a:r>
            <a:r>
              <a:rPr sz="2400" spc="35" dirty="0">
                <a:solidFill>
                  <a:srgbClr val="696363"/>
                </a:solidFill>
                <a:latin typeface="Arial"/>
                <a:cs typeface="Arial"/>
              </a:rPr>
              <a:t> </a:t>
            </a:r>
            <a:r>
              <a:rPr sz="2400" spc="-5" dirty="0">
                <a:solidFill>
                  <a:srgbClr val="696363"/>
                </a:solidFill>
                <a:latin typeface="Arial"/>
                <a:cs typeface="Arial"/>
              </a:rPr>
              <a:t>Pakistan</a:t>
            </a:r>
            <a:endParaRPr sz="2400">
              <a:latin typeface="Arial"/>
              <a:cs typeface="Arial"/>
            </a:endParaRPr>
          </a:p>
        </p:txBody>
      </p:sp>
      <p:sp>
        <p:nvSpPr>
          <p:cNvPr id="3" name="object 3"/>
          <p:cNvSpPr txBox="1">
            <a:spLocks noGrp="1"/>
          </p:cNvSpPr>
          <p:nvPr>
            <p:ph type="title"/>
          </p:nvPr>
        </p:nvSpPr>
        <p:spPr>
          <a:xfrm>
            <a:off x="993444" y="1395958"/>
            <a:ext cx="6604634" cy="1367790"/>
          </a:xfrm>
          <a:prstGeom prst="rect">
            <a:avLst/>
          </a:prstGeom>
        </p:spPr>
        <p:txBody>
          <a:bodyPr vert="horz" wrap="square" lIns="0" tIns="88900" rIns="0" bIns="0" rtlCol="0">
            <a:spAutoFit/>
          </a:bodyPr>
          <a:lstStyle/>
          <a:p>
            <a:pPr marL="12700">
              <a:lnSpc>
                <a:spcPct val="100000"/>
              </a:lnSpc>
              <a:spcBef>
                <a:spcPts val="700"/>
              </a:spcBef>
            </a:pPr>
            <a:r>
              <a:rPr sz="2600" dirty="0">
                <a:solidFill>
                  <a:srgbClr val="000000"/>
                </a:solidFill>
              </a:rPr>
              <a:t>Education Policy</a:t>
            </a:r>
            <a:r>
              <a:rPr sz="2600" spc="-30" dirty="0">
                <a:solidFill>
                  <a:srgbClr val="000000"/>
                </a:solidFill>
              </a:rPr>
              <a:t> </a:t>
            </a:r>
            <a:r>
              <a:rPr sz="2600" dirty="0">
                <a:solidFill>
                  <a:srgbClr val="000000"/>
                </a:solidFill>
              </a:rPr>
              <a:t>1970</a:t>
            </a:r>
            <a:endParaRPr sz="2600"/>
          </a:p>
          <a:p>
            <a:pPr marL="12700" marR="5080">
              <a:lnSpc>
                <a:spcPct val="100000"/>
              </a:lnSpc>
              <a:spcBef>
                <a:spcPts val="605"/>
              </a:spcBef>
            </a:pPr>
            <a:r>
              <a:rPr sz="2600" dirty="0">
                <a:solidFill>
                  <a:srgbClr val="000000"/>
                </a:solidFill>
              </a:rPr>
              <a:t>In this policy the following goals/guidelines</a:t>
            </a:r>
            <a:r>
              <a:rPr sz="2600" spc="-60" dirty="0">
                <a:solidFill>
                  <a:srgbClr val="000000"/>
                </a:solidFill>
              </a:rPr>
              <a:t> </a:t>
            </a:r>
            <a:r>
              <a:rPr sz="2600" dirty="0">
                <a:solidFill>
                  <a:srgbClr val="000000"/>
                </a:solidFill>
              </a:rPr>
              <a:t>of  education were</a:t>
            </a:r>
            <a:r>
              <a:rPr sz="2600" spc="-30" dirty="0">
                <a:solidFill>
                  <a:srgbClr val="000000"/>
                </a:solidFill>
              </a:rPr>
              <a:t> </a:t>
            </a:r>
            <a:r>
              <a:rPr sz="2600" dirty="0">
                <a:solidFill>
                  <a:srgbClr val="000000"/>
                </a:solidFill>
              </a:rPr>
              <a:t>developed:</a:t>
            </a:r>
            <a:endParaRPr sz="2600"/>
          </a:p>
        </p:txBody>
      </p:sp>
      <p:sp>
        <p:nvSpPr>
          <p:cNvPr id="4" name="object 4"/>
          <p:cNvSpPr txBox="1"/>
          <p:nvPr/>
        </p:nvSpPr>
        <p:spPr>
          <a:xfrm>
            <a:off x="993444" y="2813431"/>
            <a:ext cx="7301230" cy="3897629"/>
          </a:xfrm>
          <a:prstGeom prst="rect">
            <a:avLst/>
          </a:prstGeom>
        </p:spPr>
        <p:txBody>
          <a:bodyPr vert="horz" wrap="square" lIns="0" tIns="13335" rIns="0" bIns="0" rtlCol="0">
            <a:spAutoFit/>
          </a:bodyPr>
          <a:lstStyle/>
          <a:p>
            <a:pPr marL="286385" marR="5080" indent="-274320">
              <a:lnSpc>
                <a:spcPct val="100000"/>
              </a:lnSpc>
              <a:spcBef>
                <a:spcPts val="105"/>
              </a:spcBef>
              <a:buClr>
                <a:srgbClr val="D24717"/>
              </a:buClr>
              <a:buSzPct val="84615"/>
              <a:buFont typeface="Wingdings 2"/>
              <a:buChar char=""/>
              <a:tabLst>
                <a:tab pos="287020" algn="l"/>
              </a:tabLst>
            </a:pPr>
            <a:r>
              <a:rPr sz="2600" dirty="0">
                <a:latin typeface="Arial"/>
                <a:cs typeface="Arial"/>
              </a:rPr>
              <a:t>Inclusion of Islamic values for national unity</a:t>
            </a:r>
            <a:r>
              <a:rPr sz="2600" spc="-65" dirty="0">
                <a:latin typeface="Arial"/>
                <a:cs typeface="Arial"/>
              </a:rPr>
              <a:t> </a:t>
            </a:r>
            <a:r>
              <a:rPr sz="2600" dirty="0">
                <a:latin typeface="Arial"/>
                <a:cs typeface="Arial"/>
              </a:rPr>
              <a:t>and  progress</a:t>
            </a:r>
            <a:endParaRPr sz="2600">
              <a:latin typeface="Arial"/>
              <a:cs typeface="Arial"/>
            </a:endParaRPr>
          </a:p>
          <a:p>
            <a:pPr marL="286385" marR="885190" indent="-274320">
              <a:lnSpc>
                <a:spcPct val="100000"/>
              </a:lnSpc>
              <a:spcBef>
                <a:spcPts val="600"/>
              </a:spcBef>
              <a:buClr>
                <a:srgbClr val="D24717"/>
              </a:buClr>
              <a:buSzPct val="84615"/>
              <a:buFont typeface="Wingdings 2"/>
              <a:buChar char=""/>
              <a:tabLst>
                <a:tab pos="287020" algn="l"/>
              </a:tabLst>
            </a:pPr>
            <a:r>
              <a:rPr sz="2600" dirty="0">
                <a:latin typeface="Arial"/>
                <a:cs typeface="Arial"/>
              </a:rPr>
              <a:t>Inclusion of Programs related to</a:t>
            </a:r>
            <a:r>
              <a:rPr sz="2600" spc="-40" dirty="0">
                <a:latin typeface="Arial"/>
                <a:cs typeface="Arial"/>
              </a:rPr>
              <a:t> </a:t>
            </a:r>
            <a:r>
              <a:rPr sz="2600" dirty="0">
                <a:latin typeface="Arial"/>
                <a:cs typeface="Arial"/>
              </a:rPr>
              <a:t>scientific,  vocational</a:t>
            </a:r>
            <a:endParaRPr sz="2600">
              <a:latin typeface="Arial"/>
              <a:cs typeface="Arial"/>
            </a:endParaRPr>
          </a:p>
          <a:p>
            <a:pPr marL="286385" indent="-274320">
              <a:lnSpc>
                <a:spcPct val="100000"/>
              </a:lnSpc>
              <a:spcBef>
                <a:spcPts val="600"/>
              </a:spcBef>
              <a:buClr>
                <a:srgbClr val="D24717"/>
              </a:buClr>
              <a:buSzPct val="84615"/>
              <a:buFont typeface="Wingdings 2"/>
              <a:buChar char=""/>
              <a:tabLst>
                <a:tab pos="287020" algn="l"/>
              </a:tabLst>
            </a:pPr>
            <a:r>
              <a:rPr sz="2600" dirty="0">
                <a:latin typeface="Arial"/>
                <a:cs typeface="Arial"/>
              </a:rPr>
              <a:t>Role of Education for social</a:t>
            </a:r>
            <a:r>
              <a:rPr sz="2600" spc="-60" dirty="0">
                <a:latin typeface="Arial"/>
                <a:cs typeface="Arial"/>
              </a:rPr>
              <a:t> </a:t>
            </a:r>
            <a:r>
              <a:rPr sz="2600" dirty="0">
                <a:latin typeface="Arial"/>
                <a:cs typeface="Arial"/>
              </a:rPr>
              <a:t>change</a:t>
            </a:r>
            <a:endParaRPr sz="2600">
              <a:latin typeface="Arial"/>
              <a:cs typeface="Arial"/>
            </a:endParaRPr>
          </a:p>
          <a:p>
            <a:pPr marL="286385" indent="-274320">
              <a:lnSpc>
                <a:spcPct val="100000"/>
              </a:lnSpc>
              <a:spcBef>
                <a:spcPts val="600"/>
              </a:spcBef>
              <a:buClr>
                <a:srgbClr val="D24717"/>
              </a:buClr>
              <a:buSzPct val="84615"/>
              <a:buFont typeface="Wingdings 2"/>
              <a:buChar char=""/>
              <a:tabLst>
                <a:tab pos="287020" algn="l"/>
              </a:tabLst>
            </a:pPr>
            <a:r>
              <a:rPr sz="2600" dirty="0">
                <a:latin typeface="Arial"/>
                <a:cs typeface="Arial"/>
              </a:rPr>
              <a:t>Quality</a:t>
            </a:r>
            <a:r>
              <a:rPr sz="2600" spc="-20" dirty="0">
                <a:latin typeface="Arial"/>
                <a:cs typeface="Arial"/>
              </a:rPr>
              <a:t> </a:t>
            </a:r>
            <a:r>
              <a:rPr sz="2600" dirty="0">
                <a:latin typeface="Arial"/>
                <a:cs typeface="Arial"/>
              </a:rPr>
              <a:t>Education</a:t>
            </a:r>
            <a:endParaRPr sz="2600">
              <a:latin typeface="Arial"/>
              <a:cs typeface="Arial"/>
            </a:endParaRPr>
          </a:p>
          <a:p>
            <a:pPr marL="286385" marR="868680" indent="-274320" algn="just">
              <a:lnSpc>
                <a:spcPct val="100000"/>
              </a:lnSpc>
              <a:spcBef>
                <a:spcPts val="600"/>
              </a:spcBef>
              <a:buClr>
                <a:srgbClr val="D24717"/>
              </a:buClr>
              <a:buSzPct val="84615"/>
              <a:buFont typeface="Wingdings 2"/>
              <a:buChar char=""/>
              <a:tabLst>
                <a:tab pos="287020" algn="l"/>
              </a:tabLst>
            </a:pPr>
            <a:r>
              <a:rPr sz="2600" dirty="0">
                <a:latin typeface="Arial"/>
                <a:cs typeface="Arial"/>
              </a:rPr>
              <a:t>Providing academic freedom and</a:t>
            </a:r>
            <a:r>
              <a:rPr sz="2600" spc="-60" dirty="0">
                <a:latin typeface="Arial"/>
                <a:cs typeface="Arial"/>
              </a:rPr>
              <a:t> </a:t>
            </a:r>
            <a:r>
              <a:rPr sz="2600" dirty="0">
                <a:latin typeface="Arial"/>
                <a:cs typeface="Arial"/>
              </a:rPr>
              <a:t>financial  support for healthy and </a:t>
            </a:r>
            <a:r>
              <a:rPr sz="2600" spc="-5" dirty="0">
                <a:latin typeface="Arial"/>
                <a:cs typeface="Arial"/>
              </a:rPr>
              <a:t>efficient </a:t>
            </a:r>
            <a:r>
              <a:rPr sz="2600" dirty="0">
                <a:latin typeface="Arial"/>
                <a:cs typeface="Arial"/>
              </a:rPr>
              <a:t>growth of  educational</a:t>
            </a:r>
            <a:r>
              <a:rPr sz="2600" spc="-25" dirty="0">
                <a:latin typeface="Arial"/>
                <a:cs typeface="Arial"/>
              </a:rPr>
              <a:t> </a:t>
            </a:r>
            <a:r>
              <a:rPr sz="2600" dirty="0">
                <a:latin typeface="Arial"/>
                <a:cs typeface="Arial"/>
              </a:rPr>
              <a:t>institutions</a:t>
            </a:r>
            <a:endParaRPr sz="2600">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574675"/>
            <a:ext cx="7263130" cy="756920"/>
          </a:xfrm>
          <a:prstGeom prst="rect">
            <a:avLst/>
          </a:prstGeom>
        </p:spPr>
        <p:txBody>
          <a:bodyPr vert="horz" wrap="square" lIns="0" tIns="12700" rIns="0" bIns="0" rtlCol="0">
            <a:spAutoFit/>
          </a:bodyPr>
          <a:lstStyle/>
          <a:p>
            <a:pPr marL="12700" marR="5080">
              <a:lnSpc>
                <a:spcPct val="100000"/>
              </a:lnSpc>
              <a:spcBef>
                <a:spcPts val="100"/>
              </a:spcBef>
            </a:pPr>
            <a:r>
              <a:rPr sz="2400" spc="-5" dirty="0">
                <a:solidFill>
                  <a:srgbClr val="696363"/>
                </a:solidFill>
                <a:latin typeface="Arial"/>
                <a:cs typeface="Arial"/>
              </a:rPr>
              <a:t>2.4 Curriculum Development under various Education  Policies </a:t>
            </a:r>
            <a:r>
              <a:rPr sz="2400" dirty="0">
                <a:solidFill>
                  <a:srgbClr val="696363"/>
                </a:solidFill>
                <a:latin typeface="Arial"/>
                <a:cs typeface="Arial"/>
              </a:rPr>
              <a:t>of</a:t>
            </a:r>
            <a:r>
              <a:rPr sz="2400" spc="35" dirty="0">
                <a:solidFill>
                  <a:srgbClr val="696363"/>
                </a:solidFill>
                <a:latin typeface="Arial"/>
                <a:cs typeface="Arial"/>
              </a:rPr>
              <a:t> </a:t>
            </a:r>
            <a:r>
              <a:rPr sz="2400" spc="-5" dirty="0">
                <a:solidFill>
                  <a:srgbClr val="696363"/>
                </a:solidFill>
                <a:latin typeface="Arial"/>
                <a:cs typeface="Arial"/>
              </a:rPr>
              <a:t>Pakistan</a:t>
            </a:r>
            <a:endParaRPr sz="2400">
              <a:latin typeface="Arial"/>
              <a:cs typeface="Arial"/>
            </a:endParaRPr>
          </a:p>
        </p:txBody>
      </p:sp>
      <p:sp>
        <p:nvSpPr>
          <p:cNvPr id="3" name="object 3"/>
          <p:cNvSpPr txBox="1">
            <a:spLocks noGrp="1"/>
          </p:cNvSpPr>
          <p:nvPr>
            <p:ph type="title"/>
          </p:nvPr>
        </p:nvSpPr>
        <p:spPr>
          <a:xfrm>
            <a:off x="993444" y="1432306"/>
            <a:ext cx="3298190" cy="422275"/>
          </a:xfrm>
          <a:prstGeom prst="rect">
            <a:avLst/>
          </a:prstGeom>
        </p:spPr>
        <p:txBody>
          <a:bodyPr vert="horz" wrap="square" lIns="0" tIns="13335" rIns="0" bIns="0" rtlCol="0">
            <a:spAutoFit/>
          </a:bodyPr>
          <a:lstStyle/>
          <a:p>
            <a:pPr marL="12700">
              <a:lnSpc>
                <a:spcPct val="100000"/>
              </a:lnSpc>
              <a:spcBef>
                <a:spcPts val="105"/>
              </a:spcBef>
            </a:pPr>
            <a:r>
              <a:rPr sz="2600" dirty="0">
                <a:solidFill>
                  <a:srgbClr val="000000"/>
                </a:solidFill>
              </a:rPr>
              <a:t>Education Policy</a:t>
            </a:r>
            <a:r>
              <a:rPr sz="2600" spc="-70" dirty="0">
                <a:solidFill>
                  <a:srgbClr val="000000"/>
                </a:solidFill>
              </a:rPr>
              <a:t> </a:t>
            </a:r>
            <a:r>
              <a:rPr sz="2600" dirty="0">
                <a:solidFill>
                  <a:srgbClr val="000000"/>
                </a:solidFill>
              </a:rPr>
              <a:t>1970</a:t>
            </a:r>
            <a:endParaRPr sz="2600"/>
          </a:p>
        </p:txBody>
      </p:sp>
      <p:sp>
        <p:nvSpPr>
          <p:cNvPr id="4" name="object 4"/>
          <p:cNvSpPr txBox="1">
            <a:spLocks noGrp="1"/>
          </p:cNvSpPr>
          <p:nvPr>
            <p:ph idx="1"/>
          </p:nvPr>
        </p:nvSpPr>
        <p:spPr>
          <a:prstGeom prst="rect">
            <a:avLst/>
          </a:prstGeom>
        </p:spPr>
        <p:txBody>
          <a:bodyPr vert="horz" wrap="square" lIns="0" tIns="49530" rIns="0" bIns="0" rtlCol="0">
            <a:spAutoFit/>
          </a:bodyPr>
          <a:lstStyle/>
          <a:p>
            <a:pPr marL="286385" indent="-274320">
              <a:lnSpc>
                <a:spcPct val="100000"/>
              </a:lnSpc>
              <a:spcBef>
                <a:spcPts val="390"/>
              </a:spcBef>
              <a:buClr>
                <a:srgbClr val="D24717"/>
              </a:buClr>
              <a:buSzPct val="84615"/>
              <a:buFont typeface="Wingdings 2"/>
              <a:buChar char=""/>
              <a:tabLst>
                <a:tab pos="287020" algn="l"/>
              </a:tabLst>
            </a:pPr>
            <a:r>
              <a:rPr dirty="0"/>
              <a:t>A curriculum committee was</a:t>
            </a:r>
            <a:r>
              <a:rPr spc="-210" dirty="0"/>
              <a:t> </a:t>
            </a:r>
            <a:r>
              <a:rPr dirty="0"/>
              <a:t>made</a:t>
            </a:r>
          </a:p>
          <a:p>
            <a:pPr marL="286385" marR="941705" indent="-274320">
              <a:lnSpc>
                <a:spcPts val="2810"/>
              </a:lnSpc>
              <a:spcBef>
                <a:spcPts val="645"/>
              </a:spcBef>
              <a:buClr>
                <a:srgbClr val="D24717"/>
              </a:buClr>
              <a:buSzPct val="84615"/>
              <a:buFont typeface="Wingdings 2"/>
              <a:buChar char=""/>
              <a:tabLst>
                <a:tab pos="287020" algn="l"/>
              </a:tabLst>
            </a:pPr>
            <a:r>
              <a:rPr spc="-35" dirty="0"/>
              <a:t>Teachers </a:t>
            </a:r>
            <a:r>
              <a:rPr dirty="0"/>
              <a:t>training institutes also involved</a:t>
            </a:r>
            <a:r>
              <a:rPr spc="-45" dirty="0"/>
              <a:t> </a:t>
            </a:r>
            <a:r>
              <a:rPr dirty="0"/>
              <a:t>in  curriculum</a:t>
            </a:r>
          </a:p>
          <a:p>
            <a:pPr marL="286385" indent="-274320">
              <a:lnSpc>
                <a:spcPct val="100000"/>
              </a:lnSpc>
              <a:spcBef>
                <a:spcPts val="244"/>
              </a:spcBef>
              <a:buClr>
                <a:srgbClr val="D24717"/>
              </a:buClr>
              <a:buSzPct val="84615"/>
              <a:buFont typeface="Wingdings 2"/>
              <a:buChar char=""/>
              <a:tabLst>
                <a:tab pos="287020" algn="l"/>
              </a:tabLst>
            </a:pPr>
            <a:r>
              <a:rPr spc="-70" dirty="0"/>
              <a:t>Text </a:t>
            </a:r>
            <a:r>
              <a:rPr dirty="0"/>
              <a:t>book board was</a:t>
            </a:r>
            <a:r>
              <a:rPr spc="25" dirty="0"/>
              <a:t> </a:t>
            </a:r>
            <a:r>
              <a:rPr dirty="0"/>
              <a:t>established</a:t>
            </a:r>
          </a:p>
          <a:p>
            <a:pPr marL="286385" marR="1032510" indent="-274320">
              <a:lnSpc>
                <a:spcPts val="2810"/>
              </a:lnSpc>
              <a:spcBef>
                <a:spcPts val="640"/>
              </a:spcBef>
              <a:buClr>
                <a:srgbClr val="D24717"/>
              </a:buClr>
              <a:buSzPct val="84615"/>
              <a:buFont typeface="Wingdings 2"/>
              <a:buChar char=""/>
              <a:tabLst>
                <a:tab pos="287020" algn="l"/>
              </a:tabLst>
            </a:pPr>
            <a:r>
              <a:rPr dirty="0"/>
              <a:t>All were responsible for elementary and  secondary school curriculum</a:t>
            </a:r>
            <a:r>
              <a:rPr spc="-75" dirty="0"/>
              <a:t> </a:t>
            </a:r>
            <a:r>
              <a:rPr dirty="0"/>
              <a:t>development</a:t>
            </a:r>
          </a:p>
          <a:p>
            <a:pPr marL="286385" marR="5080" indent="-274320">
              <a:lnSpc>
                <a:spcPts val="2810"/>
              </a:lnSpc>
              <a:spcBef>
                <a:spcPts val="595"/>
              </a:spcBef>
              <a:buClr>
                <a:srgbClr val="D24717"/>
              </a:buClr>
              <a:buSzPct val="84615"/>
              <a:buFont typeface="Wingdings 2"/>
              <a:buChar char=""/>
              <a:tabLst>
                <a:tab pos="287020" algn="l"/>
              </a:tabLst>
            </a:pPr>
            <a:r>
              <a:rPr dirty="0"/>
              <a:t>At elementary level basic linguistic and</a:t>
            </a:r>
            <a:r>
              <a:rPr spc="-70" dirty="0"/>
              <a:t> </a:t>
            </a:r>
            <a:r>
              <a:rPr dirty="0"/>
              <a:t>numerical  skills and manual and production work related to  physical and social</a:t>
            </a:r>
            <a:r>
              <a:rPr spc="-60" dirty="0"/>
              <a:t> </a:t>
            </a:r>
            <a:r>
              <a:rPr dirty="0"/>
              <a:t>environment</a:t>
            </a:r>
          </a:p>
          <a:p>
            <a:pPr marL="286385" marR="295910" indent="-274320">
              <a:lnSpc>
                <a:spcPts val="2810"/>
              </a:lnSpc>
              <a:spcBef>
                <a:spcPts val="595"/>
              </a:spcBef>
              <a:buClr>
                <a:srgbClr val="D24717"/>
              </a:buClr>
              <a:buSzPct val="84615"/>
              <a:buFont typeface="Wingdings 2"/>
              <a:buChar char=""/>
              <a:tabLst>
                <a:tab pos="287020" algn="l"/>
              </a:tabLst>
            </a:pPr>
            <a:r>
              <a:rPr dirty="0"/>
              <a:t>At secondary level science, and technical  subjects and manual arts, agriculture,</a:t>
            </a:r>
            <a:r>
              <a:rPr spc="-50" dirty="0"/>
              <a:t> </a:t>
            </a:r>
            <a:r>
              <a:rPr dirty="0"/>
              <a:t>industrial  etc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574675"/>
            <a:ext cx="7263130" cy="756920"/>
          </a:xfrm>
          <a:prstGeom prst="rect">
            <a:avLst/>
          </a:prstGeom>
        </p:spPr>
        <p:txBody>
          <a:bodyPr vert="horz" wrap="square" lIns="0" tIns="12700" rIns="0" bIns="0" rtlCol="0">
            <a:spAutoFit/>
          </a:bodyPr>
          <a:lstStyle/>
          <a:p>
            <a:pPr marL="12700" marR="5080">
              <a:lnSpc>
                <a:spcPct val="100000"/>
              </a:lnSpc>
              <a:spcBef>
                <a:spcPts val="100"/>
              </a:spcBef>
            </a:pPr>
            <a:r>
              <a:rPr sz="2400" spc="-5" dirty="0">
                <a:solidFill>
                  <a:srgbClr val="696363"/>
                </a:solidFill>
                <a:latin typeface="Arial"/>
                <a:cs typeface="Arial"/>
              </a:rPr>
              <a:t>2.4 Curriculum Development under various Education  Policies </a:t>
            </a:r>
            <a:r>
              <a:rPr sz="2400" dirty="0">
                <a:solidFill>
                  <a:srgbClr val="696363"/>
                </a:solidFill>
                <a:latin typeface="Arial"/>
                <a:cs typeface="Arial"/>
              </a:rPr>
              <a:t>of</a:t>
            </a:r>
            <a:r>
              <a:rPr sz="2400" spc="35" dirty="0">
                <a:solidFill>
                  <a:srgbClr val="696363"/>
                </a:solidFill>
                <a:latin typeface="Arial"/>
                <a:cs typeface="Arial"/>
              </a:rPr>
              <a:t> </a:t>
            </a:r>
            <a:r>
              <a:rPr sz="2400" spc="-5" dirty="0">
                <a:solidFill>
                  <a:srgbClr val="696363"/>
                </a:solidFill>
                <a:latin typeface="Arial"/>
                <a:cs typeface="Arial"/>
              </a:rPr>
              <a:t>Pakistan</a:t>
            </a:r>
            <a:endParaRPr sz="2400">
              <a:latin typeface="Arial"/>
              <a:cs typeface="Arial"/>
            </a:endParaRPr>
          </a:p>
        </p:txBody>
      </p:sp>
      <p:sp>
        <p:nvSpPr>
          <p:cNvPr id="3" name="object 3"/>
          <p:cNvSpPr txBox="1">
            <a:spLocks noGrp="1"/>
          </p:cNvSpPr>
          <p:nvPr>
            <p:ph type="title"/>
          </p:nvPr>
        </p:nvSpPr>
        <p:spPr>
          <a:xfrm>
            <a:off x="993444" y="1471930"/>
            <a:ext cx="3298190" cy="422275"/>
          </a:xfrm>
          <a:prstGeom prst="rect">
            <a:avLst/>
          </a:prstGeom>
        </p:spPr>
        <p:txBody>
          <a:bodyPr vert="horz" wrap="square" lIns="0" tIns="13335" rIns="0" bIns="0" rtlCol="0">
            <a:spAutoFit/>
          </a:bodyPr>
          <a:lstStyle/>
          <a:p>
            <a:pPr marL="12700">
              <a:lnSpc>
                <a:spcPct val="100000"/>
              </a:lnSpc>
              <a:spcBef>
                <a:spcPts val="105"/>
              </a:spcBef>
            </a:pPr>
            <a:r>
              <a:rPr sz="2600" dirty="0">
                <a:solidFill>
                  <a:srgbClr val="000000"/>
                </a:solidFill>
              </a:rPr>
              <a:t>Education Policy</a:t>
            </a:r>
            <a:r>
              <a:rPr sz="2600" spc="-70" dirty="0">
                <a:solidFill>
                  <a:srgbClr val="000000"/>
                </a:solidFill>
              </a:rPr>
              <a:t> </a:t>
            </a:r>
            <a:r>
              <a:rPr sz="2600" dirty="0">
                <a:solidFill>
                  <a:srgbClr val="000000"/>
                </a:solidFill>
              </a:rPr>
              <a:t>1978</a:t>
            </a:r>
            <a:endParaRPr sz="2600"/>
          </a:p>
        </p:txBody>
      </p:sp>
      <p:sp>
        <p:nvSpPr>
          <p:cNvPr id="4" name="object 4"/>
          <p:cNvSpPr txBox="1"/>
          <p:nvPr/>
        </p:nvSpPr>
        <p:spPr>
          <a:xfrm>
            <a:off x="993444" y="1944751"/>
            <a:ext cx="7559675" cy="4141470"/>
          </a:xfrm>
          <a:prstGeom prst="rect">
            <a:avLst/>
          </a:prstGeom>
        </p:spPr>
        <p:txBody>
          <a:bodyPr vert="horz" wrap="square" lIns="0" tIns="13335" rIns="0" bIns="0" rtlCol="0">
            <a:spAutoFit/>
          </a:bodyPr>
          <a:lstStyle/>
          <a:p>
            <a:pPr marL="286385" marR="263525" indent="-274320" algn="just">
              <a:lnSpc>
                <a:spcPct val="100000"/>
              </a:lnSpc>
              <a:spcBef>
                <a:spcPts val="105"/>
              </a:spcBef>
              <a:buClr>
                <a:srgbClr val="D24717"/>
              </a:buClr>
              <a:buSzPct val="84615"/>
              <a:buFont typeface="Wingdings 2"/>
              <a:buChar char=""/>
              <a:tabLst>
                <a:tab pos="287020" algn="l"/>
              </a:tabLst>
            </a:pPr>
            <a:r>
              <a:rPr sz="2600" dirty="0">
                <a:latin typeface="Arial"/>
                <a:cs typeface="Arial"/>
              </a:rPr>
              <a:t>In this policy the national aims of education with  the principles of Islam, </a:t>
            </a:r>
            <a:r>
              <a:rPr sz="2600" spc="-5" dirty="0">
                <a:latin typeface="Arial"/>
                <a:cs typeface="Arial"/>
              </a:rPr>
              <a:t>rich </a:t>
            </a:r>
            <a:r>
              <a:rPr sz="2600" dirty="0">
                <a:latin typeface="Arial"/>
                <a:cs typeface="Arial"/>
              </a:rPr>
              <a:t>cultural heritage</a:t>
            </a:r>
            <a:r>
              <a:rPr sz="2600" spc="-40" dirty="0">
                <a:latin typeface="Arial"/>
                <a:cs typeface="Arial"/>
              </a:rPr>
              <a:t> </a:t>
            </a:r>
            <a:r>
              <a:rPr sz="2600" dirty="0">
                <a:latin typeface="Arial"/>
                <a:cs typeface="Arial"/>
              </a:rPr>
              <a:t>and  socioeconomic</a:t>
            </a:r>
            <a:r>
              <a:rPr sz="2600" spc="-20" dirty="0">
                <a:latin typeface="Arial"/>
                <a:cs typeface="Arial"/>
              </a:rPr>
              <a:t> </a:t>
            </a:r>
            <a:r>
              <a:rPr sz="2600" dirty="0">
                <a:latin typeface="Arial"/>
                <a:cs typeface="Arial"/>
              </a:rPr>
              <a:t>needs.</a:t>
            </a:r>
            <a:endParaRPr sz="2600">
              <a:latin typeface="Arial"/>
              <a:cs typeface="Arial"/>
            </a:endParaRPr>
          </a:p>
          <a:p>
            <a:pPr marL="286385" marR="441325" indent="-274320">
              <a:lnSpc>
                <a:spcPct val="100000"/>
              </a:lnSpc>
              <a:spcBef>
                <a:spcPts val="595"/>
              </a:spcBef>
              <a:buClr>
                <a:srgbClr val="D24717"/>
              </a:buClr>
              <a:buSzPct val="84615"/>
              <a:buFont typeface="Wingdings 2"/>
              <a:buChar char=""/>
              <a:tabLst>
                <a:tab pos="287020" algn="l"/>
              </a:tabLst>
            </a:pPr>
            <a:r>
              <a:rPr sz="2600" dirty="0">
                <a:latin typeface="Arial"/>
                <a:cs typeface="Arial"/>
              </a:rPr>
              <a:t>The whole curriculum and textbooks will be  reviewed and ensure that adequate content on  Islam and</a:t>
            </a:r>
            <a:r>
              <a:rPr sz="2600" spc="-15" dirty="0">
                <a:latin typeface="Arial"/>
                <a:cs typeface="Arial"/>
              </a:rPr>
              <a:t> </a:t>
            </a:r>
            <a:r>
              <a:rPr sz="2600" dirty="0">
                <a:latin typeface="Arial"/>
                <a:cs typeface="Arial"/>
              </a:rPr>
              <a:t>ideology</a:t>
            </a:r>
            <a:endParaRPr sz="2600">
              <a:latin typeface="Arial"/>
              <a:cs typeface="Arial"/>
            </a:endParaRPr>
          </a:p>
          <a:p>
            <a:pPr marL="286385" marR="5080" indent="-274320">
              <a:lnSpc>
                <a:spcPct val="100000"/>
              </a:lnSpc>
              <a:spcBef>
                <a:spcPts val="605"/>
              </a:spcBef>
              <a:buClr>
                <a:srgbClr val="D24717"/>
              </a:buClr>
              <a:buSzPct val="84615"/>
              <a:buFont typeface="Wingdings 2"/>
              <a:buChar char=""/>
              <a:tabLst>
                <a:tab pos="287020" algn="l"/>
              </a:tabLst>
            </a:pPr>
            <a:r>
              <a:rPr sz="2600" dirty="0">
                <a:latin typeface="Arial"/>
                <a:cs typeface="Arial"/>
              </a:rPr>
              <a:t>The curriculum of Deeni Madrasshs were  reviewed to </a:t>
            </a:r>
            <a:r>
              <a:rPr sz="2600" spc="5" dirty="0">
                <a:latin typeface="Arial"/>
                <a:cs typeface="Arial"/>
              </a:rPr>
              <a:t>make </a:t>
            </a:r>
            <a:r>
              <a:rPr sz="2600" dirty="0">
                <a:latin typeface="Arial"/>
                <a:cs typeface="Arial"/>
              </a:rPr>
              <a:t>them in </a:t>
            </a:r>
            <a:r>
              <a:rPr sz="2600" spc="-5" dirty="0">
                <a:latin typeface="Arial"/>
                <a:cs typeface="Arial"/>
              </a:rPr>
              <a:t>line </a:t>
            </a:r>
            <a:r>
              <a:rPr sz="2600" dirty="0">
                <a:latin typeface="Arial"/>
                <a:cs typeface="Arial"/>
              </a:rPr>
              <a:t>with the Quran</a:t>
            </a:r>
            <a:r>
              <a:rPr sz="2600" spc="-55" dirty="0">
                <a:latin typeface="Arial"/>
                <a:cs typeface="Arial"/>
              </a:rPr>
              <a:t> </a:t>
            </a:r>
            <a:r>
              <a:rPr sz="2600" dirty="0">
                <a:latin typeface="Arial"/>
                <a:cs typeface="Arial"/>
              </a:rPr>
              <a:t>and  Suunah and also the need of modern age on </a:t>
            </a:r>
            <a:r>
              <a:rPr sz="2600" spc="-5" dirty="0">
                <a:latin typeface="Arial"/>
                <a:cs typeface="Arial"/>
              </a:rPr>
              <a:t>the  </a:t>
            </a:r>
            <a:r>
              <a:rPr sz="2600" dirty="0">
                <a:latin typeface="Arial"/>
                <a:cs typeface="Arial"/>
              </a:rPr>
              <a:t>other</a:t>
            </a:r>
            <a:r>
              <a:rPr sz="2600" spc="-5" dirty="0">
                <a:latin typeface="Arial"/>
                <a:cs typeface="Arial"/>
              </a:rPr>
              <a:t> </a:t>
            </a:r>
            <a:r>
              <a:rPr sz="2600" dirty="0">
                <a:latin typeface="Arial"/>
                <a:cs typeface="Arial"/>
              </a:rPr>
              <a:t>side.</a:t>
            </a:r>
            <a:endParaRPr sz="260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574675"/>
            <a:ext cx="7263130" cy="756920"/>
          </a:xfrm>
          <a:prstGeom prst="rect">
            <a:avLst/>
          </a:prstGeom>
        </p:spPr>
        <p:txBody>
          <a:bodyPr vert="horz" wrap="square" lIns="0" tIns="12700" rIns="0" bIns="0" rtlCol="0">
            <a:spAutoFit/>
          </a:bodyPr>
          <a:lstStyle/>
          <a:p>
            <a:pPr marL="12700" marR="5080">
              <a:lnSpc>
                <a:spcPct val="100000"/>
              </a:lnSpc>
              <a:spcBef>
                <a:spcPts val="100"/>
              </a:spcBef>
            </a:pPr>
            <a:r>
              <a:rPr sz="2400" spc="-5" dirty="0">
                <a:solidFill>
                  <a:srgbClr val="696363"/>
                </a:solidFill>
                <a:latin typeface="Arial"/>
                <a:cs typeface="Arial"/>
              </a:rPr>
              <a:t>2.4 Curriculum Development under various Education  Policies </a:t>
            </a:r>
            <a:r>
              <a:rPr sz="2400" dirty="0">
                <a:solidFill>
                  <a:srgbClr val="696363"/>
                </a:solidFill>
                <a:latin typeface="Arial"/>
                <a:cs typeface="Arial"/>
              </a:rPr>
              <a:t>of</a:t>
            </a:r>
            <a:r>
              <a:rPr sz="2400" spc="35" dirty="0">
                <a:solidFill>
                  <a:srgbClr val="696363"/>
                </a:solidFill>
                <a:latin typeface="Arial"/>
                <a:cs typeface="Arial"/>
              </a:rPr>
              <a:t> </a:t>
            </a:r>
            <a:r>
              <a:rPr sz="2400" spc="-5" dirty="0">
                <a:solidFill>
                  <a:srgbClr val="696363"/>
                </a:solidFill>
                <a:latin typeface="Arial"/>
                <a:cs typeface="Arial"/>
              </a:rPr>
              <a:t>Pakistan</a:t>
            </a:r>
            <a:endParaRPr sz="2400">
              <a:latin typeface="Arial"/>
              <a:cs typeface="Arial"/>
            </a:endParaRPr>
          </a:p>
        </p:txBody>
      </p:sp>
      <p:sp>
        <p:nvSpPr>
          <p:cNvPr id="3" name="object 3"/>
          <p:cNvSpPr txBox="1">
            <a:spLocks noGrp="1"/>
          </p:cNvSpPr>
          <p:nvPr>
            <p:ph type="title"/>
          </p:nvPr>
        </p:nvSpPr>
        <p:spPr>
          <a:xfrm>
            <a:off x="993444" y="1395958"/>
            <a:ext cx="6383020" cy="971550"/>
          </a:xfrm>
          <a:prstGeom prst="rect">
            <a:avLst/>
          </a:prstGeom>
        </p:spPr>
        <p:txBody>
          <a:bodyPr vert="horz" wrap="square" lIns="0" tIns="88900" rIns="0" bIns="0" rtlCol="0">
            <a:spAutoFit/>
          </a:bodyPr>
          <a:lstStyle/>
          <a:p>
            <a:pPr marL="12700">
              <a:lnSpc>
                <a:spcPct val="100000"/>
              </a:lnSpc>
              <a:spcBef>
                <a:spcPts val="700"/>
              </a:spcBef>
            </a:pPr>
            <a:r>
              <a:rPr sz="2600" dirty="0">
                <a:solidFill>
                  <a:srgbClr val="000000"/>
                </a:solidFill>
              </a:rPr>
              <a:t>Education Policy</a:t>
            </a:r>
            <a:r>
              <a:rPr sz="2600" spc="-30" dirty="0">
                <a:solidFill>
                  <a:srgbClr val="000000"/>
                </a:solidFill>
              </a:rPr>
              <a:t> </a:t>
            </a:r>
            <a:r>
              <a:rPr sz="2600" dirty="0">
                <a:solidFill>
                  <a:srgbClr val="000000"/>
                </a:solidFill>
              </a:rPr>
              <a:t>1972-80</a:t>
            </a:r>
            <a:endParaRPr sz="2600"/>
          </a:p>
          <a:p>
            <a:pPr marL="12700">
              <a:lnSpc>
                <a:spcPct val="100000"/>
              </a:lnSpc>
              <a:spcBef>
                <a:spcPts val="605"/>
              </a:spcBef>
            </a:pPr>
            <a:r>
              <a:rPr sz="2600" dirty="0">
                <a:solidFill>
                  <a:srgbClr val="000000"/>
                </a:solidFill>
              </a:rPr>
              <a:t>In this policy following changes were</a:t>
            </a:r>
            <a:r>
              <a:rPr sz="2600" spc="-65" dirty="0">
                <a:solidFill>
                  <a:srgbClr val="000000"/>
                </a:solidFill>
              </a:rPr>
              <a:t> </a:t>
            </a:r>
            <a:r>
              <a:rPr sz="2600" dirty="0">
                <a:solidFill>
                  <a:srgbClr val="000000"/>
                </a:solidFill>
              </a:rPr>
              <a:t>made:</a:t>
            </a:r>
            <a:endParaRPr sz="2600"/>
          </a:p>
        </p:txBody>
      </p:sp>
      <p:sp>
        <p:nvSpPr>
          <p:cNvPr id="4" name="object 4"/>
          <p:cNvSpPr txBox="1"/>
          <p:nvPr/>
        </p:nvSpPr>
        <p:spPr>
          <a:xfrm>
            <a:off x="993444" y="2417191"/>
            <a:ext cx="7286625" cy="3028950"/>
          </a:xfrm>
          <a:prstGeom prst="rect">
            <a:avLst/>
          </a:prstGeom>
        </p:spPr>
        <p:txBody>
          <a:bodyPr vert="horz" wrap="square" lIns="0" tIns="13335" rIns="0" bIns="0" rtlCol="0">
            <a:spAutoFit/>
          </a:bodyPr>
          <a:lstStyle/>
          <a:p>
            <a:pPr marL="286385" marR="69215" indent="-274320">
              <a:lnSpc>
                <a:spcPct val="100000"/>
              </a:lnSpc>
              <a:spcBef>
                <a:spcPts val="105"/>
              </a:spcBef>
              <a:buClr>
                <a:srgbClr val="D24717"/>
              </a:buClr>
              <a:buSzPct val="84615"/>
              <a:buFont typeface="Wingdings 2"/>
              <a:buChar char=""/>
              <a:tabLst>
                <a:tab pos="287020" algn="l"/>
              </a:tabLst>
            </a:pPr>
            <a:r>
              <a:rPr sz="2600" spc="-5" dirty="0">
                <a:latin typeface="Arial"/>
                <a:cs typeface="Arial"/>
              </a:rPr>
              <a:t>Curriculum </a:t>
            </a:r>
            <a:r>
              <a:rPr sz="2600" dirty="0">
                <a:latin typeface="Arial"/>
                <a:cs typeface="Arial"/>
              </a:rPr>
              <a:t>should </a:t>
            </a:r>
            <a:r>
              <a:rPr sz="2600" spc="-5" dirty="0">
                <a:latin typeface="Arial"/>
                <a:cs typeface="Arial"/>
              </a:rPr>
              <a:t>be </a:t>
            </a:r>
            <a:r>
              <a:rPr sz="2600" dirty="0">
                <a:latin typeface="Arial"/>
                <a:cs typeface="Arial"/>
              </a:rPr>
              <a:t>relevant to </a:t>
            </a:r>
            <a:r>
              <a:rPr sz="2600" spc="-10" dirty="0">
                <a:latin typeface="Arial"/>
                <a:cs typeface="Arial"/>
              </a:rPr>
              <a:t>nation’s </a:t>
            </a:r>
            <a:r>
              <a:rPr sz="2600" dirty="0">
                <a:latin typeface="Arial"/>
                <a:cs typeface="Arial"/>
              </a:rPr>
              <a:t>social  and economic</a:t>
            </a:r>
            <a:r>
              <a:rPr sz="2600" spc="-35" dirty="0">
                <a:latin typeface="Arial"/>
                <a:cs typeface="Arial"/>
              </a:rPr>
              <a:t> </a:t>
            </a:r>
            <a:r>
              <a:rPr sz="2600" dirty="0">
                <a:latin typeface="Arial"/>
                <a:cs typeface="Arial"/>
              </a:rPr>
              <a:t>needs</a:t>
            </a:r>
            <a:endParaRPr sz="2600">
              <a:latin typeface="Arial"/>
              <a:cs typeface="Arial"/>
            </a:endParaRPr>
          </a:p>
          <a:p>
            <a:pPr marL="286385" marR="94615" indent="-274320">
              <a:lnSpc>
                <a:spcPct val="100000"/>
              </a:lnSpc>
              <a:spcBef>
                <a:spcPts val="600"/>
              </a:spcBef>
              <a:buClr>
                <a:srgbClr val="D24717"/>
              </a:buClr>
              <a:buSzPct val="84615"/>
              <a:buFont typeface="Wingdings 2"/>
              <a:buChar char=""/>
              <a:tabLst>
                <a:tab pos="287020" algn="l"/>
              </a:tabLst>
            </a:pPr>
            <a:r>
              <a:rPr sz="2600" dirty="0">
                <a:latin typeface="Arial"/>
                <a:cs typeface="Arial"/>
              </a:rPr>
              <a:t>Learning of concept and skills and observation,  exploration, experimentation, agro-technical  education.</a:t>
            </a:r>
            <a:endParaRPr sz="2600">
              <a:latin typeface="Arial"/>
              <a:cs typeface="Arial"/>
            </a:endParaRPr>
          </a:p>
          <a:p>
            <a:pPr marL="286385" indent="-274320">
              <a:lnSpc>
                <a:spcPct val="100000"/>
              </a:lnSpc>
              <a:spcBef>
                <a:spcPts val="600"/>
              </a:spcBef>
              <a:buClr>
                <a:srgbClr val="D24717"/>
              </a:buClr>
              <a:buSzPct val="84615"/>
              <a:buFont typeface="Wingdings 2"/>
              <a:buChar char=""/>
              <a:tabLst>
                <a:tab pos="287020" algn="l"/>
              </a:tabLst>
            </a:pPr>
            <a:r>
              <a:rPr sz="2600" dirty="0">
                <a:latin typeface="Arial"/>
                <a:cs typeface="Arial"/>
              </a:rPr>
              <a:t>Addition of general and technical</a:t>
            </a:r>
            <a:r>
              <a:rPr sz="2600" spc="-35" dirty="0">
                <a:latin typeface="Arial"/>
                <a:cs typeface="Arial"/>
              </a:rPr>
              <a:t> </a:t>
            </a:r>
            <a:r>
              <a:rPr sz="2600" dirty="0">
                <a:latin typeface="Arial"/>
                <a:cs typeface="Arial"/>
              </a:rPr>
              <a:t>education</a:t>
            </a:r>
            <a:endParaRPr sz="2600">
              <a:latin typeface="Arial"/>
              <a:cs typeface="Arial"/>
            </a:endParaRPr>
          </a:p>
          <a:p>
            <a:pPr marL="286385" indent="-274320">
              <a:lnSpc>
                <a:spcPct val="100000"/>
              </a:lnSpc>
              <a:spcBef>
                <a:spcPts val="600"/>
              </a:spcBef>
              <a:buClr>
                <a:srgbClr val="D24717"/>
              </a:buClr>
              <a:buSzPct val="84615"/>
              <a:buFont typeface="Wingdings 2"/>
              <a:buChar char=""/>
              <a:tabLst>
                <a:tab pos="287020" algn="l"/>
              </a:tabLst>
            </a:pPr>
            <a:r>
              <a:rPr sz="2600" dirty="0">
                <a:latin typeface="Arial"/>
                <a:cs typeface="Arial"/>
              </a:rPr>
              <a:t>Addition of elective subjects for SSC and</a:t>
            </a:r>
            <a:r>
              <a:rPr sz="2600" spc="-20" dirty="0">
                <a:latin typeface="Arial"/>
                <a:cs typeface="Arial"/>
              </a:rPr>
              <a:t> </a:t>
            </a:r>
            <a:r>
              <a:rPr sz="2600" dirty="0">
                <a:latin typeface="Arial"/>
                <a:cs typeface="Arial"/>
              </a:rPr>
              <a:t>HSSC</a:t>
            </a:r>
            <a:endParaRPr sz="260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993444" y="1432306"/>
            <a:ext cx="7400290" cy="4727575"/>
          </a:xfrm>
          <a:prstGeom prst="rect">
            <a:avLst/>
          </a:prstGeom>
        </p:spPr>
        <p:txBody>
          <a:bodyPr vert="horz" wrap="square" lIns="0" tIns="52705" rIns="0" bIns="0" rtlCol="0">
            <a:spAutoFit/>
          </a:bodyPr>
          <a:lstStyle/>
          <a:p>
            <a:pPr marL="12700" marR="5080">
              <a:lnSpc>
                <a:spcPct val="90000"/>
              </a:lnSpc>
              <a:spcBef>
                <a:spcPts val="415"/>
              </a:spcBef>
            </a:pPr>
            <a:r>
              <a:rPr sz="2600" dirty="0">
                <a:latin typeface="Arial"/>
                <a:cs typeface="Arial"/>
              </a:rPr>
              <a:t>Curriculum foundations are those forces that  influence and shape the minds of curriculum  developers and enhance the content and structure  of the subsequent curriculum. They influence  developer’s thinking about curriculum. The  curriculum developers thinks on important  foundations before designing</a:t>
            </a:r>
            <a:r>
              <a:rPr sz="2600" spc="-30" dirty="0">
                <a:latin typeface="Arial"/>
                <a:cs typeface="Arial"/>
              </a:rPr>
              <a:t> </a:t>
            </a:r>
            <a:r>
              <a:rPr sz="2600" dirty="0">
                <a:latin typeface="Arial"/>
                <a:cs typeface="Arial"/>
              </a:rPr>
              <a:t>curriculum:</a:t>
            </a:r>
            <a:endParaRPr sz="2600">
              <a:latin typeface="Arial"/>
              <a:cs typeface="Arial"/>
            </a:endParaRPr>
          </a:p>
          <a:p>
            <a:pPr marL="286385" indent="-274320">
              <a:lnSpc>
                <a:spcPct val="100000"/>
              </a:lnSpc>
              <a:spcBef>
                <a:spcPts val="285"/>
              </a:spcBef>
              <a:buClr>
                <a:srgbClr val="D24717"/>
              </a:buClr>
              <a:buSzPct val="84615"/>
              <a:buFont typeface="Wingdings 2"/>
              <a:buChar char=""/>
              <a:tabLst>
                <a:tab pos="287020" algn="l"/>
              </a:tabLst>
            </a:pPr>
            <a:r>
              <a:rPr sz="2600" dirty="0">
                <a:latin typeface="Arial"/>
                <a:cs typeface="Arial"/>
              </a:rPr>
              <a:t>Philosophy and</a:t>
            </a:r>
            <a:r>
              <a:rPr sz="2600" spc="-65" dirty="0">
                <a:latin typeface="Arial"/>
                <a:cs typeface="Arial"/>
              </a:rPr>
              <a:t> </a:t>
            </a:r>
            <a:r>
              <a:rPr sz="2600" dirty="0">
                <a:latin typeface="Arial"/>
                <a:cs typeface="Arial"/>
              </a:rPr>
              <a:t>Curriculum</a:t>
            </a:r>
            <a:endParaRPr sz="2600">
              <a:latin typeface="Arial"/>
              <a:cs typeface="Arial"/>
            </a:endParaRPr>
          </a:p>
          <a:p>
            <a:pPr marL="286385" indent="-274320">
              <a:lnSpc>
                <a:spcPct val="100000"/>
              </a:lnSpc>
              <a:spcBef>
                <a:spcPts val="290"/>
              </a:spcBef>
              <a:buClr>
                <a:srgbClr val="D24717"/>
              </a:buClr>
              <a:buSzPct val="84615"/>
              <a:buFont typeface="Wingdings 2"/>
              <a:buChar char=""/>
              <a:tabLst>
                <a:tab pos="287020" algn="l"/>
              </a:tabLst>
            </a:pPr>
            <a:r>
              <a:rPr sz="2600" dirty="0">
                <a:latin typeface="Arial"/>
                <a:cs typeface="Arial"/>
              </a:rPr>
              <a:t>Psychological</a:t>
            </a:r>
            <a:r>
              <a:rPr sz="2600" spc="-65" dirty="0">
                <a:latin typeface="Arial"/>
                <a:cs typeface="Arial"/>
              </a:rPr>
              <a:t> </a:t>
            </a:r>
            <a:r>
              <a:rPr sz="2600" dirty="0">
                <a:latin typeface="Arial"/>
                <a:cs typeface="Arial"/>
              </a:rPr>
              <a:t>Foundations</a:t>
            </a:r>
            <a:endParaRPr sz="2600">
              <a:latin typeface="Arial"/>
              <a:cs typeface="Arial"/>
            </a:endParaRPr>
          </a:p>
          <a:p>
            <a:pPr marL="286385" indent="-274320">
              <a:lnSpc>
                <a:spcPct val="100000"/>
              </a:lnSpc>
              <a:spcBef>
                <a:spcPts val="290"/>
              </a:spcBef>
              <a:buClr>
                <a:srgbClr val="D24717"/>
              </a:buClr>
              <a:buSzPct val="84615"/>
              <a:buFont typeface="Wingdings 2"/>
              <a:buChar char=""/>
              <a:tabLst>
                <a:tab pos="287020" algn="l"/>
              </a:tabLst>
            </a:pPr>
            <a:r>
              <a:rPr sz="2600" dirty="0">
                <a:latin typeface="Arial"/>
                <a:cs typeface="Arial"/>
              </a:rPr>
              <a:t>Sociological</a:t>
            </a:r>
            <a:r>
              <a:rPr sz="2600" spc="-35" dirty="0">
                <a:latin typeface="Arial"/>
                <a:cs typeface="Arial"/>
              </a:rPr>
              <a:t> </a:t>
            </a:r>
            <a:r>
              <a:rPr sz="2600" dirty="0">
                <a:latin typeface="Arial"/>
                <a:cs typeface="Arial"/>
              </a:rPr>
              <a:t>Foundations</a:t>
            </a:r>
            <a:endParaRPr sz="2600">
              <a:latin typeface="Arial"/>
              <a:cs typeface="Arial"/>
            </a:endParaRPr>
          </a:p>
          <a:p>
            <a:pPr marL="286385" indent="-274320">
              <a:lnSpc>
                <a:spcPct val="100000"/>
              </a:lnSpc>
              <a:spcBef>
                <a:spcPts val="290"/>
              </a:spcBef>
              <a:buClr>
                <a:srgbClr val="D24717"/>
              </a:buClr>
              <a:buSzPct val="84615"/>
              <a:buFont typeface="Wingdings 2"/>
              <a:buChar char=""/>
              <a:tabLst>
                <a:tab pos="287020" algn="l"/>
              </a:tabLst>
            </a:pPr>
            <a:r>
              <a:rPr sz="2600" dirty="0">
                <a:latin typeface="Arial"/>
                <a:cs typeface="Arial"/>
              </a:rPr>
              <a:t>Historical</a:t>
            </a:r>
            <a:r>
              <a:rPr sz="2600" spc="-30" dirty="0">
                <a:latin typeface="Arial"/>
                <a:cs typeface="Arial"/>
              </a:rPr>
              <a:t> </a:t>
            </a:r>
            <a:r>
              <a:rPr sz="2600" dirty="0">
                <a:latin typeface="Arial"/>
                <a:cs typeface="Arial"/>
              </a:rPr>
              <a:t>Foundations</a:t>
            </a:r>
            <a:endParaRPr sz="2600">
              <a:latin typeface="Arial"/>
              <a:cs typeface="Arial"/>
            </a:endParaRPr>
          </a:p>
          <a:p>
            <a:pPr marL="286385" indent="-274320">
              <a:lnSpc>
                <a:spcPct val="100000"/>
              </a:lnSpc>
              <a:spcBef>
                <a:spcPts val="285"/>
              </a:spcBef>
              <a:buClr>
                <a:srgbClr val="D24717"/>
              </a:buClr>
              <a:buSzPct val="84615"/>
              <a:buFont typeface="Wingdings 2"/>
              <a:buChar char=""/>
              <a:tabLst>
                <a:tab pos="287020" algn="l"/>
              </a:tabLst>
            </a:pPr>
            <a:r>
              <a:rPr sz="2600" dirty="0">
                <a:latin typeface="Arial"/>
                <a:cs typeface="Arial"/>
              </a:rPr>
              <a:t>Economic</a:t>
            </a:r>
            <a:r>
              <a:rPr sz="2600" spc="-35" dirty="0">
                <a:latin typeface="Arial"/>
                <a:cs typeface="Arial"/>
              </a:rPr>
              <a:t> </a:t>
            </a:r>
            <a:r>
              <a:rPr sz="2600" dirty="0">
                <a:latin typeface="Arial"/>
                <a:cs typeface="Arial"/>
              </a:rPr>
              <a:t>Foundations</a:t>
            </a:r>
            <a:endParaRPr sz="260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993444" y="1400302"/>
            <a:ext cx="7524115" cy="472948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Arial"/>
                <a:cs typeface="Arial"/>
              </a:rPr>
              <a:t>Philosophy </a:t>
            </a:r>
            <a:r>
              <a:rPr sz="2400" b="1" dirty="0">
                <a:latin typeface="Arial"/>
                <a:cs typeface="Arial"/>
              </a:rPr>
              <a:t>and</a:t>
            </a:r>
            <a:r>
              <a:rPr sz="2400" b="1" spc="-30" dirty="0">
                <a:latin typeface="Arial"/>
                <a:cs typeface="Arial"/>
              </a:rPr>
              <a:t> </a:t>
            </a:r>
            <a:r>
              <a:rPr sz="2400" b="1" dirty="0">
                <a:latin typeface="Arial"/>
                <a:cs typeface="Arial"/>
              </a:rPr>
              <a:t>Curriculum</a:t>
            </a:r>
            <a:endParaRPr sz="2400">
              <a:latin typeface="Arial"/>
              <a:cs typeface="Arial"/>
            </a:endParaRPr>
          </a:p>
          <a:p>
            <a:pPr marL="286385" indent="-274320">
              <a:lnSpc>
                <a:spcPts val="2595"/>
              </a:lnSpc>
              <a:spcBef>
                <a:spcPts val="20"/>
              </a:spcBef>
              <a:buClr>
                <a:srgbClr val="D24717"/>
              </a:buClr>
              <a:buSzPct val="85416"/>
              <a:buFont typeface="Wingdings 2"/>
              <a:buChar char=""/>
              <a:tabLst>
                <a:tab pos="286385" algn="l"/>
                <a:tab pos="287020" algn="l"/>
              </a:tabLst>
            </a:pPr>
            <a:r>
              <a:rPr sz="2400" spc="-5" dirty="0">
                <a:latin typeface="Arial"/>
                <a:cs typeface="Arial"/>
              </a:rPr>
              <a:t>Philosophy </a:t>
            </a:r>
            <a:r>
              <a:rPr sz="2400" dirty="0">
                <a:latin typeface="Arial"/>
                <a:cs typeface="Arial"/>
              </a:rPr>
              <a:t>is the </a:t>
            </a:r>
            <a:r>
              <a:rPr sz="2400" spc="-5" dirty="0">
                <a:latin typeface="Arial"/>
                <a:cs typeface="Arial"/>
              </a:rPr>
              <a:t>search </a:t>
            </a:r>
            <a:r>
              <a:rPr sz="2400" dirty="0">
                <a:latin typeface="Arial"/>
                <a:cs typeface="Arial"/>
              </a:rPr>
              <a:t>of </a:t>
            </a:r>
            <a:r>
              <a:rPr sz="2400" spc="-5" dirty="0">
                <a:latin typeface="Arial"/>
                <a:cs typeface="Arial"/>
              </a:rPr>
              <a:t>wisdom and</a:t>
            </a:r>
            <a:r>
              <a:rPr sz="2400" spc="60" dirty="0">
                <a:latin typeface="Arial"/>
                <a:cs typeface="Arial"/>
              </a:rPr>
              <a:t> </a:t>
            </a:r>
            <a:r>
              <a:rPr sz="2400" spc="-5" dirty="0">
                <a:latin typeface="Arial"/>
                <a:cs typeface="Arial"/>
              </a:rPr>
              <a:t>knowledge,</a:t>
            </a:r>
            <a:endParaRPr sz="2400">
              <a:latin typeface="Arial"/>
              <a:cs typeface="Arial"/>
            </a:endParaRPr>
          </a:p>
          <a:p>
            <a:pPr marL="286385">
              <a:lnSpc>
                <a:spcPts val="2595"/>
              </a:lnSpc>
            </a:pPr>
            <a:r>
              <a:rPr sz="2400" spc="-5" dirty="0">
                <a:latin typeface="Arial"/>
                <a:cs typeface="Arial"/>
              </a:rPr>
              <a:t>the studies </a:t>
            </a:r>
            <a:r>
              <a:rPr sz="2400" dirty="0">
                <a:latin typeface="Arial"/>
                <a:cs typeface="Arial"/>
              </a:rPr>
              <a:t>of </a:t>
            </a:r>
            <a:r>
              <a:rPr sz="2400" spc="-5" dirty="0">
                <a:latin typeface="Arial"/>
                <a:cs typeface="Arial"/>
              </a:rPr>
              <a:t>realities and general</a:t>
            </a:r>
            <a:r>
              <a:rPr sz="2400" spc="65" dirty="0">
                <a:latin typeface="Arial"/>
                <a:cs typeface="Arial"/>
              </a:rPr>
              <a:t> </a:t>
            </a:r>
            <a:r>
              <a:rPr sz="2400" spc="-5" dirty="0">
                <a:latin typeface="Arial"/>
                <a:cs typeface="Arial"/>
              </a:rPr>
              <a:t>principles.</a:t>
            </a:r>
            <a:endParaRPr sz="240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dirty="0">
                <a:latin typeface="Arial"/>
                <a:cs typeface="Arial"/>
              </a:rPr>
              <a:t>It </a:t>
            </a:r>
            <a:r>
              <a:rPr sz="2400" spc="-5" dirty="0">
                <a:latin typeface="Arial"/>
                <a:cs typeface="Arial"/>
              </a:rPr>
              <a:t>concerns with the search </a:t>
            </a:r>
            <a:r>
              <a:rPr sz="2400" dirty="0">
                <a:latin typeface="Arial"/>
                <a:cs typeface="Arial"/>
              </a:rPr>
              <a:t>of </a:t>
            </a:r>
            <a:r>
              <a:rPr sz="2400" spc="-5" dirty="0">
                <a:latin typeface="Arial"/>
                <a:cs typeface="Arial"/>
              </a:rPr>
              <a:t>internal</a:t>
            </a:r>
            <a:r>
              <a:rPr sz="2400" spc="40" dirty="0">
                <a:latin typeface="Arial"/>
                <a:cs typeface="Arial"/>
              </a:rPr>
              <a:t> </a:t>
            </a:r>
            <a:r>
              <a:rPr sz="2400" dirty="0">
                <a:latin typeface="Arial"/>
                <a:cs typeface="Arial"/>
              </a:rPr>
              <a:t>truths.</a:t>
            </a:r>
            <a:endParaRPr sz="2400">
              <a:latin typeface="Arial"/>
              <a:cs typeface="Arial"/>
            </a:endParaRPr>
          </a:p>
          <a:p>
            <a:pPr marL="286385" marR="417195" indent="-274320">
              <a:lnSpc>
                <a:spcPct val="80000"/>
              </a:lnSpc>
              <a:spcBef>
                <a:spcPts val="600"/>
              </a:spcBef>
              <a:buClr>
                <a:srgbClr val="D24717"/>
              </a:buClr>
              <a:buSzPct val="85416"/>
              <a:buFont typeface="Wingdings 2"/>
              <a:buChar char=""/>
              <a:tabLst>
                <a:tab pos="286385" algn="l"/>
                <a:tab pos="287020" algn="l"/>
              </a:tabLst>
            </a:pPr>
            <a:r>
              <a:rPr sz="2400" spc="-5" dirty="0">
                <a:latin typeface="Arial"/>
                <a:cs typeface="Arial"/>
              </a:rPr>
              <a:t>Philosophies foundations give understanding </a:t>
            </a:r>
            <a:r>
              <a:rPr sz="2400" dirty="0">
                <a:latin typeface="Arial"/>
                <a:cs typeface="Arial"/>
              </a:rPr>
              <a:t>of  </a:t>
            </a:r>
            <a:r>
              <a:rPr sz="2400" spc="-5" dirty="0">
                <a:latin typeface="Arial"/>
                <a:cs typeface="Arial"/>
              </a:rPr>
              <a:t>nature </a:t>
            </a:r>
            <a:r>
              <a:rPr sz="2400" dirty="0">
                <a:latin typeface="Arial"/>
                <a:cs typeface="Arial"/>
              </a:rPr>
              <a:t>of </a:t>
            </a:r>
            <a:r>
              <a:rPr sz="2400" spc="-5" dirty="0">
                <a:latin typeface="Arial"/>
                <a:cs typeface="Arial"/>
              </a:rPr>
              <a:t>educational objectives, </a:t>
            </a:r>
            <a:r>
              <a:rPr sz="2400" dirty="0">
                <a:latin typeface="Arial"/>
                <a:cs typeface="Arial"/>
              </a:rPr>
              <a:t>structure </a:t>
            </a:r>
            <a:r>
              <a:rPr sz="2400" spc="-5" dirty="0">
                <a:latin typeface="Arial"/>
                <a:cs typeface="Arial"/>
              </a:rPr>
              <a:t>or  interrelatedness </a:t>
            </a:r>
            <a:r>
              <a:rPr sz="2400" dirty="0">
                <a:latin typeface="Arial"/>
                <a:cs typeface="Arial"/>
              </a:rPr>
              <a:t>of objectives, nature of </a:t>
            </a:r>
            <a:r>
              <a:rPr sz="2400" spc="-5" dirty="0">
                <a:latin typeface="Arial"/>
                <a:cs typeface="Arial"/>
              </a:rPr>
              <a:t>curriculum  activities and </a:t>
            </a:r>
            <a:r>
              <a:rPr sz="2400" dirty="0">
                <a:latin typeface="Arial"/>
                <a:cs typeface="Arial"/>
              </a:rPr>
              <a:t>the </a:t>
            </a:r>
            <a:r>
              <a:rPr sz="2400" spc="-5" dirty="0">
                <a:latin typeface="Arial"/>
                <a:cs typeface="Arial"/>
              </a:rPr>
              <a:t>structure </a:t>
            </a:r>
            <a:r>
              <a:rPr sz="2400" dirty="0">
                <a:latin typeface="Arial"/>
                <a:cs typeface="Arial"/>
              </a:rPr>
              <a:t>of </a:t>
            </a:r>
            <a:r>
              <a:rPr sz="2400" spc="-5" dirty="0">
                <a:latin typeface="Arial"/>
                <a:cs typeface="Arial"/>
              </a:rPr>
              <a:t>curriculum</a:t>
            </a:r>
            <a:r>
              <a:rPr sz="2400" spc="35" dirty="0">
                <a:latin typeface="Arial"/>
                <a:cs typeface="Arial"/>
              </a:rPr>
              <a:t> </a:t>
            </a:r>
            <a:r>
              <a:rPr sz="2400" spc="-5" dirty="0">
                <a:latin typeface="Arial"/>
                <a:cs typeface="Arial"/>
              </a:rPr>
              <a:t>plan.</a:t>
            </a:r>
            <a:endParaRPr sz="2400">
              <a:latin typeface="Arial"/>
              <a:cs typeface="Arial"/>
            </a:endParaRPr>
          </a:p>
          <a:p>
            <a:pPr marL="286385" marR="5080" indent="-274320">
              <a:lnSpc>
                <a:spcPts val="2300"/>
              </a:lnSpc>
              <a:spcBef>
                <a:spcPts val="585"/>
              </a:spcBef>
              <a:buClr>
                <a:srgbClr val="D24717"/>
              </a:buClr>
              <a:buSzPct val="85416"/>
              <a:buFont typeface="Wingdings 2"/>
              <a:buChar char=""/>
              <a:tabLst>
                <a:tab pos="286385" algn="l"/>
                <a:tab pos="287020" algn="l"/>
              </a:tabLst>
            </a:pPr>
            <a:r>
              <a:rPr sz="2400" spc="-5" dirty="0">
                <a:latin typeface="Arial"/>
                <a:cs typeface="Arial"/>
              </a:rPr>
              <a:t>Philosophical categories have particular relevance </a:t>
            </a:r>
            <a:r>
              <a:rPr sz="2400" dirty="0">
                <a:latin typeface="Arial"/>
                <a:cs typeface="Arial"/>
              </a:rPr>
              <a:t>for  </a:t>
            </a:r>
            <a:r>
              <a:rPr sz="2400" spc="-5" dirty="0">
                <a:latin typeface="Arial"/>
                <a:cs typeface="Arial"/>
              </a:rPr>
              <a:t>curriculum </a:t>
            </a:r>
            <a:r>
              <a:rPr sz="2400" spc="-10" dirty="0">
                <a:latin typeface="Arial"/>
                <a:cs typeface="Arial"/>
              </a:rPr>
              <a:t>development </a:t>
            </a:r>
            <a:r>
              <a:rPr sz="2400" spc="-5" dirty="0">
                <a:latin typeface="Arial"/>
                <a:cs typeface="Arial"/>
              </a:rPr>
              <a:t>and “these </a:t>
            </a:r>
            <a:r>
              <a:rPr sz="2400" spc="-10" dirty="0">
                <a:latin typeface="Arial"/>
                <a:cs typeface="Arial"/>
              </a:rPr>
              <a:t>categories  </a:t>
            </a:r>
            <a:r>
              <a:rPr sz="2400" spc="-5" dirty="0">
                <a:latin typeface="Arial"/>
                <a:cs typeface="Arial"/>
              </a:rPr>
              <a:t>include:</a:t>
            </a:r>
            <a:endParaRPr sz="2400">
              <a:latin typeface="Arial"/>
              <a:cs typeface="Arial"/>
            </a:endParaRPr>
          </a:p>
          <a:p>
            <a:pPr marL="286385" indent="-274320">
              <a:lnSpc>
                <a:spcPct val="100000"/>
              </a:lnSpc>
              <a:spcBef>
                <a:spcPts val="50"/>
              </a:spcBef>
              <a:buClr>
                <a:srgbClr val="D24717"/>
              </a:buClr>
              <a:buSzPct val="85416"/>
              <a:buFont typeface="Wingdings 2"/>
              <a:buChar char=""/>
              <a:tabLst>
                <a:tab pos="286385" algn="l"/>
                <a:tab pos="287020" algn="l"/>
              </a:tabLst>
            </a:pPr>
            <a:r>
              <a:rPr sz="2400" spc="-5" dirty="0">
                <a:latin typeface="Arial"/>
                <a:cs typeface="Arial"/>
              </a:rPr>
              <a:t>Ontology </a:t>
            </a:r>
            <a:r>
              <a:rPr sz="2400" dirty="0">
                <a:latin typeface="Arial"/>
                <a:cs typeface="Arial"/>
              </a:rPr>
              <a:t>(the </a:t>
            </a:r>
            <a:r>
              <a:rPr sz="2400" spc="-5" dirty="0">
                <a:latin typeface="Arial"/>
                <a:cs typeface="Arial"/>
              </a:rPr>
              <a:t>nature </a:t>
            </a:r>
            <a:r>
              <a:rPr sz="2400" dirty="0">
                <a:latin typeface="Arial"/>
                <a:cs typeface="Arial"/>
              </a:rPr>
              <a:t>of</a:t>
            </a:r>
            <a:r>
              <a:rPr sz="2400" spc="-5" dirty="0">
                <a:latin typeface="Arial"/>
                <a:cs typeface="Arial"/>
              </a:rPr>
              <a:t> reality),</a:t>
            </a:r>
            <a:endParaRPr sz="2400">
              <a:latin typeface="Arial"/>
              <a:cs typeface="Arial"/>
            </a:endParaRPr>
          </a:p>
          <a:p>
            <a:pPr marL="286385" indent="-274320">
              <a:lnSpc>
                <a:spcPct val="100000"/>
              </a:lnSpc>
              <a:spcBef>
                <a:spcPts val="30"/>
              </a:spcBef>
              <a:buClr>
                <a:srgbClr val="D24717"/>
              </a:buClr>
              <a:buSzPct val="85416"/>
              <a:buFont typeface="Wingdings 2"/>
              <a:buChar char=""/>
              <a:tabLst>
                <a:tab pos="286385" algn="l"/>
                <a:tab pos="287020" algn="l"/>
              </a:tabLst>
            </a:pPr>
            <a:r>
              <a:rPr sz="2400" spc="-5" dirty="0">
                <a:latin typeface="Arial"/>
                <a:cs typeface="Arial"/>
              </a:rPr>
              <a:t>Epistemology </a:t>
            </a:r>
            <a:r>
              <a:rPr sz="2400" dirty="0">
                <a:latin typeface="Arial"/>
                <a:cs typeface="Arial"/>
              </a:rPr>
              <a:t>(the </a:t>
            </a:r>
            <a:r>
              <a:rPr sz="2400" spc="-5" dirty="0">
                <a:latin typeface="Arial"/>
                <a:cs typeface="Arial"/>
              </a:rPr>
              <a:t>nature </a:t>
            </a:r>
            <a:r>
              <a:rPr sz="2400" dirty="0">
                <a:latin typeface="Arial"/>
                <a:cs typeface="Arial"/>
              </a:rPr>
              <a:t>of</a:t>
            </a:r>
            <a:r>
              <a:rPr sz="2400" spc="20" dirty="0">
                <a:latin typeface="Arial"/>
                <a:cs typeface="Arial"/>
              </a:rPr>
              <a:t> </a:t>
            </a:r>
            <a:r>
              <a:rPr sz="2400" spc="-5" dirty="0">
                <a:latin typeface="Arial"/>
                <a:cs typeface="Arial"/>
              </a:rPr>
              <a:t>knowledge)</a:t>
            </a:r>
            <a:endParaRPr sz="240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10" dirty="0">
                <a:latin typeface="Arial"/>
                <a:cs typeface="Arial"/>
              </a:rPr>
              <a:t>Axiology </a:t>
            </a:r>
            <a:r>
              <a:rPr sz="2400" dirty="0">
                <a:latin typeface="Arial"/>
                <a:cs typeface="Arial"/>
              </a:rPr>
              <a:t>(the </a:t>
            </a:r>
            <a:r>
              <a:rPr sz="2400" spc="-5" dirty="0">
                <a:latin typeface="Arial"/>
                <a:cs typeface="Arial"/>
              </a:rPr>
              <a:t>nature of</a:t>
            </a:r>
            <a:r>
              <a:rPr sz="2400" spc="45" dirty="0">
                <a:latin typeface="Arial"/>
                <a:cs typeface="Arial"/>
              </a:rPr>
              <a:t> </a:t>
            </a:r>
            <a:r>
              <a:rPr sz="2400" spc="-5" dirty="0">
                <a:latin typeface="Arial"/>
                <a:cs typeface="Arial"/>
              </a:rPr>
              <a:t>values)</a:t>
            </a:r>
            <a:endParaRPr sz="240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993444" y="1400302"/>
            <a:ext cx="7553959" cy="4971104"/>
          </a:xfrm>
          <a:prstGeom prst="rect">
            <a:avLst/>
          </a:prstGeom>
        </p:spPr>
        <p:txBody>
          <a:bodyPr vert="horz" wrap="square" lIns="0" tIns="12700" rIns="0" bIns="0" rtlCol="0">
            <a:spAutoFit/>
          </a:bodyPr>
          <a:lstStyle/>
          <a:p>
            <a:pPr marL="355600" indent="-342900" algn="just">
              <a:lnSpc>
                <a:spcPct val="150000"/>
              </a:lnSpc>
              <a:spcBef>
                <a:spcPts val="100"/>
              </a:spcBef>
              <a:buFont typeface="Arial" pitchFamily="34" charset="0"/>
              <a:buChar char="•"/>
            </a:pPr>
            <a:r>
              <a:rPr sz="2400" b="1" spc="-5" dirty="0">
                <a:latin typeface="Arial"/>
                <a:cs typeface="Arial"/>
              </a:rPr>
              <a:t>Psychological</a:t>
            </a:r>
            <a:r>
              <a:rPr sz="2400" b="1" spc="15" dirty="0">
                <a:latin typeface="Arial"/>
                <a:cs typeface="Arial"/>
              </a:rPr>
              <a:t> </a:t>
            </a:r>
            <a:r>
              <a:rPr sz="2400" b="1" spc="-5" dirty="0">
                <a:latin typeface="Arial"/>
                <a:cs typeface="Arial"/>
              </a:rPr>
              <a:t>Foundations</a:t>
            </a:r>
            <a:endParaRPr sz="2400" dirty="0">
              <a:latin typeface="Arial"/>
              <a:cs typeface="Arial"/>
            </a:endParaRPr>
          </a:p>
          <a:p>
            <a:pPr marL="286385" indent="-274320" algn="just">
              <a:lnSpc>
                <a:spcPct val="150000"/>
              </a:lnSpc>
              <a:spcBef>
                <a:spcPts val="20"/>
              </a:spcBef>
              <a:buClr>
                <a:srgbClr val="D24717"/>
              </a:buClr>
              <a:buSzPct val="85416"/>
              <a:buFont typeface="Wingdings 2"/>
              <a:buChar char=""/>
              <a:tabLst>
                <a:tab pos="286385" algn="l"/>
                <a:tab pos="287020" algn="l"/>
              </a:tabLst>
            </a:pPr>
            <a:r>
              <a:rPr sz="2400" spc="-5" dirty="0">
                <a:latin typeface="Arial"/>
                <a:cs typeface="Arial"/>
              </a:rPr>
              <a:t>The word psychology </a:t>
            </a:r>
            <a:r>
              <a:rPr sz="2400" dirty="0">
                <a:latin typeface="Arial"/>
                <a:cs typeface="Arial"/>
              </a:rPr>
              <a:t>is </a:t>
            </a:r>
            <a:r>
              <a:rPr sz="2400" spc="-5" dirty="0">
                <a:latin typeface="Arial"/>
                <a:cs typeface="Arial"/>
              </a:rPr>
              <a:t>derived </a:t>
            </a:r>
            <a:r>
              <a:rPr sz="2400" dirty="0">
                <a:latin typeface="Arial"/>
                <a:cs typeface="Arial"/>
              </a:rPr>
              <a:t>from two</a:t>
            </a:r>
            <a:r>
              <a:rPr sz="2400" spc="30" dirty="0">
                <a:latin typeface="Arial"/>
                <a:cs typeface="Arial"/>
              </a:rPr>
              <a:t> </a:t>
            </a:r>
            <a:r>
              <a:rPr sz="2400" dirty="0">
                <a:latin typeface="Arial"/>
                <a:cs typeface="Arial"/>
              </a:rPr>
              <a:t>Greek</a:t>
            </a:r>
          </a:p>
          <a:p>
            <a:pPr marL="629285" indent="-342900" algn="just">
              <a:lnSpc>
                <a:spcPct val="150000"/>
              </a:lnSpc>
              <a:buFont typeface="Arial" pitchFamily="34" charset="0"/>
              <a:buChar char="•"/>
            </a:pPr>
            <a:r>
              <a:rPr sz="2400" spc="-5" dirty="0">
                <a:latin typeface="Arial"/>
                <a:cs typeface="Arial"/>
              </a:rPr>
              <a:t>words </a:t>
            </a:r>
            <a:r>
              <a:rPr sz="2400" dirty="0">
                <a:latin typeface="Arial"/>
                <a:cs typeface="Arial"/>
              </a:rPr>
              <a:t>“psyche” (soul) </a:t>
            </a:r>
            <a:r>
              <a:rPr sz="2400" spc="-5" dirty="0">
                <a:latin typeface="Arial"/>
                <a:cs typeface="Arial"/>
              </a:rPr>
              <a:t>and “logos”</a:t>
            </a:r>
            <a:r>
              <a:rPr sz="2400" spc="20" dirty="0">
                <a:latin typeface="Arial"/>
                <a:cs typeface="Arial"/>
              </a:rPr>
              <a:t> </a:t>
            </a:r>
            <a:r>
              <a:rPr sz="2400" spc="-5" dirty="0">
                <a:latin typeface="Arial"/>
                <a:cs typeface="Arial"/>
              </a:rPr>
              <a:t>(study).</a:t>
            </a:r>
            <a:endParaRPr sz="2400" dirty="0">
              <a:latin typeface="Arial"/>
              <a:cs typeface="Arial"/>
            </a:endParaRPr>
          </a:p>
          <a:p>
            <a:pPr marL="286385" marR="1262380" indent="-274320" algn="just">
              <a:lnSpc>
                <a:spcPct val="150000"/>
              </a:lnSpc>
              <a:spcBef>
                <a:spcPts val="585"/>
              </a:spcBef>
              <a:buClr>
                <a:srgbClr val="D24717"/>
              </a:buClr>
              <a:buSzPct val="85416"/>
              <a:buFont typeface="Wingdings 2"/>
              <a:buChar char=""/>
              <a:tabLst>
                <a:tab pos="286385" algn="l"/>
                <a:tab pos="287020" algn="l"/>
              </a:tabLst>
            </a:pPr>
            <a:r>
              <a:rPr sz="2400" spc="-5" dirty="0">
                <a:latin typeface="Arial"/>
                <a:cs typeface="Arial"/>
              </a:rPr>
              <a:t>Therefore, psychology is </a:t>
            </a:r>
            <a:r>
              <a:rPr sz="2400" dirty="0">
                <a:latin typeface="Arial"/>
                <a:cs typeface="Arial"/>
              </a:rPr>
              <a:t>the study of </a:t>
            </a:r>
            <a:r>
              <a:rPr sz="2400" spc="-5" dirty="0">
                <a:latin typeface="Arial"/>
                <a:cs typeface="Arial"/>
              </a:rPr>
              <a:t>human  </a:t>
            </a:r>
            <a:r>
              <a:rPr sz="2400" spc="-20" dirty="0">
                <a:latin typeface="Arial"/>
                <a:cs typeface="Arial"/>
              </a:rPr>
              <a:t>behaviour.</a:t>
            </a:r>
            <a:endParaRPr sz="2400" dirty="0">
              <a:latin typeface="Arial"/>
              <a:cs typeface="Arial"/>
            </a:endParaRPr>
          </a:p>
          <a:p>
            <a:pPr marL="286385" marR="5080" indent="-274320" algn="just">
              <a:lnSpc>
                <a:spcPct val="150000"/>
              </a:lnSpc>
              <a:spcBef>
                <a:spcPts val="600"/>
              </a:spcBef>
              <a:buClr>
                <a:srgbClr val="D24717"/>
              </a:buClr>
              <a:buSzPct val="85416"/>
              <a:buFont typeface="Wingdings 2"/>
              <a:buChar char=""/>
              <a:tabLst>
                <a:tab pos="286385" algn="l"/>
                <a:tab pos="287020" algn="l"/>
              </a:tabLst>
            </a:pPr>
            <a:r>
              <a:rPr sz="2400" spc="-5" dirty="0">
                <a:latin typeface="Arial"/>
                <a:cs typeface="Arial"/>
              </a:rPr>
              <a:t>Psychological foundations give us an insight into child  development and learning and provide various  techniques </a:t>
            </a:r>
            <a:r>
              <a:rPr sz="2400" dirty="0">
                <a:latin typeface="Arial"/>
                <a:cs typeface="Arial"/>
              </a:rPr>
              <a:t>of </a:t>
            </a:r>
            <a:r>
              <a:rPr sz="2400" spc="-5" dirty="0">
                <a:latin typeface="Arial"/>
                <a:cs typeface="Arial"/>
              </a:rPr>
              <a:t>inquiry </a:t>
            </a:r>
            <a:r>
              <a:rPr sz="2400" dirty="0">
                <a:latin typeface="Arial"/>
                <a:cs typeface="Arial"/>
              </a:rPr>
              <a:t>for </a:t>
            </a:r>
            <a:r>
              <a:rPr sz="2400" spc="-5" dirty="0">
                <a:latin typeface="Arial"/>
                <a:cs typeface="Arial"/>
              </a:rPr>
              <a:t>use in </a:t>
            </a:r>
            <a:r>
              <a:rPr sz="2400" dirty="0">
                <a:latin typeface="Arial"/>
                <a:cs typeface="Arial"/>
              </a:rPr>
              <a:t>the </a:t>
            </a:r>
            <a:r>
              <a:rPr sz="2400" spc="-5" dirty="0">
                <a:latin typeface="Arial"/>
                <a:cs typeface="Arial"/>
              </a:rPr>
              <a:t>curriculum</a:t>
            </a:r>
            <a:r>
              <a:rPr sz="2400" spc="75" dirty="0">
                <a:latin typeface="Arial"/>
                <a:cs typeface="Arial"/>
              </a:rPr>
              <a:t> </a:t>
            </a:r>
            <a:r>
              <a:rPr sz="2400" spc="-5" dirty="0">
                <a:latin typeface="Arial"/>
                <a:cs typeface="Arial"/>
              </a:rPr>
              <a:t>area.</a:t>
            </a:r>
            <a:endParaRPr sz="2400" dirty="0">
              <a:latin typeface="Arial"/>
              <a:cs typeface="Arial"/>
            </a:endParaRPr>
          </a:p>
          <a:p>
            <a:pPr marL="12065" marR="5080">
              <a:lnSpc>
                <a:spcPct val="80000"/>
              </a:lnSpc>
              <a:spcBef>
                <a:spcPts val="610"/>
              </a:spcBef>
              <a:buClr>
                <a:srgbClr val="D24717"/>
              </a:buClr>
              <a:buSzPct val="85416"/>
              <a:tabLst>
                <a:tab pos="286385" algn="l"/>
                <a:tab pos="287020" algn="l"/>
              </a:tabLst>
            </a:pPr>
            <a:endParaRPr sz="2400" dirty="0">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marL="286385" marR="5080" indent="-274320" algn="just">
              <a:lnSpc>
                <a:spcPct val="150000"/>
              </a:lnSpc>
              <a:spcBef>
                <a:spcPts val="610"/>
              </a:spcBef>
              <a:buClr>
                <a:srgbClr val="D24717"/>
              </a:buClr>
              <a:buSzPct val="85416"/>
              <a:buFont typeface="Wingdings 2"/>
              <a:buChar char=""/>
              <a:tabLst>
                <a:tab pos="286385" algn="l"/>
                <a:tab pos="287020" algn="l"/>
              </a:tabLst>
            </a:pPr>
            <a:r>
              <a:rPr lang="en-US" dirty="0">
                <a:cs typeface="Arial"/>
              </a:rPr>
              <a:t>The </a:t>
            </a:r>
            <a:r>
              <a:rPr lang="en-US" spc="-5" dirty="0">
                <a:cs typeface="Arial"/>
              </a:rPr>
              <a:t>particular areas </a:t>
            </a:r>
            <a:r>
              <a:rPr lang="en-US" dirty="0">
                <a:cs typeface="Arial"/>
              </a:rPr>
              <a:t>of </a:t>
            </a:r>
            <a:r>
              <a:rPr lang="en-US" spc="-5" dirty="0">
                <a:cs typeface="Arial"/>
              </a:rPr>
              <a:t>information in psychology  includes: educational objectives, studies  characteristics, learning </a:t>
            </a:r>
            <a:r>
              <a:rPr lang="en-US" dirty="0">
                <a:cs typeface="Arial"/>
              </a:rPr>
              <a:t>processes, </a:t>
            </a:r>
            <a:r>
              <a:rPr lang="en-US" spc="-5" dirty="0">
                <a:cs typeface="Arial"/>
              </a:rPr>
              <a:t>teaching methods  and evaluation</a:t>
            </a:r>
            <a:r>
              <a:rPr lang="en-US" spc="30" dirty="0">
                <a:cs typeface="Arial"/>
              </a:rPr>
              <a:t> </a:t>
            </a:r>
            <a:r>
              <a:rPr lang="en-US" spc="-5" dirty="0">
                <a:cs typeface="Arial"/>
              </a:rPr>
              <a:t>procedures.</a:t>
            </a:r>
            <a:endParaRPr lang="en-US" dirty="0">
              <a:cs typeface="Arial"/>
            </a:endParaRPr>
          </a:p>
          <a:p>
            <a:pPr marL="286385" marR="600075" indent="-274320" algn="just">
              <a:lnSpc>
                <a:spcPct val="150000"/>
              </a:lnSpc>
              <a:spcBef>
                <a:spcPts val="600"/>
              </a:spcBef>
              <a:buClr>
                <a:srgbClr val="D24717"/>
              </a:buClr>
              <a:buSzPct val="85416"/>
              <a:buFont typeface="Wingdings 2"/>
              <a:buChar char=""/>
              <a:tabLst>
                <a:tab pos="286385" algn="l"/>
                <a:tab pos="287020" algn="l"/>
              </a:tabLst>
            </a:pPr>
            <a:r>
              <a:rPr lang="en-US" spc="-5" dirty="0">
                <a:cs typeface="Arial"/>
              </a:rPr>
              <a:t>Knowledge about growth and development </a:t>
            </a:r>
            <a:r>
              <a:rPr lang="en-US" dirty="0">
                <a:cs typeface="Arial"/>
              </a:rPr>
              <a:t>of the  </a:t>
            </a:r>
            <a:r>
              <a:rPr lang="en-US" spc="-5" dirty="0">
                <a:cs typeface="Arial"/>
              </a:rPr>
              <a:t>child has a great bearing as on what </a:t>
            </a:r>
            <a:r>
              <a:rPr lang="en-US" dirty="0">
                <a:cs typeface="Arial"/>
              </a:rPr>
              <a:t>to </a:t>
            </a:r>
            <a:r>
              <a:rPr lang="en-US" spc="-5" dirty="0">
                <a:cs typeface="Arial"/>
              </a:rPr>
              <a:t>teach </a:t>
            </a:r>
            <a:r>
              <a:rPr lang="en-US" dirty="0">
                <a:cs typeface="Arial"/>
              </a:rPr>
              <a:t>at </a:t>
            </a:r>
            <a:r>
              <a:rPr lang="en-US" spc="-5" dirty="0">
                <a:cs typeface="Arial"/>
              </a:rPr>
              <a:t>a  given level. </a:t>
            </a:r>
            <a:r>
              <a:rPr lang="en-US" dirty="0">
                <a:cs typeface="Arial"/>
              </a:rPr>
              <a:t>The </a:t>
            </a:r>
            <a:r>
              <a:rPr lang="en-US" spc="-5" dirty="0">
                <a:cs typeface="Arial"/>
              </a:rPr>
              <a:t>process </a:t>
            </a:r>
            <a:r>
              <a:rPr lang="en-US" dirty="0">
                <a:cs typeface="Arial"/>
              </a:rPr>
              <a:t>of </a:t>
            </a:r>
            <a:r>
              <a:rPr lang="en-US" spc="-5" dirty="0">
                <a:cs typeface="Arial"/>
              </a:rPr>
              <a:t>human </a:t>
            </a:r>
            <a:r>
              <a:rPr lang="en-US" dirty="0">
                <a:cs typeface="Arial"/>
              </a:rPr>
              <a:t>growth,  </a:t>
            </a:r>
            <a:r>
              <a:rPr lang="en-US" spc="-5" dirty="0">
                <a:cs typeface="Arial"/>
              </a:rPr>
              <a:t>development and nature </a:t>
            </a:r>
            <a:r>
              <a:rPr lang="en-US" dirty="0">
                <a:cs typeface="Arial"/>
              </a:rPr>
              <a:t>of </a:t>
            </a:r>
            <a:r>
              <a:rPr lang="en-US" spc="-5" dirty="0">
                <a:cs typeface="Arial"/>
              </a:rPr>
              <a:t>learning have special  importance </a:t>
            </a:r>
            <a:r>
              <a:rPr lang="en-US" dirty="0">
                <a:cs typeface="Arial"/>
              </a:rPr>
              <a:t>for </a:t>
            </a:r>
            <a:r>
              <a:rPr lang="en-US" spc="-5" dirty="0">
                <a:cs typeface="Arial"/>
              </a:rPr>
              <a:t>curriculum</a:t>
            </a:r>
            <a:r>
              <a:rPr lang="en-US" spc="25" dirty="0">
                <a:cs typeface="Arial"/>
              </a:rPr>
              <a:t> </a:t>
            </a:r>
            <a:r>
              <a:rPr lang="en-US" spc="-5" dirty="0">
                <a:cs typeface="Arial"/>
              </a:rPr>
              <a:t>development</a:t>
            </a:r>
            <a:endParaRPr lang="en-US" dirty="0"/>
          </a:p>
        </p:txBody>
      </p:sp>
    </p:spTree>
    <p:extLst>
      <p:ext uri="{BB962C8B-B14F-4D97-AF65-F5344CB8AC3E}">
        <p14:creationId xmlns:p14="http://schemas.microsoft.com/office/powerpoint/2010/main" val="611049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993444" y="1397598"/>
            <a:ext cx="7587615" cy="5015865"/>
          </a:xfrm>
          <a:prstGeom prst="rect">
            <a:avLst/>
          </a:prstGeom>
        </p:spPr>
        <p:txBody>
          <a:bodyPr vert="horz" wrap="square" lIns="0" tIns="52069" rIns="0" bIns="0" rtlCol="0">
            <a:spAutoFit/>
          </a:bodyPr>
          <a:lstStyle/>
          <a:p>
            <a:pPr marL="12700">
              <a:lnSpc>
                <a:spcPct val="100000"/>
              </a:lnSpc>
              <a:spcBef>
                <a:spcPts val="409"/>
              </a:spcBef>
            </a:pPr>
            <a:r>
              <a:rPr sz="2400" b="1" spc="-5" dirty="0">
                <a:latin typeface="Arial"/>
                <a:cs typeface="Arial"/>
              </a:rPr>
              <a:t>Sociological</a:t>
            </a:r>
            <a:r>
              <a:rPr sz="2400" b="1" spc="-25" dirty="0">
                <a:latin typeface="Arial"/>
                <a:cs typeface="Arial"/>
              </a:rPr>
              <a:t> </a:t>
            </a:r>
            <a:r>
              <a:rPr sz="2400" b="1" spc="-5" dirty="0">
                <a:latin typeface="Arial"/>
                <a:cs typeface="Arial"/>
              </a:rPr>
              <a:t>Foundations</a:t>
            </a:r>
            <a:endParaRPr sz="2400">
              <a:latin typeface="Arial"/>
              <a:cs typeface="Arial"/>
            </a:endParaRPr>
          </a:p>
          <a:p>
            <a:pPr marL="286385" indent="-274320">
              <a:lnSpc>
                <a:spcPts val="2740"/>
              </a:lnSpc>
              <a:spcBef>
                <a:spcPts val="310"/>
              </a:spcBef>
              <a:buClr>
                <a:srgbClr val="D24717"/>
              </a:buClr>
              <a:buSzPct val="85416"/>
              <a:buFont typeface="Wingdings 2"/>
              <a:buChar char=""/>
              <a:tabLst>
                <a:tab pos="286385" algn="l"/>
                <a:tab pos="287020" algn="l"/>
              </a:tabLst>
            </a:pPr>
            <a:r>
              <a:rPr sz="2400" spc="-5" dirty="0">
                <a:latin typeface="Arial"/>
                <a:cs typeface="Arial"/>
              </a:rPr>
              <a:t>The word sociology </a:t>
            </a:r>
            <a:r>
              <a:rPr sz="2400" dirty="0">
                <a:latin typeface="Arial"/>
                <a:cs typeface="Arial"/>
              </a:rPr>
              <a:t>is </a:t>
            </a:r>
            <a:r>
              <a:rPr sz="2400" spc="-5" dirty="0">
                <a:latin typeface="Arial"/>
                <a:cs typeface="Arial"/>
              </a:rPr>
              <a:t>derived </a:t>
            </a:r>
            <a:r>
              <a:rPr sz="2400" dirty="0">
                <a:latin typeface="Arial"/>
                <a:cs typeface="Arial"/>
              </a:rPr>
              <a:t>from </a:t>
            </a:r>
            <a:r>
              <a:rPr sz="2400" spc="-5" dirty="0">
                <a:latin typeface="Arial"/>
                <a:cs typeface="Arial"/>
              </a:rPr>
              <a:t>Latin</a:t>
            </a:r>
            <a:r>
              <a:rPr sz="2400" spc="60" dirty="0">
                <a:latin typeface="Arial"/>
                <a:cs typeface="Arial"/>
              </a:rPr>
              <a:t> </a:t>
            </a:r>
            <a:r>
              <a:rPr sz="2400" spc="-5" dirty="0">
                <a:latin typeface="Arial"/>
                <a:cs typeface="Arial"/>
              </a:rPr>
              <a:t>word</a:t>
            </a:r>
            <a:endParaRPr sz="2400">
              <a:latin typeface="Arial"/>
              <a:cs typeface="Arial"/>
            </a:endParaRPr>
          </a:p>
          <a:p>
            <a:pPr marL="286385">
              <a:lnSpc>
                <a:spcPts val="2740"/>
              </a:lnSpc>
            </a:pPr>
            <a:r>
              <a:rPr sz="2400" spc="-5" dirty="0">
                <a:latin typeface="Arial"/>
                <a:cs typeface="Arial"/>
              </a:rPr>
              <a:t>“socins” </a:t>
            </a:r>
            <a:r>
              <a:rPr sz="2400" dirty="0">
                <a:latin typeface="Arial"/>
                <a:cs typeface="Arial"/>
              </a:rPr>
              <a:t>(society) </a:t>
            </a:r>
            <a:r>
              <a:rPr sz="2400" spc="-5" dirty="0">
                <a:latin typeface="Arial"/>
                <a:cs typeface="Arial"/>
              </a:rPr>
              <a:t>and “logos”</a:t>
            </a:r>
            <a:r>
              <a:rPr sz="2400" spc="15" dirty="0">
                <a:latin typeface="Arial"/>
                <a:cs typeface="Arial"/>
              </a:rPr>
              <a:t> </a:t>
            </a:r>
            <a:r>
              <a:rPr sz="2400" spc="-5" dirty="0">
                <a:latin typeface="Arial"/>
                <a:cs typeface="Arial"/>
              </a:rPr>
              <a:t>(study).</a:t>
            </a:r>
            <a:endParaRPr sz="2400">
              <a:latin typeface="Arial"/>
              <a:cs typeface="Arial"/>
            </a:endParaRPr>
          </a:p>
          <a:p>
            <a:pPr marL="286385" marR="394970" indent="-274320">
              <a:lnSpc>
                <a:spcPts val="2590"/>
              </a:lnSpc>
              <a:spcBef>
                <a:spcPts val="640"/>
              </a:spcBef>
              <a:buClr>
                <a:srgbClr val="D24717"/>
              </a:buClr>
              <a:buSzPct val="85416"/>
              <a:buFont typeface="Wingdings 2"/>
              <a:buChar char=""/>
              <a:tabLst>
                <a:tab pos="286385" algn="l"/>
                <a:tab pos="287020" algn="l"/>
              </a:tabLst>
            </a:pPr>
            <a:r>
              <a:rPr sz="2400" spc="-5" dirty="0">
                <a:latin typeface="Arial"/>
                <a:cs typeface="Arial"/>
              </a:rPr>
              <a:t>Sociology is </a:t>
            </a:r>
            <a:r>
              <a:rPr sz="2400" dirty="0">
                <a:latin typeface="Arial"/>
                <a:cs typeface="Arial"/>
              </a:rPr>
              <a:t>the study of </a:t>
            </a:r>
            <a:r>
              <a:rPr sz="2400" spc="-5" dirty="0">
                <a:latin typeface="Arial"/>
                <a:cs typeface="Arial"/>
              </a:rPr>
              <a:t>social relationships, social  institutions and</a:t>
            </a:r>
            <a:r>
              <a:rPr sz="2400" spc="15" dirty="0">
                <a:latin typeface="Arial"/>
                <a:cs typeface="Arial"/>
              </a:rPr>
              <a:t> </a:t>
            </a:r>
            <a:r>
              <a:rPr sz="2400" spc="-25" dirty="0">
                <a:latin typeface="Arial"/>
                <a:cs typeface="Arial"/>
              </a:rPr>
              <a:t>society.</a:t>
            </a:r>
            <a:endParaRPr sz="2400">
              <a:latin typeface="Arial"/>
              <a:cs typeface="Arial"/>
            </a:endParaRPr>
          </a:p>
          <a:p>
            <a:pPr marL="286385" indent="-274320">
              <a:lnSpc>
                <a:spcPts val="2735"/>
              </a:lnSpc>
              <a:spcBef>
                <a:spcPts val="275"/>
              </a:spcBef>
              <a:buClr>
                <a:srgbClr val="D24717"/>
              </a:buClr>
              <a:buSzPct val="85416"/>
              <a:buFont typeface="Wingdings 2"/>
              <a:buChar char=""/>
              <a:tabLst>
                <a:tab pos="286385" algn="l"/>
                <a:tab pos="287020" algn="l"/>
              </a:tabLst>
            </a:pPr>
            <a:r>
              <a:rPr sz="2400" spc="-5" dirty="0">
                <a:latin typeface="Arial"/>
                <a:cs typeface="Arial"/>
              </a:rPr>
              <a:t>Sociological foundations deeply influence </a:t>
            </a:r>
            <a:r>
              <a:rPr sz="2400" dirty="0">
                <a:latin typeface="Arial"/>
                <a:cs typeface="Arial"/>
              </a:rPr>
              <a:t>the</a:t>
            </a:r>
            <a:r>
              <a:rPr sz="2400" spc="135" dirty="0">
                <a:latin typeface="Arial"/>
                <a:cs typeface="Arial"/>
              </a:rPr>
              <a:t> </a:t>
            </a:r>
            <a:r>
              <a:rPr sz="2400" spc="-5" dirty="0">
                <a:latin typeface="Arial"/>
                <a:cs typeface="Arial"/>
              </a:rPr>
              <a:t>school</a:t>
            </a:r>
            <a:endParaRPr sz="2400">
              <a:latin typeface="Arial"/>
              <a:cs typeface="Arial"/>
            </a:endParaRPr>
          </a:p>
          <a:p>
            <a:pPr marL="286385">
              <a:lnSpc>
                <a:spcPts val="2735"/>
              </a:lnSpc>
            </a:pPr>
            <a:r>
              <a:rPr sz="2400" spc="-5" dirty="0">
                <a:latin typeface="Arial"/>
                <a:cs typeface="Arial"/>
              </a:rPr>
              <a:t>curriculum, </a:t>
            </a:r>
            <a:r>
              <a:rPr sz="2400" dirty="0">
                <a:latin typeface="Arial"/>
                <a:cs typeface="Arial"/>
              </a:rPr>
              <a:t>its </a:t>
            </a:r>
            <a:r>
              <a:rPr sz="2400" spc="-5" dirty="0">
                <a:latin typeface="Arial"/>
                <a:cs typeface="Arial"/>
              </a:rPr>
              <a:t>concepts, contents and</a:t>
            </a:r>
            <a:r>
              <a:rPr sz="2400" spc="60" dirty="0">
                <a:latin typeface="Arial"/>
                <a:cs typeface="Arial"/>
              </a:rPr>
              <a:t> </a:t>
            </a:r>
            <a:r>
              <a:rPr sz="2400" spc="-5" dirty="0">
                <a:latin typeface="Arial"/>
                <a:cs typeface="Arial"/>
              </a:rPr>
              <a:t>organization.</a:t>
            </a:r>
            <a:endParaRPr sz="2400">
              <a:latin typeface="Arial"/>
              <a:cs typeface="Arial"/>
            </a:endParaRPr>
          </a:p>
          <a:p>
            <a:pPr marL="286385" marR="5080" indent="-274320">
              <a:lnSpc>
                <a:spcPct val="90000"/>
              </a:lnSpc>
              <a:spcBef>
                <a:spcPts val="600"/>
              </a:spcBef>
              <a:buClr>
                <a:srgbClr val="D24717"/>
              </a:buClr>
              <a:buSzPct val="85416"/>
              <a:buFont typeface="Wingdings 2"/>
              <a:buChar char=""/>
              <a:tabLst>
                <a:tab pos="286385" algn="l"/>
                <a:tab pos="287020" algn="l"/>
              </a:tabLst>
            </a:pPr>
            <a:r>
              <a:rPr sz="2400" spc="-5" dirty="0">
                <a:latin typeface="Arial"/>
                <a:cs typeface="Arial"/>
              </a:rPr>
              <a:t>Sociological considerations engaged in </a:t>
            </a:r>
            <a:r>
              <a:rPr sz="2400" dirty="0">
                <a:latin typeface="Arial"/>
                <a:cs typeface="Arial"/>
              </a:rPr>
              <a:t>the task of  </a:t>
            </a:r>
            <a:r>
              <a:rPr sz="2400" spc="-5" dirty="0">
                <a:latin typeface="Arial"/>
                <a:cs typeface="Arial"/>
              </a:rPr>
              <a:t>curriculum development include: core values </a:t>
            </a:r>
            <a:r>
              <a:rPr sz="2400" dirty="0">
                <a:latin typeface="Arial"/>
                <a:cs typeface="Arial"/>
              </a:rPr>
              <a:t>of  </a:t>
            </a:r>
            <a:r>
              <a:rPr sz="2400" spc="-25" dirty="0">
                <a:latin typeface="Arial"/>
                <a:cs typeface="Arial"/>
              </a:rPr>
              <a:t>society, </a:t>
            </a:r>
            <a:r>
              <a:rPr sz="2400" spc="-5" dirty="0">
                <a:latin typeface="Arial"/>
                <a:cs typeface="Arial"/>
              </a:rPr>
              <a:t>changing values </a:t>
            </a:r>
            <a:r>
              <a:rPr sz="2400" dirty="0">
                <a:latin typeface="Arial"/>
                <a:cs typeface="Arial"/>
              </a:rPr>
              <a:t>of </a:t>
            </a:r>
            <a:r>
              <a:rPr sz="2400" spc="-5" dirty="0">
                <a:latin typeface="Arial"/>
                <a:cs typeface="Arial"/>
              </a:rPr>
              <a:t>people, demands </a:t>
            </a:r>
            <a:r>
              <a:rPr sz="2400" dirty="0">
                <a:latin typeface="Arial"/>
                <a:cs typeface="Arial"/>
              </a:rPr>
              <a:t>of  </a:t>
            </a:r>
            <a:r>
              <a:rPr sz="2400" spc="-5" dirty="0">
                <a:latin typeface="Arial"/>
                <a:cs typeface="Arial"/>
              </a:rPr>
              <a:t>modernization, </a:t>
            </a:r>
            <a:r>
              <a:rPr sz="2400" dirty="0">
                <a:latin typeface="Arial"/>
                <a:cs typeface="Arial"/>
              </a:rPr>
              <a:t>criterion of </a:t>
            </a:r>
            <a:r>
              <a:rPr sz="2400" spc="-5" dirty="0">
                <a:latin typeface="Arial"/>
                <a:cs typeface="Arial"/>
              </a:rPr>
              <a:t>good family life, </a:t>
            </a:r>
            <a:r>
              <a:rPr sz="2400" dirty="0">
                <a:latin typeface="Arial"/>
                <a:cs typeface="Arial"/>
              </a:rPr>
              <a:t>democratic  </a:t>
            </a:r>
            <a:r>
              <a:rPr sz="2400" spc="-5" dirty="0">
                <a:latin typeface="Arial"/>
                <a:cs typeface="Arial"/>
              </a:rPr>
              <a:t>temper of </a:t>
            </a:r>
            <a:r>
              <a:rPr sz="2400" dirty="0">
                <a:latin typeface="Arial"/>
                <a:cs typeface="Arial"/>
              </a:rPr>
              <a:t>the </a:t>
            </a:r>
            <a:r>
              <a:rPr sz="2400" spc="-25" dirty="0">
                <a:latin typeface="Arial"/>
                <a:cs typeface="Arial"/>
              </a:rPr>
              <a:t>society, </a:t>
            </a:r>
            <a:r>
              <a:rPr sz="2400" spc="-5" dirty="0">
                <a:latin typeface="Arial"/>
                <a:cs typeface="Arial"/>
              </a:rPr>
              <a:t>new </a:t>
            </a:r>
            <a:r>
              <a:rPr sz="2400" dirty="0">
                <a:latin typeface="Arial"/>
                <a:cs typeface="Arial"/>
              </a:rPr>
              <a:t>forms of </a:t>
            </a:r>
            <a:r>
              <a:rPr sz="2400" spc="-5" dirty="0">
                <a:latin typeface="Arial"/>
                <a:cs typeface="Arial"/>
              </a:rPr>
              <a:t>cooperation,  media explosion, population explosion, regional and  national imbalance and economic</a:t>
            </a:r>
            <a:r>
              <a:rPr sz="2400" spc="80" dirty="0">
                <a:latin typeface="Arial"/>
                <a:cs typeface="Arial"/>
              </a:rPr>
              <a:t> </a:t>
            </a:r>
            <a:r>
              <a:rPr sz="2400" spc="-25" dirty="0">
                <a:latin typeface="Arial"/>
                <a:cs typeface="Arial"/>
              </a:rPr>
              <a:t>efficiency.</a:t>
            </a:r>
            <a:endParaRPr sz="2400">
              <a:latin typeface="Arial"/>
              <a:cs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307340" y="1412494"/>
            <a:ext cx="8282940" cy="5574665"/>
          </a:xfrm>
          <a:prstGeom prst="rect">
            <a:avLst/>
          </a:prstGeom>
        </p:spPr>
        <p:txBody>
          <a:bodyPr vert="horz" wrap="square" lIns="0" tIns="13335" rIns="0" bIns="0" rtlCol="0">
            <a:spAutoFit/>
          </a:bodyPr>
          <a:lstStyle/>
          <a:p>
            <a:pPr marL="12700">
              <a:lnSpc>
                <a:spcPct val="100000"/>
              </a:lnSpc>
              <a:spcBef>
                <a:spcPts val="105"/>
              </a:spcBef>
            </a:pPr>
            <a:r>
              <a:rPr sz="2000" b="1" dirty="0">
                <a:latin typeface="Arial"/>
                <a:cs typeface="Arial"/>
              </a:rPr>
              <a:t>Historical</a:t>
            </a:r>
            <a:r>
              <a:rPr sz="2000" b="1" spc="-50" dirty="0">
                <a:latin typeface="Arial"/>
                <a:cs typeface="Arial"/>
              </a:rPr>
              <a:t> </a:t>
            </a:r>
            <a:r>
              <a:rPr sz="2000" b="1" dirty="0">
                <a:latin typeface="Arial"/>
                <a:cs typeface="Arial"/>
              </a:rPr>
              <a:t>Foundations</a:t>
            </a:r>
            <a:endParaRPr sz="2000">
              <a:latin typeface="Arial"/>
              <a:cs typeface="Arial"/>
            </a:endParaRPr>
          </a:p>
          <a:p>
            <a:pPr marL="286385" marR="52705" indent="-274320">
              <a:lnSpc>
                <a:spcPct val="80000"/>
              </a:lnSpc>
              <a:spcBef>
                <a:spcPts val="595"/>
              </a:spcBef>
              <a:buClr>
                <a:srgbClr val="D24717"/>
              </a:buClr>
              <a:buSzPct val="85000"/>
              <a:buFont typeface="Wingdings 2"/>
              <a:buChar char=""/>
              <a:tabLst>
                <a:tab pos="286385" algn="l"/>
                <a:tab pos="287020" algn="l"/>
              </a:tabLst>
            </a:pPr>
            <a:r>
              <a:rPr sz="2000" dirty="0">
                <a:latin typeface="Arial"/>
                <a:cs typeface="Arial"/>
              </a:rPr>
              <a:t>These refer to those influences on </a:t>
            </a:r>
            <a:r>
              <a:rPr sz="2000" spc="-5" dirty="0">
                <a:latin typeface="Arial"/>
                <a:cs typeface="Arial"/>
              </a:rPr>
              <a:t>the </a:t>
            </a:r>
            <a:r>
              <a:rPr sz="2000" dirty="0">
                <a:latin typeface="Arial"/>
                <a:cs typeface="Arial"/>
              </a:rPr>
              <a:t>curriculum that are derived from  developments in the past. They form the basis for decision making</a:t>
            </a:r>
            <a:r>
              <a:rPr sz="2000" spc="-229" dirty="0">
                <a:latin typeface="Arial"/>
                <a:cs typeface="Arial"/>
              </a:rPr>
              <a:t> </a:t>
            </a:r>
            <a:r>
              <a:rPr sz="2000" dirty="0">
                <a:latin typeface="Arial"/>
                <a:cs typeface="Arial"/>
              </a:rPr>
              <a:t>and  systematic growth of the education system and preparation of  curriculum.</a:t>
            </a:r>
            <a:endParaRPr sz="2000">
              <a:latin typeface="Arial"/>
              <a:cs typeface="Arial"/>
            </a:endParaRPr>
          </a:p>
          <a:p>
            <a:pPr marL="286385" marR="88265" indent="-274320">
              <a:lnSpc>
                <a:spcPct val="80000"/>
              </a:lnSpc>
              <a:spcBef>
                <a:spcPts val="600"/>
              </a:spcBef>
              <a:buClr>
                <a:srgbClr val="D24717"/>
              </a:buClr>
              <a:buSzPct val="85000"/>
              <a:buFont typeface="Wingdings 2"/>
              <a:buChar char=""/>
              <a:tabLst>
                <a:tab pos="286385" algn="l"/>
                <a:tab pos="287020" algn="l"/>
              </a:tabLst>
            </a:pPr>
            <a:r>
              <a:rPr sz="2000" dirty="0">
                <a:latin typeface="Arial"/>
                <a:cs typeface="Arial"/>
              </a:rPr>
              <a:t>Exploring </a:t>
            </a:r>
            <a:r>
              <a:rPr sz="2000" spc="-5" dirty="0">
                <a:latin typeface="Arial"/>
                <a:cs typeface="Arial"/>
              </a:rPr>
              <a:t>the </a:t>
            </a:r>
            <a:r>
              <a:rPr sz="2000" dirty="0">
                <a:latin typeface="Arial"/>
                <a:cs typeface="Arial"/>
              </a:rPr>
              <a:t>historical foundations of curriculum can promote a</a:t>
            </a:r>
            <a:r>
              <a:rPr sz="2000" spc="-185" dirty="0">
                <a:latin typeface="Arial"/>
                <a:cs typeface="Arial"/>
              </a:rPr>
              <a:t> </a:t>
            </a:r>
            <a:r>
              <a:rPr sz="2000" dirty="0">
                <a:latin typeface="Arial"/>
                <a:cs typeface="Arial"/>
              </a:rPr>
              <a:t>sense  of freedom and encourage educational</a:t>
            </a:r>
            <a:r>
              <a:rPr sz="2000" spc="-140" dirty="0">
                <a:latin typeface="Arial"/>
                <a:cs typeface="Arial"/>
              </a:rPr>
              <a:t> </a:t>
            </a:r>
            <a:r>
              <a:rPr sz="2000" dirty="0">
                <a:latin typeface="Arial"/>
                <a:cs typeface="Arial"/>
              </a:rPr>
              <a:t>reform.</a:t>
            </a:r>
            <a:endParaRPr sz="2000">
              <a:latin typeface="Arial"/>
              <a:cs typeface="Arial"/>
            </a:endParaRPr>
          </a:p>
          <a:p>
            <a:pPr marL="286385" marR="399415" indent="-274320">
              <a:lnSpc>
                <a:spcPts val="1920"/>
              </a:lnSpc>
              <a:spcBef>
                <a:spcPts val="585"/>
              </a:spcBef>
              <a:buClr>
                <a:srgbClr val="D24717"/>
              </a:buClr>
              <a:buSzPct val="85000"/>
              <a:buFont typeface="Wingdings 2"/>
              <a:buChar char=""/>
              <a:tabLst>
                <a:tab pos="286385" algn="l"/>
                <a:tab pos="287020" algn="l"/>
              </a:tabLst>
            </a:pPr>
            <a:r>
              <a:rPr sz="2000" dirty="0">
                <a:latin typeface="Arial"/>
                <a:cs typeface="Arial"/>
              </a:rPr>
              <a:t>Discuss the educational history (of the subcontinent) before,</a:t>
            </a:r>
            <a:r>
              <a:rPr sz="2000" spc="-210" dirty="0">
                <a:latin typeface="Arial"/>
                <a:cs typeface="Arial"/>
              </a:rPr>
              <a:t> </a:t>
            </a:r>
            <a:r>
              <a:rPr sz="2000" dirty="0">
                <a:latin typeface="Arial"/>
                <a:cs typeface="Arial"/>
              </a:rPr>
              <a:t>during,  and </a:t>
            </a:r>
            <a:r>
              <a:rPr sz="2000" spc="-5" dirty="0">
                <a:latin typeface="Arial"/>
                <a:cs typeface="Arial"/>
              </a:rPr>
              <a:t>after</a:t>
            </a:r>
            <a:r>
              <a:rPr sz="2000" spc="-40" dirty="0">
                <a:latin typeface="Arial"/>
                <a:cs typeface="Arial"/>
              </a:rPr>
              <a:t> </a:t>
            </a:r>
            <a:r>
              <a:rPr sz="2000" dirty="0">
                <a:latin typeface="Arial"/>
                <a:cs typeface="Arial"/>
              </a:rPr>
              <a:t>partition.</a:t>
            </a:r>
            <a:endParaRPr sz="2000">
              <a:latin typeface="Arial"/>
              <a:cs typeface="Arial"/>
            </a:endParaRPr>
          </a:p>
          <a:p>
            <a:pPr marL="287020" indent="-274320">
              <a:lnSpc>
                <a:spcPct val="100000"/>
              </a:lnSpc>
              <a:spcBef>
                <a:spcPts val="140"/>
              </a:spcBef>
              <a:buClr>
                <a:srgbClr val="D24717"/>
              </a:buClr>
              <a:buSzPct val="85000"/>
              <a:buFont typeface="Wingdings 2"/>
              <a:buChar char=""/>
              <a:tabLst>
                <a:tab pos="286385" algn="l"/>
                <a:tab pos="287020" algn="l"/>
              </a:tabLst>
            </a:pPr>
            <a:r>
              <a:rPr sz="2000" dirty="0">
                <a:latin typeface="Arial"/>
                <a:cs typeface="Arial"/>
              </a:rPr>
              <a:t>Consider the multiple pathways to education as practiced in</a:t>
            </a:r>
            <a:r>
              <a:rPr sz="2000" spc="-160" dirty="0">
                <a:latin typeface="Arial"/>
                <a:cs typeface="Arial"/>
              </a:rPr>
              <a:t> </a:t>
            </a:r>
            <a:r>
              <a:rPr sz="2000" dirty="0">
                <a:latin typeface="Arial"/>
                <a:cs typeface="Arial"/>
              </a:rPr>
              <a:t>Pakistan</a:t>
            </a:r>
            <a:endParaRPr sz="2000">
              <a:latin typeface="Arial"/>
              <a:cs typeface="Arial"/>
            </a:endParaRPr>
          </a:p>
          <a:p>
            <a:pPr marL="286385" marR="433705" indent="-274320">
              <a:lnSpc>
                <a:spcPct val="80000"/>
              </a:lnSpc>
              <a:spcBef>
                <a:spcPts val="600"/>
              </a:spcBef>
              <a:buClr>
                <a:srgbClr val="D24717"/>
              </a:buClr>
              <a:buSzPct val="85000"/>
              <a:buFont typeface="Wingdings 2"/>
              <a:buChar char=""/>
              <a:tabLst>
                <a:tab pos="286385" algn="l"/>
                <a:tab pos="287020" algn="l"/>
              </a:tabLst>
            </a:pPr>
            <a:r>
              <a:rPr sz="2000" dirty="0">
                <a:latin typeface="Arial"/>
                <a:cs typeface="Arial"/>
              </a:rPr>
              <a:t>Discuss the challenges faced by Pakistan in enhancing</a:t>
            </a:r>
            <a:r>
              <a:rPr sz="2000" spc="-130" dirty="0">
                <a:latin typeface="Arial"/>
                <a:cs typeface="Arial"/>
              </a:rPr>
              <a:t> </a:t>
            </a:r>
            <a:r>
              <a:rPr sz="2000" dirty="0">
                <a:latin typeface="Arial"/>
                <a:cs typeface="Arial"/>
              </a:rPr>
              <a:t>educational  standards and</a:t>
            </a:r>
            <a:r>
              <a:rPr sz="2000" spc="-65" dirty="0">
                <a:latin typeface="Arial"/>
                <a:cs typeface="Arial"/>
              </a:rPr>
              <a:t> </a:t>
            </a:r>
            <a:r>
              <a:rPr sz="2000" dirty="0">
                <a:latin typeface="Arial"/>
                <a:cs typeface="Arial"/>
              </a:rPr>
              <a:t>quality</a:t>
            </a:r>
            <a:endParaRPr sz="2000">
              <a:latin typeface="Arial"/>
              <a:cs typeface="Arial"/>
            </a:endParaRPr>
          </a:p>
          <a:p>
            <a:pPr marL="286385" marR="5080" indent="-274320">
              <a:lnSpc>
                <a:spcPct val="80000"/>
              </a:lnSpc>
              <a:spcBef>
                <a:spcPts val="600"/>
              </a:spcBef>
              <a:buClr>
                <a:srgbClr val="D24717"/>
              </a:buClr>
              <a:buSzPct val="85000"/>
              <a:buFont typeface="Wingdings 2"/>
              <a:buChar char=""/>
              <a:tabLst>
                <a:tab pos="286385" algn="l"/>
                <a:tab pos="287020" algn="l"/>
              </a:tabLst>
            </a:pPr>
            <a:r>
              <a:rPr sz="2000" dirty="0">
                <a:latin typeface="Arial"/>
                <a:cs typeface="Arial"/>
              </a:rPr>
              <a:t>Reviewing </a:t>
            </a:r>
            <a:r>
              <a:rPr sz="2000" spc="-5" dirty="0">
                <a:latin typeface="Arial"/>
                <a:cs typeface="Arial"/>
              </a:rPr>
              <a:t>the </a:t>
            </a:r>
            <a:r>
              <a:rPr sz="2000" dirty="0">
                <a:latin typeface="Arial"/>
                <a:cs typeface="Arial"/>
              </a:rPr>
              <a:t>history of education allows us to step outside of the</a:t>
            </a:r>
            <a:r>
              <a:rPr sz="2000" spc="-204" dirty="0">
                <a:latin typeface="Arial"/>
                <a:cs typeface="Arial"/>
              </a:rPr>
              <a:t> </a:t>
            </a:r>
            <a:r>
              <a:rPr sz="2000" dirty="0">
                <a:latin typeface="Arial"/>
                <a:cs typeface="Arial"/>
              </a:rPr>
              <a:t>here  and </a:t>
            </a:r>
            <a:r>
              <a:rPr sz="2000" spc="-25" dirty="0">
                <a:latin typeface="Arial"/>
                <a:cs typeface="Arial"/>
              </a:rPr>
              <a:t>now, </a:t>
            </a:r>
            <a:r>
              <a:rPr sz="2000" dirty="0">
                <a:latin typeface="Arial"/>
                <a:cs typeface="Arial"/>
              </a:rPr>
              <a:t>gaining a bigger picture and seeing ourselves within </a:t>
            </a:r>
            <a:r>
              <a:rPr sz="2000" spc="-5" dirty="0">
                <a:latin typeface="Arial"/>
                <a:cs typeface="Arial"/>
              </a:rPr>
              <a:t>it,  </a:t>
            </a:r>
            <a:r>
              <a:rPr sz="2000" dirty="0">
                <a:latin typeface="Arial"/>
                <a:cs typeface="Arial"/>
              </a:rPr>
              <a:t>realizing that the field of education must remain dynamic in order to be  </a:t>
            </a:r>
            <a:r>
              <a:rPr sz="2000" spc="-5" dirty="0">
                <a:latin typeface="Arial"/>
                <a:cs typeface="Arial"/>
              </a:rPr>
              <a:t>effective.</a:t>
            </a:r>
            <a:endParaRPr sz="2000">
              <a:latin typeface="Arial"/>
              <a:cs typeface="Arial"/>
            </a:endParaRPr>
          </a:p>
          <a:p>
            <a:pPr marL="286385" marR="956310" indent="-274320">
              <a:lnSpc>
                <a:spcPts val="1920"/>
              </a:lnSpc>
              <a:spcBef>
                <a:spcPts val="585"/>
              </a:spcBef>
              <a:buClr>
                <a:srgbClr val="D24717"/>
              </a:buClr>
              <a:buSzPct val="85000"/>
              <a:buFont typeface="Wingdings 2"/>
              <a:buChar char=""/>
              <a:tabLst>
                <a:tab pos="286385" algn="l"/>
                <a:tab pos="287020" algn="l"/>
              </a:tabLst>
            </a:pPr>
            <a:r>
              <a:rPr sz="2000" dirty="0">
                <a:latin typeface="Arial"/>
                <a:cs typeface="Arial"/>
              </a:rPr>
              <a:t>Throughout </a:t>
            </a:r>
            <a:r>
              <a:rPr sz="2000" spc="-20" dirty="0">
                <a:latin typeface="Arial"/>
                <a:cs typeface="Arial"/>
              </a:rPr>
              <a:t>history, </a:t>
            </a:r>
            <a:r>
              <a:rPr sz="2000" dirty="0">
                <a:latin typeface="Arial"/>
                <a:cs typeface="Arial"/>
              </a:rPr>
              <a:t>curricular choices have been made out of  necessity and to meet the specific needs of society at the</a:t>
            </a:r>
            <a:r>
              <a:rPr sz="2000" spc="-225" dirty="0">
                <a:latin typeface="Arial"/>
                <a:cs typeface="Arial"/>
              </a:rPr>
              <a:t> </a:t>
            </a:r>
            <a:r>
              <a:rPr sz="2000" spc="-5" dirty="0">
                <a:latin typeface="Arial"/>
                <a:cs typeface="Arial"/>
              </a:rPr>
              <a:t>time.</a:t>
            </a:r>
            <a:endParaRPr sz="2000">
              <a:latin typeface="Arial"/>
              <a:cs typeface="Arial"/>
            </a:endParaRPr>
          </a:p>
          <a:p>
            <a:pPr marL="287020" indent="-274320">
              <a:lnSpc>
                <a:spcPts val="2160"/>
              </a:lnSpc>
              <a:spcBef>
                <a:spcPts val="135"/>
              </a:spcBef>
              <a:buClr>
                <a:srgbClr val="D24717"/>
              </a:buClr>
              <a:buSzPct val="85000"/>
              <a:buFont typeface="Wingdings 2"/>
              <a:buChar char=""/>
              <a:tabLst>
                <a:tab pos="286385" algn="l"/>
                <a:tab pos="287020" algn="l"/>
              </a:tabLst>
            </a:pPr>
            <a:r>
              <a:rPr sz="2000" dirty="0">
                <a:latin typeface="Arial"/>
                <a:cs typeface="Arial"/>
              </a:rPr>
              <a:t>Also, it is through history that we see how predominant</a:t>
            </a:r>
            <a:r>
              <a:rPr sz="2000" spc="-210" dirty="0">
                <a:latin typeface="Arial"/>
                <a:cs typeface="Arial"/>
              </a:rPr>
              <a:t> </a:t>
            </a:r>
            <a:r>
              <a:rPr sz="2000" dirty="0">
                <a:latin typeface="Arial"/>
                <a:cs typeface="Arial"/>
              </a:rPr>
              <a:t>philosophies</a:t>
            </a:r>
            <a:endParaRPr sz="2000">
              <a:latin typeface="Arial"/>
              <a:cs typeface="Arial"/>
            </a:endParaRPr>
          </a:p>
          <a:p>
            <a:pPr marL="286385">
              <a:lnSpc>
                <a:spcPts val="2160"/>
              </a:lnSpc>
            </a:pPr>
            <a:r>
              <a:rPr sz="2000" spc="-5" dirty="0">
                <a:latin typeface="Arial"/>
                <a:cs typeface="Arial"/>
              </a:rPr>
              <a:t>have defined </a:t>
            </a:r>
            <a:r>
              <a:rPr sz="2000" dirty="0">
                <a:latin typeface="Arial"/>
                <a:cs typeface="Arial"/>
              </a:rPr>
              <a:t>a </a:t>
            </a:r>
            <a:r>
              <a:rPr sz="2000" spc="-5" dirty="0">
                <a:latin typeface="Arial"/>
                <a:cs typeface="Arial"/>
              </a:rPr>
              <a:t>society’s values, </a:t>
            </a:r>
            <a:r>
              <a:rPr sz="2000" dirty="0">
                <a:latin typeface="Arial"/>
                <a:cs typeface="Arial"/>
              </a:rPr>
              <a:t>which in turn </a:t>
            </a:r>
            <a:r>
              <a:rPr sz="2000" spc="-5" dirty="0">
                <a:latin typeface="Arial"/>
                <a:cs typeface="Arial"/>
              </a:rPr>
              <a:t>determined </a:t>
            </a:r>
            <a:r>
              <a:rPr sz="2000" dirty="0">
                <a:latin typeface="Arial"/>
                <a:cs typeface="Arial"/>
              </a:rPr>
              <a:t>the</a:t>
            </a:r>
            <a:r>
              <a:rPr sz="2000" spc="-130" dirty="0">
                <a:latin typeface="Arial"/>
                <a:cs typeface="Arial"/>
              </a:rPr>
              <a:t> </a:t>
            </a:r>
            <a:r>
              <a:rPr sz="2000" dirty="0">
                <a:latin typeface="Arial"/>
                <a:cs typeface="Arial"/>
              </a:rPr>
              <a:t>current</a:t>
            </a:r>
            <a:endParaRPr sz="200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133323"/>
            <a:ext cx="8686800" cy="1371708"/>
          </a:xfrm>
          <a:prstGeom prst="rect">
            <a:avLst/>
          </a:prstGeom>
        </p:spPr>
        <p:style>
          <a:lnRef idx="0">
            <a:schemeClr val="accent4"/>
          </a:lnRef>
          <a:fillRef idx="3">
            <a:schemeClr val="accent4"/>
          </a:fillRef>
          <a:effectRef idx="3">
            <a:schemeClr val="accent4"/>
          </a:effectRef>
          <a:fontRef idx="minor">
            <a:schemeClr val="lt1"/>
          </a:fontRef>
        </p:style>
        <p:txBody>
          <a:bodyPr vert="horz" wrap="square" lIns="0" tIns="383082" rIns="0" bIns="0" rtlCol="0">
            <a:spAutoFit/>
          </a:bodyPr>
          <a:lstStyle/>
          <a:p>
            <a:pPr marL="12700" marR="5080" algn="ctr">
              <a:lnSpc>
                <a:spcPct val="100000"/>
              </a:lnSpc>
              <a:spcBef>
                <a:spcPts val="95"/>
              </a:spcBef>
            </a:pPr>
            <a:r>
              <a:rPr sz="3200" spc="-5" dirty="0"/>
              <a:t>2. History of Curriculum Development in  Pakistan</a:t>
            </a:r>
          </a:p>
        </p:txBody>
      </p:sp>
      <p:sp>
        <p:nvSpPr>
          <p:cNvPr id="3" name="object 3"/>
          <p:cNvSpPr txBox="1"/>
          <p:nvPr/>
        </p:nvSpPr>
        <p:spPr>
          <a:xfrm>
            <a:off x="993444" y="1471930"/>
            <a:ext cx="7427595" cy="3669029"/>
          </a:xfrm>
          <a:prstGeom prst="rect">
            <a:avLst/>
          </a:prstGeom>
        </p:spPr>
        <p:txBody>
          <a:bodyPr vert="horz" wrap="square" lIns="0" tIns="13335" rIns="0" bIns="0" rtlCol="0">
            <a:spAutoFit/>
          </a:bodyPr>
          <a:lstStyle/>
          <a:p>
            <a:pPr marL="286385" marR="193040" indent="-274320">
              <a:lnSpc>
                <a:spcPct val="100000"/>
              </a:lnSpc>
              <a:spcBef>
                <a:spcPts val="105"/>
              </a:spcBef>
              <a:buClr>
                <a:srgbClr val="D24717"/>
              </a:buClr>
              <a:buSzPct val="84615"/>
              <a:buFont typeface="Wingdings 2"/>
              <a:buChar char=""/>
              <a:tabLst>
                <a:tab pos="287020" algn="l"/>
              </a:tabLst>
            </a:pPr>
            <a:r>
              <a:rPr sz="2600" dirty="0">
                <a:latin typeface="Arial"/>
                <a:cs typeface="Arial"/>
              </a:rPr>
              <a:t>The history of the curriculum in Pakistan,</a:t>
            </a:r>
            <a:r>
              <a:rPr sz="2600" spc="-75" dirty="0">
                <a:latin typeface="Arial"/>
                <a:cs typeface="Arial"/>
              </a:rPr>
              <a:t> </a:t>
            </a:r>
            <a:r>
              <a:rPr sz="2600" spc="-30" dirty="0">
                <a:latin typeface="Arial"/>
                <a:cs typeface="Arial"/>
              </a:rPr>
              <a:t>today,  </a:t>
            </a:r>
            <a:r>
              <a:rPr sz="2600" dirty="0">
                <a:latin typeface="Arial"/>
                <a:cs typeface="Arial"/>
              </a:rPr>
              <a:t>may be traced back to the period when the  Prophet (PBUH) of islam, started teaching the  principles of Islam to the</a:t>
            </a:r>
            <a:r>
              <a:rPr sz="2600" spc="-30" dirty="0">
                <a:latin typeface="Arial"/>
                <a:cs typeface="Arial"/>
              </a:rPr>
              <a:t> </a:t>
            </a:r>
            <a:r>
              <a:rPr sz="2600" dirty="0">
                <a:latin typeface="Arial"/>
                <a:cs typeface="Arial"/>
              </a:rPr>
              <a:t>people.</a:t>
            </a:r>
          </a:p>
          <a:p>
            <a:pPr marL="286385" marR="5080" indent="-274320">
              <a:lnSpc>
                <a:spcPct val="100000"/>
              </a:lnSpc>
              <a:spcBef>
                <a:spcPts val="600"/>
              </a:spcBef>
              <a:buClr>
                <a:srgbClr val="D24717"/>
              </a:buClr>
              <a:buSzPct val="84615"/>
              <a:buFont typeface="Wingdings 2"/>
              <a:buChar char=""/>
              <a:tabLst>
                <a:tab pos="287020" algn="l"/>
              </a:tabLst>
            </a:pPr>
            <a:r>
              <a:rPr sz="2600" dirty="0">
                <a:latin typeface="Arial"/>
                <a:cs typeface="Arial"/>
              </a:rPr>
              <a:t>In order to appreciate the meaningful  development of curriculum at various stages in  Muslim </a:t>
            </a:r>
            <a:r>
              <a:rPr sz="2600" spc="-25" dirty="0">
                <a:latin typeface="Arial"/>
                <a:cs typeface="Arial"/>
              </a:rPr>
              <a:t>history, </a:t>
            </a:r>
            <a:r>
              <a:rPr sz="2600" dirty="0">
                <a:latin typeface="Arial"/>
                <a:cs typeface="Arial"/>
              </a:rPr>
              <a:t>we have started from the  development of curriculum from </a:t>
            </a:r>
            <a:r>
              <a:rPr sz="2600" spc="-5" dirty="0">
                <a:latin typeface="Arial"/>
                <a:cs typeface="Arial"/>
              </a:rPr>
              <a:t>the </a:t>
            </a:r>
            <a:r>
              <a:rPr sz="2600" dirty="0">
                <a:latin typeface="Arial"/>
                <a:cs typeface="Arial"/>
              </a:rPr>
              <a:t>early</a:t>
            </a:r>
            <a:r>
              <a:rPr sz="2600" spc="-50" dirty="0">
                <a:latin typeface="Arial"/>
                <a:cs typeface="Arial"/>
              </a:rPr>
              <a:t> </a:t>
            </a:r>
            <a:r>
              <a:rPr sz="2600" dirty="0">
                <a:latin typeface="Arial"/>
                <a:cs typeface="Arial"/>
              </a:rPr>
              <a:t>Muslim  period up to present time in</a:t>
            </a:r>
            <a:r>
              <a:rPr sz="2600" spc="-25" dirty="0">
                <a:latin typeface="Arial"/>
                <a:cs typeface="Arial"/>
              </a:rPr>
              <a:t> </a:t>
            </a:r>
            <a:r>
              <a:rPr sz="2600" dirty="0">
                <a:latin typeface="Arial"/>
                <a:cs typeface="Arial"/>
              </a:rPr>
              <a:t>Pakistan.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90498"/>
            <a:ext cx="6544309" cy="635000"/>
          </a:xfrm>
          <a:prstGeom prst="rect">
            <a:avLst/>
          </a:prstGeom>
        </p:spPr>
        <p:txBody>
          <a:bodyPr vert="horz" wrap="square" lIns="0" tIns="12065" rIns="0" bIns="0" rtlCol="0">
            <a:spAutoFit/>
          </a:bodyPr>
          <a:lstStyle/>
          <a:p>
            <a:pPr marL="12700">
              <a:lnSpc>
                <a:spcPct val="100000"/>
              </a:lnSpc>
              <a:spcBef>
                <a:spcPts val="95"/>
              </a:spcBef>
            </a:pPr>
            <a:r>
              <a:rPr sz="4000" spc="-5" dirty="0"/>
              <a:t>3. Foundations of Curriculum</a:t>
            </a:r>
            <a:endParaRPr sz="4000"/>
          </a:p>
        </p:txBody>
      </p:sp>
      <p:sp>
        <p:nvSpPr>
          <p:cNvPr id="3" name="object 3"/>
          <p:cNvSpPr txBox="1"/>
          <p:nvPr/>
        </p:nvSpPr>
        <p:spPr>
          <a:xfrm>
            <a:off x="764540" y="1400302"/>
            <a:ext cx="7823834" cy="508635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Arial"/>
                <a:cs typeface="Arial"/>
              </a:rPr>
              <a:t>Economic</a:t>
            </a:r>
            <a:r>
              <a:rPr sz="2400" b="1" spc="-15" dirty="0">
                <a:latin typeface="Arial"/>
                <a:cs typeface="Arial"/>
              </a:rPr>
              <a:t> </a:t>
            </a:r>
            <a:r>
              <a:rPr sz="2400" b="1" spc="-5" dirty="0">
                <a:latin typeface="Arial"/>
                <a:cs typeface="Arial"/>
              </a:rPr>
              <a:t>Foundations</a:t>
            </a:r>
            <a:endParaRPr sz="2400">
              <a:latin typeface="Arial"/>
              <a:cs typeface="Arial"/>
            </a:endParaRPr>
          </a:p>
          <a:p>
            <a:pPr marL="12700">
              <a:lnSpc>
                <a:spcPct val="100000"/>
              </a:lnSpc>
              <a:spcBef>
                <a:spcPts val="20"/>
              </a:spcBef>
            </a:pPr>
            <a:r>
              <a:rPr sz="2400" dirty="0">
                <a:latin typeface="Arial"/>
                <a:cs typeface="Arial"/>
              </a:rPr>
              <a:t>It </a:t>
            </a:r>
            <a:r>
              <a:rPr sz="2400" spc="-5" dirty="0">
                <a:latin typeface="Arial"/>
                <a:cs typeface="Arial"/>
              </a:rPr>
              <a:t>focuses</a:t>
            </a:r>
            <a:r>
              <a:rPr sz="2400" spc="-30" dirty="0">
                <a:latin typeface="Arial"/>
                <a:cs typeface="Arial"/>
              </a:rPr>
              <a:t> </a:t>
            </a:r>
            <a:r>
              <a:rPr sz="2400" spc="-5" dirty="0">
                <a:latin typeface="Arial"/>
                <a:cs typeface="Arial"/>
              </a:rPr>
              <a:t>on:</a:t>
            </a:r>
            <a:endParaRPr sz="2400">
              <a:latin typeface="Arial"/>
              <a:cs typeface="Arial"/>
            </a:endParaRPr>
          </a:p>
          <a:p>
            <a:pPr marL="287020" indent="-274955">
              <a:lnSpc>
                <a:spcPct val="100000"/>
              </a:lnSpc>
              <a:spcBef>
                <a:spcPts val="30"/>
              </a:spcBef>
              <a:buClr>
                <a:srgbClr val="D24717"/>
              </a:buClr>
              <a:buSzPct val="85416"/>
              <a:buFont typeface="Wingdings 2"/>
              <a:buChar char=""/>
              <a:tabLst>
                <a:tab pos="287020" algn="l"/>
                <a:tab pos="287655" algn="l"/>
              </a:tabLst>
            </a:pPr>
            <a:r>
              <a:rPr sz="2400" spc="-5" dirty="0">
                <a:latin typeface="Arial"/>
                <a:cs typeface="Arial"/>
              </a:rPr>
              <a:t>Job or </a:t>
            </a:r>
            <a:r>
              <a:rPr sz="2400" dirty="0">
                <a:latin typeface="Arial"/>
                <a:cs typeface="Arial"/>
              </a:rPr>
              <a:t>market </a:t>
            </a:r>
            <a:r>
              <a:rPr sz="2400" spc="-5" dirty="0">
                <a:latin typeface="Arial"/>
                <a:cs typeface="Arial"/>
              </a:rPr>
              <a:t>oriented</a:t>
            </a:r>
            <a:r>
              <a:rPr sz="2400" spc="15" dirty="0">
                <a:latin typeface="Arial"/>
                <a:cs typeface="Arial"/>
              </a:rPr>
              <a:t> </a:t>
            </a:r>
            <a:r>
              <a:rPr sz="2400" spc="-5" dirty="0">
                <a:latin typeface="Arial"/>
                <a:cs typeface="Arial"/>
              </a:rPr>
              <a:t>curriculum</a:t>
            </a:r>
            <a:endParaRPr sz="2400">
              <a:latin typeface="Arial"/>
              <a:cs typeface="Arial"/>
            </a:endParaRPr>
          </a:p>
          <a:p>
            <a:pPr marL="287020" indent="-274955">
              <a:lnSpc>
                <a:spcPct val="100000"/>
              </a:lnSpc>
              <a:spcBef>
                <a:spcPts val="25"/>
              </a:spcBef>
              <a:buClr>
                <a:srgbClr val="D24717"/>
              </a:buClr>
              <a:buSzPct val="85416"/>
              <a:buFont typeface="Wingdings 2"/>
              <a:buChar char=""/>
              <a:tabLst>
                <a:tab pos="287020" algn="l"/>
                <a:tab pos="287655" algn="l"/>
              </a:tabLst>
            </a:pPr>
            <a:r>
              <a:rPr sz="2400" spc="-5" dirty="0">
                <a:latin typeface="Arial"/>
                <a:cs typeface="Arial"/>
              </a:rPr>
              <a:t>Skill</a:t>
            </a:r>
            <a:r>
              <a:rPr sz="2400" spc="10" dirty="0">
                <a:latin typeface="Arial"/>
                <a:cs typeface="Arial"/>
              </a:rPr>
              <a:t> </a:t>
            </a:r>
            <a:r>
              <a:rPr sz="2400" spc="-5" dirty="0">
                <a:latin typeface="Arial"/>
                <a:cs typeface="Arial"/>
              </a:rPr>
              <a:t>learning</a:t>
            </a:r>
            <a:endParaRPr sz="2400">
              <a:latin typeface="Arial"/>
              <a:cs typeface="Arial"/>
            </a:endParaRPr>
          </a:p>
          <a:p>
            <a:pPr marL="12700" marR="5080">
              <a:lnSpc>
                <a:spcPct val="80000"/>
              </a:lnSpc>
              <a:spcBef>
                <a:spcPts val="600"/>
              </a:spcBef>
              <a:tabLst>
                <a:tab pos="2097405" algn="l"/>
              </a:tabLst>
            </a:pPr>
            <a:r>
              <a:rPr sz="2400" spc="-5" dirty="0">
                <a:latin typeface="Arial"/>
                <a:cs typeface="Arial"/>
              </a:rPr>
              <a:t>The economical foundation </a:t>
            </a:r>
            <a:r>
              <a:rPr sz="2400" dirty="0">
                <a:latin typeface="Arial"/>
                <a:cs typeface="Arial"/>
              </a:rPr>
              <a:t>of </a:t>
            </a:r>
            <a:r>
              <a:rPr sz="2400" spc="-5" dirty="0">
                <a:latin typeface="Arial"/>
                <a:cs typeface="Arial"/>
              </a:rPr>
              <a:t>curriculum gives  importance </a:t>
            </a:r>
            <a:r>
              <a:rPr sz="2400" dirty="0">
                <a:latin typeface="Arial"/>
                <a:cs typeface="Arial"/>
              </a:rPr>
              <a:t>to the </a:t>
            </a:r>
            <a:r>
              <a:rPr sz="2400" spc="-5" dirty="0">
                <a:latin typeface="Arial"/>
                <a:cs typeface="Arial"/>
              </a:rPr>
              <a:t>vocational </a:t>
            </a:r>
            <a:r>
              <a:rPr sz="2400" dirty="0">
                <a:latin typeface="Arial"/>
                <a:cs typeface="Arial"/>
              </a:rPr>
              <a:t>aspect of the </a:t>
            </a:r>
            <a:r>
              <a:rPr sz="2400" spc="-5" dirty="0">
                <a:latin typeface="Arial"/>
                <a:cs typeface="Arial"/>
              </a:rPr>
              <a:t>curriculum.  The</a:t>
            </a:r>
            <a:r>
              <a:rPr sz="2400" spc="10" dirty="0">
                <a:latin typeface="Arial"/>
                <a:cs typeface="Arial"/>
              </a:rPr>
              <a:t> </a:t>
            </a:r>
            <a:r>
              <a:rPr sz="2400" spc="-5" dirty="0">
                <a:latin typeface="Arial"/>
                <a:cs typeface="Arial"/>
              </a:rPr>
              <a:t>economic	condition </a:t>
            </a:r>
            <a:r>
              <a:rPr sz="2400" dirty="0">
                <a:latin typeface="Arial"/>
                <a:cs typeface="Arial"/>
              </a:rPr>
              <a:t>of a </a:t>
            </a:r>
            <a:r>
              <a:rPr sz="2400" spc="-5" dirty="0">
                <a:latin typeface="Arial"/>
                <a:cs typeface="Arial"/>
              </a:rPr>
              <a:t>nation </a:t>
            </a:r>
            <a:r>
              <a:rPr sz="2400" dirty="0">
                <a:latin typeface="Arial"/>
                <a:cs typeface="Arial"/>
              </a:rPr>
              <a:t>or a </a:t>
            </a:r>
            <a:r>
              <a:rPr sz="2400" spc="-5" dirty="0">
                <a:latin typeface="Arial"/>
                <a:cs typeface="Arial"/>
              </a:rPr>
              <a:t>society guide </a:t>
            </a:r>
            <a:r>
              <a:rPr sz="2400" dirty="0">
                <a:latin typeface="Arial"/>
                <a:cs typeface="Arial"/>
              </a:rPr>
              <a:t>the  </a:t>
            </a:r>
            <a:r>
              <a:rPr sz="2400" spc="-5" dirty="0">
                <a:latin typeface="Arial"/>
                <a:cs typeface="Arial"/>
              </a:rPr>
              <a:t>curriculum </a:t>
            </a:r>
            <a:r>
              <a:rPr sz="2400" dirty="0">
                <a:latin typeface="Arial"/>
                <a:cs typeface="Arial"/>
              </a:rPr>
              <a:t>of the </a:t>
            </a:r>
            <a:r>
              <a:rPr sz="2400" spc="-25" dirty="0">
                <a:latin typeface="Arial"/>
                <a:cs typeface="Arial"/>
              </a:rPr>
              <a:t>country, </a:t>
            </a:r>
            <a:r>
              <a:rPr sz="2400" spc="-5" dirty="0">
                <a:latin typeface="Arial"/>
                <a:cs typeface="Arial"/>
              </a:rPr>
              <a:t>because </a:t>
            </a:r>
            <a:r>
              <a:rPr sz="2400" dirty="0">
                <a:latin typeface="Arial"/>
                <a:cs typeface="Arial"/>
              </a:rPr>
              <a:t>the </a:t>
            </a:r>
            <a:r>
              <a:rPr sz="2400" spc="-5" dirty="0">
                <a:latin typeface="Arial"/>
                <a:cs typeface="Arial"/>
              </a:rPr>
              <a:t>stakeholder </a:t>
            </a:r>
            <a:r>
              <a:rPr sz="2400" dirty="0">
                <a:latin typeface="Arial"/>
                <a:cs typeface="Arial"/>
              </a:rPr>
              <a:t>of the  </a:t>
            </a:r>
            <a:r>
              <a:rPr sz="2400" spc="-5" dirty="0">
                <a:latin typeface="Arial"/>
                <a:cs typeface="Arial"/>
              </a:rPr>
              <a:t>education wants </a:t>
            </a:r>
            <a:r>
              <a:rPr sz="2400" dirty="0">
                <a:latin typeface="Arial"/>
                <a:cs typeface="Arial"/>
              </a:rPr>
              <a:t>to </a:t>
            </a:r>
            <a:r>
              <a:rPr sz="2400" spc="-5" dirty="0">
                <a:latin typeface="Arial"/>
                <a:cs typeface="Arial"/>
              </a:rPr>
              <a:t>employ such a curriculum which help  them to build their economy and </a:t>
            </a:r>
            <a:r>
              <a:rPr sz="2400" dirty="0">
                <a:latin typeface="Arial"/>
                <a:cs typeface="Arial"/>
              </a:rPr>
              <a:t>the </a:t>
            </a:r>
            <a:r>
              <a:rPr sz="2400" spc="-5" dirty="0">
                <a:latin typeface="Arial"/>
                <a:cs typeface="Arial"/>
              </a:rPr>
              <a:t>people have </a:t>
            </a:r>
            <a:r>
              <a:rPr sz="2400" dirty="0">
                <a:latin typeface="Arial"/>
                <a:cs typeface="Arial"/>
              </a:rPr>
              <a:t>better  </a:t>
            </a:r>
            <a:r>
              <a:rPr sz="2400" spc="-5" dirty="0">
                <a:latin typeface="Arial"/>
                <a:cs typeface="Arial"/>
              </a:rPr>
              <a:t>jobs when </a:t>
            </a:r>
            <a:r>
              <a:rPr sz="2400" dirty="0">
                <a:latin typeface="Arial"/>
                <a:cs typeface="Arial"/>
              </a:rPr>
              <a:t>they </a:t>
            </a:r>
            <a:r>
              <a:rPr sz="2400" spc="-5" dirty="0">
                <a:latin typeface="Arial"/>
                <a:cs typeface="Arial"/>
              </a:rPr>
              <a:t>finish their schooling. </a:t>
            </a:r>
            <a:r>
              <a:rPr sz="2400" dirty="0">
                <a:latin typeface="Arial"/>
                <a:cs typeface="Arial"/>
              </a:rPr>
              <a:t>In </a:t>
            </a:r>
            <a:r>
              <a:rPr sz="2400" spc="-5" dirty="0">
                <a:latin typeface="Arial"/>
                <a:cs typeface="Arial"/>
              </a:rPr>
              <a:t>this kind </a:t>
            </a:r>
            <a:r>
              <a:rPr sz="2400" dirty="0">
                <a:latin typeface="Arial"/>
                <a:cs typeface="Arial"/>
              </a:rPr>
              <a:t>of  </a:t>
            </a:r>
            <a:r>
              <a:rPr sz="2400" spc="-5" dirty="0">
                <a:latin typeface="Arial"/>
                <a:cs typeface="Arial"/>
              </a:rPr>
              <a:t>situations </a:t>
            </a:r>
            <a:r>
              <a:rPr sz="2400" dirty="0">
                <a:latin typeface="Arial"/>
                <a:cs typeface="Arial"/>
              </a:rPr>
              <a:t>the </a:t>
            </a:r>
            <a:r>
              <a:rPr sz="2400" spc="-5" dirty="0">
                <a:latin typeface="Arial"/>
                <a:cs typeface="Arial"/>
              </a:rPr>
              <a:t>curriculum become </a:t>
            </a:r>
            <a:r>
              <a:rPr sz="2400" dirty="0">
                <a:latin typeface="Arial"/>
                <a:cs typeface="Arial"/>
              </a:rPr>
              <a:t>job or market</a:t>
            </a:r>
            <a:r>
              <a:rPr sz="2400" spc="65" dirty="0">
                <a:latin typeface="Arial"/>
                <a:cs typeface="Arial"/>
              </a:rPr>
              <a:t> </a:t>
            </a:r>
            <a:r>
              <a:rPr sz="2400" spc="-5" dirty="0">
                <a:latin typeface="Arial"/>
                <a:cs typeface="Arial"/>
              </a:rPr>
              <a:t>oriented.</a:t>
            </a:r>
            <a:endParaRPr sz="2400">
              <a:latin typeface="Arial"/>
              <a:cs typeface="Arial"/>
            </a:endParaRPr>
          </a:p>
          <a:p>
            <a:pPr marL="12700" marR="326390">
              <a:lnSpc>
                <a:spcPct val="80000"/>
              </a:lnSpc>
            </a:pPr>
            <a:r>
              <a:rPr sz="2400" dirty="0">
                <a:latin typeface="Arial"/>
                <a:cs typeface="Arial"/>
              </a:rPr>
              <a:t>In </a:t>
            </a:r>
            <a:r>
              <a:rPr sz="2400" spc="-5" dirty="0">
                <a:latin typeface="Arial"/>
                <a:cs typeface="Arial"/>
              </a:rPr>
              <a:t>this curriculum </a:t>
            </a:r>
            <a:r>
              <a:rPr sz="2400" dirty="0">
                <a:latin typeface="Arial"/>
                <a:cs typeface="Arial"/>
              </a:rPr>
              <a:t>the </a:t>
            </a:r>
            <a:r>
              <a:rPr sz="2400" spc="-5" dirty="0">
                <a:latin typeface="Arial"/>
                <a:cs typeface="Arial"/>
              </a:rPr>
              <a:t>curriculum developer gives  importance </a:t>
            </a:r>
            <a:r>
              <a:rPr sz="2400" dirty="0">
                <a:latin typeface="Arial"/>
                <a:cs typeface="Arial"/>
              </a:rPr>
              <a:t>to </a:t>
            </a:r>
            <a:r>
              <a:rPr sz="2400" spc="-5" dirty="0">
                <a:latin typeface="Arial"/>
                <a:cs typeface="Arial"/>
              </a:rPr>
              <a:t>skills acquisition which is </a:t>
            </a:r>
            <a:r>
              <a:rPr sz="2400" dirty="0">
                <a:latin typeface="Arial"/>
                <a:cs typeface="Arial"/>
              </a:rPr>
              <a:t>the </a:t>
            </a:r>
            <a:r>
              <a:rPr sz="2400" spc="-5" dirty="0">
                <a:latin typeface="Arial"/>
                <a:cs typeface="Arial"/>
              </a:rPr>
              <a:t>demands </a:t>
            </a:r>
            <a:r>
              <a:rPr sz="2400" dirty="0">
                <a:latin typeface="Arial"/>
                <a:cs typeface="Arial"/>
              </a:rPr>
              <a:t>of  the </a:t>
            </a:r>
            <a:r>
              <a:rPr sz="2400" spc="-5" dirty="0">
                <a:latin typeface="Arial"/>
                <a:cs typeface="Arial"/>
              </a:rPr>
              <a:t>time. Undeveloped nations </a:t>
            </a:r>
            <a:r>
              <a:rPr sz="2400" dirty="0">
                <a:latin typeface="Arial"/>
                <a:cs typeface="Arial"/>
              </a:rPr>
              <a:t>try to </a:t>
            </a:r>
            <a:r>
              <a:rPr sz="2400" spc="-5" dirty="0">
                <a:latin typeface="Arial"/>
                <a:cs typeface="Arial"/>
              </a:rPr>
              <a:t>prepare skill work  force and send it </a:t>
            </a:r>
            <a:r>
              <a:rPr sz="2400" dirty="0">
                <a:latin typeface="Arial"/>
                <a:cs typeface="Arial"/>
              </a:rPr>
              <a:t>to </a:t>
            </a:r>
            <a:r>
              <a:rPr sz="2400" spc="-5" dirty="0">
                <a:latin typeface="Arial"/>
                <a:cs typeface="Arial"/>
              </a:rPr>
              <a:t>other countries for</a:t>
            </a:r>
            <a:r>
              <a:rPr sz="2400" spc="55" dirty="0">
                <a:latin typeface="Arial"/>
                <a:cs typeface="Arial"/>
              </a:rPr>
              <a:t> </a:t>
            </a:r>
            <a:r>
              <a:rPr sz="2400" spc="-5" dirty="0">
                <a:latin typeface="Arial"/>
                <a:cs typeface="Arial"/>
              </a:rPr>
              <a:t>jobs.</a:t>
            </a:r>
            <a:endParaRPr sz="2400">
              <a:latin typeface="Arial"/>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540" y="210060"/>
            <a:ext cx="8432800" cy="997709"/>
          </a:xfrm>
          <a:prstGeom prst="rect">
            <a:avLst/>
          </a:prstGeom>
        </p:spPr>
        <p:txBody>
          <a:bodyPr vert="horz" wrap="square" lIns="0" tIns="12700" rIns="0" bIns="0" rtlCol="0">
            <a:spAutoFit/>
          </a:bodyPr>
          <a:lstStyle/>
          <a:p>
            <a:pPr marL="12700" algn="ctr">
              <a:lnSpc>
                <a:spcPct val="100000"/>
              </a:lnSpc>
              <a:spcBef>
                <a:spcPts val="100"/>
              </a:spcBef>
            </a:pPr>
            <a:r>
              <a:rPr sz="3200" dirty="0"/>
              <a:t>4. </a:t>
            </a:r>
            <a:r>
              <a:rPr sz="3200" spc="-5" dirty="0"/>
              <a:t>Conceptual </a:t>
            </a:r>
            <a:r>
              <a:rPr sz="3200" dirty="0"/>
              <a:t>framework of </a:t>
            </a:r>
            <a:r>
              <a:rPr sz="3200" spc="-5" dirty="0"/>
              <a:t>Curriculum</a:t>
            </a:r>
            <a:r>
              <a:rPr sz="3200" spc="35" dirty="0"/>
              <a:t> </a:t>
            </a:r>
            <a:r>
              <a:rPr sz="3200" spc="-5" dirty="0"/>
              <a:t>Development</a:t>
            </a:r>
            <a:endParaRPr sz="3200" dirty="0"/>
          </a:p>
        </p:txBody>
      </p:sp>
      <p:sp>
        <p:nvSpPr>
          <p:cNvPr id="3" name="object 3"/>
          <p:cNvSpPr txBox="1"/>
          <p:nvPr/>
        </p:nvSpPr>
        <p:spPr>
          <a:xfrm>
            <a:off x="383540" y="1157986"/>
            <a:ext cx="8432800" cy="4882747"/>
          </a:xfrm>
          <a:prstGeom prst="rect">
            <a:avLst/>
          </a:prstGeom>
        </p:spPr>
        <p:txBody>
          <a:bodyPr vert="horz" wrap="square" lIns="0" tIns="12065" rIns="0" bIns="0" rtlCol="0">
            <a:spAutoFit/>
          </a:bodyPr>
          <a:lstStyle/>
          <a:p>
            <a:pPr marL="12700">
              <a:lnSpc>
                <a:spcPct val="100000"/>
              </a:lnSpc>
              <a:spcBef>
                <a:spcPts val="95"/>
              </a:spcBef>
            </a:pPr>
            <a:r>
              <a:rPr sz="2800" b="1" u="heavy" spc="-5" dirty="0">
                <a:uFill>
                  <a:solidFill>
                    <a:srgbClr val="000000"/>
                  </a:solidFill>
                </a:uFill>
                <a:latin typeface="Arial"/>
                <a:cs typeface="Arial"/>
              </a:rPr>
              <a:t>4.1</a:t>
            </a:r>
            <a:r>
              <a:rPr sz="2800" b="1" u="heavy" spc="5" dirty="0">
                <a:uFill>
                  <a:solidFill>
                    <a:srgbClr val="000000"/>
                  </a:solidFill>
                </a:uFill>
                <a:latin typeface="Arial"/>
                <a:cs typeface="Arial"/>
              </a:rPr>
              <a:t> </a:t>
            </a:r>
            <a:r>
              <a:rPr sz="2800" b="1" u="heavy" spc="-5" dirty="0">
                <a:uFill>
                  <a:solidFill>
                    <a:srgbClr val="000000"/>
                  </a:solidFill>
                </a:uFill>
                <a:latin typeface="Arial"/>
                <a:cs typeface="Arial"/>
              </a:rPr>
              <a:t>Need</a:t>
            </a:r>
            <a:endParaRPr sz="2800" dirty="0">
              <a:latin typeface="Arial"/>
              <a:cs typeface="Arial"/>
            </a:endParaRPr>
          </a:p>
          <a:p>
            <a:pPr marL="286385" marR="5080" indent="-274320" algn="just">
              <a:lnSpc>
                <a:spcPct val="150000"/>
              </a:lnSpc>
              <a:spcBef>
                <a:spcPts val="615"/>
              </a:spcBef>
              <a:buClr>
                <a:srgbClr val="D24717"/>
              </a:buClr>
              <a:buSzPct val="83333"/>
              <a:buFont typeface="Wingdings 2"/>
              <a:buChar char=""/>
              <a:tabLst>
                <a:tab pos="286385" algn="l"/>
                <a:tab pos="287020" algn="l"/>
              </a:tabLst>
            </a:pPr>
            <a:r>
              <a:rPr sz="2100" dirty="0">
                <a:latin typeface="Arial"/>
                <a:cs typeface="Arial"/>
              </a:rPr>
              <a:t>A </a:t>
            </a:r>
            <a:r>
              <a:rPr sz="2100" spc="-5" dirty="0">
                <a:latin typeface="Arial"/>
                <a:cs typeface="Arial"/>
              </a:rPr>
              <a:t>conceptual framework provides boundaries within which </a:t>
            </a:r>
            <a:r>
              <a:rPr sz="2100" dirty="0">
                <a:latin typeface="Arial"/>
                <a:cs typeface="Arial"/>
              </a:rPr>
              <a:t>facts,  concepts, </a:t>
            </a:r>
            <a:r>
              <a:rPr sz="2100" spc="-5" dirty="0">
                <a:latin typeface="Arial"/>
                <a:cs typeface="Arial"/>
              </a:rPr>
              <a:t>theories, and propositions </a:t>
            </a:r>
            <a:r>
              <a:rPr sz="2100" dirty="0">
                <a:latin typeface="Arial"/>
                <a:cs typeface="Arial"/>
              </a:rPr>
              <a:t>from </a:t>
            </a:r>
            <a:r>
              <a:rPr sz="2100" spc="-5" dirty="0">
                <a:latin typeface="Arial"/>
                <a:cs typeface="Arial"/>
              </a:rPr>
              <a:t>three theoretical sources  interact with </a:t>
            </a:r>
            <a:r>
              <a:rPr sz="2100" spc="-25" dirty="0">
                <a:latin typeface="Arial"/>
                <a:cs typeface="Arial"/>
              </a:rPr>
              <a:t>clarity, </a:t>
            </a:r>
            <a:r>
              <a:rPr sz="2100" spc="-5" dirty="0">
                <a:latin typeface="Arial"/>
                <a:cs typeface="Arial"/>
              </a:rPr>
              <a:t>coherence, and </a:t>
            </a:r>
            <a:r>
              <a:rPr sz="2100" spc="-15" dirty="0">
                <a:latin typeface="Arial"/>
                <a:cs typeface="Arial"/>
              </a:rPr>
              <a:t>consistency. </a:t>
            </a:r>
            <a:r>
              <a:rPr sz="2100" dirty="0">
                <a:latin typeface="Arial"/>
                <a:cs typeface="Arial"/>
              </a:rPr>
              <a:t>From the </a:t>
            </a:r>
            <a:r>
              <a:rPr sz="2100" spc="-5" dirty="0">
                <a:latin typeface="Arial"/>
                <a:cs typeface="Arial"/>
              </a:rPr>
              <a:t>framework  objectives are derived. </a:t>
            </a:r>
            <a:r>
              <a:rPr sz="2100" dirty="0">
                <a:latin typeface="Arial"/>
                <a:cs typeface="Arial"/>
              </a:rPr>
              <a:t>The </a:t>
            </a:r>
            <a:r>
              <a:rPr sz="2100" spc="-5" dirty="0">
                <a:latin typeface="Arial"/>
                <a:cs typeface="Arial"/>
              </a:rPr>
              <a:t>framework gives direction </a:t>
            </a:r>
            <a:r>
              <a:rPr sz="2100" dirty="0">
                <a:latin typeface="Arial"/>
                <a:cs typeface="Arial"/>
              </a:rPr>
              <a:t>to the  </a:t>
            </a:r>
            <a:r>
              <a:rPr sz="2100" spc="-5" dirty="0">
                <a:latin typeface="Arial"/>
                <a:cs typeface="Arial"/>
              </a:rPr>
              <a:t>curriculum design. </a:t>
            </a:r>
            <a:r>
              <a:rPr sz="2100" spc="-25" dirty="0">
                <a:latin typeface="Arial"/>
                <a:cs typeface="Arial"/>
              </a:rPr>
              <a:t>Finally, </a:t>
            </a:r>
            <a:r>
              <a:rPr sz="2100" dirty="0">
                <a:latin typeface="Arial"/>
                <a:cs typeface="Arial"/>
              </a:rPr>
              <a:t>the </a:t>
            </a:r>
            <a:r>
              <a:rPr sz="2100" spc="-5" dirty="0">
                <a:latin typeface="Arial"/>
                <a:cs typeface="Arial"/>
              </a:rPr>
              <a:t>conceptual framework serves </a:t>
            </a:r>
            <a:r>
              <a:rPr sz="2100" spc="-10" dirty="0">
                <a:latin typeface="Arial"/>
                <a:cs typeface="Arial"/>
              </a:rPr>
              <a:t>as </a:t>
            </a:r>
            <a:r>
              <a:rPr sz="2100" spc="-5" dirty="0">
                <a:latin typeface="Arial"/>
                <a:cs typeface="Arial"/>
              </a:rPr>
              <a:t>a  background against which objectives can be tested. </a:t>
            </a:r>
            <a:r>
              <a:rPr sz="2100" dirty="0">
                <a:latin typeface="Arial"/>
                <a:cs typeface="Arial"/>
              </a:rPr>
              <a:t>A </a:t>
            </a:r>
            <a:r>
              <a:rPr sz="2100" spc="-5" dirty="0">
                <a:latin typeface="Arial"/>
                <a:cs typeface="Arial"/>
              </a:rPr>
              <a:t>conceptual  framework </a:t>
            </a:r>
            <a:r>
              <a:rPr sz="2100" dirty="0">
                <a:latin typeface="Arial"/>
                <a:cs typeface="Arial"/>
              </a:rPr>
              <a:t>for </a:t>
            </a:r>
            <a:r>
              <a:rPr sz="2100" spc="-5" dirty="0">
                <a:latin typeface="Arial"/>
                <a:cs typeface="Arial"/>
              </a:rPr>
              <a:t>curriculum encourages </a:t>
            </a:r>
            <a:r>
              <a:rPr sz="2100" dirty="0">
                <a:latin typeface="Arial"/>
                <a:cs typeface="Arial"/>
              </a:rPr>
              <a:t>systematic </a:t>
            </a:r>
            <a:r>
              <a:rPr sz="2100" spc="-5" dirty="0">
                <a:latin typeface="Arial"/>
                <a:cs typeface="Arial"/>
              </a:rPr>
              <a:t>curriculum  evaluation that will eventually allow </a:t>
            </a:r>
            <a:r>
              <a:rPr sz="2100" dirty="0">
                <a:latin typeface="Arial"/>
                <a:cs typeface="Arial"/>
              </a:rPr>
              <a:t>us to </a:t>
            </a:r>
            <a:r>
              <a:rPr sz="2100" spc="-5" dirty="0">
                <a:latin typeface="Arial"/>
                <a:cs typeface="Arial"/>
              </a:rPr>
              <a:t>more accurately describe,  explain, predict, and control </a:t>
            </a:r>
            <a:r>
              <a:rPr sz="2100" dirty="0">
                <a:latin typeface="Arial"/>
                <a:cs typeface="Arial"/>
              </a:rPr>
              <a:t>the </a:t>
            </a:r>
            <a:r>
              <a:rPr sz="2100" spc="-5" dirty="0">
                <a:latin typeface="Arial"/>
                <a:cs typeface="Arial"/>
              </a:rPr>
              <a:t>work </a:t>
            </a:r>
            <a:r>
              <a:rPr sz="2100" dirty="0">
                <a:latin typeface="Arial"/>
                <a:cs typeface="Arial"/>
              </a:rPr>
              <a:t>of </a:t>
            </a:r>
            <a:r>
              <a:rPr sz="2100" spc="-5" dirty="0">
                <a:latin typeface="Arial"/>
                <a:cs typeface="Arial"/>
              </a:rPr>
              <a:t>curriculum</a:t>
            </a:r>
            <a:endParaRPr sz="2100" dirty="0">
              <a:latin typeface="Arial"/>
              <a:cs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heavy" spc="-5" dirty="0">
                <a:uFill>
                  <a:solidFill>
                    <a:srgbClr val="000000"/>
                  </a:solidFill>
                </a:uFill>
                <a:cs typeface="Arial"/>
              </a:rPr>
              <a:t>Need</a:t>
            </a:r>
            <a:r>
              <a:rPr lang="en-US" dirty="0">
                <a:cs typeface="Arial"/>
              </a:rPr>
              <a:t/>
            </a:r>
            <a:br>
              <a:rPr lang="en-US" dirty="0">
                <a:cs typeface="Arial"/>
              </a:rPr>
            </a:br>
            <a:endParaRPr lang="en-US" dirty="0"/>
          </a:p>
        </p:txBody>
      </p:sp>
      <p:sp>
        <p:nvSpPr>
          <p:cNvPr id="3" name="Content Placeholder 2"/>
          <p:cNvSpPr>
            <a:spLocks noGrp="1"/>
          </p:cNvSpPr>
          <p:nvPr>
            <p:ph idx="1"/>
          </p:nvPr>
        </p:nvSpPr>
        <p:spPr/>
        <p:txBody>
          <a:bodyPr>
            <a:normAutofit lnSpcReduction="10000"/>
          </a:bodyPr>
          <a:lstStyle/>
          <a:p>
            <a:pPr marL="286385" marR="159385" indent="-274320" algn="just">
              <a:spcBef>
                <a:spcPts val="600"/>
              </a:spcBef>
              <a:buClr>
                <a:srgbClr val="D24717"/>
              </a:buClr>
              <a:buSzPct val="83333"/>
              <a:buFont typeface="Wingdings 2"/>
              <a:buChar char=""/>
              <a:tabLst>
                <a:tab pos="286385" algn="l"/>
                <a:tab pos="287020" algn="l"/>
              </a:tabLst>
            </a:pPr>
            <a:r>
              <a:rPr lang="en-US" spc="-5" dirty="0">
                <a:cs typeface="Arial"/>
              </a:rPr>
              <a:t>Curriculum development is a complex undertaking </a:t>
            </a:r>
            <a:r>
              <a:rPr lang="en-US" dirty="0">
                <a:cs typeface="Arial"/>
              </a:rPr>
              <a:t>that </a:t>
            </a:r>
            <a:r>
              <a:rPr lang="en-US" spc="-5" dirty="0">
                <a:cs typeface="Arial"/>
              </a:rPr>
              <a:t>involves  many </a:t>
            </a:r>
            <a:r>
              <a:rPr lang="en-US" dirty="0">
                <a:cs typeface="Arial"/>
              </a:rPr>
              <a:t>kinds of decisions. </a:t>
            </a:r>
            <a:r>
              <a:rPr lang="en-US" spc="-5" dirty="0">
                <a:cs typeface="Arial"/>
              </a:rPr>
              <a:t>Decisions need </a:t>
            </a:r>
            <a:r>
              <a:rPr lang="en-US" dirty="0">
                <a:cs typeface="Arial"/>
              </a:rPr>
              <a:t>to </a:t>
            </a:r>
            <a:r>
              <a:rPr lang="en-US" spc="-5" dirty="0">
                <a:cs typeface="Arial"/>
              </a:rPr>
              <a:t>be made about the  general aims, of education and </a:t>
            </a:r>
            <a:r>
              <a:rPr lang="en-US" dirty="0">
                <a:cs typeface="Arial"/>
              </a:rPr>
              <a:t>the </a:t>
            </a:r>
            <a:r>
              <a:rPr lang="en-US" spc="-5" dirty="0">
                <a:cs typeface="Arial"/>
              </a:rPr>
              <a:t>specific objectives </a:t>
            </a:r>
            <a:r>
              <a:rPr lang="en-US" dirty="0">
                <a:cs typeface="Arial"/>
              </a:rPr>
              <a:t>of instruction.  </a:t>
            </a:r>
            <a:r>
              <a:rPr lang="en-US" spc="-5" dirty="0">
                <a:cs typeface="Arial"/>
              </a:rPr>
              <a:t>The major areas </a:t>
            </a:r>
            <a:r>
              <a:rPr lang="en-US" dirty="0">
                <a:cs typeface="Arial"/>
              </a:rPr>
              <a:t>of the </a:t>
            </a:r>
            <a:r>
              <a:rPr lang="en-US" spc="-5" dirty="0">
                <a:cs typeface="Arial"/>
              </a:rPr>
              <a:t>curriculum along, with the specific </a:t>
            </a:r>
            <a:r>
              <a:rPr lang="en-US" dirty="0">
                <a:cs typeface="Arial"/>
              </a:rPr>
              <a:t>content of  </a:t>
            </a:r>
            <a:r>
              <a:rPr lang="en-US" spc="-5" dirty="0">
                <a:cs typeface="Arial"/>
              </a:rPr>
              <a:t>each </a:t>
            </a:r>
            <a:r>
              <a:rPr lang="en-US" dirty="0">
                <a:cs typeface="Arial"/>
              </a:rPr>
              <a:t>must </a:t>
            </a:r>
            <a:r>
              <a:rPr lang="en-US" spc="-5" dirty="0">
                <a:cs typeface="Arial"/>
              </a:rPr>
              <a:t>be</a:t>
            </a:r>
            <a:r>
              <a:rPr lang="en-US" spc="-10" dirty="0">
                <a:cs typeface="Arial"/>
              </a:rPr>
              <a:t> </a:t>
            </a:r>
            <a:r>
              <a:rPr lang="en-US" spc="-5" dirty="0">
                <a:cs typeface="Arial"/>
              </a:rPr>
              <a:t>selected.</a:t>
            </a:r>
            <a:endParaRPr lang="en-US" dirty="0">
              <a:cs typeface="Arial"/>
            </a:endParaRPr>
          </a:p>
          <a:p>
            <a:pPr marL="286385" marR="145415" indent="-274320" algn="just">
              <a:spcBef>
                <a:spcPts val="605"/>
              </a:spcBef>
              <a:buClr>
                <a:srgbClr val="D24717"/>
              </a:buClr>
              <a:buSzPct val="83333"/>
              <a:buFont typeface="Wingdings 2"/>
              <a:buChar char=""/>
              <a:tabLst>
                <a:tab pos="286385" algn="l"/>
                <a:tab pos="287020" algn="l"/>
              </a:tabLst>
            </a:pPr>
            <a:r>
              <a:rPr lang="en-US" spc="-5" dirty="0">
                <a:cs typeface="Arial"/>
              </a:rPr>
              <a:t>Choices </a:t>
            </a:r>
            <a:r>
              <a:rPr lang="en-US" dirty="0">
                <a:cs typeface="Arial"/>
              </a:rPr>
              <a:t>must </a:t>
            </a:r>
            <a:r>
              <a:rPr lang="en-US" spc="-5" dirty="0">
                <a:cs typeface="Arial"/>
              </a:rPr>
              <a:t>be made about </a:t>
            </a:r>
            <a:r>
              <a:rPr lang="en-US" dirty="0">
                <a:cs typeface="Arial"/>
              </a:rPr>
              <a:t>the </a:t>
            </a:r>
            <a:r>
              <a:rPr lang="en-US" spc="-5" dirty="0">
                <a:cs typeface="Arial"/>
              </a:rPr>
              <a:t>learning experiences which would  ensure </a:t>
            </a:r>
            <a:r>
              <a:rPr lang="en-US" dirty="0">
                <a:cs typeface="Arial"/>
              </a:rPr>
              <a:t>the </a:t>
            </a:r>
            <a:r>
              <a:rPr lang="en-US" spc="-5" dirty="0">
                <a:cs typeface="Arial"/>
              </a:rPr>
              <a:t>achievement of content, understanding and other  objectives. Decisions are needed regarding how </a:t>
            </a:r>
            <a:r>
              <a:rPr lang="en-US" dirty="0">
                <a:cs typeface="Arial"/>
              </a:rPr>
              <a:t>to </a:t>
            </a:r>
            <a:r>
              <a:rPr lang="en-US" spc="-5" dirty="0">
                <a:cs typeface="Arial"/>
              </a:rPr>
              <a:t>evaluate student  learning and </a:t>
            </a:r>
            <a:r>
              <a:rPr lang="en-US" dirty="0">
                <a:cs typeface="Arial"/>
              </a:rPr>
              <a:t>the </a:t>
            </a:r>
            <a:r>
              <a:rPr lang="en-US" spc="-5" dirty="0">
                <a:cs typeface="Arial"/>
              </a:rPr>
              <a:t>effectiveness </a:t>
            </a:r>
            <a:r>
              <a:rPr lang="en-US" dirty="0">
                <a:cs typeface="Arial"/>
              </a:rPr>
              <a:t>of the </a:t>
            </a:r>
            <a:r>
              <a:rPr lang="en-US" spc="-5" dirty="0">
                <a:cs typeface="Arial"/>
              </a:rPr>
              <a:t>curriculum in achieving </a:t>
            </a:r>
            <a:r>
              <a:rPr lang="en-US" dirty="0">
                <a:cs typeface="Arial"/>
              </a:rPr>
              <a:t>the  </a:t>
            </a:r>
            <a:r>
              <a:rPr lang="en-US" spc="-5" dirty="0">
                <a:cs typeface="Arial"/>
              </a:rPr>
              <a:t>desired goals and objectives. And </a:t>
            </a:r>
            <a:r>
              <a:rPr lang="en-US" spc="-25" dirty="0">
                <a:cs typeface="Arial"/>
              </a:rPr>
              <a:t>finally, </a:t>
            </a:r>
            <a:r>
              <a:rPr lang="en-US" spc="-5" dirty="0">
                <a:cs typeface="Arial"/>
              </a:rPr>
              <a:t>choice </a:t>
            </a:r>
            <a:r>
              <a:rPr lang="en-US" dirty="0">
                <a:cs typeface="Arial"/>
              </a:rPr>
              <a:t>must </a:t>
            </a:r>
            <a:r>
              <a:rPr lang="en-US" spc="-5" dirty="0">
                <a:cs typeface="Arial"/>
              </a:rPr>
              <a:t>be made  regarding </a:t>
            </a:r>
            <a:r>
              <a:rPr lang="en-US" dirty="0">
                <a:cs typeface="Arial"/>
              </a:rPr>
              <a:t>the </a:t>
            </a:r>
            <a:r>
              <a:rPr lang="en-US" spc="-5" dirty="0">
                <a:cs typeface="Arial"/>
              </a:rPr>
              <a:t>over-all </a:t>
            </a:r>
            <a:r>
              <a:rPr lang="en-US" dirty="0">
                <a:cs typeface="Arial"/>
              </a:rPr>
              <a:t>pattern of the curriculum. </a:t>
            </a:r>
          </a:p>
          <a:p>
            <a:pPr algn="just"/>
            <a:endParaRPr lang="en-US" dirty="0"/>
          </a:p>
        </p:txBody>
      </p:sp>
    </p:spTree>
    <p:extLst>
      <p:ext uri="{BB962C8B-B14F-4D97-AF65-F5344CB8AC3E}">
        <p14:creationId xmlns:p14="http://schemas.microsoft.com/office/powerpoint/2010/main" val="2851527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513334"/>
            <a:ext cx="719137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35"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p:txBody>
      </p:sp>
      <p:sp>
        <p:nvSpPr>
          <p:cNvPr id="3" name="object 3"/>
          <p:cNvSpPr txBox="1">
            <a:spLocks noGrp="1"/>
          </p:cNvSpPr>
          <p:nvPr>
            <p:ph type="title"/>
          </p:nvPr>
        </p:nvSpPr>
        <p:spPr>
          <a:xfrm>
            <a:off x="383540" y="-9360"/>
            <a:ext cx="7998460" cy="2382062"/>
          </a:xfrm>
          <a:prstGeom prst="rect">
            <a:avLst/>
          </a:prstGeom>
        </p:spPr>
        <p:txBody>
          <a:bodyPr vert="horz" wrap="square" lIns="0" tIns="88265" rIns="0" bIns="0" rtlCol="0">
            <a:spAutoFit/>
          </a:bodyPr>
          <a:lstStyle/>
          <a:p>
            <a:pPr marL="12700" algn="ctr">
              <a:lnSpc>
                <a:spcPct val="100000"/>
              </a:lnSpc>
              <a:spcBef>
                <a:spcPts val="695"/>
              </a:spcBef>
            </a:pPr>
            <a:r>
              <a:rPr b="1" spc="-5" dirty="0">
                <a:solidFill>
                  <a:srgbClr val="000000"/>
                </a:solidFill>
                <a:latin typeface="Arial"/>
                <a:cs typeface="Arial"/>
              </a:rPr>
              <a:t>4.2 </a:t>
            </a:r>
            <a:r>
              <a:rPr sz="3200" b="1" spc="-5" dirty="0">
                <a:solidFill>
                  <a:srgbClr val="000000"/>
                </a:solidFill>
                <a:latin typeface="Arial"/>
                <a:cs typeface="Arial"/>
              </a:rPr>
              <a:t>Conceptual Model by Ralph</a:t>
            </a:r>
            <a:r>
              <a:rPr sz="3200" b="1" spc="100" dirty="0">
                <a:solidFill>
                  <a:srgbClr val="000000"/>
                </a:solidFill>
                <a:latin typeface="Arial"/>
                <a:cs typeface="Arial"/>
              </a:rPr>
              <a:t> </a:t>
            </a:r>
            <a:r>
              <a:rPr sz="3200" b="1" spc="-55" dirty="0">
                <a:solidFill>
                  <a:srgbClr val="000000"/>
                </a:solidFill>
                <a:latin typeface="Arial"/>
                <a:cs typeface="Arial"/>
              </a:rPr>
              <a:t>Tyler</a:t>
            </a:r>
          </a:p>
          <a:p>
            <a:pPr marL="12700" marR="5080">
              <a:lnSpc>
                <a:spcPct val="100000"/>
              </a:lnSpc>
              <a:spcBef>
                <a:spcPts val="600"/>
              </a:spcBef>
            </a:pPr>
            <a:r>
              <a:rPr sz="2400" spc="-5" dirty="0">
                <a:solidFill>
                  <a:srgbClr val="000000"/>
                </a:solidFill>
              </a:rPr>
              <a:t>Ralph Winfred </a:t>
            </a:r>
            <a:r>
              <a:rPr sz="2400" spc="-35" dirty="0">
                <a:solidFill>
                  <a:srgbClr val="000000"/>
                </a:solidFill>
              </a:rPr>
              <a:t>Tyler </a:t>
            </a:r>
            <a:r>
              <a:rPr sz="2400" spc="-5" dirty="0">
                <a:solidFill>
                  <a:srgbClr val="000000"/>
                </a:solidFill>
              </a:rPr>
              <a:t>was </a:t>
            </a:r>
            <a:r>
              <a:rPr sz="2400" dirty="0">
                <a:solidFill>
                  <a:srgbClr val="000000"/>
                </a:solidFill>
              </a:rPr>
              <a:t>born </a:t>
            </a:r>
            <a:r>
              <a:rPr sz="2400" spc="-5" dirty="0">
                <a:solidFill>
                  <a:srgbClr val="000000"/>
                </a:solidFill>
              </a:rPr>
              <a:t>April 22, 1902, in  Chicago, </a:t>
            </a:r>
            <a:r>
              <a:rPr sz="2400" dirty="0">
                <a:solidFill>
                  <a:srgbClr val="000000"/>
                </a:solidFill>
              </a:rPr>
              <a:t>Illinois. </a:t>
            </a:r>
            <a:r>
              <a:rPr sz="2400" spc="-5" dirty="0">
                <a:solidFill>
                  <a:srgbClr val="000000"/>
                </a:solidFill>
              </a:rPr>
              <a:t>In 1927 </a:t>
            </a:r>
            <a:r>
              <a:rPr sz="2400" spc="-35" dirty="0">
                <a:solidFill>
                  <a:srgbClr val="000000"/>
                </a:solidFill>
              </a:rPr>
              <a:t>Tyler </a:t>
            </a:r>
            <a:r>
              <a:rPr sz="2400" spc="-5" dirty="0">
                <a:solidFill>
                  <a:srgbClr val="000000"/>
                </a:solidFill>
              </a:rPr>
              <a:t>received the </a:t>
            </a:r>
            <a:r>
              <a:rPr sz="2400" spc="-5" dirty="0" err="1">
                <a:solidFill>
                  <a:srgbClr val="000000"/>
                </a:solidFill>
              </a:rPr>
              <a:t>Ph.D</a:t>
            </a:r>
            <a:r>
              <a:rPr spc="-5" dirty="0">
                <a:solidFill>
                  <a:srgbClr val="000000"/>
                </a:solidFill>
              </a:rPr>
              <a:t> </a:t>
            </a:r>
            <a:r>
              <a:rPr sz="2400" spc="-5" dirty="0">
                <a:solidFill>
                  <a:srgbClr val="000000"/>
                </a:solidFill>
              </a:rPr>
              <a:t>degree </a:t>
            </a:r>
            <a:r>
              <a:rPr sz="2400" dirty="0">
                <a:solidFill>
                  <a:srgbClr val="000000"/>
                </a:solidFill>
              </a:rPr>
              <a:t>from </a:t>
            </a:r>
            <a:r>
              <a:rPr sz="2400" spc="-5" dirty="0">
                <a:solidFill>
                  <a:srgbClr val="000000"/>
                </a:solidFill>
              </a:rPr>
              <a:t>the </a:t>
            </a:r>
            <a:r>
              <a:rPr sz="2400" dirty="0">
                <a:solidFill>
                  <a:srgbClr val="000000"/>
                </a:solidFill>
              </a:rPr>
              <a:t>University </a:t>
            </a:r>
            <a:r>
              <a:rPr sz="2400" spc="-5" dirty="0">
                <a:solidFill>
                  <a:srgbClr val="000000"/>
                </a:solidFill>
              </a:rPr>
              <a:t>of</a:t>
            </a:r>
            <a:r>
              <a:rPr sz="2400" dirty="0">
                <a:solidFill>
                  <a:srgbClr val="000000"/>
                </a:solidFill>
              </a:rPr>
              <a:t> </a:t>
            </a:r>
            <a:r>
              <a:rPr sz="2400" spc="5" dirty="0">
                <a:solidFill>
                  <a:srgbClr val="000000"/>
                </a:solidFill>
              </a:rPr>
              <a:t>Chicago</a:t>
            </a:r>
            <a:r>
              <a:rPr spc="5" dirty="0">
                <a:solidFill>
                  <a:srgbClr val="000000"/>
                </a:solidFill>
              </a:rPr>
              <a:t>.</a:t>
            </a:r>
          </a:p>
        </p:txBody>
      </p:sp>
      <p:sp>
        <p:nvSpPr>
          <p:cNvPr id="4" name="object 4"/>
          <p:cNvSpPr txBox="1"/>
          <p:nvPr/>
        </p:nvSpPr>
        <p:spPr>
          <a:xfrm>
            <a:off x="383540" y="3102991"/>
            <a:ext cx="8355965" cy="3317240"/>
          </a:xfrm>
          <a:prstGeom prst="rect">
            <a:avLst/>
          </a:prstGeom>
        </p:spPr>
        <p:txBody>
          <a:bodyPr vert="horz" wrap="square" lIns="0" tIns="12065" rIns="0" bIns="0" rtlCol="0">
            <a:spAutoFit/>
          </a:bodyPr>
          <a:lstStyle/>
          <a:p>
            <a:pPr marL="286385" marR="208915" indent="-274320">
              <a:lnSpc>
                <a:spcPct val="100000"/>
              </a:lnSpc>
              <a:spcBef>
                <a:spcPts val="95"/>
              </a:spcBef>
              <a:buClr>
                <a:srgbClr val="D24717"/>
              </a:buClr>
              <a:buSzPct val="83928"/>
              <a:buFont typeface="Wingdings 2"/>
              <a:buChar char=""/>
              <a:tabLst>
                <a:tab pos="287020" algn="l"/>
              </a:tabLst>
            </a:pPr>
            <a:r>
              <a:rPr sz="2800" spc="-5" dirty="0">
                <a:latin typeface="Arial"/>
                <a:cs typeface="Arial"/>
              </a:rPr>
              <a:t>The brilliance </a:t>
            </a:r>
            <a:r>
              <a:rPr sz="2800" dirty="0">
                <a:latin typeface="Arial"/>
                <a:cs typeface="Arial"/>
              </a:rPr>
              <a:t>of </a:t>
            </a:r>
            <a:r>
              <a:rPr sz="2800" spc="-20" dirty="0">
                <a:latin typeface="Arial"/>
                <a:cs typeface="Arial"/>
              </a:rPr>
              <a:t>Tyler’s </a:t>
            </a:r>
            <a:r>
              <a:rPr sz="2800" spc="-5" dirty="0">
                <a:latin typeface="Arial"/>
                <a:cs typeface="Arial"/>
              </a:rPr>
              <a:t>model is that it </a:t>
            </a:r>
            <a:r>
              <a:rPr sz="2800" spc="-10" dirty="0">
                <a:latin typeface="Arial"/>
                <a:cs typeface="Arial"/>
              </a:rPr>
              <a:t>was </a:t>
            </a:r>
            <a:r>
              <a:rPr sz="2800" spc="-5" dirty="0">
                <a:latin typeface="Arial"/>
                <a:cs typeface="Arial"/>
              </a:rPr>
              <a:t>one </a:t>
            </a:r>
            <a:r>
              <a:rPr sz="2800" spc="-10" dirty="0">
                <a:latin typeface="Arial"/>
                <a:cs typeface="Arial"/>
              </a:rPr>
              <a:t>of  </a:t>
            </a:r>
            <a:r>
              <a:rPr sz="2800" spc="-5" dirty="0">
                <a:latin typeface="Arial"/>
                <a:cs typeface="Arial"/>
              </a:rPr>
              <a:t>the </a:t>
            </a:r>
            <a:r>
              <a:rPr sz="2800" dirty="0">
                <a:latin typeface="Arial"/>
                <a:cs typeface="Arial"/>
              </a:rPr>
              <a:t>first </a:t>
            </a:r>
            <a:r>
              <a:rPr sz="2800" spc="-5" dirty="0">
                <a:latin typeface="Arial"/>
                <a:cs typeface="Arial"/>
              </a:rPr>
              <a:t>models and </a:t>
            </a:r>
            <a:r>
              <a:rPr sz="2800" dirty="0">
                <a:latin typeface="Arial"/>
                <a:cs typeface="Arial"/>
              </a:rPr>
              <a:t>it </a:t>
            </a:r>
            <a:r>
              <a:rPr sz="2800" spc="-10" dirty="0">
                <a:latin typeface="Arial"/>
                <a:cs typeface="Arial"/>
              </a:rPr>
              <a:t>was </a:t>
            </a:r>
            <a:r>
              <a:rPr sz="2800" spc="-5" dirty="0">
                <a:latin typeface="Arial"/>
                <a:cs typeface="Arial"/>
              </a:rPr>
              <a:t>and </a:t>
            </a:r>
            <a:r>
              <a:rPr sz="2800" dirty="0">
                <a:latin typeface="Arial"/>
                <a:cs typeface="Arial"/>
              </a:rPr>
              <a:t>still </a:t>
            </a:r>
            <a:r>
              <a:rPr sz="2800" spc="-5" dirty="0">
                <a:latin typeface="Arial"/>
                <a:cs typeface="Arial"/>
              </a:rPr>
              <a:t>is a highly  simple model </a:t>
            </a:r>
            <a:r>
              <a:rPr sz="2800" dirty="0">
                <a:latin typeface="Arial"/>
                <a:cs typeface="Arial"/>
              </a:rPr>
              <a:t>consisting </a:t>
            </a:r>
            <a:r>
              <a:rPr sz="2800" spc="-5" dirty="0">
                <a:latin typeface="Arial"/>
                <a:cs typeface="Arial"/>
              </a:rPr>
              <a:t>of four</a:t>
            </a:r>
            <a:r>
              <a:rPr sz="2800" spc="25" dirty="0">
                <a:latin typeface="Arial"/>
                <a:cs typeface="Arial"/>
              </a:rPr>
              <a:t> </a:t>
            </a:r>
            <a:r>
              <a:rPr sz="2800" spc="10" dirty="0">
                <a:latin typeface="Arial"/>
                <a:cs typeface="Arial"/>
              </a:rPr>
              <a:t>steps.</a:t>
            </a:r>
            <a:endParaRPr sz="2800" dirty="0">
              <a:latin typeface="Arial"/>
              <a:cs typeface="Arial"/>
            </a:endParaRPr>
          </a:p>
          <a:p>
            <a:pPr marL="287020" indent="-274320">
              <a:lnSpc>
                <a:spcPct val="100000"/>
              </a:lnSpc>
              <a:spcBef>
                <a:spcPts val="600"/>
              </a:spcBef>
              <a:buClr>
                <a:srgbClr val="D24717"/>
              </a:buClr>
              <a:buSzPct val="83928"/>
              <a:buFont typeface="Wingdings 2"/>
              <a:buChar char=""/>
              <a:tabLst>
                <a:tab pos="287020" algn="l"/>
              </a:tabLst>
            </a:pPr>
            <a:r>
              <a:rPr sz="2800" spc="-5" dirty="0">
                <a:latin typeface="Arial"/>
                <a:cs typeface="Arial"/>
              </a:rPr>
              <a:t>Determine the </a:t>
            </a:r>
            <a:r>
              <a:rPr sz="2800" spc="-10" dirty="0">
                <a:latin typeface="Arial"/>
                <a:cs typeface="Arial"/>
              </a:rPr>
              <a:t>school’s </a:t>
            </a:r>
            <a:r>
              <a:rPr sz="2800" spc="-5" dirty="0">
                <a:latin typeface="Arial"/>
                <a:cs typeface="Arial"/>
              </a:rPr>
              <a:t>purposes</a:t>
            </a:r>
            <a:r>
              <a:rPr sz="2800" spc="95" dirty="0">
                <a:latin typeface="Arial"/>
                <a:cs typeface="Arial"/>
              </a:rPr>
              <a:t> </a:t>
            </a:r>
            <a:r>
              <a:rPr sz="2800" dirty="0">
                <a:latin typeface="Arial"/>
                <a:cs typeface="Arial"/>
              </a:rPr>
              <a:t>(objectives)</a:t>
            </a:r>
          </a:p>
          <a:p>
            <a:pPr marL="287020" indent="-274320">
              <a:lnSpc>
                <a:spcPct val="100000"/>
              </a:lnSpc>
              <a:spcBef>
                <a:spcPts val="600"/>
              </a:spcBef>
              <a:buClr>
                <a:srgbClr val="D24717"/>
              </a:buClr>
              <a:buSzPct val="83928"/>
              <a:buFont typeface="Wingdings 2"/>
              <a:buChar char=""/>
              <a:tabLst>
                <a:tab pos="287020" algn="l"/>
              </a:tabLst>
            </a:pPr>
            <a:r>
              <a:rPr sz="2800" dirty="0">
                <a:latin typeface="Arial"/>
                <a:cs typeface="Arial"/>
              </a:rPr>
              <a:t>Identify educational experiences related </a:t>
            </a:r>
            <a:r>
              <a:rPr sz="2800" spc="-5" dirty="0">
                <a:latin typeface="Arial"/>
                <a:cs typeface="Arial"/>
              </a:rPr>
              <a:t>to</a:t>
            </a:r>
            <a:r>
              <a:rPr sz="2800" spc="-50" dirty="0">
                <a:latin typeface="Arial"/>
                <a:cs typeface="Arial"/>
              </a:rPr>
              <a:t> </a:t>
            </a:r>
            <a:r>
              <a:rPr sz="2800" dirty="0">
                <a:latin typeface="Arial"/>
                <a:cs typeface="Arial"/>
              </a:rPr>
              <a:t>purpose</a:t>
            </a:r>
          </a:p>
          <a:p>
            <a:pPr marL="287020" indent="-274320">
              <a:lnSpc>
                <a:spcPct val="100000"/>
              </a:lnSpc>
              <a:spcBef>
                <a:spcPts val="605"/>
              </a:spcBef>
              <a:buClr>
                <a:srgbClr val="D24717"/>
              </a:buClr>
              <a:buSzPct val="83928"/>
              <a:buFont typeface="Wingdings 2"/>
              <a:buChar char=""/>
              <a:tabLst>
                <a:tab pos="287020" algn="l"/>
              </a:tabLst>
            </a:pPr>
            <a:r>
              <a:rPr sz="2800" spc="-5" dirty="0">
                <a:latin typeface="Arial"/>
                <a:cs typeface="Arial"/>
              </a:rPr>
              <a:t>Organize the</a:t>
            </a:r>
            <a:r>
              <a:rPr sz="2800" spc="15" dirty="0">
                <a:latin typeface="Arial"/>
                <a:cs typeface="Arial"/>
              </a:rPr>
              <a:t> </a:t>
            </a:r>
            <a:r>
              <a:rPr sz="2800" dirty="0">
                <a:latin typeface="Arial"/>
                <a:cs typeface="Arial"/>
              </a:rPr>
              <a:t>experiences</a:t>
            </a:r>
          </a:p>
          <a:p>
            <a:pPr marL="287020" indent="-274320">
              <a:lnSpc>
                <a:spcPct val="100000"/>
              </a:lnSpc>
              <a:spcBef>
                <a:spcPts val="600"/>
              </a:spcBef>
              <a:buClr>
                <a:srgbClr val="D24717"/>
              </a:buClr>
              <a:buSzPct val="83928"/>
              <a:buFont typeface="Wingdings 2"/>
              <a:buChar char=""/>
              <a:tabLst>
                <a:tab pos="287020" algn="l"/>
              </a:tabLst>
            </a:pPr>
            <a:r>
              <a:rPr sz="2800" spc="-5" dirty="0">
                <a:latin typeface="Arial"/>
                <a:cs typeface="Arial"/>
              </a:rPr>
              <a:t>Evaluate the</a:t>
            </a:r>
            <a:r>
              <a:rPr sz="2800" spc="15" dirty="0">
                <a:latin typeface="Arial"/>
                <a:cs typeface="Arial"/>
              </a:rPr>
              <a:t> </a:t>
            </a:r>
            <a:r>
              <a:rPr sz="2800" dirty="0">
                <a:latin typeface="Arial"/>
                <a:cs typeface="Arial"/>
              </a:rPr>
              <a:t>purposes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513334"/>
            <a:ext cx="7191375" cy="391160"/>
          </a:xfrm>
          <a:prstGeom prst="rect">
            <a:avLst/>
          </a:prstGeom>
        </p:spPr>
        <p:txBody>
          <a:bodyPr vert="horz" wrap="square" lIns="0" tIns="12700" rIns="0" bIns="0" rtlCol="0">
            <a:spAutoFit/>
          </a:bodyPr>
          <a:lstStyle/>
          <a:p>
            <a:pPr marL="12700">
              <a:lnSpc>
                <a:spcPct val="100000"/>
              </a:lnSpc>
              <a:spcBef>
                <a:spcPts val="100"/>
              </a:spcBef>
            </a:pPr>
            <a:r>
              <a:rPr sz="2400" dirty="0"/>
              <a:t>4. </a:t>
            </a:r>
            <a:r>
              <a:rPr sz="2400" spc="-5" dirty="0"/>
              <a:t>Conceptual </a:t>
            </a:r>
            <a:r>
              <a:rPr sz="2400" dirty="0"/>
              <a:t>framework of </a:t>
            </a:r>
            <a:r>
              <a:rPr sz="2400" spc="-5" dirty="0"/>
              <a:t>Curriculum</a:t>
            </a:r>
            <a:r>
              <a:rPr sz="2400" spc="35" dirty="0"/>
              <a:t> </a:t>
            </a:r>
            <a:r>
              <a:rPr sz="2400" spc="-5" dirty="0"/>
              <a:t>Development</a:t>
            </a:r>
            <a:endParaRPr sz="2400"/>
          </a:p>
        </p:txBody>
      </p:sp>
      <p:sp>
        <p:nvSpPr>
          <p:cNvPr id="3" name="object 3"/>
          <p:cNvSpPr txBox="1"/>
          <p:nvPr/>
        </p:nvSpPr>
        <p:spPr>
          <a:xfrm>
            <a:off x="383540" y="1135471"/>
            <a:ext cx="8445500" cy="5809615"/>
          </a:xfrm>
          <a:prstGeom prst="rect">
            <a:avLst/>
          </a:prstGeom>
        </p:spPr>
        <p:txBody>
          <a:bodyPr vert="horz" wrap="square" lIns="0" tIns="81280" rIns="0" bIns="0" rtlCol="0">
            <a:spAutoFit/>
          </a:bodyPr>
          <a:lstStyle/>
          <a:p>
            <a:pPr marL="12700">
              <a:lnSpc>
                <a:spcPct val="100000"/>
              </a:lnSpc>
              <a:spcBef>
                <a:spcPts val="640"/>
              </a:spcBef>
            </a:pPr>
            <a:r>
              <a:rPr sz="2600" b="1" dirty="0">
                <a:latin typeface="Arial"/>
                <a:cs typeface="Arial"/>
              </a:rPr>
              <a:t>Conceptual Model by Ralph</a:t>
            </a:r>
            <a:r>
              <a:rPr sz="2600" b="1" spc="-85" dirty="0">
                <a:latin typeface="Arial"/>
                <a:cs typeface="Arial"/>
              </a:rPr>
              <a:t> </a:t>
            </a:r>
            <a:r>
              <a:rPr sz="2600" b="1" spc="-45" dirty="0">
                <a:latin typeface="Arial"/>
                <a:cs typeface="Arial"/>
              </a:rPr>
              <a:t>Tyler</a:t>
            </a:r>
            <a:endParaRPr sz="2600">
              <a:latin typeface="Arial"/>
              <a:cs typeface="Arial"/>
            </a:endParaRPr>
          </a:p>
          <a:p>
            <a:pPr marL="287020" indent="-274320">
              <a:lnSpc>
                <a:spcPct val="100000"/>
              </a:lnSpc>
              <a:spcBef>
                <a:spcPts val="390"/>
              </a:spcBef>
              <a:buClr>
                <a:srgbClr val="D24717"/>
              </a:buClr>
              <a:buSzPct val="84210"/>
              <a:buFont typeface="Wingdings 2"/>
              <a:buChar char=""/>
              <a:tabLst>
                <a:tab pos="286385" algn="l"/>
                <a:tab pos="287020" algn="l"/>
              </a:tabLst>
            </a:pPr>
            <a:r>
              <a:rPr sz="1900" b="1" spc="-5" dirty="0">
                <a:latin typeface="Arial"/>
                <a:cs typeface="Arial"/>
              </a:rPr>
              <a:t>Basic</a:t>
            </a:r>
            <a:r>
              <a:rPr sz="1900" b="1" spc="25" dirty="0">
                <a:latin typeface="Arial"/>
                <a:cs typeface="Arial"/>
              </a:rPr>
              <a:t> </a:t>
            </a:r>
            <a:r>
              <a:rPr sz="1900" b="1" spc="-5" dirty="0">
                <a:latin typeface="Arial"/>
                <a:cs typeface="Arial"/>
              </a:rPr>
              <a:t>Principles</a:t>
            </a:r>
            <a:endParaRPr sz="1900">
              <a:latin typeface="Arial"/>
              <a:cs typeface="Arial"/>
            </a:endParaRPr>
          </a:p>
          <a:p>
            <a:pPr marL="286385" marR="5080" indent="-274320">
              <a:lnSpc>
                <a:spcPct val="90000"/>
              </a:lnSpc>
              <a:spcBef>
                <a:spcPts val="585"/>
              </a:spcBef>
              <a:buClr>
                <a:srgbClr val="D24717"/>
              </a:buClr>
              <a:buSzPct val="84090"/>
              <a:buFont typeface="Wingdings 2"/>
              <a:buChar char=""/>
              <a:tabLst>
                <a:tab pos="286385" algn="l"/>
                <a:tab pos="287020" algn="l"/>
              </a:tabLst>
            </a:pPr>
            <a:r>
              <a:rPr sz="2200" spc="-5" dirty="0">
                <a:latin typeface="Arial"/>
                <a:cs typeface="Arial"/>
              </a:rPr>
              <a:t>Step one is determining the objectives of the school or </a:t>
            </a:r>
            <a:r>
              <a:rPr sz="2200" dirty="0">
                <a:latin typeface="Arial"/>
                <a:cs typeface="Arial"/>
              </a:rPr>
              <a:t>class. </a:t>
            </a:r>
            <a:r>
              <a:rPr sz="2200" spc="-5" dirty="0">
                <a:latin typeface="Arial"/>
                <a:cs typeface="Arial"/>
              </a:rPr>
              <a:t>In  other words, what do the students need to do </a:t>
            </a:r>
            <a:r>
              <a:rPr sz="2200" dirty="0">
                <a:latin typeface="Arial"/>
                <a:cs typeface="Arial"/>
              </a:rPr>
              <a:t>in </a:t>
            </a:r>
            <a:r>
              <a:rPr sz="2200" spc="-5" dirty="0">
                <a:latin typeface="Arial"/>
                <a:cs typeface="Arial"/>
              </a:rPr>
              <a:t>order to be  successful? Each </a:t>
            </a:r>
            <a:r>
              <a:rPr sz="2200" dirty="0">
                <a:latin typeface="Arial"/>
                <a:cs typeface="Arial"/>
              </a:rPr>
              <a:t>subject </a:t>
            </a:r>
            <a:r>
              <a:rPr sz="2200" spc="-5" dirty="0">
                <a:latin typeface="Arial"/>
                <a:cs typeface="Arial"/>
              </a:rPr>
              <a:t>has natural objectives that are  indicators of </a:t>
            </a:r>
            <a:r>
              <a:rPr sz="2200" spc="-25" dirty="0">
                <a:latin typeface="Arial"/>
                <a:cs typeface="Arial"/>
              </a:rPr>
              <a:t>mastery. </a:t>
            </a:r>
            <a:r>
              <a:rPr sz="2200" spc="-5" dirty="0">
                <a:latin typeface="Arial"/>
                <a:cs typeface="Arial"/>
              </a:rPr>
              <a:t>All objectives need to be consistent with the  philosophy of the school and this is often neglected in </a:t>
            </a:r>
            <a:r>
              <a:rPr sz="2200" dirty="0">
                <a:latin typeface="Arial"/>
                <a:cs typeface="Arial"/>
              </a:rPr>
              <a:t>curriculum  </a:t>
            </a:r>
            <a:r>
              <a:rPr sz="2200" spc="-5" dirty="0">
                <a:latin typeface="Arial"/>
                <a:cs typeface="Arial"/>
              </a:rPr>
              <a:t>development. For example, a school that is developing an </a:t>
            </a:r>
            <a:r>
              <a:rPr sz="2200" dirty="0">
                <a:latin typeface="Arial"/>
                <a:cs typeface="Arial"/>
              </a:rPr>
              <a:t>English  </a:t>
            </a:r>
            <a:r>
              <a:rPr sz="2200" spc="-5" dirty="0">
                <a:latin typeface="Arial"/>
                <a:cs typeface="Arial"/>
              </a:rPr>
              <a:t>curriculum may create an objective that students will write  essays. This would be one of many objectives within the  curriculum.</a:t>
            </a:r>
            <a:endParaRPr sz="2200">
              <a:latin typeface="Arial"/>
              <a:cs typeface="Arial"/>
            </a:endParaRPr>
          </a:p>
          <a:p>
            <a:pPr marL="286385" marR="120014" indent="-274320">
              <a:lnSpc>
                <a:spcPct val="90000"/>
              </a:lnSpc>
              <a:spcBef>
                <a:spcPts val="600"/>
              </a:spcBef>
              <a:buClr>
                <a:srgbClr val="D24717"/>
              </a:buClr>
              <a:buSzPct val="84090"/>
              <a:buFont typeface="Wingdings 2"/>
              <a:buChar char=""/>
              <a:tabLst>
                <a:tab pos="286385" algn="l"/>
                <a:tab pos="287020" algn="l"/>
              </a:tabLst>
            </a:pPr>
            <a:r>
              <a:rPr sz="2200" spc="-5" dirty="0">
                <a:latin typeface="Arial"/>
                <a:cs typeface="Arial"/>
              </a:rPr>
              <a:t>Step two is developing learning experiences that help the  students to achieve step one. For example, if students </a:t>
            </a:r>
            <a:r>
              <a:rPr sz="2200" dirty="0">
                <a:latin typeface="Arial"/>
                <a:cs typeface="Arial"/>
              </a:rPr>
              <a:t>need </a:t>
            </a:r>
            <a:r>
              <a:rPr sz="2200" spc="-5" dirty="0">
                <a:latin typeface="Arial"/>
                <a:cs typeface="Arial"/>
              </a:rPr>
              <a:t>to  meet the objective of writing an </a:t>
            </a:r>
            <a:r>
              <a:rPr sz="2200" spc="-35" dirty="0">
                <a:latin typeface="Arial"/>
                <a:cs typeface="Arial"/>
              </a:rPr>
              <a:t>essay. </a:t>
            </a:r>
            <a:r>
              <a:rPr sz="2200" spc="-5" dirty="0">
                <a:latin typeface="Arial"/>
                <a:cs typeface="Arial"/>
              </a:rPr>
              <a:t>The learning experience  might be a demonstration by the teacher of writing an </a:t>
            </a:r>
            <a:r>
              <a:rPr sz="2200" spc="-35" dirty="0">
                <a:latin typeface="Arial"/>
                <a:cs typeface="Arial"/>
              </a:rPr>
              <a:t>essay. </a:t>
            </a:r>
            <a:r>
              <a:rPr sz="2200" spc="-5" dirty="0">
                <a:latin typeface="Arial"/>
                <a:cs typeface="Arial"/>
              </a:rPr>
              <a:t>The  students than might practice writing essays. The experience  (essay demonstration and writing) is consistent with the objective  (Student will write an</a:t>
            </a:r>
            <a:r>
              <a:rPr sz="2200" spc="30" dirty="0">
                <a:latin typeface="Arial"/>
                <a:cs typeface="Arial"/>
              </a:rPr>
              <a:t> </a:t>
            </a:r>
            <a:r>
              <a:rPr sz="2200" spc="-5" dirty="0">
                <a:latin typeface="Arial"/>
                <a:cs typeface="Arial"/>
              </a:rPr>
              <a:t>essay).</a:t>
            </a:r>
            <a:endParaRPr sz="2200">
              <a:latin typeface="Arial"/>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513334"/>
            <a:ext cx="7191375" cy="391160"/>
          </a:xfrm>
          <a:prstGeom prst="rect">
            <a:avLst/>
          </a:prstGeom>
        </p:spPr>
        <p:txBody>
          <a:bodyPr vert="horz" wrap="square" lIns="0" tIns="12700" rIns="0" bIns="0" rtlCol="0">
            <a:spAutoFit/>
          </a:bodyPr>
          <a:lstStyle/>
          <a:p>
            <a:pPr marL="12700">
              <a:lnSpc>
                <a:spcPct val="100000"/>
              </a:lnSpc>
              <a:spcBef>
                <a:spcPts val="100"/>
              </a:spcBef>
            </a:pPr>
            <a:r>
              <a:rPr sz="2400" dirty="0"/>
              <a:t>4. </a:t>
            </a:r>
            <a:r>
              <a:rPr sz="2400" spc="-5" dirty="0"/>
              <a:t>Conceptual </a:t>
            </a:r>
            <a:r>
              <a:rPr sz="2400" dirty="0"/>
              <a:t>framework of </a:t>
            </a:r>
            <a:r>
              <a:rPr sz="2400" spc="-5" dirty="0"/>
              <a:t>Curriculum</a:t>
            </a:r>
            <a:r>
              <a:rPr sz="2400" spc="35" dirty="0"/>
              <a:t> </a:t>
            </a:r>
            <a:r>
              <a:rPr sz="2400" spc="-5" dirty="0"/>
              <a:t>Development</a:t>
            </a:r>
            <a:endParaRPr sz="2400"/>
          </a:p>
        </p:txBody>
      </p:sp>
      <p:sp>
        <p:nvSpPr>
          <p:cNvPr id="3" name="object 3"/>
          <p:cNvSpPr txBox="1"/>
          <p:nvPr/>
        </p:nvSpPr>
        <p:spPr>
          <a:xfrm>
            <a:off x="383540" y="1134037"/>
            <a:ext cx="8449310" cy="5441315"/>
          </a:xfrm>
          <a:prstGeom prst="rect">
            <a:avLst/>
          </a:prstGeom>
        </p:spPr>
        <p:txBody>
          <a:bodyPr vert="horz" wrap="square" lIns="0" tIns="121285" rIns="0" bIns="0" rtlCol="0">
            <a:spAutoFit/>
          </a:bodyPr>
          <a:lstStyle/>
          <a:p>
            <a:pPr marL="12700">
              <a:lnSpc>
                <a:spcPct val="100000"/>
              </a:lnSpc>
              <a:spcBef>
                <a:spcPts val="955"/>
              </a:spcBef>
            </a:pPr>
            <a:r>
              <a:rPr sz="2800" b="1" spc="-5" dirty="0">
                <a:latin typeface="Arial"/>
                <a:cs typeface="Arial"/>
              </a:rPr>
              <a:t>Conceptual Model by Ralph</a:t>
            </a:r>
            <a:r>
              <a:rPr sz="2800" b="1" spc="90" dirty="0">
                <a:latin typeface="Arial"/>
                <a:cs typeface="Arial"/>
              </a:rPr>
              <a:t> </a:t>
            </a:r>
            <a:r>
              <a:rPr sz="2800" b="1" spc="-55" dirty="0">
                <a:latin typeface="Arial"/>
                <a:cs typeface="Arial"/>
              </a:rPr>
              <a:t>Tyler</a:t>
            </a:r>
            <a:endParaRPr sz="2800">
              <a:latin typeface="Arial"/>
              <a:cs typeface="Arial"/>
            </a:endParaRPr>
          </a:p>
          <a:p>
            <a:pPr marL="287020" indent="-274320">
              <a:lnSpc>
                <a:spcPct val="100000"/>
              </a:lnSpc>
              <a:spcBef>
                <a:spcPts val="620"/>
              </a:spcBef>
              <a:buClr>
                <a:srgbClr val="D24717"/>
              </a:buClr>
              <a:buSzPct val="85000"/>
              <a:buFont typeface="Wingdings 2"/>
              <a:buChar char=""/>
              <a:tabLst>
                <a:tab pos="286385" algn="l"/>
                <a:tab pos="287020" algn="l"/>
              </a:tabLst>
            </a:pPr>
            <a:r>
              <a:rPr sz="2000" b="1" dirty="0">
                <a:latin typeface="Arial"/>
                <a:cs typeface="Arial"/>
              </a:rPr>
              <a:t>Basic</a:t>
            </a:r>
            <a:r>
              <a:rPr sz="2000" b="1" spc="-20" dirty="0">
                <a:latin typeface="Arial"/>
                <a:cs typeface="Arial"/>
              </a:rPr>
              <a:t> </a:t>
            </a:r>
            <a:r>
              <a:rPr sz="2000" b="1" dirty="0">
                <a:latin typeface="Arial"/>
                <a:cs typeface="Arial"/>
              </a:rPr>
              <a:t>Principles</a:t>
            </a:r>
            <a:endParaRPr sz="2000">
              <a:latin typeface="Arial"/>
              <a:cs typeface="Arial"/>
            </a:endParaRPr>
          </a:p>
          <a:p>
            <a:pPr marL="286385" marR="268605" indent="-274320">
              <a:lnSpc>
                <a:spcPct val="100000"/>
              </a:lnSpc>
              <a:spcBef>
                <a:spcPts val="605"/>
              </a:spcBef>
              <a:buClr>
                <a:srgbClr val="D24717"/>
              </a:buClr>
              <a:buSzPct val="85000"/>
              <a:buFont typeface="Wingdings 2"/>
              <a:buChar char=""/>
              <a:tabLst>
                <a:tab pos="286385" algn="l"/>
                <a:tab pos="287020" algn="l"/>
              </a:tabLst>
            </a:pPr>
            <a:r>
              <a:rPr sz="2000" spc="-5" dirty="0">
                <a:latin typeface="Arial"/>
                <a:cs typeface="Arial"/>
              </a:rPr>
              <a:t>Step three </a:t>
            </a:r>
            <a:r>
              <a:rPr sz="2000" dirty="0">
                <a:latin typeface="Arial"/>
                <a:cs typeface="Arial"/>
              </a:rPr>
              <a:t>is organizing the experiences. Should the teacher  demonstrate first or should the students learn by writing immediately?  Either way could work and preference is determined by the</a:t>
            </a:r>
            <a:r>
              <a:rPr sz="2000" spc="-210" dirty="0">
                <a:latin typeface="Arial"/>
                <a:cs typeface="Arial"/>
              </a:rPr>
              <a:t> </a:t>
            </a:r>
            <a:r>
              <a:rPr sz="2000" dirty="0">
                <a:latin typeface="Arial"/>
                <a:cs typeface="Arial"/>
              </a:rPr>
              <a:t>philosophy  of the teacher and the needs of the students. The point is that the  teacher needs to determine a logical order of experiences for the  students.</a:t>
            </a:r>
            <a:endParaRPr sz="2000">
              <a:latin typeface="Arial"/>
              <a:cs typeface="Arial"/>
            </a:endParaRPr>
          </a:p>
          <a:p>
            <a:pPr marL="286385" marR="5080" indent="-274320">
              <a:lnSpc>
                <a:spcPct val="100000"/>
              </a:lnSpc>
              <a:spcBef>
                <a:spcPts val="600"/>
              </a:spcBef>
              <a:buClr>
                <a:srgbClr val="D24717"/>
              </a:buClr>
              <a:buSzPct val="85000"/>
              <a:buFont typeface="Wingdings 2"/>
              <a:buChar char=""/>
              <a:tabLst>
                <a:tab pos="286385" algn="l"/>
                <a:tab pos="287020" algn="l"/>
              </a:tabLst>
            </a:pPr>
            <a:r>
              <a:rPr sz="2000" spc="-25" dirty="0">
                <a:latin typeface="Arial"/>
                <a:cs typeface="Arial"/>
              </a:rPr>
              <a:t>Lastly, </a:t>
            </a:r>
            <a:r>
              <a:rPr sz="2000" dirty="0">
                <a:latin typeface="Arial"/>
                <a:cs typeface="Arial"/>
              </a:rPr>
              <a:t>step four is evaluation of the objectives. Now the teacher  assesses the students’ </a:t>
            </a:r>
            <a:r>
              <a:rPr sz="2000" spc="-5" dirty="0">
                <a:latin typeface="Arial"/>
                <a:cs typeface="Arial"/>
              </a:rPr>
              <a:t>ability </a:t>
            </a:r>
            <a:r>
              <a:rPr sz="2000" dirty="0">
                <a:latin typeface="Arial"/>
                <a:cs typeface="Arial"/>
              </a:rPr>
              <a:t>to </a:t>
            </a:r>
            <a:r>
              <a:rPr sz="2000" spc="-5" dirty="0">
                <a:latin typeface="Arial"/>
                <a:cs typeface="Arial"/>
              </a:rPr>
              <a:t>write an </a:t>
            </a:r>
            <a:r>
              <a:rPr sz="2000" spc="-25" dirty="0">
                <a:latin typeface="Arial"/>
                <a:cs typeface="Arial"/>
              </a:rPr>
              <a:t>essay. </a:t>
            </a:r>
            <a:r>
              <a:rPr sz="2000" dirty="0">
                <a:latin typeface="Arial"/>
                <a:cs typeface="Arial"/>
              </a:rPr>
              <a:t>There are many ways to  do this. For example, the teacher could have the students write an</a:t>
            </a:r>
            <a:r>
              <a:rPr sz="2000" spc="-245" dirty="0">
                <a:latin typeface="Arial"/>
                <a:cs typeface="Arial"/>
              </a:rPr>
              <a:t> </a:t>
            </a:r>
            <a:r>
              <a:rPr sz="2000" dirty="0">
                <a:latin typeface="Arial"/>
                <a:cs typeface="Arial"/>
              </a:rPr>
              <a:t>essay  without assistance. If </a:t>
            </a:r>
            <a:r>
              <a:rPr sz="2000" spc="-5" dirty="0">
                <a:latin typeface="Arial"/>
                <a:cs typeface="Arial"/>
              </a:rPr>
              <a:t>they </a:t>
            </a:r>
            <a:r>
              <a:rPr sz="2000" dirty="0">
                <a:latin typeface="Arial"/>
                <a:cs typeface="Arial"/>
              </a:rPr>
              <a:t>can do this, it </a:t>
            </a:r>
            <a:r>
              <a:rPr sz="2000" spc="-5" dirty="0">
                <a:latin typeface="Arial"/>
                <a:cs typeface="Arial"/>
              </a:rPr>
              <a:t>is </a:t>
            </a:r>
            <a:r>
              <a:rPr sz="2000" dirty="0">
                <a:latin typeface="Arial"/>
                <a:cs typeface="Arial"/>
              </a:rPr>
              <a:t>evidence that the students  have achieved the objective of the</a:t>
            </a:r>
            <a:r>
              <a:rPr sz="2000" spc="-100" dirty="0">
                <a:latin typeface="Arial"/>
                <a:cs typeface="Arial"/>
              </a:rPr>
              <a:t> </a:t>
            </a:r>
            <a:r>
              <a:rPr sz="2000" dirty="0">
                <a:latin typeface="Arial"/>
                <a:cs typeface="Arial"/>
              </a:rPr>
              <a:t>lesson.</a:t>
            </a:r>
            <a:endParaRPr sz="2000">
              <a:latin typeface="Arial"/>
              <a:cs typeface="Arial"/>
            </a:endParaRPr>
          </a:p>
          <a:p>
            <a:pPr marL="286385" marR="628015" indent="-274320">
              <a:lnSpc>
                <a:spcPct val="100000"/>
              </a:lnSpc>
              <a:spcBef>
                <a:spcPts val="605"/>
              </a:spcBef>
              <a:buClr>
                <a:srgbClr val="D24717"/>
              </a:buClr>
              <a:buSzPct val="85000"/>
              <a:buFont typeface="Wingdings 2"/>
              <a:buChar char=""/>
              <a:tabLst>
                <a:tab pos="286385" algn="l"/>
                <a:tab pos="287020" algn="l"/>
              </a:tabLst>
            </a:pPr>
            <a:r>
              <a:rPr sz="2000" dirty="0">
                <a:latin typeface="Arial"/>
                <a:cs typeface="Arial"/>
              </a:rPr>
              <a:t>There are variations on this model. </a:t>
            </a:r>
            <a:r>
              <a:rPr sz="2000" spc="-15" dirty="0">
                <a:latin typeface="Arial"/>
                <a:cs typeface="Arial"/>
              </a:rPr>
              <a:t>However, </a:t>
            </a:r>
            <a:r>
              <a:rPr sz="2000" dirty="0">
                <a:latin typeface="Arial"/>
                <a:cs typeface="Arial"/>
              </a:rPr>
              <a:t>the </a:t>
            </a:r>
            <a:r>
              <a:rPr sz="2000" spc="-25" dirty="0">
                <a:latin typeface="Arial"/>
                <a:cs typeface="Arial"/>
              </a:rPr>
              <a:t>Tyler </a:t>
            </a:r>
            <a:r>
              <a:rPr sz="2000" spc="-5" dirty="0">
                <a:latin typeface="Arial"/>
                <a:cs typeface="Arial"/>
              </a:rPr>
              <a:t>model </a:t>
            </a:r>
            <a:r>
              <a:rPr sz="2000" dirty="0">
                <a:latin typeface="Arial"/>
                <a:cs typeface="Arial"/>
              </a:rPr>
              <a:t>is</a:t>
            </a:r>
            <a:r>
              <a:rPr sz="2000" spc="-160" dirty="0">
                <a:latin typeface="Arial"/>
                <a:cs typeface="Arial"/>
              </a:rPr>
              <a:t> </a:t>
            </a:r>
            <a:r>
              <a:rPr sz="2000" dirty="0">
                <a:latin typeface="Arial"/>
                <a:cs typeface="Arial"/>
              </a:rPr>
              <a:t>still  considered by many to be the strongest model for curriculum  development.</a:t>
            </a:r>
            <a:endParaRPr sz="2000">
              <a:latin typeface="Aria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776224"/>
            <a:ext cx="8381365" cy="6219825"/>
          </a:xfrm>
          <a:prstGeom prst="rect">
            <a:avLst/>
          </a:prstGeom>
        </p:spPr>
        <p:txBody>
          <a:bodyPr vert="horz" wrap="square" lIns="0" tIns="0" rIns="0" bIns="0" rtlCol="0">
            <a:spAutoFit/>
          </a:bodyPr>
          <a:lstStyle/>
          <a:p>
            <a:pPr marL="698500">
              <a:lnSpc>
                <a:spcPts val="4235"/>
              </a:lnSpc>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a:lnSpc>
                <a:spcPct val="100000"/>
              </a:lnSpc>
              <a:spcBef>
                <a:spcPts val="775"/>
              </a:spcBef>
            </a:pPr>
            <a:r>
              <a:rPr sz="2400" b="1" dirty="0">
                <a:latin typeface="Arial"/>
                <a:cs typeface="Arial"/>
              </a:rPr>
              <a:t>Hilda </a:t>
            </a:r>
            <a:r>
              <a:rPr sz="2400" b="1" spc="-50" dirty="0">
                <a:latin typeface="Arial"/>
                <a:cs typeface="Arial"/>
              </a:rPr>
              <a:t>Taba </a:t>
            </a:r>
            <a:r>
              <a:rPr sz="2400" b="1" dirty="0">
                <a:latin typeface="Arial"/>
                <a:cs typeface="Arial"/>
              </a:rPr>
              <a:t>Model of </a:t>
            </a:r>
            <a:r>
              <a:rPr sz="2400" b="1" spc="-5" dirty="0">
                <a:latin typeface="Arial"/>
                <a:cs typeface="Arial"/>
              </a:rPr>
              <a:t>Curriculum</a:t>
            </a:r>
            <a:r>
              <a:rPr sz="2400" b="1" spc="5" dirty="0">
                <a:latin typeface="Arial"/>
                <a:cs typeface="Arial"/>
              </a:rPr>
              <a:t> </a:t>
            </a:r>
            <a:r>
              <a:rPr sz="2400" b="1" spc="-5" dirty="0">
                <a:latin typeface="Arial"/>
                <a:cs typeface="Arial"/>
              </a:rPr>
              <a:t>Development</a:t>
            </a:r>
            <a:endParaRPr sz="2400">
              <a:latin typeface="Arial"/>
              <a:cs typeface="Arial"/>
            </a:endParaRPr>
          </a:p>
          <a:p>
            <a:pPr marL="286385" marR="5080" indent="-274320">
              <a:lnSpc>
                <a:spcPct val="80000"/>
              </a:lnSpc>
              <a:spcBef>
                <a:spcPts val="600"/>
              </a:spcBef>
              <a:buClr>
                <a:srgbClr val="D24717"/>
              </a:buClr>
              <a:buSzPct val="85416"/>
              <a:buFont typeface="Wingdings 2"/>
              <a:buChar char=""/>
              <a:tabLst>
                <a:tab pos="286385" algn="l"/>
                <a:tab pos="287020" algn="l"/>
              </a:tabLst>
            </a:pPr>
            <a:r>
              <a:rPr sz="2400" spc="-5" dirty="0">
                <a:latin typeface="Arial"/>
                <a:cs typeface="Arial"/>
              </a:rPr>
              <a:t>The </a:t>
            </a:r>
            <a:r>
              <a:rPr sz="2400" spc="-70" dirty="0">
                <a:latin typeface="Arial"/>
                <a:cs typeface="Arial"/>
              </a:rPr>
              <a:t>Taba </a:t>
            </a:r>
            <a:r>
              <a:rPr sz="2400" spc="-5" dirty="0">
                <a:latin typeface="Arial"/>
                <a:cs typeface="Arial"/>
              </a:rPr>
              <a:t>Model was developed </a:t>
            </a:r>
            <a:r>
              <a:rPr sz="2400" dirty="0">
                <a:latin typeface="Arial"/>
                <a:cs typeface="Arial"/>
              </a:rPr>
              <a:t>by </a:t>
            </a:r>
            <a:r>
              <a:rPr sz="2400" spc="-5" dirty="0">
                <a:latin typeface="Arial"/>
                <a:cs typeface="Arial"/>
              </a:rPr>
              <a:t>Hilda </a:t>
            </a:r>
            <a:r>
              <a:rPr sz="2400" spc="-70" dirty="0">
                <a:latin typeface="Arial"/>
                <a:cs typeface="Arial"/>
              </a:rPr>
              <a:t>Taba </a:t>
            </a:r>
            <a:r>
              <a:rPr sz="2400" dirty="0">
                <a:latin typeface="Arial"/>
                <a:cs typeface="Arial"/>
              </a:rPr>
              <a:t>(1902 -  </a:t>
            </a:r>
            <a:r>
              <a:rPr sz="2400" spc="-5" dirty="0">
                <a:latin typeface="Arial"/>
                <a:cs typeface="Arial"/>
              </a:rPr>
              <a:t>1967), an </a:t>
            </a:r>
            <a:r>
              <a:rPr sz="2400" dirty="0">
                <a:latin typeface="Arial"/>
                <a:cs typeface="Arial"/>
              </a:rPr>
              <a:t>architect, </a:t>
            </a:r>
            <a:r>
              <a:rPr sz="2400" spc="-5" dirty="0">
                <a:latin typeface="Arial"/>
                <a:cs typeface="Arial"/>
              </a:rPr>
              <a:t>a curriculum </a:t>
            </a:r>
            <a:r>
              <a:rPr sz="2400" dirty="0">
                <a:latin typeface="Arial"/>
                <a:cs typeface="Arial"/>
              </a:rPr>
              <a:t>theorist, </a:t>
            </a:r>
            <a:r>
              <a:rPr sz="2400" spc="-5" dirty="0">
                <a:latin typeface="Arial"/>
                <a:cs typeface="Arial"/>
              </a:rPr>
              <a:t>a curriculum  </a:t>
            </a:r>
            <a:r>
              <a:rPr sz="2400" spc="-15" dirty="0">
                <a:latin typeface="Arial"/>
                <a:cs typeface="Arial"/>
              </a:rPr>
              <a:t>reformer, </a:t>
            </a:r>
            <a:r>
              <a:rPr sz="2400" spc="-5" dirty="0">
                <a:latin typeface="Arial"/>
                <a:cs typeface="Arial"/>
              </a:rPr>
              <a:t>and a teacher </a:t>
            </a:r>
            <a:r>
              <a:rPr sz="2400" spc="-15" dirty="0">
                <a:latin typeface="Arial"/>
                <a:cs typeface="Arial"/>
              </a:rPr>
              <a:t>educator. </a:t>
            </a:r>
            <a:r>
              <a:rPr sz="2400" spc="-5" dirty="0">
                <a:latin typeface="Arial"/>
                <a:cs typeface="Arial"/>
              </a:rPr>
              <a:t>She was born in </a:t>
            </a:r>
            <a:r>
              <a:rPr sz="2400" dirty="0">
                <a:latin typeface="Arial"/>
                <a:cs typeface="Arial"/>
              </a:rPr>
              <a:t>the </a:t>
            </a:r>
            <a:r>
              <a:rPr sz="2400" spc="-5" dirty="0">
                <a:latin typeface="Arial"/>
                <a:cs typeface="Arial"/>
              </a:rPr>
              <a:t>small  village </a:t>
            </a:r>
            <a:r>
              <a:rPr sz="2400" dirty="0">
                <a:latin typeface="Arial"/>
                <a:cs typeface="Arial"/>
              </a:rPr>
              <a:t>of </a:t>
            </a:r>
            <a:r>
              <a:rPr sz="2400" spc="-5" dirty="0">
                <a:latin typeface="Arial"/>
                <a:cs typeface="Arial"/>
              </a:rPr>
              <a:t>Kooraste, Estonia. </a:t>
            </a:r>
            <a:r>
              <a:rPr sz="2400" spc="-70" dirty="0">
                <a:latin typeface="Arial"/>
                <a:cs typeface="Arial"/>
              </a:rPr>
              <a:t>Taba </a:t>
            </a:r>
            <a:r>
              <a:rPr sz="2400" spc="-5" dirty="0">
                <a:latin typeface="Arial"/>
                <a:cs typeface="Arial"/>
              </a:rPr>
              <a:t>believed </a:t>
            </a:r>
            <a:r>
              <a:rPr sz="2400" dirty="0">
                <a:latin typeface="Arial"/>
                <a:cs typeface="Arial"/>
              </a:rPr>
              <a:t>that </a:t>
            </a:r>
            <a:r>
              <a:rPr sz="2400" spc="-5" dirty="0">
                <a:latin typeface="Arial"/>
                <a:cs typeface="Arial"/>
              </a:rPr>
              <a:t>there has </a:t>
            </a:r>
            <a:r>
              <a:rPr sz="2400" dirty="0">
                <a:latin typeface="Arial"/>
                <a:cs typeface="Arial"/>
              </a:rPr>
              <a:t>to  </a:t>
            </a:r>
            <a:r>
              <a:rPr sz="2400" spc="-5" dirty="0">
                <a:latin typeface="Arial"/>
                <a:cs typeface="Arial"/>
              </a:rPr>
              <a:t>be a definite order in creating a</a:t>
            </a:r>
            <a:r>
              <a:rPr sz="2400" spc="50" dirty="0">
                <a:latin typeface="Arial"/>
                <a:cs typeface="Arial"/>
              </a:rPr>
              <a:t> </a:t>
            </a:r>
            <a:r>
              <a:rPr sz="2400" dirty="0">
                <a:latin typeface="Arial"/>
                <a:cs typeface="Arial"/>
              </a:rPr>
              <a:t>curriculum.</a:t>
            </a:r>
            <a:endParaRPr sz="2400">
              <a:latin typeface="Arial"/>
              <a:cs typeface="Arial"/>
            </a:endParaRPr>
          </a:p>
          <a:p>
            <a:pPr marL="286385" marR="15240" indent="-274320">
              <a:lnSpc>
                <a:spcPct val="80000"/>
              </a:lnSpc>
              <a:spcBef>
                <a:spcPts val="600"/>
              </a:spcBef>
              <a:buClr>
                <a:srgbClr val="D24717"/>
              </a:buClr>
              <a:buSzPct val="85416"/>
              <a:buFont typeface="Wingdings 2"/>
              <a:buChar char=""/>
              <a:tabLst>
                <a:tab pos="286385" algn="l"/>
                <a:tab pos="287020" algn="l"/>
              </a:tabLst>
            </a:pPr>
            <a:r>
              <a:rPr sz="2400" spc="-5" dirty="0">
                <a:latin typeface="Arial"/>
                <a:cs typeface="Arial"/>
              </a:rPr>
              <a:t>She advocated </a:t>
            </a:r>
            <a:r>
              <a:rPr sz="2400" dirty="0">
                <a:latin typeface="Arial"/>
                <a:cs typeface="Arial"/>
              </a:rPr>
              <a:t>that </a:t>
            </a:r>
            <a:r>
              <a:rPr sz="2400" spc="-5" dirty="0">
                <a:latin typeface="Arial"/>
                <a:cs typeface="Arial"/>
              </a:rPr>
              <a:t>teachers </a:t>
            </a:r>
            <a:r>
              <a:rPr sz="2400" dirty="0">
                <a:latin typeface="Arial"/>
                <a:cs typeface="Arial"/>
              </a:rPr>
              <a:t>take an </a:t>
            </a:r>
            <a:r>
              <a:rPr sz="2400" spc="-5" dirty="0">
                <a:latin typeface="Arial"/>
                <a:cs typeface="Arial"/>
              </a:rPr>
              <a:t>inductive approach </a:t>
            </a:r>
            <a:r>
              <a:rPr sz="2400" dirty="0">
                <a:latin typeface="Arial"/>
                <a:cs typeface="Arial"/>
              </a:rPr>
              <a:t>to  </a:t>
            </a:r>
            <a:r>
              <a:rPr sz="2400" spc="-5" dirty="0">
                <a:latin typeface="Arial"/>
                <a:cs typeface="Arial"/>
              </a:rPr>
              <a:t>curriculum development which meant starting with </a:t>
            </a:r>
            <a:r>
              <a:rPr sz="2400" dirty="0">
                <a:latin typeface="Arial"/>
                <a:cs typeface="Arial"/>
              </a:rPr>
              <a:t>the  </a:t>
            </a:r>
            <a:r>
              <a:rPr sz="2400" spc="-5" dirty="0">
                <a:latin typeface="Arial"/>
                <a:cs typeface="Arial"/>
              </a:rPr>
              <a:t>specifics and building toward a general design, rather than  the traditional deductive approach </a:t>
            </a:r>
            <a:r>
              <a:rPr sz="2400" dirty="0">
                <a:latin typeface="Arial"/>
                <a:cs typeface="Arial"/>
              </a:rPr>
              <a:t>(starts </a:t>
            </a:r>
            <a:r>
              <a:rPr sz="2400" spc="-5" dirty="0">
                <a:latin typeface="Arial"/>
                <a:cs typeface="Arial"/>
              </a:rPr>
              <a:t>with the general  design and work towards the specifics) which was rooted in  </a:t>
            </a:r>
            <a:r>
              <a:rPr sz="2400" spc="-25" dirty="0">
                <a:latin typeface="Arial"/>
                <a:cs typeface="Arial"/>
              </a:rPr>
              <a:t>Tyler's </a:t>
            </a:r>
            <a:r>
              <a:rPr sz="2400" spc="-5" dirty="0">
                <a:latin typeface="Arial"/>
                <a:cs typeface="Arial"/>
              </a:rPr>
              <a:t>model. Hilda </a:t>
            </a:r>
            <a:r>
              <a:rPr sz="2400" spc="-70" dirty="0">
                <a:latin typeface="Arial"/>
                <a:cs typeface="Arial"/>
              </a:rPr>
              <a:t>Taba </a:t>
            </a:r>
            <a:r>
              <a:rPr sz="2400" spc="-5" dirty="0">
                <a:latin typeface="Arial"/>
                <a:cs typeface="Arial"/>
              </a:rPr>
              <a:t>followed </a:t>
            </a:r>
            <a:r>
              <a:rPr sz="2400" dirty="0">
                <a:latin typeface="Arial"/>
                <a:cs typeface="Arial"/>
              </a:rPr>
              <a:t>the </a:t>
            </a:r>
            <a:r>
              <a:rPr sz="2400" spc="-5" dirty="0">
                <a:latin typeface="Arial"/>
                <a:cs typeface="Arial"/>
              </a:rPr>
              <a:t>grass-roots approach  </a:t>
            </a:r>
            <a:r>
              <a:rPr sz="2400" dirty="0">
                <a:latin typeface="Arial"/>
                <a:cs typeface="Arial"/>
              </a:rPr>
              <a:t>in </a:t>
            </a:r>
            <a:r>
              <a:rPr sz="2400" spc="-5" dirty="0">
                <a:latin typeface="Arial"/>
                <a:cs typeface="Arial"/>
              </a:rPr>
              <a:t>developing curriculum. For </a:t>
            </a:r>
            <a:r>
              <a:rPr sz="2400" spc="-40" dirty="0">
                <a:latin typeface="Arial"/>
                <a:cs typeface="Arial"/>
              </a:rPr>
              <a:t>her, </a:t>
            </a:r>
            <a:r>
              <a:rPr sz="2400" spc="-5" dirty="0">
                <a:latin typeface="Arial"/>
                <a:cs typeface="Arial"/>
              </a:rPr>
              <a:t>it should </a:t>
            </a:r>
            <a:r>
              <a:rPr sz="2400" dirty="0">
                <a:latin typeface="Arial"/>
                <a:cs typeface="Arial"/>
              </a:rPr>
              <a:t>be the </a:t>
            </a:r>
            <a:r>
              <a:rPr sz="2400" spc="-5" dirty="0">
                <a:latin typeface="Arial"/>
                <a:cs typeface="Arial"/>
              </a:rPr>
              <a:t>teachers  who should design </a:t>
            </a:r>
            <a:r>
              <a:rPr sz="2400" dirty="0">
                <a:latin typeface="Arial"/>
                <a:cs typeface="Arial"/>
              </a:rPr>
              <a:t>the </a:t>
            </a:r>
            <a:r>
              <a:rPr sz="2400" spc="-5" dirty="0">
                <a:latin typeface="Arial"/>
                <a:cs typeface="Arial"/>
              </a:rPr>
              <a:t>curriculum rather than the higher  authorities.</a:t>
            </a:r>
            <a:endParaRPr sz="2400">
              <a:latin typeface="Arial"/>
              <a:cs typeface="Arial"/>
            </a:endParaRPr>
          </a:p>
          <a:p>
            <a:pPr marL="286385" marR="81915" indent="-274320">
              <a:lnSpc>
                <a:spcPct val="80000"/>
              </a:lnSpc>
              <a:spcBef>
                <a:spcPts val="600"/>
              </a:spcBef>
              <a:buClr>
                <a:srgbClr val="D24717"/>
              </a:buClr>
              <a:buSzPct val="85416"/>
              <a:buFont typeface="Wingdings 2"/>
              <a:buChar char=""/>
              <a:tabLst>
                <a:tab pos="286385" algn="l"/>
                <a:tab pos="287020" algn="l"/>
              </a:tabLst>
            </a:pPr>
            <a:r>
              <a:rPr sz="2400" spc="-5" dirty="0">
                <a:latin typeface="Arial"/>
                <a:cs typeface="Arial"/>
              </a:rPr>
              <a:t>More specifically </a:t>
            </a:r>
            <a:r>
              <a:rPr sz="2400" dirty="0">
                <a:latin typeface="Arial"/>
                <a:cs typeface="Arial"/>
              </a:rPr>
              <a:t>stated, the </a:t>
            </a:r>
            <a:r>
              <a:rPr sz="2400" spc="-70" dirty="0">
                <a:latin typeface="Arial"/>
                <a:cs typeface="Arial"/>
              </a:rPr>
              <a:t>Taba </a:t>
            </a:r>
            <a:r>
              <a:rPr sz="2400" spc="-5" dirty="0">
                <a:latin typeface="Arial"/>
                <a:cs typeface="Arial"/>
              </a:rPr>
              <a:t>approach believes in  allowing </a:t>
            </a:r>
            <a:r>
              <a:rPr sz="2400" dirty="0">
                <a:latin typeface="Arial"/>
                <a:cs typeface="Arial"/>
              </a:rPr>
              <a:t>the </a:t>
            </a:r>
            <a:r>
              <a:rPr sz="2400" spc="-5" dirty="0">
                <a:latin typeface="Arial"/>
                <a:cs typeface="Arial"/>
              </a:rPr>
              <a:t>curriculum </a:t>
            </a:r>
            <a:r>
              <a:rPr sz="2400" dirty="0">
                <a:latin typeface="Arial"/>
                <a:cs typeface="Arial"/>
              </a:rPr>
              <a:t>to </a:t>
            </a:r>
            <a:r>
              <a:rPr sz="2400" spc="-10" dirty="0">
                <a:latin typeface="Arial"/>
                <a:cs typeface="Arial"/>
              </a:rPr>
              <a:t>be </a:t>
            </a:r>
            <a:r>
              <a:rPr sz="2400" spc="-5" dirty="0">
                <a:latin typeface="Arial"/>
                <a:cs typeface="Arial"/>
              </a:rPr>
              <a:t>developed and/or authored by  </a:t>
            </a:r>
            <a:r>
              <a:rPr sz="2400" dirty="0">
                <a:latin typeface="Arial"/>
                <a:cs typeface="Arial"/>
              </a:rPr>
              <a:t>the </a:t>
            </a:r>
            <a:r>
              <a:rPr sz="2400" spc="-5" dirty="0">
                <a:latin typeface="Arial"/>
                <a:cs typeface="Arial"/>
              </a:rPr>
              <a:t>users </a:t>
            </a:r>
            <a:r>
              <a:rPr sz="2400" dirty="0">
                <a:latin typeface="Arial"/>
                <a:cs typeface="Arial"/>
              </a:rPr>
              <a:t>(teachers). </a:t>
            </a:r>
            <a:r>
              <a:rPr sz="2400" spc="-5" dirty="0">
                <a:latin typeface="Arial"/>
                <a:cs typeface="Arial"/>
              </a:rPr>
              <a:t>Under </a:t>
            </a:r>
            <a:r>
              <a:rPr sz="2400" dirty="0">
                <a:latin typeface="Arial"/>
                <a:cs typeface="Arial"/>
              </a:rPr>
              <a:t>the </a:t>
            </a:r>
            <a:r>
              <a:rPr sz="2400" spc="-70" dirty="0">
                <a:latin typeface="Arial"/>
                <a:cs typeface="Arial"/>
              </a:rPr>
              <a:t>Taba </a:t>
            </a:r>
            <a:r>
              <a:rPr sz="2400" spc="-5" dirty="0">
                <a:latin typeface="Arial"/>
                <a:cs typeface="Arial"/>
              </a:rPr>
              <a:t>Model teachers</a:t>
            </a:r>
            <a:r>
              <a:rPr sz="2400" spc="50" dirty="0">
                <a:latin typeface="Arial"/>
                <a:cs typeface="Arial"/>
              </a:rPr>
              <a:t> </a:t>
            </a:r>
            <a:r>
              <a:rPr sz="2400" dirty="0">
                <a:latin typeface="Arial"/>
                <a:cs typeface="Arial"/>
              </a:rPr>
              <a:t>are</a:t>
            </a:r>
            <a:endParaRPr sz="2400">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905383"/>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395958"/>
            <a:ext cx="7877175" cy="5071745"/>
          </a:xfrm>
          <a:prstGeom prst="rect">
            <a:avLst/>
          </a:prstGeom>
        </p:spPr>
        <p:txBody>
          <a:bodyPr vert="horz" wrap="square" lIns="0" tIns="88900" rIns="0" bIns="0" rtlCol="0">
            <a:spAutoFit/>
          </a:bodyPr>
          <a:lstStyle/>
          <a:p>
            <a:pPr marL="12700">
              <a:lnSpc>
                <a:spcPct val="100000"/>
              </a:lnSpc>
              <a:spcBef>
                <a:spcPts val="700"/>
              </a:spcBef>
            </a:pPr>
            <a:r>
              <a:rPr sz="2600" b="1" dirty="0">
                <a:latin typeface="Arial"/>
                <a:cs typeface="Arial"/>
              </a:rPr>
              <a:t>Hilda </a:t>
            </a:r>
            <a:r>
              <a:rPr sz="2600" b="1" spc="-45" dirty="0">
                <a:latin typeface="Arial"/>
                <a:cs typeface="Arial"/>
              </a:rPr>
              <a:t>Taba </a:t>
            </a:r>
            <a:r>
              <a:rPr sz="2600" b="1" dirty="0">
                <a:latin typeface="Arial"/>
                <a:cs typeface="Arial"/>
              </a:rPr>
              <a:t>Model of Curriculum</a:t>
            </a:r>
            <a:r>
              <a:rPr sz="2600" b="1" spc="-25" dirty="0">
                <a:latin typeface="Arial"/>
                <a:cs typeface="Arial"/>
              </a:rPr>
              <a:t> </a:t>
            </a:r>
            <a:r>
              <a:rPr sz="2600" b="1" dirty="0">
                <a:latin typeface="Arial"/>
                <a:cs typeface="Arial"/>
              </a:rPr>
              <a:t>Development</a:t>
            </a:r>
            <a:endParaRPr sz="2600">
              <a:latin typeface="Arial"/>
              <a:cs typeface="Arial"/>
            </a:endParaRPr>
          </a:p>
          <a:p>
            <a:pPr marL="286385" marR="254000" indent="-274320">
              <a:lnSpc>
                <a:spcPct val="100000"/>
              </a:lnSpc>
              <a:spcBef>
                <a:spcPts val="605"/>
              </a:spcBef>
              <a:buClr>
                <a:srgbClr val="D24717"/>
              </a:buClr>
              <a:buSzPct val="84615"/>
              <a:buFont typeface="Wingdings 2"/>
              <a:buChar char=""/>
              <a:tabLst>
                <a:tab pos="287020" algn="l"/>
              </a:tabLst>
            </a:pPr>
            <a:r>
              <a:rPr sz="2600" dirty="0">
                <a:latin typeface="Arial"/>
                <a:cs typeface="Arial"/>
              </a:rPr>
              <a:t>Her model of developing a curriculum consisted</a:t>
            </a:r>
            <a:r>
              <a:rPr sz="2600" spc="-100" dirty="0">
                <a:latin typeface="Arial"/>
                <a:cs typeface="Arial"/>
              </a:rPr>
              <a:t> </a:t>
            </a:r>
            <a:r>
              <a:rPr sz="2600" dirty="0">
                <a:latin typeface="Arial"/>
                <a:cs typeface="Arial"/>
              </a:rPr>
              <a:t>of  seven main</a:t>
            </a:r>
            <a:r>
              <a:rPr sz="2600" spc="-20" dirty="0">
                <a:latin typeface="Arial"/>
                <a:cs typeface="Arial"/>
              </a:rPr>
              <a:t> </a:t>
            </a:r>
            <a:r>
              <a:rPr sz="2600" dirty="0">
                <a:latin typeface="Arial"/>
                <a:cs typeface="Arial"/>
              </a:rPr>
              <a:t>steps:</a:t>
            </a:r>
            <a:endParaRPr sz="2600">
              <a:latin typeface="Arial"/>
              <a:cs typeface="Arial"/>
            </a:endParaRPr>
          </a:p>
          <a:p>
            <a:pPr marL="527685"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Diagnosis of</a:t>
            </a:r>
            <a:r>
              <a:rPr sz="2600" spc="-30" dirty="0">
                <a:latin typeface="Arial"/>
                <a:cs typeface="Arial"/>
              </a:rPr>
              <a:t> </a:t>
            </a:r>
            <a:r>
              <a:rPr sz="2600" dirty="0">
                <a:latin typeface="Arial"/>
                <a:cs typeface="Arial"/>
              </a:rPr>
              <a:t>needs</a:t>
            </a:r>
            <a:endParaRPr sz="2600">
              <a:latin typeface="Arial"/>
              <a:cs typeface="Arial"/>
            </a:endParaRPr>
          </a:p>
          <a:p>
            <a:pPr marL="527685"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Formulation of</a:t>
            </a:r>
            <a:r>
              <a:rPr sz="2600" spc="-35" dirty="0">
                <a:latin typeface="Arial"/>
                <a:cs typeface="Arial"/>
              </a:rPr>
              <a:t> </a:t>
            </a:r>
            <a:r>
              <a:rPr sz="2600" dirty="0">
                <a:latin typeface="Arial"/>
                <a:cs typeface="Arial"/>
              </a:rPr>
              <a:t>objectives</a:t>
            </a:r>
            <a:endParaRPr sz="2600">
              <a:latin typeface="Arial"/>
              <a:cs typeface="Arial"/>
            </a:endParaRPr>
          </a:p>
          <a:p>
            <a:pPr marL="527685"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Selection of</a:t>
            </a:r>
            <a:r>
              <a:rPr sz="2600" spc="-10" dirty="0">
                <a:latin typeface="Arial"/>
                <a:cs typeface="Arial"/>
              </a:rPr>
              <a:t> </a:t>
            </a:r>
            <a:r>
              <a:rPr sz="2600" dirty="0">
                <a:latin typeface="Arial"/>
                <a:cs typeface="Arial"/>
              </a:rPr>
              <a:t>content</a:t>
            </a:r>
            <a:endParaRPr sz="2600">
              <a:latin typeface="Arial"/>
              <a:cs typeface="Arial"/>
            </a:endParaRPr>
          </a:p>
          <a:p>
            <a:pPr marL="527685"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Organization of</a:t>
            </a:r>
            <a:r>
              <a:rPr sz="2600" spc="-15" dirty="0">
                <a:latin typeface="Arial"/>
                <a:cs typeface="Arial"/>
              </a:rPr>
              <a:t> </a:t>
            </a:r>
            <a:r>
              <a:rPr sz="2600" dirty="0">
                <a:latin typeface="Arial"/>
                <a:cs typeface="Arial"/>
              </a:rPr>
              <a:t>content</a:t>
            </a:r>
            <a:endParaRPr sz="2600">
              <a:latin typeface="Arial"/>
              <a:cs typeface="Arial"/>
            </a:endParaRPr>
          </a:p>
          <a:p>
            <a:pPr marL="527685"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Selection of learning</a:t>
            </a:r>
            <a:r>
              <a:rPr sz="2600" spc="-25" dirty="0">
                <a:latin typeface="Arial"/>
                <a:cs typeface="Arial"/>
              </a:rPr>
              <a:t> </a:t>
            </a:r>
            <a:r>
              <a:rPr sz="2600" dirty="0">
                <a:latin typeface="Arial"/>
                <a:cs typeface="Arial"/>
              </a:rPr>
              <a:t>experiences</a:t>
            </a:r>
            <a:endParaRPr sz="2600">
              <a:latin typeface="Arial"/>
              <a:cs typeface="Arial"/>
            </a:endParaRPr>
          </a:p>
          <a:p>
            <a:pPr marL="527685" indent="-515620">
              <a:lnSpc>
                <a:spcPct val="100000"/>
              </a:lnSpc>
              <a:spcBef>
                <a:spcPts val="605"/>
              </a:spcBef>
              <a:buClr>
                <a:srgbClr val="D24717"/>
              </a:buClr>
              <a:buSzPct val="84615"/>
              <a:buAutoNum type="arabicParenR"/>
              <a:tabLst>
                <a:tab pos="527685" algn="l"/>
                <a:tab pos="528320" algn="l"/>
              </a:tabLst>
            </a:pPr>
            <a:r>
              <a:rPr sz="2600" dirty="0">
                <a:latin typeface="Arial"/>
                <a:cs typeface="Arial"/>
              </a:rPr>
              <a:t>Organization of learning</a:t>
            </a:r>
            <a:r>
              <a:rPr sz="2600" spc="-10" dirty="0">
                <a:latin typeface="Arial"/>
                <a:cs typeface="Arial"/>
              </a:rPr>
              <a:t> </a:t>
            </a:r>
            <a:r>
              <a:rPr sz="2600" dirty="0">
                <a:latin typeface="Arial"/>
                <a:cs typeface="Arial"/>
              </a:rPr>
              <a:t>experiences</a:t>
            </a:r>
            <a:endParaRPr sz="2600">
              <a:latin typeface="Arial"/>
              <a:cs typeface="Arial"/>
            </a:endParaRPr>
          </a:p>
          <a:p>
            <a:pPr marL="527685" marR="5080" indent="-515620">
              <a:lnSpc>
                <a:spcPct val="100000"/>
              </a:lnSpc>
              <a:spcBef>
                <a:spcPts val="600"/>
              </a:spcBef>
              <a:buClr>
                <a:srgbClr val="D24717"/>
              </a:buClr>
              <a:buSzPct val="84615"/>
              <a:buAutoNum type="arabicParenR"/>
              <a:tabLst>
                <a:tab pos="527685" algn="l"/>
                <a:tab pos="528320" algn="l"/>
              </a:tabLst>
            </a:pPr>
            <a:r>
              <a:rPr sz="2600" dirty="0">
                <a:latin typeface="Arial"/>
                <a:cs typeface="Arial"/>
              </a:rPr>
              <a:t>Determination of what to evaluate and of the ways  and means of doing</a:t>
            </a:r>
            <a:r>
              <a:rPr sz="2600" spc="-20" dirty="0">
                <a:latin typeface="Arial"/>
                <a:cs typeface="Arial"/>
              </a:rPr>
              <a:t> </a:t>
            </a:r>
            <a:r>
              <a:rPr sz="2600" dirty="0">
                <a:latin typeface="Arial"/>
                <a:cs typeface="Arial"/>
              </a:rPr>
              <a:t>it.</a:t>
            </a:r>
            <a:endParaRPr sz="2600">
              <a:latin typeface="Arial"/>
              <a:cs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905383"/>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396995"/>
            <a:ext cx="8261984" cy="5314315"/>
          </a:xfrm>
          <a:prstGeom prst="rect">
            <a:avLst/>
          </a:prstGeom>
        </p:spPr>
        <p:txBody>
          <a:bodyPr vert="horz" wrap="square" lIns="0" tIns="55244" rIns="0" bIns="0" rtlCol="0">
            <a:spAutoFit/>
          </a:bodyPr>
          <a:lstStyle/>
          <a:p>
            <a:pPr marL="12700">
              <a:lnSpc>
                <a:spcPct val="100000"/>
              </a:lnSpc>
              <a:spcBef>
                <a:spcPts val="434"/>
              </a:spcBef>
            </a:pPr>
            <a:r>
              <a:rPr sz="2200" b="1" spc="-5" dirty="0">
                <a:latin typeface="Arial"/>
                <a:cs typeface="Arial"/>
              </a:rPr>
              <a:t>Neagley and Evans Model of Curriculum</a:t>
            </a:r>
            <a:r>
              <a:rPr sz="2200" b="1" spc="114" dirty="0">
                <a:latin typeface="Arial"/>
                <a:cs typeface="Arial"/>
              </a:rPr>
              <a:t> </a:t>
            </a:r>
            <a:r>
              <a:rPr sz="2200" b="1" spc="-5" dirty="0">
                <a:latin typeface="Arial"/>
                <a:cs typeface="Arial"/>
              </a:rPr>
              <a:t>Development</a:t>
            </a:r>
            <a:endParaRPr sz="2200">
              <a:latin typeface="Arial"/>
              <a:cs typeface="Arial"/>
            </a:endParaRPr>
          </a:p>
          <a:p>
            <a:pPr marL="12700">
              <a:lnSpc>
                <a:spcPts val="2510"/>
              </a:lnSpc>
              <a:spcBef>
                <a:spcPts val="335"/>
              </a:spcBef>
            </a:pPr>
            <a:r>
              <a:rPr sz="2200" spc="-5" dirty="0">
                <a:latin typeface="Arial"/>
                <a:cs typeface="Arial"/>
              </a:rPr>
              <a:t>They encompasses the following procedure for a</a:t>
            </a:r>
            <a:r>
              <a:rPr sz="2200" spc="105" dirty="0">
                <a:latin typeface="Arial"/>
                <a:cs typeface="Arial"/>
              </a:rPr>
              <a:t> </a:t>
            </a:r>
            <a:r>
              <a:rPr sz="2200" spc="-5" dirty="0">
                <a:latin typeface="Arial"/>
                <a:cs typeface="Arial"/>
              </a:rPr>
              <a:t>thoughtfully</a:t>
            </a:r>
            <a:endParaRPr sz="2200">
              <a:latin typeface="Arial"/>
              <a:cs typeface="Arial"/>
            </a:endParaRPr>
          </a:p>
          <a:p>
            <a:pPr marL="12700">
              <a:lnSpc>
                <a:spcPts val="2510"/>
              </a:lnSpc>
            </a:pPr>
            <a:r>
              <a:rPr sz="2200" spc="-5" dirty="0">
                <a:latin typeface="Arial"/>
                <a:cs typeface="Arial"/>
              </a:rPr>
              <a:t>planned curriculum:</a:t>
            </a:r>
            <a:endParaRPr sz="2200">
              <a:latin typeface="Arial"/>
              <a:cs typeface="Arial"/>
            </a:endParaRPr>
          </a:p>
          <a:p>
            <a:pPr marL="527685" indent="-515620">
              <a:lnSpc>
                <a:spcPct val="100000"/>
              </a:lnSpc>
              <a:spcBef>
                <a:spcPts val="335"/>
              </a:spcBef>
              <a:buClr>
                <a:srgbClr val="D24717"/>
              </a:buClr>
              <a:buSzPct val="84090"/>
              <a:buAutoNum type="arabicParenR"/>
              <a:tabLst>
                <a:tab pos="527685" algn="l"/>
                <a:tab pos="528320" algn="l"/>
              </a:tabLst>
            </a:pPr>
            <a:r>
              <a:rPr sz="2200" spc="-5" dirty="0">
                <a:latin typeface="Arial"/>
                <a:cs typeface="Arial"/>
              </a:rPr>
              <a:t>Organization of the curriculum</a:t>
            </a:r>
            <a:r>
              <a:rPr sz="2200" spc="25" dirty="0">
                <a:latin typeface="Arial"/>
                <a:cs typeface="Arial"/>
              </a:rPr>
              <a:t> </a:t>
            </a:r>
            <a:r>
              <a:rPr sz="2200" spc="-5" dirty="0">
                <a:latin typeface="Arial"/>
                <a:cs typeface="Arial"/>
              </a:rPr>
              <a:t>committee</a:t>
            </a:r>
            <a:endParaRPr sz="2200">
              <a:latin typeface="Arial"/>
              <a:cs typeface="Arial"/>
            </a:endParaRPr>
          </a:p>
          <a:p>
            <a:pPr marL="527685" indent="-515620">
              <a:lnSpc>
                <a:spcPct val="100000"/>
              </a:lnSpc>
              <a:spcBef>
                <a:spcPts val="335"/>
              </a:spcBef>
              <a:buClr>
                <a:srgbClr val="D24717"/>
              </a:buClr>
              <a:buSzPct val="84090"/>
              <a:buAutoNum type="arabicParenR"/>
              <a:tabLst>
                <a:tab pos="527685" algn="l"/>
                <a:tab pos="528320" algn="l"/>
              </a:tabLst>
            </a:pPr>
            <a:r>
              <a:rPr sz="2200" spc="-5" dirty="0">
                <a:latin typeface="Arial"/>
                <a:cs typeface="Arial"/>
              </a:rPr>
              <a:t>Selection of objectives, aims and goals of</a:t>
            </a:r>
            <a:r>
              <a:rPr sz="2200" spc="30" dirty="0">
                <a:latin typeface="Arial"/>
                <a:cs typeface="Arial"/>
              </a:rPr>
              <a:t> </a:t>
            </a:r>
            <a:r>
              <a:rPr sz="2200" dirty="0">
                <a:latin typeface="Arial"/>
                <a:cs typeface="Arial"/>
              </a:rPr>
              <a:t>instruction</a:t>
            </a:r>
            <a:endParaRPr sz="2200">
              <a:latin typeface="Arial"/>
              <a:cs typeface="Arial"/>
            </a:endParaRPr>
          </a:p>
          <a:p>
            <a:pPr marL="527685" marR="175895" indent="-515620">
              <a:lnSpc>
                <a:spcPts val="2380"/>
              </a:lnSpc>
              <a:spcBef>
                <a:spcPts val="635"/>
              </a:spcBef>
              <a:buClr>
                <a:srgbClr val="D24717"/>
              </a:buClr>
              <a:buSzPct val="84090"/>
              <a:buAutoNum type="arabicParenR"/>
              <a:tabLst>
                <a:tab pos="527685" algn="l"/>
                <a:tab pos="528320" algn="l"/>
              </a:tabLst>
            </a:pPr>
            <a:r>
              <a:rPr sz="2200" spc="-5" dirty="0">
                <a:latin typeface="Arial"/>
                <a:cs typeface="Arial"/>
              </a:rPr>
              <a:t>Designation of appropriate content, learning experiences and  teachings</a:t>
            </a:r>
            <a:r>
              <a:rPr sz="2200" spc="-15" dirty="0">
                <a:latin typeface="Arial"/>
                <a:cs typeface="Arial"/>
              </a:rPr>
              <a:t> </a:t>
            </a:r>
            <a:r>
              <a:rPr sz="2200" spc="-5" dirty="0">
                <a:latin typeface="Arial"/>
                <a:cs typeface="Arial"/>
              </a:rPr>
              <a:t>aids</a:t>
            </a:r>
            <a:endParaRPr sz="2200">
              <a:latin typeface="Arial"/>
              <a:cs typeface="Arial"/>
            </a:endParaRPr>
          </a:p>
          <a:p>
            <a:pPr marL="527685" indent="-515620">
              <a:lnSpc>
                <a:spcPct val="100000"/>
              </a:lnSpc>
              <a:spcBef>
                <a:spcPts val="295"/>
              </a:spcBef>
              <a:buClr>
                <a:srgbClr val="D24717"/>
              </a:buClr>
              <a:buSzPct val="84090"/>
              <a:buAutoNum type="arabicParenR"/>
              <a:tabLst>
                <a:tab pos="527685" algn="l"/>
                <a:tab pos="528320" algn="l"/>
              </a:tabLst>
            </a:pPr>
            <a:r>
              <a:rPr sz="2200" spc="-5" dirty="0">
                <a:latin typeface="Arial"/>
                <a:cs typeface="Arial"/>
              </a:rPr>
              <a:t>Choosing the best methods of</a:t>
            </a:r>
            <a:r>
              <a:rPr sz="2200" spc="45" dirty="0">
                <a:latin typeface="Arial"/>
                <a:cs typeface="Arial"/>
              </a:rPr>
              <a:t> </a:t>
            </a:r>
            <a:r>
              <a:rPr sz="2200" spc="-5" dirty="0">
                <a:latin typeface="Arial"/>
                <a:cs typeface="Arial"/>
              </a:rPr>
              <a:t>instruction</a:t>
            </a:r>
            <a:endParaRPr sz="2200">
              <a:latin typeface="Arial"/>
              <a:cs typeface="Arial"/>
            </a:endParaRPr>
          </a:p>
          <a:p>
            <a:pPr marL="527685" marR="5080" indent="-515620">
              <a:lnSpc>
                <a:spcPts val="2380"/>
              </a:lnSpc>
              <a:spcBef>
                <a:spcPts val="635"/>
              </a:spcBef>
              <a:buClr>
                <a:srgbClr val="D24717"/>
              </a:buClr>
              <a:buSzPct val="84090"/>
              <a:buAutoNum type="arabicParenR"/>
              <a:tabLst>
                <a:tab pos="527685" algn="l"/>
                <a:tab pos="528320" algn="l"/>
              </a:tabLst>
            </a:pPr>
            <a:r>
              <a:rPr sz="2200" spc="-5" dirty="0">
                <a:latin typeface="Arial"/>
                <a:cs typeface="Arial"/>
              </a:rPr>
              <a:t>Selection of the evaluation procedures commensurate with the  designated objectives aims and</a:t>
            </a:r>
            <a:r>
              <a:rPr sz="2200" spc="10" dirty="0">
                <a:latin typeface="Arial"/>
                <a:cs typeface="Arial"/>
              </a:rPr>
              <a:t> </a:t>
            </a:r>
            <a:r>
              <a:rPr sz="2200" spc="-5" dirty="0">
                <a:latin typeface="Arial"/>
                <a:cs typeface="Arial"/>
              </a:rPr>
              <a:t>goals.</a:t>
            </a:r>
            <a:endParaRPr sz="2200">
              <a:latin typeface="Arial"/>
              <a:cs typeface="Arial"/>
            </a:endParaRPr>
          </a:p>
          <a:p>
            <a:pPr marL="527685" indent="-515620">
              <a:lnSpc>
                <a:spcPts val="2510"/>
              </a:lnSpc>
              <a:spcBef>
                <a:spcPts val="295"/>
              </a:spcBef>
              <a:buClr>
                <a:srgbClr val="D24717"/>
              </a:buClr>
              <a:buSzPct val="84090"/>
              <a:buAutoNum type="arabicParenR"/>
              <a:tabLst>
                <a:tab pos="527685" algn="l"/>
                <a:tab pos="528320" algn="l"/>
              </a:tabLst>
            </a:pPr>
            <a:r>
              <a:rPr sz="2200" spc="-20" dirty="0">
                <a:latin typeface="Arial"/>
                <a:cs typeface="Arial"/>
              </a:rPr>
              <a:t>Trial </a:t>
            </a:r>
            <a:r>
              <a:rPr sz="2200" spc="-5" dirty="0">
                <a:latin typeface="Arial"/>
                <a:cs typeface="Arial"/>
              </a:rPr>
              <a:t>and evaluation of </a:t>
            </a:r>
            <a:r>
              <a:rPr sz="2200" dirty="0">
                <a:latin typeface="Arial"/>
                <a:cs typeface="Arial"/>
              </a:rPr>
              <a:t>these </a:t>
            </a:r>
            <a:r>
              <a:rPr sz="2200" spc="-5" dirty="0">
                <a:latin typeface="Arial"/>
                <a:cs typeface="Arial"/>
              </a:rPr>
              <a:t>materials, </a:t>
            </a:r>
            <a:r>
              <a:rPr sz="2200" dirty="0">
                <a:latin typeface="Arial"/>
                <a:cs typeface="Arial"/>
              </a:rPr>
              <a:t>learning</a:t>
            </a:r>
            <a:r>
              <a:rPr sz="2200" spc="100" dirty="0">
                <a:latin typeface="Arial"/>
                <a:cs typeface="Arial"/>
              </a:rPr>
              <a:t> </a:t>
            </a:r>
            <a:r>
              <a:rPr sz="2200" spc="-5" dirty="0">
                <a:latin typeface="Arial"/>
                <a:cs typeface="Arial"/>
              </a:rPr>
              <a:t>experiences</a:t>
            </a:r>
            <a:endParaRPr sz="2200">
              <a:latin typeface="Arial"/>
              <a:cs typeface="Arial"/>
            </a:endParaRPr>
          </a:p>
          <a:p>
            <a:pPr marL="527685">
              <a:lnSpc>
                <a:spcPts val="2510"/>
              </a:lnSpc>
            </a:pPr>
            <a:r>
              <a:rPr sz="2200" spc="-5" dirty="0">
                <a:latin typeface="Arial"/>
                <a:cs typeface="Arial"/>
              </a:rPr>
              <a:t>and</a:t>
            </a:r>
            <a:r>
              <a:rPr sz="2200" dirty="0">
                <a:latin typeface="Arial"/>
                <a:cs typeface="Arial"/>
              </a:rPr>
              <a:t> </a:t>
            </a:r>
            <a:r>
              <a:rPr sz="2200" spc="-5" dirty="0">
                <a:latin typeface="Arial"/>
                <a:cs typeface="Arial"/>
              </a:rPr>
              <a:t>methods</a:t>
            </a:r>
            <a:endParaRPr sz="2200">
              <a:latin typeface="Arial"/>
              <a:cs typeface="Arial"/>
            </a:endParaRPr>
          </a:p>
          <a:p>
            <a:pPr marL="527685" indent="-515620">
              <a:lnSpc>
                <a:spcPct val="100000"/>
              </a:lnSpc>
              <a:spcBef>
                <a:spcPts val="335"/>
              </a:spcBef>
              <a:buClr>
                <a:srgbClr val="D24717"/>
              </a:buClr>
              <a:buSzPct val="84090"/>
              <a:buAutoNum type="arabicParenR" startAt="7"/>
              <a:tabLst>
                <a:tab pos="527685" algn="l"/>
                <a:tab pos="528320" algn="l"/>
              </a:tabLst>
            </a:pPr>
            <a:r>
              <a:rPr sz="2200" spc="-5" dirty="0">
                <a:latin typeface="Arial"/>
                <a:cs typeface="Arial"/>
              </a:rPr>
              <a:t>Development of appropriate curriculum</a:t>
            </a:r>
            <a:r>
              <a:rPr sz="2200" spc="70" dirty="0">
                <a:latin typeface="Arial"/>
                <a:cs typeface="Arial"/>
              </a:rPr>
              <a:t> </a:t>
            </a:r>
            <a:r>
              <a:rPr sz="2200" spc="-5" dirty="0">
                <a:latin typeface="Arial"/>
                <a:cs typeface="Arial"/>
              </a:rPr>
              <a:t>guides</a:t>
            </a:r>
            <a:endParaRPr sz="2200">
              <a:latin typeface="Arial"/>
              <a:cs typeface="Arial"/>
            </a:endParaRPr>
          </a:p>
          <a:p>
            <a:pPr marL="527685" marR="274320" indent="-515620">
              <a:lnSpc>
                <a:spcPts val="2380"/>
              </a:lnSpc>
              <a:spcBef>
                <a:spcPts val="630"/>
              </a:spcBef>
              <a:buClr>
                <a:srgbClr val="D24717"/>
              </a:buClr>
              <a:buSzPct val="84090"/>
              <a:buAutoNum type="arabicParenR" startAt="7"/>
              <a:tabLst>
                <a:tab pos="527685" algn="l"/>
                <a:tab pos="528320" algn="l"/>
              </a:tabLst>
            </a:pPr>
            <a:r>
              <a:rPr sz="2200" spc="-5" dirty="0">
                <a:latin typeface="Arial"/>
                <a:cs typeface="Arial"/>
              </a:rPr>
              <a:t>The provision of procedures for continuous </a:t>
            </a:r>
            <a:r>
              <a:rPr sz="2200" spc="-35" dirty="0">
                <a:latin typeface="Arial"/>
                <a:cs typeface="Arial"/>
              </a:rPr>
              <a:t>study, </a:t>
            </a:r>
            <a:r>
              <a:rPr sz="2200" spc="-5" dirty="0">
                <a:latin typeface="Arial"/>
                <a:cs typeface="Arial"/>
              </a:rPr>
              <a:t>evaluation  and improvement of the</a:t>
            </a:r>
            <a:r>
              <a:rPr sz="2200" spc="60" dirty="0">
                <a:latin typeface="Arial"/>
                <a:cs typeface="Arial"/>
              </a:rPr>
              <a:t> </a:t>
            </a:r>
            <a:r>
              <a:rPr sz="2200" spc="-5" dirty="0">
                <a:latin typeface="Arial"/>
                <a:cs typeface="Arial"/>
              </a:rPr>
              <a:t>curriculum</a:t>
            </a:r>
            <a:endParaRPr sz="2200">
              <a:latin typeface="Aria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739648"/>
            <a:ext cx="8428355" cy="5978525"/>
          </a:xfrm>
          <a:prstGeom prst="rect">
            <a:avLst/>
          </a:prstGeom>
        </p:spPr>
        <p:txBody>
          <a:bodyPr vert="horz" wrap="square" lIns="0" tIns="26034" rIns="0" bIns="0" rtlCol="0">
            <a:spAutoFit/>
          </a:bodyPr>
          <a:lstStyle/>
          <a:p>
            <a:pPr marL="698500">
              <a:lnSpc>
                <a:spcPct val="100000"/>
              </a:lnSpc>
              <a:spcBef>
                <a:spcPts val="204"/>
              </a:spcBef>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marR="495934">
              <a:lnSpc>
                <a:spcPct val="90100"/>
              </a:lnSpc>
              <a:spcBef>
                <a:spcPts val="1350"/>
              </a:spcBef>
            </a:pPr>
            <a:r>
              <a:rPr sz="2400" dirty="0">
                <a:latin typeface="Arial"/>
                <a:cs typeface="Arial"/>
              </a:rPr>
              <a:t>After </a:t>
            </a:r>
            <a:r>
              <a:rPr sz="2400" spc="-5" dirty="0">
                <a:latin typeface="Arial"/>
                <a:cs typeface="Arial"/>
              </a:rPr>
              <a:t>analysis </a:t>
            </a:r>
            <a:r>
              <a:rPr sz="2400" dirty="0">
                <a:latin typeface="Arial"/>
                <a:cs typeface="Arial"/>
              </a:rPr>
              <a:t>of </a:t>
            </a:r>
            <a:r>
              <a:rPr sz="2400" spc="-5" dirty="0">
                <a:latin typeface="Arial"/>
                <a:cs typeface="Arial"/>
              </a:rPr>
              <a:t>various models </a:t>
            </a:r>
            <a:r>
              <a:rPr sz="2400" dirty="0">
                <a:latin typeface="Arial"/>
                <a:cs typeface="Arial"/>
              </a:rPr>
              <a:t>of </a:t>
            </a:r>
            <a:r>
              <a:rPr sz="2400" spc="-5" dirty="0">
                <a:latin typeface="Arial"/>
                <a:cs typeface="Arial"/>
              </a:rPr>
              <a:t>curriculum </a:t>
            </a:r>
            <a:r>
              <a:rPr sz="2400" dirty="0">
                <a:latin typeface="Arial"/>
                <a:cs typeface="Arial"/>
              </a:rPr>
              <a:t>it </a:t>
            </a:r>
            <a:r>
              <a:rPr sz="2400" spc="-5" dirty="0">
                <a:latin typeface="Arial"/>
                <a:cs typeface="Arial"/>
              </a:rPr>
              <a:t>could be  inferred that </a:t>
            </a:r>
            <a:r>
              <a:rPr sz="2400" dirty="0">
                <a:latin typeface="Arial"/>
                <a:cs typeface="Arial"/>
              </a:rPr>
              <a:t>the </a:t>
            </a:r>
            <a:r>
              <a:rPr sz="2400" spc="-5" dirty="0">
                <a:latin typeface="Arial"/>
                <a:cs typeface="Arial"/>
              </a:rPr>
              <a:t>basic elements </a:t>
            </a:r>
            <a:r>
              <a:rPr sz="2400" dirty="0">
                <a:latin typeface="Arial"/>
                <a:cs typeface="Arial"/>
              </a:rPr>
              <a:t>of </a:t>
            </a:r>
            <a:r>
              <a:rPr sz="2400" spc="-5" dirty="0">
                <a:latin typeface="Arial"/>
                <a:cs typeface="Arial"/>
              </a:rPr>
              <a:t>curriculum development  include:</a:t>
            </a:r>
            <a:endParaRPr sz="2400">
              <a:latin typeface="Arial"/>
              <a:cs typeface="Arial"/>
            </a:endParaRPr>
          </a:p>
          <a:p>
            <a:pPr marL="527685" indent="-515620">
              <a:lnSpc>
                <a:spcPct val="100000"/>
              </a:lnSpc>
              <a:spcBef>
                <a:spcPts val="310"/>
              </a:spcBef>
              <a:buClr>
                <a:srgbClr val="D24717"/>
              </a:buClr>
              <a:buSzPct val="85416"/>
              <a:buAutoNum type="arabicParenR"/>
              <a:tabLst>
                <a:tab pos="527685" algn="l"/>
                <a:tab pos="528320" algn="l"/>
              </a:tabLst>
            </a:pPr>
            <a:r>
              <a:rPr sz="2400" dirty="0">
                <a:latin typeface="Arial"/>
                <a:cs typeface="Arial"/>
              </a:rPr>
              <a:t>Objectives</a:t>
            </a:r>
            <a:endParaRPr sz="2400">
              <a:latin typeface="Arial"/>
              <a:cs typeface="Arial"/>
            </a:endParaRPr>
          </a:p>
          <a:p>
            <a:pPr marL="527685" indent="-515620">
              <a:lnSpc>
                <a:spcPct val="100000"/>
              </a:lnSpc>
              <a:spcBef>
                <a:spcPts val="315"/>
              </a:spcBef>
              <a:buClr>
                <a:srgbClr val="D24717"/>
              </a:buClr>
              <a:buSzPct val="85416"/>
              <a:buAutoNum type="arabicParenR"/>
              <a:tabLst>
                <a:tab pos="527685" algn="l"/>
                <a:tab pos="528320" algn="l"/>
              </a:tabLst>
            </a:pPr>
            <a:r>
              <a:rPr sz="2400" spc="-5" dirty="0">
                <a:latin typeface="Arial"/>
                <a:cs typeface="Arial"/>
              </a:rPr>
              <a:t>Contents</a:t>
            </a:r>
            <a:endParaRPr sz="2400">
              <a:latin typeface="Arial"/>
              <a:cs typeface="Arial"/>
            </a:endParaRPr>
          </a:p>
          <a:p>
            <a:pPr marL="527685" indent="-515620">
              <a:lnSpc>
                <a:spcPct val="100000"/>
              </a:lnSpc>
              <a:spcBef>
                <a:spcPts val="310"/>
              </a:spcBef>
              <a:buClr>
                <a:srgbClr val="D24717"/>
              </a:buClr>
              <a:buSzPct val="85416"/>
              <a:buAutoNum type="arabicParenR"/>
              <a:tabLst>
                <a:tab pos="527685" algn="l"/>
                <a:tab pos="528320" algn="l"/>
              </a:tabLst>
            </a:pPr>
            <a:r>
              <a:rPr sz="2400" spc="-5" dirty="0">
                <a:latin typeface="Arial"/>
                <a:cs typeface="Arial"/>
              </a:rPr>
              <a:t>Methods </a:t>
            </a:r>
            <a:r>
              <a:rPr sz="2400" dirty="0">
                <a:latin typeface="Arial"/>
                <a:cs typeface="Arial"/>
              </a:rPr>
              <a:t>and</a:t>
            </a:r>
            <a:endParaRPr sz="2400">
              <a:latin typeface="Arial"/>
              <a:cs typeface="Arial"/>
            </a:endParaRPr>
          </a:p>
          <a:p>
            <a:pPr marL="527685" indent="-515620">
              <a:lnSpc>
                <a:spcPct val="100000"/>
              </a:lnSpc>
              <a:spcBef>
                <a:spcPts val="315"/>
              </a:spcBef>
              <a:buClr>
                <a:srgbClr val="D24717"/>
              </a:buClr>
              <a:buSzPct val="85416"/>
              <a:buAutoNum type="arabicParenR"/>
              <a:tabLst>
                <a:tab pos="527685" algn="l"/>
                <a:tab pos="528320" algn="l"/>
              </a:tabLst>
            </a:pPr>
            <a:r>
              <a:rPr sz="2400" spc="-5" dirty="0">
                <a:latin typeface="Arial"/>
                <a:cs typeface="Arial"/>
              </a:rPr>
              <a:t>Evaluation</a:t>
            </a:r>
            <a:endParaRPr sz="2400">
              <a:latin typeface="Arial"/>
              <a:cs typeface="Arial"/>
            </a:endParaRPr>
          </a:p>
          <a:p>
            <a:pPr marL="12700" marR="5080">
              <a:lnSpc>
                <a:spcPts val="2590"/>
              </a:lnSpc>
              <a:spcBef>
                <a:spcPts val="640"/>
              </a:spcBef>
            </a:pPr>
            <a:r>
              <a:rPr sz="2400" spc="-5" dirty="0">
                <a:latin typeface="Arial"/>
                <a:cs typeface="Arial"/>
              </a:rPr>
              <a:t>The basic elements for the curriculum enable us </a:t>
            </a:r>
            <a:r>
              <a:rPr sz="2400" dirty="0">
                <a:latin typeface="Arial"/>
                <a:cs typeface="Arial"/>
              </a:rPr>
              <a:t>to construct </a:t>
            </a:r>
            <a:r>
              <a:rPr sz="2400" spc="-5" dirty="0">
                <a:latin typeface="Arial"/>
                <a:cs typeface="Arial"/>
              </a:rPr>
              <a:t>a  model </a:t>
            </a:r>
            <a:r>
              <a:rPr sz="2400" dirty="0">
                <a:latin typeface="Arial"/>
                <a:cs typeface="Arial"/>
              </a:rPr>
              <a:t>for </a:t>
            </a:r>
            <a:r>
              <a:rPr sz="2400" spc="-5" dirty="0">
                <a:latin typeface="Arial"/>
                <a:cs typeface="Arial"/>
              </a:rPr>
              <a:t>developing a curriculum which aims </a:t>
            </a:r>
            <a:r>
              <a:rPr sz="2400" dirty="0">
                <a:latin typeface="Arial"/>
                <a:cs typeface="Arial"/>
              </a:rPr>
              <a:t>to </a:t>
            </a:r>
            <a:r>
              <a:rPr sz="2400" spc="-5" dirty="0">
                <a:latin typeface="Arial"/>
                <a:cs typeface="Arial"/>
              </a:rPr>
              <a:t>answer </a:t>
            </a:r>
            <a:r>
              <a:rPr sz="2400" dirty="0">
                <a:latin typeface="Arial"/>
                <a:cs typeface="Arial"/>
              </a:rPr>
              <a:t>the  </a:t>
            </a:r>
            <a:r>
              <a:rPr sz="2400" spc="-5" dirty="0">
                <a:latin typeface="Arial"/>
                <a:cs typeface="Arial"/>
              </a:rPr>
              <a:t>following</a:t>
            </a:r>
            <a:r>
              <a:rPr sz="2400" spc="25" dirty="0">
                <a:latin typeface="Arial"/>
                <a:cs typeface="Arial"/>
              </a:rPr>
              <a:t> </a:t>
            </a:r>
            <a:r>
              <a:rPr sz="2400" spc="-5" dirty="0">
                <a:latin typeface="Arial"/>
                <a:cs typeface="Arial"/>
              </a:rPr>
              <a:t>questions:</a:t>
            </a:r>
            <a:endParaRPr sz="2400">
              <a:latin typeface="Arial"/>
              <a:cs typeface="Arial"/>
            </a:endParaRPr>
          </a:p>
          <a:p>
            <a:pPr marL="527685" indent="-515620">
              <a:lnSpc>
                <a:spcPct val="100000"/>
              </a:lnSpc>
              <a:spcBef>
                <a:spcPts val="280"/>
              </a:spcBef>
              <a:buClr>
                <a:srgbClr val="D24717"/>
              </a:buClr>
              <a:buSzPct val="85416"/>
              <a:buAutoNum type="arabicParenR"/>
              <a:tabLst>
                <a:tab pos="527685" algn="l"/>
                <a:tab pos="528320" algn="l"/>
              </a:tabLst>
            </a:pPr>
            <a:r>
              <a:rPr sz="2400" dirty="0">
                <a:latin typeface="Arial"/>
                <a:cs typeface="Arial"/>
              </a:rPr>
              <a:t>What </a:t>
            </a:r>
            <a:r>
              <a:rPr sz="2400" spc="-10" dirty="0">
                <a:latin typeface="Arial"/>
                <a:cs typeface="Arial"/>
              </a:rPr>
              <a:t>is </a:t>
            </a:r>
            <a:r>
              <a:rPr sz="2400" dirty="0">
                <a:latin typeface="Arial"/>
                <a:cs typeface="Arial"/>
              </a:rPr>
              <a:t>the </a:t>
            </a:r>
            <a:r>
              <a:rPr sz="2400" spc="-5" dirty="0">
                <a:latin typeface="Arial"/>
                <a:cs typeface="Arial"/>
              </a:rPr>
              <a:t>purpose </a:t>
            </a:r>
            <a:r>
              <a:rPr sz="2400" dirty="0">
                <a:latin typeface="Arial"/>
                <a:cs typeface="Arial"/>
              </a:rPr>
              <a:t>of</a:t>
            </a:r>
            <a:r>
              <a:rPr sz="2400" spc="-20" dirty="0">
                <a:latin typeface="Arial"/>
                <a:cs typeface="Arial"/>
              </a:rPr>
              <a:t> </a:t>
            </a:r>
            <a:r>
              <a:rPr sz="2400" spc="-5" dirty="0">
                <a:latin typeface="Arial"/>
                <a:cs typeface="Arial"/>
              </a:rPr>
              <a:t>curriculum?</a:t>
            </a:r>
            <a:endParaRPr sz="2400">
              <a:latin typeface="Arial"/>
              <a:cs typeface="Arial"/>
            </a:endParaRPr>
          </a:p>
          <a:p>
            <a:pPr marL="527685" indent="-515620">
              <a:lnSpc>
                <a:spcPct val="100000"/>
              </a:lnSpc>
              <a:spcBef>
                <a:spcPts val="310"/>
              </a:spcBef>
              <a:buClr>
                <a:srgbClr val="D24717"/>
              </a:buClr>
              <a:buSzPct val="85416"/>
              <a:buAutoNum type="arabicParenR"/>
              <a:tabLst>
                <a:tab pos="527685" algn="l"/>
                <a:tab pos="528320" algn="l"/>
              </a:tabLst>
            </a:pPr>
            <a:r>
              <a:rPr sz="2400" dirty="0">
                <a:latin typeface="Arial"/>
                <a:cs typeface="Arial"/>
              </a:rPr>
              <a:t>What </a:t>
            </a:r>
            <a:r>
              <a:rPr sz="2400" spc="-5" dirty="0">
                <a:latin typeface="Arial"/>
                <a:cs typeface="Arial"/>
              </a:rPr>
              <a:t>subject matter is </a:t>
            </a:r>
            <a:r>
              <a:rPr sz="2400" dirty="0">
                <a:latin typeface="Arial"/>
                <a:cs typeface="Arial"/>
              </a:rPr>
              <a:t>to </a:t>
            </a:r>
            <a:r>
              <a:rPr sz="2400" spc="-5" dirty="0">
                <a:latin typeface="Arial"/>
                <a:cs typeface="Arial"/>
              </a:rPr>
              <a:t>be</a:t>
            </a:r>
            <a:r>
              <a:rPr sz="2400" spc="-10" dirty="0">
                <a:latin typeface="Arial"/>
                <a:cs typeface="Arial"/>
              </a:rPr>
              <a:t> </a:t>
            </a:r>
            <a:r>
              <a:rPr sz="2400" spc="-5" dirty="0">
                <a:latin typeface="Arial"/>
                <a:cs typeface="Arial"/>
              </a:rPr>
              <a:t>used?</a:t>
            </a:r>
            <a:endParaRPr sz="2400">
              <a:latin typeface="Arial"/>
              <a:cs typeface="Arial"/>
            </a:endParaRPr>
          </a:p>
          <a:p>
            <a:pPr marL="527685" marR="107314" indent="-515620">
              <a:lnSpc>
                <a:spcPts val="2590"/>
              </a:lnSpc>
              <a:spcBef>
                <a:spcPts val="640"/>
              </a:spcBef>
              <a:buClr>
                <a:srgbClr val="D24717"/>
              </a:buClr>
              <a:buSzPct val="85416"/>
              <a:buAutoNum type="arabicParenR"/>
              <a:tabLst>
                <a:tab pos="527685" algn="l"/>
                <a:tab pos="528320" algn="l"/>
              </a:tabLst>
            </a:pPr>
            <a:r>
              <a:rPr sz="2400" dirty="0">
                <a:latin typeface="Arial"/>
                <a:cs typeface="Arial"/>
              </a:rPr>
              <a:t>What </a:t>
            </a:r>
            <a:r>
              <a:rPr sz="2400" spc="-5" dirty="0">
                <a:latin typeface="Arial"/>
                <a:cs typeface="Arial"/>
              </a:rPr>
              <a:t>learning experiences and school organization are </a:t>
            </a:r>
            <a:r>
              <a:rPr sz="2400" dirty="0">
                <a:latin typeface="Arial"/>
                <a:cs typeface="Arial"/>
              </a:rPr>
              <a:t>to  </a:t>
            </a:r>
            <a:r>
              <a:rPr sz="2400" spc="-5" dirty="0">
                <a:latin typeface="Arial"/>
                <a:cs typeface="Arial"/>
              </a:rPr>
              <a:t>be provided?</a:t>
            </a:r>
            <a:endParaRPr sz="240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8074" y="290269"/>
            <a:ext cx="7533590" cy="1120178"/>
          </a:xfrm>
          <a:prstGeom prst="rect">
            <a:avLst/>
          </a:prstGeom>
        </p:spPr>
        <p:style>
          <a:lnRef idx="0">
            <a:schemeClr val="accent4"/>
          </a:lnRef>
          <a:fillRef idx="3">
            <a:schemeClr val="accent4"/>
          </a:fillRef>
          <a:effectRef idx="3">
            <a:schemeClr val="accent4"/>
          </a:effectRef>
          <a:fontRef idx="minor">
            <a:schemeClr val="lt1"/>
          </a:fontRef>
        </p:style>
        <p:txBody>
          <a:bodyPr vert="horz" wrap="square" lIns="0" tIns="12065" rIns="0" bIns="0" rtlCol="0">
            <a:spAutoFit/>
          </a:bodyPr>
          <a:lstStyle/>
          <a:p>
            <a:pPr marL="12700" algn="ctr">
              <a:lnSpc>
                <a:spcPct val="100000"/>
              </a:lnSpc>
              <a:spcBef>
                <a:spcPts val="95"/>
              </a:spcBef>
            </a:pPr>
            <a:r>
              <a:rPr sz="3600" spc="-5" dirty="0"/>
              <a:t>2.1 Development of Curriculum in</a:t>
            </a:r>
            <a:r>
              <a:rPr sz="3600" spc="75" dirty="0"/>
              <a:t> </a:t>
            </a:r>
            <a:r>
              <a:rPr sz="3600" dirty="0"/>
              <a:t>Islam</a:t>
            </a:r>
          </a:p>
        </p:txBody>
      </p:sp>
      <p:sp>
        <p:nvSpPr>
          <p:cNvPr id="3" name="object 3"/>
          <p:cNvSpPr txBox="1"/>
          <p:nvPr/>
        </p:nvSpPr>
        <p:spPr>
          <a:xfrm>
            <a:off x="993444" y="1400302"/>
            <a:ext cx="7348220" cy="4665980"/>
          </a:xfrm>
          <a:prstGeom prst="rect">
            <a:avLst/>
          </a:prstGeom>
        </p:spPr>
        <p:txBody>
          <a:bodyPr vert="horz" wrap="square" lIns="0" tIns="85725" rIns="0" bIns="0" rtlCol="0">
            <a:spAutoFit/>
          </a:bodyPr>
          <a:lstStyle/>
          <a:p>
            <a:pPr marL="12700" marR="5080">
              <a:lnSpc>
                <a:spcPct val="80000"/>
              </a:lnSpc>
              <a:spcBef>
                <a:spcPts val="675"/>
              </a:spcBef>
            </a:pPr>
            <a:r>
              <a:rPr sz="2400" spc="-5" dirty="0">
                <a:latin typeface="Arial"/>
                <a:cs typeface="Arial"/>
              </a:rPr>
              <a:t>The Holy prophet (PBUH) </a:t>
            </a:r>
            <a:r>
              <a:rPr sz="2400" dirty="0">
                <a:latin typeface="Arial"/>
                <a:cs typeface="Arial"/>
              </a:rPr>
              <a:t>started </a:t>
            </a:r>
            <a:r>
              <a:rPr sz="2400" spc="-5" dirty="0">
                <a:latin typeface="Arial"/>
                <a:cs typeface="Arial"/>
              </a:rPr>
              <a:t>educating people. </a:t>
            </a:r>
            <a:r>
              <a:rPr sz="2400" dirty="0">
                <a:latin typeface="Arial"/>
                <a:cs typeface="Arial"/>
              </a:rPr>
              <a:t>In  </a:t>
            </a:r>
            <a:r>
              <a:rPr sz="2400" spc="-5" dirty="0">
                <a:latin typeface="Arial"/>
                <a:cs typeface="Arial"/>
              </a:rPr>
              <a:t>his period, instruction was given </a:t>
            </a:r>
            <a:r>
              <a:rPr sz="2400" dirty="0">
                <a:latin typeface="Arial"/>
                <a:cs typeface="Arial"/>
              </a:rPr>
              <a:t>in </a:t>
            </a:r>
            <a:r>
              <a:rPr sz="2400" spc="-5" dirty="0">
                <a:latin typeface="Arial"/>
                <a:cs typeface="Arial"/>
              </a:rPr>
              <a:t>following</a:t>
            </a:r>
            <a:r>
              <a:rPr sz="2400" spc="145" dirty="0">
                <a:latin typeface="Arial"/>
                <a:cs typeface="Arial"/>
              </a:rPr>
              <a:t> </a:t>
            </a:r>
            <a:r>
              <a:rPr sz="2400" spc="-5" dirty="0">
                <a:latin typeface="Arial"/>
                <a:cs typeface="Arial"/>
              </a:rPr>
              <a:t>subject:</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Reading and writing</a:t>
            </a:r>
            <a:r>
              <a:rPr sz="2400" spc="50" dirty="0">
                <a:latin typeface="Arial"/>
                <a:cs typeface="Arial"/>
              </a:rPr>
              <a:t> </a:t>
            </a:r>
            <a:r>
              <a:rPr sz="2400" spc="-5" dirty="0">
                <a:latin typeface="Arial"/>
                <a:cs typeface="Arial"/>
              </a:rPr>
              <a:t>(Arabic)</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Quranic</a:t>
            </a:r>
            <a:r>
              <a:rPr sz="2400" dirty="0">
                <a:latin typeface="Arial"/>
                <a:cs typeface="Arial"/>
              </a:rPr>
              <a:t> </a:t>
            </a:r>
            <a:r>
              <a:rPr sz="2400" spc="-5" dirty="0">
                <a:latin typeface="Arial"/>
                <a:cs typeface="Arial"/>
              </a:rPr>
              <a:t>education</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dirty="0">
                <a:latin typeface="Arial"/>
                <a:cs typeface="Arial"/>
              </a:rPr>
              <a:t>The </a:t>
            </a:r>
            <a:r>
              <a:rPr sz="2400" spc="-5" dirty="0">
                <a:latin typeface="Arial"/>
                <a:cs typeface="Arial"/>
              </a:rPr>
              <a:t>Hadith by</a:t>
            </a:r>
            <a:r>
              <a:rPr sz="2400" spc="5" dirty="0">
                <a:latin typeface="Arial"/>
                <a:cs typeface="Arial"/>
              </a:rPr>
              <a:t> </a:t>
            </a:r>
            <a:r>
              <a:rPr sz="2400" spc="-5" dirty="0">
                <a:latin typeface="Arial"/>
                <a:cs typeface="Arial"/>
              </a:rPr>
              <a:t>heart</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Learning </a:t>
            </a:r>
            <a:r>
              <a:rPr sz="2400" dirty="0">
                <a:latin typeface="Arial"/>
                <a:cs typeface="Arial"/>
              </a:rPr>
              <a:t>the Quran </a:t>
            </a:r>
            <a:r>
              <a:rPr sz="2400" spc="-5" dirty="0">
                <a:latin typeface="Arial"/>
                <a:cs typeface="Arial"/>
              </a:rPr>
              <a:t>by</a:t>
            </a:r>
            <a:r>
              <a:rPr sz="2400" spc="5" dirty="0">
                <a:latin typeface="Arial"/>
                <a:cs typeface="Arial"/>
              </a:rPr>
              <a:t> </a:t>
            </a:r>
            <a:r>
              <a:rPr sz="2400" spc="-5" dirty="0">
                <a:latin typeface="Arial"/>
                <a:cs typeface="Arial"/>
              </a:rPr>
              <a:t>heart</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The Fiqha</a:t>
            </a:r>
            <a:endParaRPr sz="2400" dirty="0">
              <a:latin typeface="Arial"/>
              <a:cs typeface="Arial"/>
            </a:endParaRPr>
          </a:p>
          <a:p>
            <a:pPr marL="286385" marR="69215" indent="-274320">
              <a:lnSpc>
                <a:spcPts val="2300"/>
              </a:lnSpc>
              <a:spcBef>
                <a:spcPts val="585"/>
              </a:spcBef>
              <a:buClr>
                <a:srgbClr val="D24717"/>
              </a:buClr>
              <a:buSzPct val="85416"/>
              <a:buFont typeface="Wingdings 2"/>
              <a:buChar char=""/>
              <a:tabLst>
                <a:tab pos="286385" algn="l"/>
                <a:tab pos="287020" algn="l"/>
              </a:tabLst>
            </a:pPr>
            <a:r>
              <a:rPr sz="2400" spc="-5" dirty="0">
                <a:latin typeface="Arial"/>
                <a:cs typeface="Arial"/>
              </a:rPr>
              <a:t>Mathematical calculation in </a:t>
            </a:r>
            <a:r>
              <a:rPr sz="2400" dirty="0">
                <a:latin typeface="Arial"/>
                <a:cs typeface="Arial"/>
              </a:rPr>
              <a:t>respect of </a:t>
            </a:r>
            <a:r>
              <a:rPr sz="2400" spc="-5" dirty="0">
                <a:latin typeface="Arial"/>
                <a:cs typeface="Arial"/>
              </a:rPr>
              <a:t>distribution </a:t>
            </a:r>
            <a:r>
              <a:rPr sz="2400" dirty="0">
                <a:latin typeface="Arial"/>
                <a:cs typeface="Arial"/>
              </a:rPr>
              <a:t>of  </a:t>
            </a:r>
            <a:r>
              <a:rPr sz="2400" spc="-5" dirty="0">
                <a:latin typeface="Arial"/>
                <a:cs typeface="Arial"/>
              </a:rPr>
              <a:t>property</a:t>
            </a:r>
            <a:endParaRPr sz="2400" dirty="0">
              <a:latin typeface="Arial"/>
              <a:cs typeface="Arial"/>
            </a:endParaRPr>
          </a:p>
          <a:p>
            <a:pPr marL="286385" indent="-274320">
              <a:lnSpc>
                <a:spcPct val="100000"/>
              </a:lnSpc>
              <a:spcBef>
                <a:spcPts val="45"/>
              </a:spcBef>
              <a:buClr>
                <a:srgbClr val="D24717"/>
              </a:buClr>
              <a:buSzPct val="85416"/>
              <a:buFont typeface="Wingdings 2"/>
              <a:buChar char=""/>
              <a:tabLst>
                <a:tab pos="286385" algn="l"/>
                <a:tab pos="287020" algn="l"/>
              </a:tabLst>
            </a:pPr>
            <a:r>
              <a:rPr sz="2400" spc="-5" dirty="0">
                <a:latin typeface="Arial"/>
                <a:cs typeface="Arial"/>
              </a:rPr>
              <a:t>Basic medicine:</a:t>
            </a:r>
            <a:r>
              <a:rPr sz="2400" spc="5" dirty="0">
                <a:latin typeface="Arial"/>
                <a:cs typeface="Arial"/>
              </a:rPr>
              <a:t> </a:t>
            </a:r>
            <a:r>
              <a:rPr sz="2400" spc="-5" dirty="0">
                <a:latin typeface="Arial"/>
                <a:cs typeface="Arial"/>
              </a:rPr>
              <a:t>Genealogy</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Learning foreign</a:t>
            </a:r>
            <a:r>
              <a:rPr sz="2400" spc="5" dirty="0">
                <a:latin typeface="Arial"/>
                <a:cs typeface="Arial"/>
              </a:rPr>
              <a:t> </a:t>
            </a:r>
            <a:r>
              <a:rPr sz="2400" spc="-5" dirty="0">
                <a:latin typeface="Arial"/>
                <a:cs typeface="Arial"/>
              </a:rPr>
              <a:t>languages</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dirty="0">
                <a:latin typeface="Arial"/>
                <a:cs typeface="Arial"/>
              </a:rPr>
              <a:t>Art of </a:t>
            </a:r>
            <a:r>
              <a:rPr sz="2400" spc="-5" dirty="0">
                <a:latin typeface="Arial"/>
                <a:cs typeface="Arial"/>
              </a:rPr>
              <a:t>sewing; masonary and</a:t>
            </a:r>
            <a:r>
              <a:rPr sz="2400" spc="40" dirty="0">
                <a:latin typeface="Arial"/>
                <a:cs typeface="Arial"/>
              </a:rPr>
              <a:t> </a:t>
            </a:r>
            <a:r>
              <a:rPr sz="2400" spc="-5" dirty="0">
                <a:latin typeface="Arial"/>
                <a:cs typeface="Arial"/>
              </a:rPr>
              <a:t>arrow-shooting</a:t>
            </a:r>
            <a:endParaRPr sz="2400" dirty="0">
              <a:latin typeface="Arial"/>
              <a:cs typeface="Arial"/>
            </a:endParaRPr>
          </a:p>
          <a:p>
            <a:pPr marL="286385" indent="-274320">
              <a:lnSpc>
                <a:spcPct val="100000"/>
              </a:lnSpc>
              <a:spcBef>
                <a:spcPts val="25"/>
              </a:spcBef>
              <a:buClr>
                <a:srgbClr val="D24717"/>
              </a:buClr>
              <a:buSzPct val="85416"/>
              <a:buFont typeface="Wingdings 2"/>
              <a:buChar char=""/>
              <a:tabLst>
                <a:tab pos="286385" algn="l"/>
                <a:tab pos="287020" algn="l"/>
              </a:tabLst>
            </a:pPr>
            <a:r>
              <a:rPr sz="2400" spc="-5" dirty="0">
                <a:latin typeface="Arial"/>
                <a:cs typeface="Arial"/>
              </a:rPr>
              <a:t>Horse</a:t>
            </a:r>
            <a:r>
              <a:rPr sz="2400" spc="10" dirty="0">
                <a:latin typeface="Arial"/>
                <a:cs typeface="Arial"/>
              </a:rPr>
              <a:t> </a:t>
            </a:r>
            <a:r>
              <a:rPr sz="2400" spc="-5" dirty="0">
                <a:latin typeface="Arial"/>
                <a:cs typeface="Arial"/>
              </a:rPr>
              <a:t>riding</a:t>
            </a:r>
            <a:endParaRPr sz="2400" dirty="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703072"/>
            <a:ext cx="8429625" cy="6146165"/>
          </a:xfrm>
          <a:prstGeom prst="rect">
            <a:avLst/>
          </a:prstGeom>
        </p:spPr>
        <p:txBody>
          <a:bodyPr vert="horz" wrap="square" lIns="0" tIns="62230" rIns="0" bIns="0" rtlCol="0">
            <a:spAutoFit/>
          </a:bodyPr>
          <a:lstStyle/>
          <a:p>
            <a:pPr marL="698500">
              <a:lnSpc>
                <a:spcPct val="100000"/>
              </a:lnSpc>
              <a:spcBef>
                <a:spcPts val="490"/>
              </a:spcBef>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a:lnSpc>
                <a:spcPct val="100000"/>
              </a:lnSpc>
              <a:spcBef>
                <a:spcPts val="1355"/>
              </a:spcBef>
            </a:pPr>
            <a:r>
              <a:rPr sz="2400" b="1" spc="-5" dirty="0">
                <a:latin typeface="Arial"/>
                <a:cs typeface="Arial"/>
              </a:rPr>
              <a:t>4.3 Relationship among </a:t>
            </a:r>
            <a:r>
              <a:rPr sz="2400" b="1" dirty="0">
                <a:latin typeface="Arial"/>
                <a:cs typeface="Arial"/>
              </a:rPr>
              <a:t>the</a:t>
            </a:r>
            <a:r>
              <a:rPr sz="2400" b="1" spc="-15" dirty="0">
                <a:latin typeface="Arial"/>
                <a:cs typeface="Arial"/>
              </a:rPr>
              <a:t> </a:t>
            </a:r>
            <a:r>
              <a:rPr sz="2400" b="1" dirty="0">
                <a:latin typeface="Arial"/>
                <a:cs typeface="Arial"/>
              </a:rPr>
              <a:t>Elements</a:t>
            </a:r>
            <a:endParaRPr sz="2400">
              <a:latin typeface="Arial"/>
              <a:cs typeface="Arial"/>
            </a:endParaRPr>
          </a:p>
          <a:p>
            <a:pPr marL="286385" marR="323215" indent="-274320">
              <a:lnSpc>
                <a:spcPct val="100000"/>
              </a:lnSpc>
              <a:spcBef>
                <a:spcPts val="600"/>
              </a:spcBef>
              <a:buClr>
                <a:srgbClr val="D24717"/>
              </a:buClr>
              <a:buSzPct val="85416"/>
              <a:buFont typeface="Wingdings 2"/>
              <a:buChar char=""/>
              <a:tabLst>
                <a:tab pos="286385" algn="l"/>
                <a:tab pos="287020" algn="l"/>
              </a:tabLst>
            </a:pPr>
            <a:r>
              <a:rPr sz="2400" spc="-5" dirty="0">
                <a:latin typeface="Arial"/>
                <a:cs typeface="Arial"/>
              </a:rPr>
              <a:t>The elements </a:t>
            </a:r>
            <a:r>
              <a:rPr sz="2400" dirty="0">
                <a:latin typeface="Arial"/>
                <a:cs typeface="Arial"/>
              </a:rPr>
              <a:t>of </a:t>
            </a:r>
            <a:r>
              <a:rPr sz="2400" spc="-5" dirty="0">
                <a:latin typeface="Arial"/>
                <a:cs typeface="Arial"/>
              </a:rPr>
              <a:t>curriculum </a:t>
            </a:r>
            <a:r>
              <a:rPr sz="2400" dirty="0">
                <a:latin typeface="Arial"/>
                <a:cs typeface="Arial"/>
              </a:rPr>
              <a:t>are </a:t>
            </a:r>
            <a:r>
              <a:rPr sz="2400" spc="-5" dirty="0">
                <a:latin typeface="Arial"/>
                <a:cs typeface="Arial"/>
              </a:rPr>
              <a:t>closely </a:t>
            </a:r>
            <a:r>
              <a:rPr sz="2400" dirty="0">
                <a:latin typeface="Arial"/>
                <a:cs typeface="Arial"/>
              </a:rPr>
              <a:t>inter-related </a:t>
            </a:r>
            <a:r>
              <a:rPr sz="2400" spc="-5" dirty="0">
                <a:latin typeface="Arial"/>
                <a:cs typeface="Arial"/>
              </a:rPr>
              <a:t>and  interdependent. Each element </a:t>
            </a:r>
            <a:r>
              <a:rPr sz="2400" dirty="0">
                <a:latin typeface="Arial"/>
                <a:cs typeface="Arial"/>
              </a:rPr>
              <a:t>of </a:t>
            </a:r>
            <a:r>
              <a:rPr sz="2400" spc="-5" dirty="0">
                <a:latin typeface="Arial"/>
                <a:cs typeface="Arial"/>
              </a:rPr>
              <a:t>curriculum acquires  meaning and substance in </a:t>
            </a:r>
            <a:r>
              <a:rPr sz="2400" dirty="0">
                <a:latin typeface="Arial"/>
                <a:cs typeface="Arial"/>
              </a:rPr>
              <a:t>reference to the </a:t>
            </a:r>
            <a:r>
              <a:rPr sz="2400" spc="-5" dirty="0">
                <a:latin typeface="Arial"/>
                <a:cs typeface="Arial"/>
              </a:rPr>
              <a:t>other</a:t>
            </a:r>
            <a:r>
              <a:rPr sz="2400" spc="70" dirty="0">
                <a:latin typeface="Arial"/>
                <a:cs typeface="Arial"/>
              </a:rPr>
              <a:t> </a:t>
            </a:r>
            <a:r>
              <a:rPr sz="2400" spc="-5" dirty="0">
                <a:latin typeface="Arial"/>
                <a:cs typeface="Arial"/>
              </a:rPr>
              <a:t>element.</a:t>
            </a:r>
            <a:endParaRPr sz="2400">
              <a:latin typeface="Arial"/>
              <a:cs typeface="Arial"/>
            </a:endParaRPr>
          </a:p>
          <a:p>
            <a:pPr marL="286385" marR="5080" indent="-274320">
              <a:lnSpc>
                <a:spcPct val="100000"/>
              </a:lnSpc>
              <a:spcBef>
                <a:spcPts val="600"/>
              </a:spcBef>
              <a:buClr>
                <a:srgbClr val="D24717"/>
              </a:buClr>
              <a:buSzPct val="85416"/>
              <a:buFont typeface="Wingdings 2"/>
              <a:buChar char=""/>
              <a:tabLst>
                <a:tab pos="286385" algn="l"/>
                <a:tab pos="287020" algn="l"/>
              </a:tabLst>
            </a:pPr>
            <a:r>
              <a:rPr sz="2400" dirty="0">
                <a:latin typeface="Arial"/>
                <a:cs typeface="Arial"/>
              </a:rPr>
              <a:t>The type of </a:t>
            </a:r>
            <a:r>
              <a:rPr sz="2400" spc="-5" dirty="0">
                <a:latin typeface="Arial"/>
                <a:cs typeface="Arial"/>
              </a:rPr>
              <a:t>content organization adopted </a:t>
            </a:r>
            <a:r>
              <a:rPr sz="2400" dirty="0">
                <a:latin typeface="Arial"/>
                <a:cs typeface="Arial"/>
              </a:rPr>
              <a:t>puts </a:t>
            </a:r>
            <a:r>
              <a:rPr sz="2400" spc="-5" dirty="0">
                <a:latin typeface="Arial"/>
                <a:cs typeface="Arial"/>
              </a:rPr>
              <a:t>restrictions  </a:t>
            </a:r>
            <a:r>
              <a:rPr sz="2400" dirty="0">
                <a:latin typeface="Arial"/>
                <a:cs typeface="Arial"/>
              </a:rPr>
              <a:t>the </a:t>
            </a:r>
            <a:r>
              <a:rPr sz="2400" spc="-5" dirty="0">
                <a:latin typeface="Arial"/>
                <a:cs typeface="Arial"/>
              </a:rPr>
              <a:t>learning experiences which </a:t>
            </a:r>
            <a:r>
              <a:rPr sz="2400" dirty="0">
                <a:latin typeface="Arial"/>
                <a:cs typeface="Arial"/>
              </a:rPr>
              <a:t>are </a:t>
            </a:r>
            <a:r>
              <a:rPr sz="2400" spc="-5" dirty="0">
                <a:latin typeface="Arial"/>
                <a:cs typeface="Arial"/>
              </a:rPr>
              <a:t>possible. The  consideration </a:t>
            </a:r>
            <a:r>
              <a:rPr sz="2400" dirty="0">
                <a:latin typeface="Arial"/>
                <a:cs typeface="Arial"/>
              </a:rPr>
              <a:t>of the </a:t>
            </a:r>
            <a:r>
              <a:rPr sz="2400" spc="-5" dirty="0">
                <a:latin typeface="Arial"/>
                <a:cs typeface="Arial"/>
              </a:rPr>
              <a:t>nature </a:t>
            </a:r>
            <a:r>
              <a:rPr sz="2400" dirty="0">
                <a:latin typeface="Arial"/>
                <a:cs typeface="Arial"/>
              </a:rPr>
              <a:t>of </a:t>
            </a:r>
            <a:r>
              <a:rPr sz="2400" spc="-5" dirty="0">
                <a:latin typeface="Arial"/>
                <a:cs typeface="Arial"/>
              </a:rPr>
              <a:t>students and their back  grounds help determine the appropriate </a:t>
            </a:r>
            <a:r>
              <a:rPr sz="2400" dirty="0">
                <a:latin typeface="Arial"/>
                <a:cs typeface="Arial"/>
              </a:rPr>
              <a:t>content </a:t>
            </a:r>
            <a:r>
              <a:rPr sz="2400" spc="-5" dirty="0">
                <a:latin typeface="Arial"/>
                <a:cs typeface="Arial"/>
              </a:rPr>
              <a:t>and  </a:t>
            </a:r>
            <a:r>
              <a:rPr sz="2400" spc="-10" dirty="0">
                <a:latin typeface="Arial"/>
                <a:cs typeface="Arial"/>
              </a:rPr>
              <a:t>effective </a:t>
            </a:r>
            <a:r>
              <a:rPr sz="2400" spc="-5" dirty="0">
                <a:latin typeface="Arial"/>
                <a:cs typeface="Arial"/>
              </a:rPr>
              <a:t>learning experience </a:t>
            </a:r>
            <a:r>
              <a:rPr sz="2400" dirty="0">
                <a:latin typeface="Arial"/>
                <a:cs typeface="Arial"/>
              </a:rPr>
              <a:t>but if </a:t>
            </a:r>
            <a:r>
              <a:rPr sz="2400" spc="-5" dirty="0">
                <a:latin typeface="Arial"/>
                <a:cs typeface="Arial"/>
              </a:rPr>
              <a:t>these element are seen  </a:t>
            </a:r>
            <a:r>
              <a:rPr sz="2400" dirty="0">
                <a:latin typeface="Arial"/>
                <a:cs typeface="Arial"/>
              </a:rPr>
              <a:t>as mere </a:t>
            </a:r>
            <a:r>
              <a:rPr sz="2400" spc="-5" dirty="0">
                <a:latin typeface="Arial"/>
                <a:cs typeface="Arial"/>
              </a:rPr>
              <a:t>components </a:t>
            </a:r>
            <a:r>
              <a:rPr sz="2400" dirty="0">
                <a:latin typeface="Arial"/>
                <a:cs typeface="Arial"/>
              </a:rPr>
              <a:t>or as </a:t>
            </a:r>
            <a:r>
              <a:rPr sz="2400" spc="-5" dirty="0">
                <a:latin typeface="Arial"/>
                <a:cs typeface="Arial"/>
              </a:rPr>
              <a:t>organically interacting </a:t>
            </a:r>
            <a:r>
              <a:rPr sz="2400" dirty="0">
                <a:latin typeface="Arial"/>
                <a:cs typeface="Arial"/>
              </a:rPr>
              <a:t>factors  </a:t>
            </a:r>
            <a:r>
              <a:rPr sz="2400" spc="-5" dirty="0">
                <a:latin typeface="Arial"/>
                <a:cs typeface="Arial"/>
              </a:rPr>
              <a:t>curriculum development, their </a:t>
            </a:r>
            <a:r>
              <a:rPr sz="2400" dirty="0">
                <a:latin typeface="Arial"/>
                <a:cs typeface="Arial"/>
              </a:rPr>
              <a:t>treatment, </a:t>
            </a:r>
            <a:r>
              <a:rPr sz="2400" spc="-5" dirty="0">
                <a:latin typeface="Arial"/>
                <a:cs typeface="Arial"/>
              </a:rPr>
              <a:t>too often, becomes  mechanical.</a:t>
            </a:r>
            <a:endParaRPr sz="2400">
              <a:latin typeface="Arial"/>
              <a:cs typeface="Arial"/>
            </a:endParaRPr>
          </a:p>
          <a:p>
            <a:pPr marL="286385" marR="137160" indent="-274320">
              <a:lnSpc>
                <a:spcPct val="100000"/>
              </a:lnSpc>
              <a:spcBef>
                <a:spcPts val="605"/>
              </a:spcBef>
              <a:buClr>
                <a:srgbClr val="D24717"/>
              </a:buClr>
              <a:buSzPct val="85416"/>
              <a:buFont typeface="Wingdings 2"/>
              <a:buChar char=""/>
              <a:tabLst>
                <a:tab pos="286385" algn="l"/>
                <a:tab pos="287020" algn="l"/>
              </a:tabLst>
            </a:pPr>
            <a:r>
              <a:rPr sz="2400" dirty="0">
                <a:latin typeface="Arial"/>
                <a:cs typeface="Arial"/>
              </a:rPr>
              <a:t>A </a:t>
            </a:r>
            <a:r>
              <a:rPr sz="2400" spc="-5" dirty="0">
                <a:latin typeface="Arial"/>
                <a:cs typeface="Arial"/>
              </a:rPr>
              <a:t>good conceptual model also describes </a:t>
            </a:r>
            <a:r>
              <a:rPr sz="2400" dirty="0">
                <a:latin typeface="Arial"/>
                <a:cs typeface="Arial"/>
              </a:rPr>
              <a:t>the </a:t>
            </a:r>
            <a:r>
              <a:rPr sz="2400" spc="-5" dirty="0">
                <a:latin typeface="Arial"/>
                <a:cs typeface="Arial"/>
              </a:rPr>
              <a:t>elements and  </a:t>
            </a:r>
            <a:r>
              <a:rPr sz="2400" dirty="0">
                <a:latin typeface="Arial"/>
                <a:cs typeface="Arial"/>
              </a:rPr>
              <a:t>the </a:t>
            </a:r>
            <a:r>
              <a:rPr sz="2400" spc="-5" dirty="0">
                <a:latin typeface="Arial"/>
                <a:cs typeface="Arial"/>
              </a:rPr>
              <a:t>relationship among </a:t>
            </a:r>
            <a:r>
              <a:rPr sz="2400" dirty="0">
                <a:latin typeface="Arial"/>
                <a:cs typeface="Arial"/>
              </a:rPr>
              <a:t>them </a:t>
            </a:r>
            <a:r>
              <a:rPr sz="2400" spc="-5" dirty="0">
                <a:latin typeface="Arial"/>
                <a:cs typeface="Arial"/>
              </a:rPr>
              <a:t>and their supporting</a:t>
            </a:r>
            <a:r>
              <a:rPr sz="2400" spc="114" dirty="0">
                <a:latin typeface="Arial"/>
                <a:cs typeface="Arial"/>
              </a:rPr>
              <a:t> </a:t>
            </a:r>
            <a:r>
              <a:rPr sz="2400" spc="-5" dirty="0">
                <a:latin typeface="Arial"/>
                <a:cs typeface="Arial"/>
              </a:rPr>
              <a:t>principles</a:t>
            </a:r>
            <a:endParaRPr sz="2400">
              <a:latin typeface="Arial"/>
              <a:cs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905383"/>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432306"/>
            <a:ext cx="8387715" cy="5212080"/>
          </a:xfrm>
          <a:prstGeom prst="rect">
            <a:avLst/>
          </a:prstGeom>
        </p:spPr>
        <p:txBody>
          <a:bodyPr vert="horz" wrap="square" lIns="0" tIns="57785" rIns="0" bIns="0" rtlCol="0">
            <a:spAutoFit/>
          </a:bodyPr>
          <a:lstStyle/>
          <a:p>
            <a:pPr marL="12700" marR="900430">
              <a:lnSpc>
                <a:spcPts val="2810"/>
              </a:lnSpc>
              <a:spcBef>
                <a:spcPts val="455"/>
              </a:spcBef>
            </a:pPr>
            <a:r>
              <a:rPr sz="2600" b="1" dirty="0">
                <a:latin typeface="Arial"/>
                <a:cs typeface="Arial"/>
              </a:rPr>
              <a:t>4.4 A proposed conceptual framework of CD</a:t>
            </a:r>
            <a:r>
              <a:rPr sz="2600" b="1" spc="-290" dirty="0">
                <a:latin typeface="Arial"/>
                <a:cs typeface="Arial"/>
              </a:rPr>
              <a:t> </a:t>
            </a:r>
            <a:r>
              <a:rPr sz="2600" b="1" dirty="0">
                <a:latin typeface="Arial"/>
                <a:cs typeface="Arial"/>
              </a:rPr>
              <a:t>for  Pakistan</a:t>
            </a:r>
            <a:endParaRPr sz="2600">
              <a:latin typeface="Arial"/>
              <a:cs typeface="Arial"/>
            </a:endParaRPr>
          </a:p>
          <a:p>
            <a:pPr marL="12700" marR="5080">
              <a:lnSpc>
                <a:spcPts val="2810"/>
              </a:lnSpc>
              <a:spcBef>
                <a:spcPts val="600"/>
              </a:spcBef>
            </a:pPr>
            <a:r>
              <a:rPr sz="2600" dirty="0">
                <a:latin typeface="Arial"/>
                <a:cs typeface="Arial"/>
              </a:rPr>
              <a:t>On the basis of previous models discussed, the</a:t>
            </a:r>
            <a:r>
              <a:rPr sz="2600" spc="-50" dirty="0">
                <a:latin typeface="Arial"/>
                <a:cs typeface="Arial"/>
              </a:rPr>
              <a:t> </a:t>
            </a:r>
            <a:r>
              <a:rPr sz="2600" dirty="0">
                <a:latin typeface="Arial"/>
                <a:cs typeface="Arial"/>
              </a:rPr>
              <a:t>Pakistani  framework of curriculum development is as</a:t>
            </a:r>
            <a:r>
              <a:rPr sz="2600" spc="-90" dirty="0">
                <a:latin typeface="Arial"/>
                <a:cs typeface="Arial"/>
              </a:rPr>
              <a:t> </a:t>
            </a:r>
            <a:r>
              <a:rPr sz="2600" dirty="0">
                <a:latin typeface="Arial"/>
                <a:cs typeface="Arial"/>
              </a:rPr>
              <a:t>below:</a:t>
            </a:r>
            <a:endParaRPr sz="2600">
              <a:latin typeface="Arial"/>
              <a:cs typeface="Arial"/>
            </a:endParaRPr>
          </a:p>
          <a:p>
            <a:pPr marL="286385" marR="241300" indent="-274320">
              <a:lnSpc>
                <a:spcPct val="90000"/>
              </a:lnSpc>
              <a:spcBef>
                <a:spcPts val="555"/>
              </a:spcBef>
              <a:buClr>
                <a:srgbClr val="D24717"/>
              </a:buClr>
              <a:buSzPct val="84615"/>
              <a:buFont typeface="Wingdings 2"/>
              <a:buChar char=""/>
              <a:tabLst>
                <a:tab pos="287020" algn="l"/>
              </a:tabLst>
            </a:pPr>
            <a:r>
              <a:rPr sz="2600" spc="-30" dirty="0">
                <a:latin typeface="Arial"/>
                <a:cs typeface="Arial"/>
              </a:rPr>
              <a:t>Values </a:t>
            </a:r>
            <a:r>
              <a:rPr sz="2600" dirty="0">
                <a:latin typeface="Arial"/>
                <a:cs typeface="Arial"/>
              </a:rPr>
              <a:t>must be in harmony with the physical  environment, the </a:t>
            </a:r>
            <a:r>
              <a:rPr sz="2600" spc="-20" dirty="0">
                <a:latin typeface="Arial"/>
                <a:cs typeface="Arial"/>
              </a:rPr>
              <a:t>learner, </a:t>
            </a:r>
            <a:r>
              <a:rPr sz="2600" dirty="0">
                <a:latin typeface="Arial"/>
                <a:cs typeface="Arial"/>
              </a:rPr>
              <a:t>educational objectives, the  content, learning experiences and evaluative  procedures in order to bind together </a:t>
            </a:r>
            <a:r>
              <a:rPr sz="2600" spc="-5" dirty="0">
                <a:latin typeface="Arial"/>
                <a:cs typeface="Arial"/>
              </a:rPr>
              <a:t>the </a:t>
            </a:r>
            <a:r>
              <a:rPr sz="2600" dirty="0">
                <a:latin typeface="Arial"/>
                <a:cs typeface="Arial"/>
              </a:rPr>
              <a:t>elements of  curriculum. Throughout the model, values are  transposed and appear in modified forms. As we all  </a:t>
            </a:r>
            <a:r>
              <a:rPr sz="2600" spc="-30" dirty="0">
                <a:latin typeface="Arial"/>
                <a:cs typeface="Arial"/>
              </a:rPr>
              <a:t>know, </a:t>
            </a:r>
            <a:r>
              <a:rPr sz="2600" dirty="0">
                <a:latin typeface="Arial"/>
                <a:cs typeface="Arial"/>
              </a:rPr>
              <a:t>Pakistan being a ideological state, we have  certain hard core values like virtue, truthfulness,  honesty etc, which do not undergo any change over a  given</a:t>
            </a:r>
            <a:r>
              <a:rPr sz="2600" spc="-15" dirty="0">
                <a:latin typeface="Arial"/>
                <a:cs typeface="Arial"/>
              </a:rPr>
              <a:t> </a:t>
            </a:r>
            <a:r>
              <a:rPr sz="2600" dirty="0">
                <a:latin typeface="Arial"/>
                <a:cs typeface="Arial"/>
              </a:rPr>
              <a:t>period.</a:t>
            </a:r>
            <a:endParaRPr sz="2600">
              <a:latin typeface="Arial"/>
              <a:cs typeface="Aria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905383"/>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396677"/>
            <a:ext cx="8277859" cy="5195570"/>
          </a:xfrm>
          <a:prstGeom prst="rect">
            <a:avLst/>
          </a:prstGeom>
        </p:spPr>
        <p:txBody>
          <a:bodyPr vert="horz" wrap="square" lIns="0" tIns="48894" rIns="0" bIns="0" rtlCol="0">
            <a:spAutoFit/>
          </a:bodyPr>
          <a:lstStyle/>
          <a:p>
            <a:pPr marL="12700">
              <a:lnSpc>
                <a:spcPct val="100000"/>
              </a:lnSpc>
              <a:spcBef>
                <a:spcPts val="384"/>
              </a:spcBef>
            </a:pPr>
            <a:r>
              <a:rPr sz="2600" b="1" dirty="0">
                <a:latin typeface="Arial"/>
                <a:cs typeface="Arial"/>
              </a:rPr>
              <a:t>4.5 Process of curriculum</a:t>
            </a:r>
            <a:r>
              <a:rPr sz="2600" b="1" spc="-20" dirty="0">
                <a:latin typeface="Arial"/>
                <a:cs typeface="Arial"/>
              </a:rPr>
              <a:t> </a:t>
            </a:r>
            <a:r>
              <a:rPr sz="2600" b="1" dirty="0">
                <a:latin typeface="Arial"/>
                <a:cs typeface="Arial"/>
              </a:rPr>
              <a:t>development</a:t>
            </a:r>
            <a:endParaRPr sz="2600">
              <a:latin typeface="Arial"/>
              <a:cs typeface="Arial"/>
            </a:endParaRPr>
          </a:p>
          <a:p>
            <a:pPr marL="12700" marR="134620">
              <a:lnSpc>
                <a:spcPts val="2810"/>
              </a:lnSpc>
              <a:spcBef>
                <a:spcPts val="640"/>
              </a:spcBef>
            </a:pPr>
            <a:r>
              <a:rPr sz="2600" dirty="0">
                <a:latin typeface="Arial"/>
                <a:cs typeface="Arial"/>
              </a:rPr>
              <a:t>The elements of curriculum constitute four stages in</a:t>
            </a:r>
            <a:r>
              <a:rPr sz="2600" spc="-40" dirty="0">
                <a:latin typeface="Arial"/>
                <a:cs typeface="Arial"/>
              </a:rPr>
              <a:t> </a:t>
            </a:r>
            <a:r>
              <a:rPr sz="2600" spc="-5" dirty="0">
                <a:latin typeface="Arial"/>
                <a:cs typeface="Arial"/>
              </a:rPr>
              <a:t>the  </a:t>
            </a:r>
            <a:r>
              <a:rPr sz="2600" dirty="0">
                <a:latin typeface="Arial"/>
                <a:cs typeface="Arial"/>
              </a:rPr>
              <a:t>process of</a:t>
            </a:r>
            <a:r>
              <a:rPr sz="2600" spc="-25" dirty="0">
                <a:latin typeface="Arial"/>
                <a:cs typeface="Arial"/>
              </a:rPr>
              <a:t> </a:t>
            </a:r>
            <a:r>
              <a:rPr sz="2600" dirty="0">
                <a:latin typeface="Arial"/>
                <a:cs typeface="Arial"/>
              </a:rPr>
              <a:t>development:</a:t>
            </a:r>
            <a:endParaRPr sz="2600">
              <a:latin typeface="Arial"/>
              <a:cs typeface="Arial"/>
            </a:endParaRPr>
          </a:p>
          <a:p>
            <a:pPr marL="527685" indent="-515620">
              <a:lnSpc>
                <a:spcPct val="100000"/>
              </a:lnSpc>
              <a:spcBef>
                <a:spcPts val="245"/>
              </a:spcBef>
              <a:buClr>
                <a:srgbClr val="D24717"/>
              </a:buClr>
              <a:buSzPct val="84615"/>
              <a:buAutoNum type="arabicParenR"/>
              <a:tabLst>
                <a:tab pos="527685" algn="l"/>
                <a:tab pos="528320" algn="l"/>
              </a:tabLst>
            </a:pPr>
            <a:r>
              <a:rPr sz="2600" dirty="0">
                <a:latin typeface="Arial"/>
                <a:cs typeface="Arial"/>
              </a:rPr>
              <a:t>Selection of</a:t>
            </a:r>
            <a:r>
              <a:rPr sz="2600" spc="-10" dirty="0">
                <a:latin typeface="Arial"/>
                <a:cs typeface="Arial"/>
              </a:rPr>
              <a:t> </a:t>
            </a:r>
            <a:r>
              <a:rPr sz="2600" dirty="0">
                <a:latin typeface="Arial"/>
                <a:cs typeface="Arial"/>
              </a:rPr>
              <a:t>objectives</a:t>
            </a:r>
            <a:endParaRPr sz="2600">
              <a:latin typeface="Arial"/>
              <a:cs typeface="Arial"/>
            </a:endParaRPr>
          </a:p>
          <a:p>
            <a:pPr marL="527685" indent="-515620">
              <a:lnSpc>
                <a:spcPct val="100000"/>
              </a:lnSpc>
              <a:spcBef>
                <a:spcPts val="290"/>
              </a:spcBef>
              <a:buClr>
                <a:srgbClr val="D24717"/>
              </a:buClr>
              <a:buSzPct val="84615"/>
              <a:buAutoNum type="arabicParenR"/>
              <a:tabLst>
                <a:tab pos="527685" algn="l"/>
                <a:tab pos="528320" algn="l"/>
              </a:tabLst>
            </a:pPr>
            <a:r>
              <a:rPr sz="2600" dirty="0">
                <a:latin typeface="Arial"/>
                <a:cs typeface="Arial"/>
              </a:rPr>
              <a:t>Selection and organization of</a:t>
            </a:r>
            <a:r>
              <a:rPr sz="2600" spc="-25" dirty="0">
                <a:latin typeface="Arial"/>
                <a:cs typeface="Arial"/>
              </a:rPr>
              <a:t> </a:t>
            </a:r>
            <a:r>
              <a:rPr sz="2600" dirty="0">
                <a:latin typeface="Arial"/>
                <a:cs typeface="Arial"/>
              </a:rPr>
              <a:t>contents</a:t>
            </a:r>
            <a:endParaRPr sz="2600">
              <a:latin typeface="Arial"/>
              <a:cs typeface="Arial"/>
            </a:endParaRPr>
          </a:p>
          <a:p>
            <a:pPr marL="527685" marR="330200" indent="-515620">
              <a:lnSpc>
                <a:spcPts val="2810"/>
              </a:lnSpc>
              <a:spcBef>
                <a:spcPts val="640"/>
              </a:spcBef>
              <a:buClr>
                <a:srgbClr val="D24717"/>
              </a:buClr>
              <a:buSzPct val="84615"/>
              <a:buAutoNum type="arabicParenR"/>
              <a:tabLst>
                <a:tab pos="527685" algn="l"/>
                <a:tab pos="528320" algn="l"/>
              </a:tabLst>
            </a:pPr>
            <a:r>
              <a:rPr sz="2600" dirty="0">
                <a:latin typeface="Arial"/>
                <a:cs typeface="Arial"/>
              </a:rPr>
              <a:t>Selection and organization of learning experiences  (methods),</a:t>
            </a:r>
            <a:r>
              <a:rPr sz="2600" spc="-30" dirty="0">
                <a:latin typeface="Arial"/>
                <a:cs typeface="Arial"/>
              </a:rPr>
              <a:t> </a:t>
            </a:r>
            <a:r>
              <a:rPr sz="2600" dirty="0">
                <a:latin typeface="Arial"/>
                <a:cs typeface="Arial"/>
              </a:rPr>
              <a:t>and</a:t>
            </a:r>
            <a:endParaRPr sz="2600">
              <a:latin typeface="Arial"/>
              <a:cs typeface="Arial"/>
            </a:endParaRPr>
          </a:p>
          <a:p>
            <a:pPr marL="527685" indent="-515620">
              <a:lnSpc>
                <a:spcPct val="100000"/>
              </a:lnSpc>
              <a:spcBef>
                <a:spcPts val="245"/>
              </a:spcBef>
              <a:buClr>
                <a:srgbClr val="D24717"/>
              </a:buClr>
              <a:buSzPct val="84615"/>
              <a:buAutoNum type="arabicParenR"/>
              <a:tabLst>
                <a:tab pos="527685" algn="l"/>
                <a:tab pos="528320" algn="l"/>
              </a:tabLst>
            </a:pPr>
            <a:r>
              <a:rPr sz="2600" dirty="0">
                <a:latin typeface="Arial"/>
                <a:cs typeface="Arial"/>
              </a:rPr>
              <a:t>Evaluation</a:t>
            </a:r>
            <a:endParaRPr sz="2600">
              <a:latin typeface="Arial"/>
              <a:cs typeface="Arial"/>
            </a:endParaRPr>
          </a:p>
          <a:p>
            <a:pPr marL="286385" marR="5080" indent="-274320">
              <a:lnSpc>
                <a:spcPct val="90000"/>
              </a:lnSpc>
              <a:spcBef>
                <a:spcPts val="600"/>
              </a:spcBef>
              <a:buClr>
                <a:srgbClr val="D24717"/>
              </a:buClr>
              <a:buSzPct val="84615"/>
              <a:buFont typeface="Wingdings 2"/>
              <a:buChar char=""/>
              <a:tabLst>
                <a:tab pos="287020" algn="l"/>
              </a:tabLst>
            </a:pPr>
            <a:r>
              <a:rPr sz="2600" dirty="0">
                <a:latin typeface="Arial"/>
                <a:cs typeface="Arial"/>
              </a:rPr>
              <a:t>Curriculum development is not an activity which is  undertaken once and then it finished; it is rather a  continuous process. Knowledge and insight gained  from evaluation are used as a feedback for providing</a:t>
            </a:r>
            <a:r>
              <a:rPr sz="2600" spc="-40" dirty="0">
                <a:latin typeface="Arial"/>
                <a:cs typeface="Arial"/>
              </a:rPr>
              <a:t> </a:t>
            </a:r>
            <a:r>
              <a:rPr sz="2600" dirty="0">
                <a:latin typeface="Arial"/>
                <a:cs typeface="Arial"/>
              </a:rPr>
              <a:t>a  fresh starting point for further</a:t>
            </a:r>
            <a:r>
              <a:rPr sz="2600" spc="-10" dirty="0">
                <a:latin typeface="Arial"/>
                <a:cs typeface="Arial"/>
              </a:rPr>
              <a:t> </a:t>
            </a:r>
            <a:r>
              <a:rPr sz="2600" dirty="0">
                <a:latin typeface="Arial"/>
                <a:cs typeface="Arial"/>
              </a:rPr>
              <a:t>development.</a:t>
            </a:r>
            <a:endParaRPr sz="2600">
              <a:latin typeface="Arial"/>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739648"/>
            <a:ext cx="8434705" cy="6155690"/>
          </a:xfrm>
          <a:prstGeom prst="rect">
            <a:avLst/>
          </a:prstGeom>
        </p:spPr>
        <p:txBody>
          <a:bodyPr vert="horz" wrap="square" lIns="0" tIns="26034" rIns="0" bIns="0" rtlCol="0">
            <a:spAutoFit/>
          </a:bodyPr>
          <a:lstStyle/>
          <a:p>
            <a:pPr marL="698500">
              <a:lnSpc>
                <a:spcPct val="100000"/>
              </a:lnSpc>
              <a:spcBef>
                <a:spcPts val="204"/>
              </a:spcBef>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a:lnSpc>
                <a:spcPct val="100000"/>
              </a:lnSpc>
              <a:spcBef>
                <a:spcPts val="1065"/>
              </a:spcBef>
            </a:pPr>
            <a:r>
              <a:rPr sz="2400" b="1" spc="-5" dirty="0">
                <a:latin typeface="Arial"/>
                <a:cs typeface="Arial"/>
              </a:rPr>
              <a:t>4.6 Selection </a:t>
            </a:r>
            <a:r>
              <a:rPr sz="2400" b="1" dirty="0">
                <a:latin typeface="Arial"/>
                <a:cs typeface="Arial"/>
              </a:rPr>
              <a:t>and Organization of</a:t>
            </a:r>
            <a:r>
              <a:rPr sz="2400" b="1" spc="-85" dirty="0">
                <a:latin typeface="Arial"/>
                <a:cs typeface="Arial"/>
              </a:rPr>
              <a:t> </a:t>
            </a:r>
            <a:r>
              <a:rPr sz="2400" b="1" dirty="0">
                <a:latin typeface="Arial"/>
                <a:cs typeface="Arial"/>
              </a:rPr>
              <a:t>Methods</a:t>
            </a:r>
            <a:endParaRPr sz="2400">
              <a:latin typeface="Arial"/>
              <a:cs typeface="Arial"/>
            </a:endParaRPr>
          </a:p>
          <a:p>
            <a:pPr marL="286385" marR="5080" indent="-274320">
              <a:lnSpc>
                <a:spcPct val="90000"/>
              </a:lnSpc>
              <a:spcBef>
                <a:spcPts val="600"/>
              </a:spcBef>
              <a:buClr>
                <a:srgbClr val="D24717"/>
              </a:buClr>
              <a:buSzPct val="85416"/>
              <a:buFont typeface="Wingdings 2"/>
              <a:buChar char=""/>
              <a:tabLst>
                <a:tab pos="286385" algn="l"/>
                <a:tab pos="287020" algn="l"/>
              </a:tabLst>
            </a:pPr>
            <a:r>
              <a:rPr sz="2400" spc="-40" dirty="0">
                <a:latin typeface="Arial"/>
                <a:cs typeface="Arial"/>
              </a:rPr>
              <a:t>Teaching </a:t>
            </a:r>
            <a:r>
              <a:rPr sz="2400" spc="-5" dirty="0">
                <a:latin typeface="Arial"/>
                <a:cs typeface="Arial"/>
              </a:rPr>
              <a:t>methods </a:t>
            </a:r>
            <a:r>
              <a:rPr sz="2400" dirty="0">
                <a:latin typeface="Arial"/>
                <a:cs typeface="Arial"/>
              </a:rPr>
              <a:t>constitute a important part </a:t>
            </a:r>
            <a:r>
              <a:rPr sz="2400" spc="-5" dirty="0">
                <a:latin typeface="Arial"/>
                <a:cs typeface="Arial"/>
              </a:rPr>
              <a:t>of </a:t>
            </a:r>
            <a:r>
              <a:rPr sz="2400" dirty="0">
                <a:latin typeface="Arial"/>
                <a:cs typeface="Arial"/>
              </a:rPr>
              <a:t>the  </a:t>
            </a:r>
            <a:r>
              <a:rPr sz="2400" spc="-5" dirty="0">
                <a:latin typeface="Arial"/>
                <a:cs typeface="Arial"/>
              </a:rPr>
              <a:t>teaching </a:t>
            </a:r>
            <a:r>
              <a:rPr sz="2400" dirty="0">
                <a:latin typeface="Arial"/>
                <a:cs typeface="Arial"/>
              </a:rPr>
              <a:t>process. </a:t>
            </a:r>
            <a:r>
              <a:rPr sz="2400" spc="-5" dirty="0">
                <a:latin typeface="Arial"/>
                <a:cs typeface="Arial"/>
              </a:rPr>
              <a:t>Not all </a:t>
            </a:r>
            <a:r>
              <a:rPr sz="2400" dirty="0">
                <a:latin typeface="Arial"/>
                <a:cs typeface="Arial"/>
              </a:rPr>
              <a:t>students </a:t>
            </a:r>
            <a:r>
              <a:rPr sz="2400" spc="-5" dirty="0">
                <a:latin typeface="Arial"/>
                <a:cs typeface="Arial"/>
              </a:rPr>
              <a:t>learn equally by the same  method, by </a:t>
            </a:r>
            <a:r>
              <a:rPr sz="2400" dirty="0">
                <a:latin typeface="Arial"/>
                <a:cs typeface="Arial"/>
              </a:rPr>
              <a:t>the </a:t>
            </a:r>
            <a:r>
              <a:rPr sz="2400" spc="-5" dirty="0">
                <a:latin typeface="Arial"/>
                <a:cs typeface="Arial"/>
              </a:rPr>
              <a:t>same </a:t>
            </a:r>
            <a:r>
              <a:rPr sz="2400" dirty="0">
                <a:latin typeface="Arial"/>
                <a:cs typeface="Arial"/>
              </a:rPr>
              <a:t>type </a:t>
            </a:r>
            <a:r>
              <a:rPr sz="2400" spc="-5" dirty="0">
                <a:latin typeface="Arial"/>
                <a:cs typeface="Arial"/>
              </a:rPr>
              <a:t>of </a:t>
            </a:r>
            <a:r>
              <a:rPr sz="2400" spc="-25" dirty="0">
                <a:latin typeface="Arial"/>
                <a:cs typeface="Arial"/>
              </a:rPr>
              <a:t>activity, </a:t>
            </a:r>
            <a:r>
              <a:rPr sz="2400" spc="-5" dirty="0">
                <a:latin typeface="Arial"/>
                <a:cs typeface="Arial"/>
              </a:rPr>
              <a:t>or by using </a:t>
            </a:r>
            <a:r>
              <a:rPr sz="2400" dirty="0">
                <a:latin typeface="Arial"/>
                <a:cs typeface="Arial"/>
              </a:rPr>
              <a:t>the </a:t>
            </a:r>
            <a:r>
              <a:rPr sz="2400" spc="-5" dirty="0">
                <a:latin typeface="Arial"/>
                <a:cs typeface="Arial"/>
              </a:rPr>
              <a:t>same  media.</a:t>
            </a:r>
            <a:endParaRPr sz="2400">
              <a:latin typeface="Arial"/>
              <a:cs typeface="Arial"/>
            </a:endParaRPr>
          </a:p>
          <a:p>
            <a:pPr marL="286385" marR="802640" indent="-274320" algn="just">
              <a:lnSpc>
                <a:spcPct val="90000"/>
              </a:lnSpc>
              <a:spcBef>
                <a:spcPts val="600"/>
              </a:spcBef>
              <a:buClr>
                <a:srgbClr val="D24717"/>
              </a:buClr>
              <a:buSzPct val="85416"/>
              <a:buFont typeface="Wingdings 2"/>
              <a:buChar char=""/>
              <a:tabLst>
                <a:tab pos="287020" algn="l"/>
              </a:tabLst>
            </a:pPr>
            <a:r>
              <a:rPr sz="2400" spc="-5" dirty="0">
                <a:latin typeface="Arial"/>
                <a:cs typeface="Arial"/>
              </a:rPr>
              <a:t>While students </a:t>
            </a:r>
            <a:r>
              <a:rPr sz="2400" dirty="0">
                <a:latin typeface="Arial"/>
                <a:cs typeface="Arial"/>
              </a:rPr>
              <a:t>are </a:t>
            </a:r>
            <a:r>
              <a:rPr sz="2400" spc="-5" dirty="0">
                <a:latin typeface="Arial"/>
                <a:cs typeface="Arial"/>
              </a:rPr>
              <a:t>stimulated </a:t>
            </a:r>
            <a:r>
              <a:rPr sz="2400" dirty="0">
                <a:latin typeface="Arial"/>
                <a:cs typeface="Arial"/>
              </a:rPr>
              <a:t>to the </a:t>
            </a:r>
            <a:r>
              <a:rPr sz="2400" spc="-5" dirty="0">
                <a:latin typeface="Arial"/>
                <a:cs typeface="Arial"/>
              </a:rPr>
              <a:t>thought </a:t>
            </a:r>
            <a:r>
              <a:rPr sz="2400" dirty="0">
                <a:latin typeface="Arial"/>
                <a:cs typeface="Arial"/>
              </a:rPr>
              <a:t>by </a:t>
            </a:r>
            <a:r>
              <a:rPr sz="2400" spc="-5" dirty="0">
                <a:latin typeface="Arial"/>
                <a:cs typeface="Arial"/>
              </a:rPr>
              <a:t>books,  others need group discussion </a:t>
            </a:r>
            <a:r>
              <a:rPr sz="2400" dirty="0">
                <a:latin typeface="Arial"/>
                <a:cs typeface="Arial"/>
              </a:rPr>
              <a:t>to </a:t>
            </a:r>
            <a:r>
              <a:rPr sz="2400" spc="-5" dirty="0">
                <a:latin typeface="Arial"/>
                <a:cs typeface="Arial"/>
              </a:rPr>
              <a:t>accomplish </a:t>
            </a:r>
            <a:r>
              <a:rPr sz="2400" dirty="0">
                <a:latin typeface="Arial"/>
                <a:cs typeface="Arial"/>
              </a:rPr>
              <a:t>the </a:t>
            </a:r>
            <a:r>
              <a:rPr sz="2400" spc="-5" dirty="0">
                <a:latin typeface="Arial"/>
                <a:cs typeface="Arial"/>
              </a:rPr>
              <a:t>same  purposes.</a:t>
            </a:r>
            <a:endParaRPr sz="2400">
              <a:latin typeface="Arial"/>
              <a:cs typeface="Arial"/>
            </a:endParaRPr>
          </a:p>
          <a:p>
            <a:pPr marL="286385" marR="1189990" indent="-274320">
              <a:lnSpc>
                <a:spcPts val="2590"/>
              </a:lnSpc>
              <a:spcBef>
                <a:spcPts val="640"/>
              </a:spcBef>
              <a:buClr>
                <a:srgbClr val="D24717"/>
              </a:buClr>
              <a:buSzPct val="85416"/>
              <a:buFont typeface="Wingdings 2"/>
              <a:buChar char=""/>
              <a:tabLst>
                <a:tab pos="286385" algn="l"/>
                <a:tab pos="287020" algn="l"/>
              </a:tabLst>
            </a:pPr>
            <a:r>
              <a:rPr sz="2400" spc="-10" dirty="0">
                <a:latin typeface="Arial"/>
                <a:cs typeface="Arial"/>
              </a:rPr>
              <a:t>Different </a:t>
            </a:r>
            <a:r>
              <a:rPr sz="2400" spc="-5" dirty="0">
                <a:latin typeface="Arial"/>
                <a:cs typeface="Arial"/>
              </a:rPr>
              <a:t>students also need </a:t>
            </a:r>
            <a:r>
              <a:rPr sz="2400" spc="-10" dirty="0">
                <a:latin typeface="Arial"/>
                <a:cs typeface="Arial"/>
              </a:rPr>
              <a:t>different </a:t>
            </a:r>
            <a:r>
              <a:rPr sz="2400" dirty="0">
                <a:latin typeface="Arial"/>
                <a:cs typeface="Arial"/>
              </a:rPr>
              <a:t>types </a:t>
            </a:r>
            <a:r>
              <a:rPr sz="2400" spc="-5" dirty="0">
                <a:latin typeface="Arial"/>
                <a:cs typeface="Arial"/>
              </a:rPr>
              <a:t>learning  activities </a:t>
            </a:r>
            <a:r>
              <a:rPr sz="2400" dirty="0">
                <a:latin typeface="Arial"/>
                <a:cs typeface="Arial"/>
              </a:rPr>
              <a:t>of for </a:t>
            </a:r>
            <a:r>
              <a:rPr sz="2400" spc="-5" dirty="0">
                <a:latin typeface="Arial"/>
                <a:cs typeface="Arial"/>
              </a:rPr>
              <a:t>their self-development.</a:t>
            </a:r>
            <a:endParaRPr sz="2400">
              <a:latin typeface="Arial"/>
              <a:cs typeface="Arial"/>
            </a:endParaRPr>
          </a:p>
          <a:p>
            <a:pPr marL="287020" indent="-274320">
              <a:lnSpc>
                <a:spcPct val="100000"/>
              </a:lnSpc>
              <a:spcBef>
                <a:spcPts val="275"/>
              </a:spcBef>
              <a:buClr>
                <a:srgbClr val="D24717"/>
              </a:buClr>
              <a:buSzPct val="85416"/>
              <a:buFont typeface="Wingdings 2"/>
              <a:buChar char=""/>
              <a:tabLst>
                <a:tab pos="286385" algn="l"/>
                <a:tab pos="287020" algn="l"/>
              </a:tabLst>
            </a:pPr>
            <a:r>
              <a:rPr sz="2400" dirty="0">
                <a:latin typeface="Arial"/>
                <a:cs typeface="Arial"/>
              </a:rPr>
              <a:t>A shy </a:t>
            </a:r>
            <a:r>
              <a:rPr sz="2400" spc="-5" dirty="0">
                <a:latin typeface="Arial"/>
                <a:cs typeface="Arial"/>
              </a:rPr>
              <a:t>person needs experience </a:t>
            </a:r>
            <a:r>
              <a:rPr sz="2400" dirty="0">
                <a:latin typeface="Arial"/>
                <a:cs typeface="Arial"/>
              </a:rPr>
              <a:t>in group</a:t>
            </a:r>
            <a:r>
              <a:rPr sz="2400" spc="-80" dirty="0">
                <a:latin typeface="Arial"/>
                <a:cs typeface="Arial"/>
              </a:rPr>
              <a:t> </a:t>
            </a:r>
            <a:r>
              <a:rPr sz="2400" spc="-5" dirty="0">
                <a:latin typeface="Arial"/>
                <a:cs typeface="Arial"/>
              </a:rPr>
              <a:t>participation.</a:t>
            </a:r>
            <a:endParaRPr sz="2400">
              <a:latin typeface="Arial"/>
              <a:cs typeface="Arial"/>
            </a:endParaRPr>
          </a:p>
          <a:p>
            <a:pPr marL="286385" marR="137795" indent="-274320">
              <a:lnSpc>
                <a:spcPts val="2590"/>
              </a:lnSpc>
              <a:spcBef>
                <a:spcPts val="640"/>
              </a:spcBef>
              <a:buClr>
                <a:srgbClr val="D24717"/>
              </a:buClr>
              <a:buSzPct val="85416"/>
              <a:buFont typeface="Wingdings 2"/>
              <a:buChar char=""/>
              <a:tabLst>
                <a:tab pos="286385" algn="l"/>
                <a:tab pos="287020" algn="l"/>
              </a:tabLst>
            </a:pPr>
            <a:r>
              <a:rPr sz="2400" dirty="0">
                <a:latin typeface="Arial"/>
                <a:cs typeface="Arial"/>
              </a:rPr>
              <a:t>A </a:t>
            </a:r>
            <a:r>
              <a:rPr sz="2400" spc="-5" dirty="0">
                <a:latin typeface="Arial"/>
                <a:cs typeface="Arial"/>
              </a:rPr>
              <a:t>person given </a:t>
            </a:r>
            <a:r>
              <a:rPr sz="2400" dirty="0">
                <a:latin typeface="Arial"/>
                <a:cs typeface="Arial"/>
              </a:rPr>
              <a:t>to </a:t>
            </a:r>
            <a:r>
              <a:rPr sz="2400" spc="-5" dirty="0">
                <a:latin typeface="Arial"/>
                <a:cs typeface="Arial"/>
              </a:rPr>
              <a:t>over generalization needs experience in  analyzing data and drawing accurate inferences </a:t>
            </a:r>
            <a:r>
              <a:rPr sz="2400" dirty="0">
                <a:latin typeface="Arial"/>
                <a:cs typeface="Arial"/>
              </a:rPr>
              <a:t>from</a:t>
            </a:r>
            <a:r>
              <a:rPr sz="2400" spc="145" dirty="0">
                <a:latin typeface="Arial"/>
                <a:cs typeface="Arial"/>
              </a:rPr>
              <a:t> </a:t>
            </a:r>
            <a:r>
              <a:rPr sz="2400" dirty="0">
                <a:latin typeface="Arial"/>
                <a:cs typeface="Arial"/>
              </a:rPr>
              <a:t>them.</a:t>
            </a:r>
            <a:endParaRPr sz="2400">
              <a:latin typeface="Arial"/>
              <a:cs typeface="Arial"/>
            </a:endParaRPr>
          </a:p>
          <a:p>
            <a:pPr marL="12700" marR="182880">
              <a:lnSpc>
                <a:spcPts val="2590"/>
              </a:lnSpc>
              <a:spcBef>
                <a:spcPts val="605"/>
              </a:spcBef>
            </a:pPr>
            <a:r>
              <a:rPr sz="2400" spc="-5" dirty="0">
                <a:latin typeface="Arial"/>
                <a:cs typeface="Arial"/>
              </a:rPr>
              <a:t>This suggests </a:t>
            </a:r>
            <a:r>
              <a:rPr sz="2400" dirty="0">
                <a:latin typeface="Arial"/>
                <a:cs typeface="Arial"/>
              </a:rPr>
              <a:t>that </a:t>
            </a:r>
            <a:r>
              <a:rPr sz="2400" spc="-10" dirty="0">
                <a:latin typeface="Arial"/>
                <a:cs typeface="Arial"/>
              </a:rPr>
              <a:t>different </a:t>
            </a:r>
            <a:r>
              <a:rPr sz="2400" spc="-5" dirty="0">
                <a:latin typeface="Arial"/>
                <a:cs typeface="Arial"/>
              </a:rPr>
              <a:t>modes </a:t>
            </a:r>
            <a:r>
              <a:rPr sz="2400" dirty="0">
                <a:latin typeface="Arial"/>
                <a:cs typeface="Arial"/>
              </a:rPr>
              <a:t>of </a:t>
            </a:r>
            <a:r>
              <a:rPr sz="2400" spc="-5" dirty="0">
                <a:latin typeface="Arial"/>
                <a:cs typeface="Arial"/>
              </a:rPr>
              <a:t>learning are required </a:t>
            </a:r>
            <a:r>
              <a:rPr sz="2400" dirty="0">
                <a:latin typeface="Arial"/>
                <a:cs typeface="Arial"/>
              </a:rPr>
              <a:t>to  </a:t>
            </a:r>
            <a:r>
              <a:rPr sz="2400" spc="-5" dirty="0">
                <a:latin typeface="Arial"/>
                <a:cs typeface="Arial"/>
              </a:rPr>
              <a:t>provide equal opportunities </a:t>
            </a:r>
            <a:r>
              <a:rPr sz="2400" dirty="0">
                <a:latin typeface="Arial"/>
                <a:cs typeface="Arial"/>
              </a:rPr>
              <a:t>of </a:t>
            </a:r>
            <a:r>
              <a:rPr sz="2400" spc="-5" dirty="0">
                <a:latin typeface="Arial"/>
                <a:cs typeface="Arial"/>
              </a:rPr>
              <a:t>learning </a:t>
            </a:r>
            <a:r>
              <a:rPr sz="2400" dirty="0">
                <a:latin typeface="Arial"/>
                <a:cs typeface="Arial"/>
              </a:rPr>
              <a:t>to </a:t>
            </a:r>
            <a:r>
              <a:rPr sz="2400" spc="-5" dirty="0">
                <a:latin typeface="Arial"/>
                <a:cs typeface="Arial"/>
              </a:rPr>
              <a:t>all </a:t>
            </a:r>
            <a:r>
              <a:rPr sz="2400" dirty="0">
                <a:latin typeface="Arial"/>
                <a:cs typeface="Arial"/>
              </a:rPr>
              <a:t>the</a:t>
            </a:r>
            <a:r>
              <a:rPr sz="2400" spc="120" dirty="0">
                <a:latin typeface="Arial"/>
                <a:cs typeface="Arial"/>
              </a:rPr>
              <a:t> </a:t>
            </a:r>
            <a:r>
              <a:rPr sz="2400" spc="-5" dirty="0">
                <a:latin typeface="Arial"/>
                <a:cs typeface="Arial"/>
              </a:rPr>
              <a:t>students.</a:t>
            </a:r>
            <a:endParaRPr sz="2400">
              <a:latin typeface="Arial"/>
              <a:cs typeface="Aria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905383"/>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395958"/>
            <a:ext cx="8406130" cy="5147945"/>
          </a:xfrm>
          <a:prstGeom prst="rect">
            <a:avLst/>
          </a:prstGeom>
        </p:spPr>
        <p:txBody>
          <a:bodyPr vert="horz" wrap="square" lIns="0" tIns="88900" rIns="0" bIns="0" rtlCol="0">
            <a:spAutoFit/>
          </a:bodyPr>
          <a:lstStyle/>
          <a:p>
            <a:pPr marL="12700">
              <a:lnSpc>
                <a:spcPct val="100000"/>
              </a:lnSpc>
              <a:spcBef>
                <a:spcPts val="700"/>
              </a:spcBef>
            </a:pPr>
            <a:r>
              <a:rPr sz="2600" b="1" dirty="0">
                <a:latin typeface="Arial"/>
                <a:cs typeface="Arial"/>
              </a:rPr>
              <a:t>4.6 Selection </a:t>
            </a:r>
            <a:r>
              <a:rPr sz="2600" b="1" spc="5" dirty="0">
                <a:latin typeface="Arial"/>
                <a:cs typeface="Arial"/>
              </a:rPr>
              <a:t>and </a:t>
            </a:r>
            <a:r>
              <a:rPr sz="2600" b="1" dirty="0">
                <a:latin typeface="Arial"/>
                <a:cs typeface="Arial"/>
              </a:rPr>
              <a:t>Organization of</a:t>
            </a:r>
            <a:r>
              <a:rPr sz="2600" b="1" spc="-70" dirty="0">
                <a:latin typeface="Arial"/>
                <a:cs typeface="Arial"/>
              </a:rPr>
              <a:t> </a:t>
            </a:r>
            <a:r>
              <a:rPr sz="2600" b="1" dirty="0">
                <a:latin typeface="Arial"/>
                <a:cs typeface="Arial"/>
              </a:rPr>
              <a:t>Methods</a:t>
            </a:r>
            <a:endParaRPr sz="2600">
              <a:latin typeface="Arial"/>
              <a:cs typeface="Arial"/>
            </a:endParaRPr>
          </a:p>
          <a:p>
            <a:pPr marL="12700" marR="5080">
              <a:lnSpc>
                <a:spcPct val="100000"/>
              </a:lnSpc>
              <a:spcBef>
                <a:spcPts val="605"/>
              </a:spcBef>
            </a:pPr>
            <a:r>
              <a:rPr sz="2600" dirty="0">
                <a:latin typeface="Arial"/>
                <a:cs typeface="Arial"/>
              </a:rPr>
              <a:t>Following are various modes of learning that can be</a:t>
            </a:r>
            <a:r>
              <a:rPr sz="2600" spc="-60" dirty="0">
                <a:latin typeface="Arial"/>
                <a:cs typeface="Arial"/>
              </a:rPr>
              <a:t> </a:t>
            </a:r>
            <a:r>
              <a:rPr sz="2600" dirty="0">
                <a:latin typeface="Arial"/>
                <a:cs typeface="Arial"/>
              </a:rPr>
              <a:t>used  in structured class</a:t>
            </a:r>
            <a:r>
              <a:rPr sz="2600" spc="-40" dirty="0">
                <a:latin typeface="Arial"/>
                <a:cs typeface="Arial"/>
              </a:rPr>
              <a:t> </a:t>
            </a:r>
            <a:r>
              <a:rPr sz="2600" dirty="0">
                <a:latin typeface="Arial"/>
                <a:cs typeface="Arial"/>
              </a:rPr>
              <a:t>situation:</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Lecture and verbal presentation</a:t>
            </a:r>
            <a:r>
              <a:rPr sz="2600" spc="-30"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Discussion-questioning</a:t>
            </a:r>
            <a:r>
              <a:rPr sz="2600" spc="-30"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Practice and Drill</a:t>
            </a:r>
            <a:r>
              <a:rPr sz="2600" spc="-40"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spc="-5" dirty="0">
                <a:latin typeface="Arial"/>
                <a:cs typeface="Arial"/>
              </a:rPr>
              <a:t>Viewing, </a:t>
            </a:r>
            <a:r>
              <a:rPr sz="2600" dirty="0">
                <a:latin typeface="Arial"/>
                <a:cs typeface="Arial"/>
              </a:rPr>
              <a:t>listening, answering</a:t>
            </a:r>
            <a:r>
              <a:rPr sz="2600" spc="-40"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Heuristic, problem-solving and discovery</a:t>
            </a:r>
            <a:r>
              <a:rPr sz="2600" spc="-85"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5"/>
              </a:spcBef>
              <a:buClr>
                <a:srgbClr val="D24717"/>
              </a:buClr>
              <a:buSzPct val="84615"/>
              <a:buAutoNum type="arabicPeriod"/>
              <a:tabLst>
                <a:tab pos="527685" algn="l"/>
                <a:tab pos="528320" algn="l"/>
              </a:tabLst>
            </a:pPr>
            <a:r>
              <a:rPr sz="2600" dirty="0">
                <a:latin typeface="Arial"/>
                <a:cs typeface="Arial"/>
              </a:rPr>
              <a:t>Laboratory and inquiry</a:t>
            </a:r>
            <a:r>
              <a:rPr sz="2600" spc="-35" dirty="0">
                <a:latin typeface="Arial"/>
                <a:cs typeface="Arial"/>
              </a:rPr>
              <a:t> </a:t>
            </a:r>
            <a:r>
              <a:rPr sz="2600" dirty="0">
                <a:latin typeface="Arial"/>
                <a:cs typeface="Arial"/>
              </a:rPr>
              <a:t>method</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Role playing, simulation and</a:t>
            </a:r>
            <a:r>
              <a:rPr sz="2600" spc="-45" dirty="0">
                <a:latin typeface="Arial"/>
                <a:cs typeface="Arial"/>
              </a:rPr>
              <a:t> </a:t>
            </a:r>
            <a:r>
              <a:rPr sz="2600" dirty="0">
                <a:latin typeface="Arial"/>
                <a:cs typeface="Arial"/>
              </a:rPr>
              <a:t>Games</a:t>
            </a:r>
            <a:endParaRPr sz="2600">
              <a:latin typeface="Arial"/>
              <a:cs typeface="Arial"/>
            </a:endParaRPr>
          </a:p>
          <a:p>
            <a:pPr marL="527685" indent="-515620">
              <a:lnSpc>
                <a:spcPct val="100000"/>
              </a:lnSpc>
              <a:spcBef>
                <a:spcPts val="600"/>
              </a:spcBef>
              <a:buClr>
                <a:srgbClr val="D24717"/>
              </a:buClr>
              <a:buSzPct val="84615"/>
              <a:buAutoNum type="arabicPeriod"/>
              <a:tabLst>
                <a:tab pos="527685" algn="l"/>
                <a:tab pos="528320" algn="l"/>
              </a:tabLst>
            </a:pPr>
            <a:r>
              <a:rPr sz="2600" dirty="0">
                <a:latin typeface="Arial"/>
                <a:cs typeface="Arial"/>
              </a:rPr>
              <a:t>Instructional methods for unstructured</a:t>
            </a:r>
            <a:r>
              <a:rPr sz="2600" spc="-35" dirty="0">
                <a:latin typeface="Arial"/>
                <a:cs typeface="Arial"/>
              </a:rPr>
              <a:t> </a:t>
            </a:r>
            <a:r>
              <a:rPr sz="2600" dirty="0">
                <a:latin typeface="Arial"/>
                <a:cs typeface="Arial"/>
              </a:rPr>
              <a:t>situation</a:t>
            </a:r>
            <a:endParaRPr sz="2600">
              <a:latin typeface="Arial"/>
              <a:cs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739648"/>
            <a:ext cx="8431530" cy="5749925"/>
          </a:xfrm>
          <a:prstGeom prst="rect">
            <a:avLst/>
          </a:prstGeom>
        </p:spPr>
        <p:txBody>
          <a:bodyPr vert="horz" wrap="square" lIns="0" tIns="26034" rIns="0" bIns="0" rtlCol="0">
            <a:spAutoFit/>
          </a:bodyPr>
          <a:lstStyle/>
          <a:p>
            <a:pPr marL="698500">
              <a:lnSpc>
                <a:spcPct val="100000"/>
              </a:lnSpc>
              <a:spcBef>
                <a:spcPts val="204"/>
              </a:spcBef>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a:lnSpc>
                <a:spcPct val="100000"/>
              </a:lnSpc>
              <a:spcBef>
                <a:spcPts val="1065"/>
              </a:spcBef>
            </a:pPr>
            <a:r>
              <a:rPr sz="2400" spc="-5" dirty="0">
                <a:latin typeface="Arial"/>
                <a:cs typeface="Arial"/>
              </a:rPr>
              <a:t>4.7 </a:t>
            </a:r>
            <a:r>
              <a:rPr sz="2400" b="1" spc="-5" dirty="0">
                <a:latin typeface="Arial"/>
                <a:cs typeface="Arial"/>
              </a:rPr>
              <a:t>Bases </a:t>
            </a:r>
            <a:r>
              <a:rPr sz="2400" b="1" dirty="0">
                <a:latin typeface="Arial"/>
                <a:cs typeface="Arial"/>
              </a:rPr>
              <a:t>for selecting instructional</a:t>
            </a:r>
            <a:r>
              <a:rPr sz="2400" b="1" spc="-40" dirty="0">
                <a:latin typeface="Arial"/>
                <a:cs typeface="Arial"/>
              </a:rPr>
              <a:t> </a:t>
            </a:r>
            <a:r>
              <a:rPr sz="2400" b="1" dirty="0">
                <a:latin typeface="Arial"/>
                <a:cs typeface="Arial"/>
              </a:rPr>
              <a:t>Methods</a:t>
            </a:r>
            <a:endParaRPr sz="2400">
              <a:latin typeface="Arial"/>
              <a:cs typeface="Arial"/>
            </a:endParaRPr>
          </a:p>
          <a:p>
            <a:pPr marL="12700" marR="5080">
              <a:lnSpc>
                <a:spcPct val="90000"/>
              </a:lnSpc>
              <a:spcBef>
                <a:spcPts val="600"/>
              </a:spcBef>
            </a:pPr>
            <a:r>
              <a:rPr sz="2400" spc="-5" dirty="0">
                <a:latin typeface="Arial"/>
                <a:cs typeface="Arial"/>
              </a:rPr>
              <a:t>Within </a:t>
            </a:r>
            <a:r>
              <a:rPr sz="2400" dirty="0">
                <a:latin typeface="Arial"/>
                <a:cs typeface="Arial"/>
              </a:rPr>
              <a:t>this </a:t>
            </a:r>
            <a:r>
              <a:rPr sz="2400" spc="-5" dirty="0">
                <a:latin typeface="Arial"/>
                <a:cs typeface="Arial"/>
              </a:rPr>
              <a:t>wide collection </a:t>
            </a:r>
            <a:r>
              <a:rPr sz="2400" dirty="0">
                <a:latin typeface="Arial"/>
                <a:cs typeface="Arial"/>
              </a:rPr>
              <a:t>of </a:t>
            </a:r>
            <a:r>
              <a:rPr sz="2400" spc="-5" dirty="0">
                <a:latin typeface="Arial"/>
                <a:cs typeface="Arial"/>
              </a:rPr>
              <a:t>teaching methods, teachers </a:t>
            </a:r>
            <a:r>
              <a:rPr sz="2400" dirty="0">
                <a:latin typeface="Arial"/>
                <a:cs typeface="Arial"/>
              </a:rPr>
              <a:t>are  </a:t>
            </a:r>
            <a:r>
              <a:rPr sz="2400" spc="-5" dirty="0">
                <a:latin typeface="Arial"/>
                <a:cs typeface="Arial"/>
              </a:rPr>
              <a:t>faced with the problems of selecting </a:t>
            </a:r>
            <a:r>
              <a:rPr sz="2400" dirty="0">
                <a:latin typeface="Arial"/>
                <a:cs typeface="Arial"/>
              </a:rPr>
              <a:t>the method </a:t>
            </a:r>
            <a:r>
              <a:rPr sz="2400" spc="-5" dirty="0">
                <a:latin typeface="Arial"/>
                <a:cs typeface="Arial"/>
              </a:rPr>
              <a:t>or methods  which are </a:t>
            </a:r>
            <a:r>
              <a:rPr sz="2400" dirty="0">
                <a:latin typeface="Arial"/>
                <a:cs typeface="Arial"/>
              </a:rPr>
              <a:t>most </a:t>
            </a:r>
            <a:r>
              <a:rPr sz="2400" spc="-5" dirty="0">
                <a:latin typeface="Arial"/>
                <a:cs typeface="Arial"/>
              </a:rPr>
              <a:t>suited </a:t>
            </a:r>
            <a:r>
              <a:rPr sz="2400" dirty="0">
                <a:latin typeface="Arial"/>
                <a:cs typeface="Arial"/>
              </a:rPr>
              <a:t>to </a:t>
            </a:r>
            <a:r>
              <a:rPr sz="2400" spc="-5" dirty="0">
                <a:latin typeface="Arial"/>
                <a:cs typeface="Arial"/>
              </a:rPr>
              <a:t>a curriculum plan. Some important  guidelines </a:t>
            </a:r>
            <a:r>
              <a:rPr sz="2400" dirty="0">
                <a:latin typeface="Arial"/>
                <a:cs typeface="Arial"/>
              </a:rPr>
              <a:t>for the </a:t>
            </a:r>
            <a:r>
              <a:rPr sz="2400" spc="-5" dirty="0">
                <a:latin typeface="Arial"/>
                <a:cs typeface="Arial"/>
              </a:rPr>
              <a:t>selection </a:t>
            </a:r>
            <a:r>
              <a:rPr sz="2400" dirty="0">
                <a:latin typeface="Arial"/>
                <a:cs typeface="Arial"/>
              </a:rPr>
              <a:t>of </a:t>
            </a:r>
            <a:r>
              <a:rPr sz="2400" spc="-5" dirty="0">
                <a:latin typeface="Arial"/>
                <a:cs typeface="Arial"/>
              </a:rPr>
              <a:t>instructional methods are</a:t>
            </a:r>
            <a:r>
              <a:rPr sz="2400" spc="130" dirty="0">
                <a:latin typeface="Arial"/>
                <a:cs typeface="Arial"/>
              </a:rPr>
              <a:t> </a:t>
            </a:r>
            <a:r>
              <a:rPr sz="2400" spc="-5" dirty="0">
                <a:latin typeface="Arial"/>
                <a:cs typeface="Arial"/>
              </a:rPr>
              <a:t>below:</a:t>
            </a:r>
            <a:endParaRPr sz="2400">
              <a:latin typeface="Arial"/>
              <a:cs typeface="Arial"/>
            </a:endParaRPr>
          </a:p>
          <a:p>
            <a:pPr marL="287020" indent="-274320">
              <a:lnSpc>
                <a:spcPts val="2735"/>
              </a:lnSpc>
              <a:spcBef>
                <a:spcPts val="310"/>
              </a:spcBef>
              <a:buClr>
                <a:srgbClr val="D24717"/>
              </a:buClr>
              <a:buSzPct val="85416"/>
              <a:buFont typeface="Wingdings 2"/>
              <a:buChar char=""/>
              <a:tabLst>
                <a:tab pos="286385" algn="l"/>
                <a:tab pos="287020" algn="l"/>
              </a:tabLst>
            </a:pPr>
            <a:r>
              <a:rPr sz="2400" spc="-5" dirty="0">
                <a:latin typeface="Arial"/>
                <a:cs typeface="Arial"/>
              </a:rPr>
              <a:t>Achievement </a:t>
            </a:r>
            <a:r>
              <a:rPr sz="2400" dirty="0">
                <a:latin typeface="Arial"/>
                <a:cs typeface="Arial"/>
              </a:rPr>
              <a:t>of the </a:t>
            </a:r>
            <a:r>
              <a:rPr sz="2400" spc="-5" dirty="0">
                <a:latin typeface="Arial"/>
                <a:cs typeface="Arial"/>
              </a:rPr>
              <a:t>objectives </a:t>
            </a:r>
            <a:r>
              <a:rPr sz="2400" dirty="0">
                <a:latin typeface="Arial"/>
                <a:cs typeface="Arial"/>
              </a:rPr>
              <a:t>is the first </a:t>
            </a:r>
            <a:r>
              <a:rPr sz="2400" spc="-5" dirty="0">
                <a:latin typeface="Arial"/>
                <a:cs typeface="Arial"/>
              </a:rPr>
              <a:t>thought </a:t>
            </a:r>
            <a:r>
              <a:rPr sz="2400" dirty="0">
                <a:latin typeface="Arial"/>
                <a:cs typeface="Arial"/>
              </a:rPr>
              <a:t>in</a:t>
            </a:r>
            <a:r>
              <a:rPr sz="2400" spc="45" dirty="0">
                <a:latin typeface="Arial"/>
                <a:cs typeface="Arial"/>
              </a:rPr>
              <a:t> </a:t>
            </a:r>
            <a:r>
              <a:rPr sz="2400" spc="-5" dirty="0">
                <a:latin typeface="Arial"/>
                <a:cs typeface="Arial"/>
              </a:rPr>
              <a:t>planning</a:t>
            </a:r>
            <a:endParaRPr sz="2400">
              <a:latin typeface="Arial"/>
              <a:cs typeface="Arial"/>
            </a:endParaRPr>
          </a:p>
          <a:p>
            <a:pPr marL="286385">
              <a:lnSpc>
                <a:spcPts val="2735"/>
              </a:lnSpc>
            </a:pPr>
            <a:r>
              <a:rPr sz="2400" dirty="0">
                <a:latin typeface="Arial"/>
                <a:cs typeface="Arial"/>
              </a:rPr>
              <a:t>for </a:t>
            </a:r>
            <a:r>
              <a:rPr sz="2400" spc="-5" dirty="0">
                <a:latin typeface="Arial"/>
                <a:cs typeface="Arial"/>
              </a:rPr>
              <a:t>teaching.</a:t>
            </a:r>
            <a:endParaRPr sz="2400">
              <a:latin typeface="Arial"/>
              <a:cs typeface="Arial"/>
            </a:endParaRPr>
          </a:p>
          <a:p>
            <a:pPr marL="286385" marR="410845" indent="-274320">
              <a:lnSpc>
                <a:spcPts val="2590"/>
              </a:lnSpc>
              <a:spcBef>
                <a:spcPts val="640"/>
              </a:spcBef>
              <a:buClr>
                <a:srgbClr val="D24717"/>
              </a:buClr>
              <a:buSzPct val="85416"/>
              <a:buFont typeface="Wingdings 2"/>
              <a:buChar char=""/>
              <a:tabLst>
                <a:tab pos="286385" algn="l"/>
                <a:tab pos="287020" algn="l"/>
              </a:tabLst>
            </a:pPr>
            <a:r>
              <a:rPr sz="2400" spc="-5" dirty="0">
                <a:latin typeface="Arial"/>
                <a:cs typeface="Arial"/>
              </a:rPr>
              <a:t>While selecting a method </a:t>
            </a:r>
            <a:r>
              <a:rPr sz="2400" dirty="0">
                <a:latin typeface="Arial"/>
                <a:cs typeface="Arial"/>
              </a:rPr>
              <a:t>of </a:t>
            </a:r>
            <a:r>
              <a:rPr sz="2400" spc="-5" dirty="0">
                <a:latin typeface="Arial"/>
                <a:cs typeface="Arial"/>
              </a:rPr>
              <a:t>teaching </a:t>
            </a:r>
            <a:r>
              <a:rPr sz="2400" dirty="0">
                <a:latin typeface="Arial"/>
                <a:cs typeface="Arial"/>
              </a:rPr>
              <a:t>the </a:t>
            </a:r>
            <a:r>
              <a:rPr sz="2400" spc="-5" dirty="0">
                <a:latin typeface="Arial"/>
                <a:cs typeface="Arial"/>
              </a:rPr>
              <a:t>teachers should  know </a:t>
            </a:r>
            <a:r>
              <a:rPr sz="2400" dirty="0">
                <a:latin typeface="Arial"/>
                <a:cs typeface="Arial"/>
              </a:rPr>
              <a:t>the </a:t>
            </a:r>
            <a:r>
              <a:rPr sz="2400" spc="-5" dirty="0">
                <a:latin typeface="Arial"/>
                <a:cs typeface="Arial"/>
              </a:rPr>
              <a:t>theories and principles </a:t>
            </a:r>
            <a:r>
              <a:rPr sz="2400" dirty="0">
                <a:latin typeface="Arial"/>
                <a:cs typeface="Arial"/>
              </a:rPr>
              <a:t>of</a:t>
            </a:r>
            <a:r>
              <a:rPr sz="2400" spc="75" dirty="0">
                <a:latin typeface="Arial"/>
                <a:cs typeface="Arial"/>
              </a:rPr>
              <a:t> </a:t>
            </a:r>
            <a:r>
              <a:rPr sz="2400" spc="-5" dirty="0">
                <a:latin typeface="Arial"/>
                <a:cs typeface="Arial"/>
              </a:rPr>
              <a:t>learning.</a:t>
            </a:r>
            <a:endParaRPr sz="2400">
              <a:latin typeface="Arial"/>
              <a:cs typeface="Arial"/>
            </a:endParaRPr>
          </a:p>
          <a:p>
            <a:pPr marL="286385" marR="930275" indent="-274320">
              <a:lnSpc>
                <a:spcPts val="2590"/>
              </a:lnSpc>
              <a:spcBef>
                <a:spcPts val="605"/>
              </a:spcBef>
              <a:buClr>
                <a:srgbClr val="D24717"/>
              </a:buClr>
              <a:buSzPct val="85416"/>
              <a:buFont typeface="Wingdings 2"/>
              <a:buChar char=""/>
              <a:tabLst>
                <a:tab pos="286385" algn="l"/>
                <a:tab pos="287020" algn="l"/>
              </a:tabLst>
            </a:pPr>
            <a:r>
              <a:rPr sz="2400" spc="-5" dirty="0">
                <a:latin typeface="Arial"/>
                <a:cs typeface="Arial"/>
              </a:rPr>
              <a:t>Consider </a:t>
            </a:r>
            <a:r>
              <a:rPr sz="2400" dirty="0">
                <a:latin typeface="Arial"/>
                <a:cs typeface="Arial"/>
              </a:rPr>
              <a:t>the </a:t>
            </a:r>
            <a:r>
              <a:rPr sz="2400" spc="-5" dirty="0">
                <a:latin typeface="Arial"/>
                <a:cs typeface="Arial"/>
              </a:rPr>
              <a:t>individual learning </a:t>
            </a:r>
            <a:r>
              <a:rPr sz="2400" dirty="0">
                <a:latin typeface="Arial"/>
                <a:cs typeface="Arial"/>
              </a:rPr>
              <a:t>styles of the students  </a:t>
            </a:r>
            <a:r>
              <a:rPr sz="2400" spc="-5" dirty="0">
                <a:latin typeface="Arial"/>
                <a:cs typeface="Arial"/>
              </a:rPr>
              <a:t>before selecting teaching</a:t>
            </a:r>
            <a:r>
              <a:rPr sz="2400" spc="35" dirty="0">
                <a:latin typeface="Arial"/>
                <a:cs typeface="Arial"/>
              </a:rPr>
              <a:t> </a:t>
            </a:r>
            <a:r>
              <a:rPr sz="2400" spc="-5" dirty="0">
                <a:latin typeface="Arial"/>
                <a:cs typeface="Arial"/>
              </a:rPr>
              <a:t>method.</a:t>
            </a:r>
            <a:endParaRPr sz="2400">
              <a:latin typeface="Arial"/>
              <a:cs typeface="Arial"/>
            </a:endParaRPr>
          </a:p>
          <a:p>
            <a:pPr marL="286385" marR="349250" indent="-274320">
              <a:lnSpc>
                <a:spcPts val="2590"/>
              </a:lnSpc>
              <a:spcBef>
                <a:spcPts val="605"/>
              </a:spcBef>
              <a:buClr>
                <a:srgbClr val="D24717"/>
              </a:buClr>
              <a:buSzPct val="85416"/>
              <a:buFont typeface="Wingdings 2"/>
              <a:buChar char=""/>
              <a:tabLst>
                <a:tab pos="286385" algn="l"/>
                <a:tab pos="287020" algn="l"/>
              </a:tabLst>
            </a:pPr>
            <a:r>
              <a:rPr sz="2400" spc="-5" dirty="0">
                <a:latin typeface="Arial"/>
                <a:cs typeface="Arial"/>
              </a:rPr>
              <a:t>According </a:t>
            </a:r>
            <a:r>
              <a:rPr sz="2400" dirty="0">
                <a:latin typeface="Arial"/>
                <a:cs typeface="Arial"/>
              </a:rPr>
              <a:t>to </a:t>
            </a:r>
            <a:r>
              <a:rPr sz="2400" spc="-5" dirty="0">
                <a:latin typeface="Arial"/>
                <a:cs typeface="Arial"/>
              </a:rPr>
              <a:t>Skinner </a:t>
            </a:r>
            <a:r>
              <a:rPr sz="2400" dirty="0">
                <a:latin typeface="Arial"/>
                <a:cs typeface="Arial"/>
              </a:rPr>
              <a:t>that </a:t>
            </a:r>
            <a:r>
              <a:rPr sz="2400" spc="-25" dirty="0">
                <a:latin typeface="Arial"/>
                <a:cs typeface="Arial"/>
              </a:rPr>
              <a:t>We </a:t>
            </a:r>
            <a:r>
              <a:rPr sz="2400" spc="-5" dirty="0">
                <a:latin typeface="Arial"/>
                <a:cs typeface="Arial"/>
              </a:rPr>
              <a:t>need </a:t>
            </a:r>
            <a:r>
              <a:rPr sz="2400" dirty="0">
                <a:latin typeface="Arial"/>
                <a:cs typeface="Arial"/>
              </a:rPr>
              <a:t>to </a:t>
            </a:r>
            <a:r>
              <a:rPr sz="2400" spc="-5" dirty="0">
                <a:latin typeface="Arial"/>
                <a:cs typeface="Arial"/>
              </a:rPr>
              <a:t>find practices which  permit all teachers </a:t>
            </a:r>
            <a:r>
              <a:rPr sz="2400" dirty="0">
                <a:latin typeface="Arial"/>
                <a:cs typeface="Arial"/>
              </a:rPr>
              <a:t>to </a:t>
            </a:r>
            <a:r>
              <a:rPr sz="2400" spc="-5" dirty="0">
                <a:latin typeface="Arial"/>
                <a:cs typeface="Arial"/>
              </a:rPr>
              <a:t>teach well and under which all  students learn as </a:t>
            </a:r>
            <a:r>
              <a:rPr sz="2400" spc="-10" dirty="0">
                <a:latin typeface="Arial"/>
                <a:cs typeface="Arial"/>
              </a:rPr>
              <a:t>efficiently </a:t>
            </a:r>
            <a:r>
              <a:rPr sz="2400" spc="-5" dirty="0">
                <a:latin typeface="Arial"/>
                <a:cs typeface="Arial"/>
              </a:rPr>
              <a:t>as their </a:t>
            </a:r>
            <a:r>
              <a:rPr sz="2400" dirty="0">
                <a:latin typeface="Arial"/>
                <a:cs typeface="Arial"/>
              </a:rPr>
              <a:t>talents</a:t>
            </a:r>
            <a:r>
              <a:rPr sz="2400" spc="60" dirty="0">
                <a:latin typeface="Arial"/>
                <a:cs typeface="Arial"/>
              </a:rPr>
              <a:t> </a:t>
            </a:r>
            <a:r>
              <a:rPr sz="2400" dirty="0">
                <a:latin typeface="Arial"/>
                <a:cs typeface="Arial"/>
              </a:rPr>
              <a:t>permit.</a:t>
            </a:r>
            <a:endParaRPr sz="2400">
              <a:latin typeface="Arial"/>
              <a:cs typeface="Aria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30682"/>
            <a:ext cx="7362825" cy="391160"/>
          </a:xfrm>
          <a:prstGeom prst="rect">
            <a:avLst/>
          </a:prstGeom>
        </p:spPr>
        <p:txBody>
          <a:bodyPr vert="horz" wrap="square" lIns="0" tIns="0" rIns="0" bIns="0" rtlCol="0">
            <a:spAutoFit/>
          </a:bodyPr>
          <a:lstStyle/>
          <a:p>
            <a:pPr marL="12700">
              <a:lnSpc>
                <a:spcPts val="3080"/>
              </a:lnSpc>
            </a:pPr>
            <a:r>
              <a:rPr sz="3600" dirty="0"/>
              <a:t>4. </a:t>
            </a:r>
            <a:r>
              <a:rPr sz="2400" spc="-5" dirty="0"/>
              <a:t>Conceptual </a:t>
            </a:r>
            <a:r>
              <a:rPr sz="2400" dirty="0"/>
              <a:t>framework of </a:t>
            </a:r>
            <a:r>
              <a:rPr sz="2400" spc="-5" dirty="0"/>
              <a:t>Curriculum</a:t>
            </a:r>
            <a:r>
              <a:rPr sz="2400" spc="50" dirty="0"/>
              <a:t> </a:t>
            </a:r>
            <a:r>
              <a:rPr sz="2400" spc="-5" dirty="0"/>
              <a:t>Development</a:t>
            </a:r>
            <a:endParaRPr sz="2400"/>
          </a:p>
        </p:txBody>
      </p:sp>
      <p:sp>
        <p:nvSpPr>
          <p:cNvPr id="3" name="object 3"/>
          <p:cNvSpPr txBox="1"/>
          <p:nvPr/>
        </p:nvSpPr>
        <p:spPr>
          <a:xfrm>
            <a:off x="307340" y="1171702"/>
            <a:ext cx="8592185" cy="5815965"/>
          </a:xfrm>
          <a:prstGeom prst="rect">
            <a:avLst/>
          </a:prstGeom>
        </p:spPr>
        <p:txBody>
          <a:bodyPr vert="horz" wrap="square" lIns="0" tIns="12700" rIns="0" bIns="0" rtlCol="0">
            <a:spAutoFit/>
          </a:bodyPr>
          <a:lstStyle/>
          <a:p>
            <a:pPr marL="12700">
              <a:lnSpc>
                <a:spcPts val="2835"/>
              </a:lnSpc>
              <a:spcBef>
                <a:spcPts val="100"/>
              </a:spcBef>
            </a:pPr>
            <a:r>
              <a:rPr sz="2400" b="1" spc="-5" dirty="0">
                <a:latin typeface="Arial"/>
                <a:cs typeface="Arial"/>
              </a:rPr>
              <a:t>4.8 Curriculum</a:t>
            </a:r>
            <a:r>
              <a:rPr sz="2400" b="1" spc="-10" dirty="0">
                <a:latin typeface="Arial"/>
                <a:cs typeface="Arial"/>
              </a:rPr>
              <a:t> </a:t>
            </a:r>
            <a:r>
              <a:rPr sz="2400" b="1" spc="-5" dirty="0">
                <a:latin typeface="Arial"/>
                <a:cs typeface="Arial"/>
              </a:rPr>
              <a:t>Evaluation</a:t>
            </a:r>
            <a:endParaRPr sz="2400">
              <a:latin typeface="Arial"/>
              <a:cs typeface="Arial"/>
            </a:endParaRPr>
          </a:p>
          <a:p>
            <a:pPr marL="286385" marR="66040" indent="-274320">
              <a:lnSpc>
                <a:spcPct val="80000"/>
              </a:lnSpc>
              <a:spcBef>
                <a:spcPts val="625"/>
              </a:spcBef>
              <a:buClr>
                <a:srgbClr val="D24717"/>
              </a:buClr>
              <a:buSzPct val="83928"/>
              <a:buFont typeface="Wingdings 2"/>
              <a:buChar char=""/>
              <a:tabLst>
                <a:tab pos="287020" algn="l"/>
              </a:tabLst>
            </a:pPr>
            <a:r>
              <a:rPr sz="2800" spc="-5" dirty="0">
                <a:latin typeface="Arial"/>
                <a:cs typeface="Arial"/>
              </a:rPr>
              <a:t>Evaluation </a:t>
            </a:r>
            <a:r>
              <a:rPr sz="2800" dirty="0">
                <a:latin typeface="Arial"/>
                <a:cs typeface="Arial"/>
              </a:rPr>
              <a:t>is </a:t>
            </a:r>
            <a:r>
              <a:rPr sz="2800" spc="-5" dirty="0">
                <a:latin typeface="Arial"/>
                <a:cs typeface="Arial"/>
              </a:rPr>
              <a:t>an </a:t>
            </a:r>
            <a:r>
              <a:rPr sz="2800" dirty="0">
                <a:latin typeface="Arial"/>
                <a:cs typeface="Arial"/>
              </a:rPr>
              <a:t>essential </a:t>
            </a:r>
            <a:r>
              <a:rPr sz="2800" spc="-5" dirty="0">
                <a:latin typeface="Arial"/>
                <a:cs typeface="Arial"/>
              </a:rPr>
              <a:t>part of the whole process  of </a:t>
            </a:r>
            <a:r>
              <a:rPr sz="2800" dirty="0">
                <a:latin typeface="Arial"/>
                <a:cs typeface="Arial"/>
              </a:rPr>
              <a:t>curriculum development. It </a:t>
            </a:r>
            <a:r>
              <a:rPr sz="2800" spc="-5" dirty="0">
                <a:latin typeface="Arial"/>
                <a:cs typeface="Arial"/>
              </a:rPr>
              <a:t>is a </a:t>
            </a:r>
            <a:r>
              <a:rPr sz="2800" dirty="0">
                <a:latin typeface="Arial"/>
                <a:cs typeface="Arial"/>
              </a:rPr>
              <a:t>continuous activity  </a:t>
            </a:r>
            <a:r>
              <a:rPr sz="2800" spc="-5" dirty="0">
                <a:latin typeface="Arial"/>
                <a:cs typeface="Arial"/>
              </a:rPr>
              <a:t>and </a:t>
            </a:r>
            <a:r>
              <a:rPr sz="2800" dirty="0">
                <a:latin typeface="Arial"/>
                <a:cs typeface="Arial"/>
              </a:rPr>
              <a:t>not </a:t>
            </a:r>
            <a:r>
              <a:rPr sz="2800" spc="-5" dirty="0">
                <a:latin typeface="Arial"/>
                <a:cs typeface="Arial"/>
              </a:rPr>
              <a:t>a </a:t>
            </a:r>
            <a:r>
              <a:rPr sz="2800" dirty="0">
                <a:latin typeface="Arial"/>
                <a:cs typeface="Arial"/>
              </a:rPr>
              <a:t>tail-end-process. Evacuation and planning  </a:t>
            </a:r>
            <a:r>
              <a:rPr sz="2800" spc="-5" dirty="0">
                <a:latin typeface="Arial"/>
                <a:cs typeface="Arial"/>
              </a:rPr>
              <a:t>are </a:t>
            </a:r>
            <a:r>
              <a:rPr sz="2800" dirty="0">
                <a:latin typeface="Arial"/>
                <a:cs typeface="Arial"/>
              </a:rPr>
              <a:t>necessary processes </a:t>
            </a:r>
            <a:r>
              <a:rPr sz="2800" spc="-5" dirty="0">
                <a:latin typeface="Arial"/>
                <a:cs typeface="Arial"/>
              </a:rPr>
              <a:t>which </a:t>
            </a:r>
            <a:r>
              <a:rPr sz="2800" dirty="0">
                <a:latin typeface="Arial"/>
                <a:cs typeface="Arial"/>
              </a:rPr>
              <a:t>occur </a:t>
            </a:r>
            <a:r>
              <a:rPr sz="2800" spc="-5" dirty="0">
                <a:latin typeface="Arial"/>
                <a:cs typeface="Arial"/>
              </a:rPr>
              <a:t>almost  simultaneously </a:t>
            </a:r>
            <a:r>
              <a:rPr sz="2800" dirty="0">
                <a:latin typeface="Arial"/>
                <a:cs typeface="Arial"/>
              </a:rPr>
              <a:t>and</a:t>
            </a:r>
            <a:r>
              <a:rPr sz="2800" spc="25" dirty="0">
                <a:latin typeface="Arial"/>
                <a:cs typeface="Arial"/>
              </a:rPr>
              <a:t> </a:t>
            </a:r>
            <a:r>
              <a:rPr sz="2800" spc="-20" dirty="0">
                <a:latin typeface="Arial"/>
                <a:cs typeface="Arial"/>
              </a:rPr>
              <a:t>continuously.</a:t>
            </a:r>
            <a:endParaRPr sz="2800">
              <a:latin typeface="Arial"/>
              <a:cs typeface="Arial"/>
            </a:endParaRPr>
          </a:p>
          <a:p>
            <a:pPr marL="286385" marR="5080" indent="-274320">
              <a:lnSpc>
                <a:spcPts val="2690"/>
              </a:lnSpc>
              <a:spcBef>
                <a:spcPts val="575"/>
              </a:spcBef>
              <a:buClr>
                <a:srgbClr val="D24717"/>
              </a:buClr>
              <a:buSzPct val="83928"/>
              <a:buFont typeface="Wingdings 2"/>
              <a:buChar char=""/>
              <a:tabLst>
                <a:tab pos="287020" algn="l"/>
              </a:tabLst>
            </a:pPr>
            <a:r>
              <a:rPr sz="2800" spc="-5" dirty="0">
                <a:latin typeface="Arial"/>
                <a:cs typeface="Arial"/>
              </a:rPr>
              <a:t>Planning is made on the </a:t>
            </a:r>
            <a:r>
              <a:rPr sz="2800" dirty="0">
                <a:latin typeface="Arial"/>
                <a:cs typeface="Arial"/>
              </a:rPr>
              <a:t>basis </a:t>
            </a:r>
            <a:r>
              <a:rPr sz="2800" spc="-5" dirty="0">
                <a:latin typeface="Arial"/>
                <a:cs typeface="Arial"/>
              </a:rPr>
              <a:t>of </a:t>
            </a:r>
            <a:r>
              <a:rPr sz="2800" dirty="0">
                <a:latin typeface="Arial"/>
                <a:cs typeface="Arial"/>
              </a:rPr>
              <a:t>evaluation and vice  </a:t>
            </a:r>
            <a:r>
              <a:rPr sz="2800" spc="-5" dirty="0">
                <a:latin typeface="Arial"/>
                <a:cs typeface="Arial"/>
              </a:rPr>
              <a:t>versa. However as a </a:t>
            </a:r>
            <a:r>
              <a:rPr sz="2800" dirty="0">
                <a:latin typeface="Arial"/>
                <a:cs typeface="Arial"/>
              </a:rPr>
              <a:t>separate state, </a:t>
            </a:r>
            <a:r>
              <a:rPr sz="2800" spc="-5" dirty="0">
                <a:latin typeface="Arial"/>
                <a:cs typeface="Arial"/>
              </a:rPr>
              <a:t>evaluation </a:t>
            </a:r>
            <a:r>
              <a:rPr sz="2800" dirty="0">
                <a:latin typeface="Arial"/>
                <a:cs typeface="Arial"/>
              </a:rPr>
              <a:t>has  </a:t>
            </a:r>
            <a:r>
              <a:rPr sz="2800" spc="-5" dirty="0">
                <a:latin typeface="Arial"/>
                <a:cs typeface="Arial"/>
              </a:rPr>
              <a:t>its own</a:t>
            </a:r>
            <a:r>
              <a:rPr sz="2800" spc="10" dirty="0">
                <a:latin typeface="Arial"/>
                <a:cs typeface="Arial"/>
              </a:rPr>
              <a:t> </a:t>
            </a:r>
            <a:r>
              <a:rPr sz="2800" spc="-30" dirty="0">
                <a:latin typeface="Arial"/>
                <a:cs typeface="Arial"/>
              </a:rPr>
              <a:t>entity.</a:t>
            </a:r>
            <a:endParaRPr sz="2800">
              <a:latin typeface="Arial"/>
              <a:cs typeface="Arial"/>
            </a:endParaRPr>
          </a:p>
          <a:p>
            <a:pPr marL="286385" marR="659130" indent="-274320">
              <a:lnSpc>
                <a:spcPct val="80000"/>
              </a:lnSpc>
              <a:spcBef>
                <a:spcPts val="620"/>
              </a:spcBef>
              <a:buClr>
                <a:srgbClr val="D24717"/>
              </a:buClr>
              <a:buSzPct val="83928"/>
              <a:buFont typeface="Wingdings 2"/>
              <a:buChar char=""/>
              <a:tabLst>
                <a:tab pos="287020" algn="l"/>
              </a:tabLst>
            </a:pPr>
            <a:r>
              <a:rPr sz="2800" spc="-5" dirty="0">
                <a:latin typeface="Arial"/>
                <a:cs typeface="Arial"/>
              </a:rPr>
              <a:t>According </a:t>
            </a:r>
            <a:r>
              <a:rPr sz="2800" dirty="0">
                <a:latin typeface="Arial"/>
                <a:cs typeface="Arial"/>
              </a:rPr>
              <a:t>to </a:t>
            </a:r>
            <a:r>
              <a:rPr sz="2800" spc="-5" dirty="0">
                <a:latin typeface="Arial"/>
                <a:cs typeface="Arial"/>
              </a:rPr>
              <a:t>Seriven </a:t>
            </a:r>
            <a:r>
              <a:rPr sz="2800" dirty="0">
                <a:latin typeface="Arial"/>
                <a:cs typeface="Arial"/>
              </a:rPr>
              <a:t>there are </a:t>
            </a:r>
            <a:r>
              <a:rPr sz="2800" spc="-5" dirty="0">
                <a:latin typeface="Arial"/>
                <a:cs typeface="Arial"/>
              </a:rPr>
              <a:t>two </a:t>
            </a:r>
            <a:r>
              <a:rPr sz="2800" dirty="0">
                <a:latin typeface="Arial"/>
                <a:cs typeface="Arial"/>
              </a:rPr>
              <a:t>forms </a:t>
            </a:r>
            <a:r>
              <a:rPr sz="2800" spc="-5" dirty="0">
                <a:latin typeface="Arial"/>
                <a:cs typeface="Arial"/>
              </a:rPr>
              <a:t>of  </a:t>
            </a:r>
            <a:r>
              <a:rPr sz="2800" dirty="0">
                <a:latin typeface="Arial"/>
                <a:cs typeface="Arial"/>
              </a:rPr>
              <a:t>curriculum evaluation, formative and</a:t>
            </a:r>
            <a:r>
              <a:rPr sz="2800" spc="-65" dirty="0">
                <a:latin typeface="Arial"/>
                <a:cs typeface="Arial"/>
              </a:rPr>
              <a:t> </a:t>
            </a:r>
            <a:r>
              <a:rPr sz="2800" dirty="0">
                <a:latin typeface="Arial"/>
                <a:cs typeface="Arial"/>
              </a:rPr>
              <a:t>summative.</a:t>
            </a:r>
            <a:endParaRPr sz="2800">
              <a:latin typeface="Arial"/>
              <a:cs typeface="Arial"/>
            </a:endParaRPr>
          </a:p>
          <a:p>
            <a:pPr marL="286385" marR="244475" indent="-274320">
              <a:lnSpc>
                <a:spcPct val="80000"/>
              </a:lnSpc>
              <a:spcBef>
                <a:spcPts val="605"/>
              </a:spcBef>
              <a:buClr>
                <a:srgbClr val="D24717"/>
              </a:buClr>
              <a:buSzPct val="83928"/>
              <a:buFont typeface="Wingdings 2"/>
              <a:buChar char=""/>
              <a:tabLst>
                <a:tab pos="287020" algn="l"/>
              </a:tabLst>
            </a:pPr>
            <a:r>
              <a:rPr sz="2800" spc="-5" dirty="0">
                <a:latin typeface="Arial"/>
                <a:cs typeface="Arial"/>
              </a:rPr>
              <a:t>Formative evaluation </a:t>
            </a:r>
            <a:r>
              <a:rPr sz="2800" dirty="0">
                <a:latin typeface="Arial"/>
                <a:cs typeface="Arial"/>
              </a:rPr>
              <a:t>is </a:t>
            </a:r>
            <a:r>
              <a:rPr sz="2800" spc="-5" dirty="0">
                <a:latin typeface="Arial"/>
                <a:cs typeface="Arial"/>
              </a:rPr>
              <a:t>occurs </a:t>
            </a:r>
            <a:r>
              <a:rPr sz="2800" dirty="0">
                <a:latin typeface="Arial"/>
                <a:cs typeface="Arial"/>
              </a:rPr>
              <a:t>during </a:t>
            </a:r>
            <a:r>
              <a:rPr sz="2800" spc="-5" dirty="0">
                <a:latin typeface="Arial"/>
                <a:cs typeface="Arial"/>
              </a:rPr>
              <a:t>the course of  curriculum development. Its aim is to </a:t>
            </a:r>
            <a:r>
              <a:rPr sz="2800" dirty="0">
                <a:latin typeface="Arial"/>
                <a:cs typeface="Arial"/>
              </a:rPr>
              <a:t>contribute </a:t>
            </a:r>
            <a:r>
              <a:rPr sz="2800" spc="-5" dirty="0">
                <a:latin typeface="Arial"/>
                <a:cs typeface="Arial"/>
              </a:rPr>
              <a:t>to  the improvement of educational </a:t>
            </a:r>
            <a:r>
              <a:rPr sz="2800" dirty="0">
                <a:latin typeface="Arial"/>
                <a:cs typeface="Arial"/>
              </a:rPr>
              <a:t>program. </a:t>
            </a:r>
            <a:r>
              <a:rPr sz="2800" spc="-5" dirty="0">
                <a:latin typeface="Arial"/>
                <a:cs typeface="Arial"/>
              </a:rPr>
              <a:t>Three  </a:t>
            </a:r>
            <a:r>
              <a:rPr sz="2800" dirty="0">
                <a:latin typeface="Arial"/>
                <a:cs typeface="Arial"/>
              </a:rPr>
              <a:t>types </a:t>
            </a:r>
            <a:r>
              <a:rPr sz="2800" spc="-5" dirty="0">
                <a:latin typeface="Arial"/>
                <a:cs typeface="Arial"/>
              </a:rPr>
              <a:t>of evidence </a:t>
            </a:r>
            <a:r>
              <a:rPr sz="2800" dirty="0">
                <a:latin typeface="Arial"/>
                <a:cs typeface="Arial"/>
              </a:rPr>
              <a:t>are used </a:t>
            </a:r>
            <a:r>
              <a:rPr sz="2800" spc="-5" dirty="0">
                <a:latin typeface="Arial"/>
                <a:cs typeface="Arial"/>
              </a:rPr>
              <a:t>at this stage for the  process of curriculum development i.e</a:t>
            </a:r>
            <a:r>
              <a:rPr sz="2800" spc="55" dirty="0">
                <a:latin typeface="Arial"/>
                <a:cs typeface="Arial"/>
              </a:rPr>
              <a:t> </a:t>
            </a:r>
            <a:r>
              <a:rPr sz="2800" dirty="0">
                <a:latin typeface="Arial"/>
                <a:cs typeface="Arial"/>
              </a:rPr>
              <a:t>judgmental,</a:t>
            </a:r>
            <a:endParaRPr sz="2800">
              <a:latin typeface="Arial"/>
              <a:cs typeface="Aria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630682"/>
            <a:ext cx="8545830" cy="5989955"/>
          </a:xfrm>
          <a:prstGeom prst="rect">
            <a:avLst/>
          </a:prstGeom>
        </p:spPr>
        <p:txBody>
          <a:bodyPr vert="horz" wrap="square" lIns="0" tIns="0" rIns="0" bIns="0" rtlCol="0">
            <a:spAutoFit/>
          </a:bodyPr>
          <a:lstStyle/>
          <a:p>
            <a:pPr marL="698500">
              <a:lnSpc>
                <a:spcPts val="3220"/>
              </a:lnSpc>
            </a:pPr>
            <a:r>
              <a:rPr sz="3600" dirty="0">
                <a:solidFill>
                  <a:srgbClr val="696363"/>
                </a:solidFill>
                <a:latin typeface="Arial"/>
                <a:cs typeface="Arial"/>
              </a:rPr>
              <a:t>4. </a:t>
            </a:r>
            <a:r>
              <a:rPr sz="2400" spc="-5" dirty="0">
                <a:solidFill>
                  <a:srgbClr val="696363"/>
                </a:solidFill>
                <a:latin typeface="Arial"/>
                <a:cs typeface="Arial"/>
              </a:rPr>
              <a:t>Conceptual </a:t>
            </a:r>
            <a:r>
              <a:rPr sz="2400" dirty="0">
                <a:solidFill>
                  <a:srgbClr val="696363"/>
                </a:solidFill>
                <a:latin typeface="Arial"/>
                <a:cs typeface="Arial"/>
              </a:rPr>
              <a:t>framework of </a:t>
            </a:r>
            <a:r>
              <a:rPr sz="2400" spc="-5" dirty="0">
                <a:solidFill>
                  <a:srgbClr val="696363"/>
                </a:solidFill>
                <a:latin typeface="Arial"/>
                <a:cs typeface="Arial"/>
              </a:rPr>
              <a:t>Curriculum</a:t>
            </a:r>
            <a:r>
              <a:rPr sz="2400" spc="50" dirty="0">
                <a:solidFill>
                  <a:srgbClr val="696363"/>
                </a:solidFill>
                <a:latin typeface="Arial"/>
                <a:cs typeface="Arial"/>
              </a:rPr>
              <a:t> </a:t>
            </a:r>
            <a:r>
              <a:rPr sz="2400" spc="-5" dirty="0">
                <a:solidFill>
                  <a:srgbClr val="696363"/>
                </a:solidFill>
                <a:latin typeface="Arial"/>
                <a:cs typeface="Arial"/>
              </a:rPr>
              <a:t>Development</a:t>
            </a:r>
            <a:endParaRPr sz="2400">
              <a:latin typeface="Arial"/>
              <a:cs typeface="Arial"/>
            </a:endParaRPr>
          </a:p>
          <a:p>
            <a:pPr marL="12700">
              <a:lnSpc>
                <a:spcPct val="100000"/>
              </a:lnSpc>
              <a:spcBef>
                <a:spcPts val="1714"/>
              </a:spcBef>
            </a:pPr>
            <a:r>
              <a:rPr sz="2400" b="1" spc="-5" dirty="0">
                <a:latin typeface="Arial"/>
                <a:cs typeface="Arial"/>
              </a:rPr>
              <a:t>4.8 Curriculum</a:t>
            </a:r>
            <a:r>
              <a:rPr sz="2400" b="1" spc="-10" dirty="0">
                <a:latin typeface="Arial"/>
                <a:cs typeface="Arial"/>
              </a:rPr>
              <a:t> </a:t>
            </a:r>
            <a:r>
              <a:rPr sz="2400" b="1" spc="-5" dirty="0">
                <a:latin typeface="Arial"/>
                <a:cs typeface="Arial"/>
              </a:rPr>
              <a:t>Evaluation</a:t>
            </a:r>
            <a:endParaRPr sz="2400">
              <a:latin typeface="Arial"/>
              <a:cs typeface="Arial"/>
            </a:endParaRPr>
          </a:p>
          <a:p>
            <a:pPr marL="286385" marR="156210" indent="-274320">
              <a:lnSpc>
                <a:spcPct val="100000"/>
              </a:lnSpc>
              <a:spcBef>
                <a:spcPts val="600"/>
              </a:spcBef>
              <a:buClr>
                <a:srgbClr val="D24717"/>
              </a:buClr>
              <a:buSzPct val="85416"/>
              <a:buFont typeface="Wingdings 2"/>
              <a:buChar char=""/>
              <a:tabLst>
                <a:tab pos="286385" algn="l"/>
                <a:tab pos="287020" algn="l"/>
              </a:tabLst>
            </a:pPr>
            <a:r>
              <a:rPr sz="2400" dirty="0">
                <a:latin typeface="Arial"/>
                <a:cs typeface="Arial"/>
              </a:rPr>
              <a:t>In summative </a:t>
            </a:r>
            <a:r>
              <a:rPr sz="2400" spc="-5" dirty="0">
                <a:latin typeface="Arial"/>
                <a:cs typeface="Arial"/>
              </a:rPr>
              <a:t>evaluation </a:t>
            </a:r>
            <a:r>
              <a:rPr sz="2400" dirty="0">
                <a:latin typeface="Arial"/>
                <a:cs typeface="Arial"/>
              </a:rPr>
              <a:t>the </a:t>
            </a:r>
            <a:r>
              <a:rPr sz="2400" spc="-5" dirty="0">
                <a:latin typeface="Arial"/>
                <a:cs typeface="Arial"/>
              </a:rPr>
              <a:t>final </a:t>
            </a:r>
            <a:r>
              <a:rPr sz="2400" spc="-10" dirty="0">
                <a:latin typeface="Arial"/>
                <a:cs typeface="Arial"/>
              </a:rPr>
              <a:t>effects </a:t>
            </a:r>
            <a:r>
              <a:rPr sz="2400" dirty="0">
                <a:latin typeface="Arial"/>
                <a:cs typeface="Arial"/>
              </a:rPr>
              <a:t>of a </a:t>
            </a:r>
            <a:r>
              <a:rPr sz="2400" spc="-5" dirty="0">
                <a:latin typeface="Arial"/>
                <a:cs typeface="Arial"/>
              </a:rPr>
              <a:t>curriculum </a:t>
            </a:r>
            <a:r>
              <a:rPr sz="2400" dirty="0">
                <a:latin typeface="Arial"/>
                <a:cs typeface="Arial"/>
              </a:rPr>
              <a:t>are  </a:t>
            </a:r>
            <a:r>
              <a:rPr sz="2400" spc="-5" dirty="0">
                <a:latin typeface="Arial"/>
                <a:cs typeface="Arial"/>
              </a:rPr>
              <a:t>evaluated on </a:t>
            </a:r>
            <a:r>
              <a:rPr sz="2400" dirty="0">
                <a:latin typeface="Arial"/>
                <a:cs typeface="Arial"/>
              </a:rPr>
              <a:t>the </a:t>
            </a:r>
            <a:r>
              <a:rPr sz="2400" spc="-5" dirty="0">
                <a:latin typeface="Arial"/>
                <a:cs typeface="Arial"/>
              </a:rPr>
              <a:t>basis </a:t>
            </a:r>
            <a:r>
              <a:rPr sz="2400" dirty="0">
                <a:latin typeface="Arial"/>
                <a:cs typeface="Arial"/>
              </a:rPr>
              <a:t>of </a:t>
            </a:r>
            <a:r>
              <a:rPr sz="2400" spc="-5" dirty="0">
                <a:latin typeface="Arial"/>
                <a:cs typeface="Arial"/>
              </a:rPr>
              <a:t>its </a:t>
            </a:r>
            <a:r>
              <a:rPr sz="2400" dirty="0">
                <a:latin typeface="Arial"/>
                <a:cs typeface="Arial"/>
              </a:rPr>
              <a:t>stated </a:t>
            </a:r>
            <a:r>
              <a:rPr sz="2400" spc="-5" dirty="0">
                <a:latin typeface="Arial"/>
                <a:cs typeface="Arial"/>
              </a:rPr>
              <a:t>objectives. </a:t>
            </a:r>
            <a:r>
              <a:rPr sz="2400" dirty="0">
                <a:latin typeface="Arial"/>
                <a:cs typeface="Arial"/>
              </a:rPr>
              <a:t>It takes </a:t>
            </a:r>
            <a:r>
              <a:rPr sz="2400" spc="-5" dirty="0">
                <a:latin typeface="Arial"/>
                <a:cs typeface="Arial"/>
              </a:rPr>
              <a:t>place  </a:t>
            </a:r>
            <a:r>
              <a:rPr sz="2400" dirty="0">
                <a:latin typeface="Arial"/>
                <a:cs typeface="Arial"/>
              </a:rPr>
              <a:t>after the </a:t>
            </a:r>
            <a:r>
              <a:rPr sz="2400" spc="-5" dirty="0">
                <a:latin typeface="Arial"/>
                <a:cs typeface="Arial"/>
              </a:rPr>
              <a:t>curriculum has been fully developed and </a:t>
            </a:r>
            <a:r>
              <a:rPr sz="2400" dirty="0">
                <a:latin typeface="Arial"/>
                <a:cs typeface="Arial"/>
              </a:rPr>
              <a:t>put </a:t>
            </a:r>
            <a:r>
              <a:rPr sz="2400" spc="-5" dirty="0">
                <a:latin typeface="Arial"/>
                <a:cs typeface="Arial"/>
              </a:rPr>
              <a:t>into  operation.</a:t>
            </a:r>
            <a:endParaRPr sz="2400">
              <a:latin typeface="Arial"/>
              <a:cs typeface="Arial"/>
            </a:endParaRPr>
          </a:p>
          <a:p>
            <a:pPr marL="286385" marR="53340" indent="-274320" algn="just">
              <a:lnSpc>
                <a:spcPct val="100000"/>
              </a:lnSpc>
              <a:spcBef>
                <a:spcPts val="600"/>
              </a:spcBef>
              <a:buClr>
                <a:srgbClr val="D24717"/>
              </a:buClr>
              <a:buSzPct val="85416"/>
              <a:buFont typeface="Wingdings 2"/>
              <a:buChar char=""/>
              <a:tabLst>
                <a:tab pos="287020" algn="l"/>
              </a:tabLst>
            </a:pPr>
            <a:r>
              <a:rPr sz="2400" spc="-5" dirty="0">
                <a:latin typeface="Arial"/>
                <a:cs typeface="Arial"/>
              </a:rPr>
              <a:t>Through summative evaluation, the overall effectiveness and  quality </a:t>
            </a:r>
            <a:r>
              <a:rPr sz="2400" dirty="0">
                <a:latin typeface="Arial"/>
                <a:cs typeface="Arial"/>
              </a:rPr>
              <a:t>of </a:t>
            </a:r>
            <a:r>
              <a:rPr sz="2400" spc="-5" dirty="0">
                <a:latin typeface="Arial"/>
                <a:cs typeface="Arial"/>
              </a:rPr>
              <a:t>a new curriculum improvement and adjustment are  planned and introduced in </a:t>
            </a:r>
            <a:r>
              <a:rPr sz="2400" dirty="0">
                <a:latin typeface="Arial"/>
                <a:cs typeface="Arial"/>
              </a:rPr>
              <a:t>the</a:t>
            </a:r>
            <a:r>
              <a:rPr sz="2400" spc="50" dirty="0">
                <a:latin typeface="Arial"/>
                <a:cs typeface="Arial"/>
              </a:rPr>
              <a:t> </a:t>
            </a:r>
            <a:r>
              <a:rPr sz="2400" spc="-5" dirty="0">
                <a:latin typeface="Arial"/>
                <a:cs typeface="Arial"/>
              </a:rPr>
              <a:t>schools.</a:t>
            </a:r>
            <a:endParaRPr sz="2400">
              <a:latin typeface="Arial"/>
              <a:cs typeface="Arial"/>
            </a:endParaRPr>
          </a:p>
          <a:p>
            <a:pPr marL="286385" marR="5080" indent="-274320">
              <a:lnSpc>
                <a:spcPct val="100000"/>
              </a:lnSpc>
              <a:spcBef>
                <a:spcPts val="605"/>
              </a:spcBef>
              <a:buClr>
                <a:srgbClr val="D24717"/>
              </a:buClr>
              <a:buSzPct val="85416"/>
              <a:buFont typeface="Wingdings 2"/>
              <a:buChar char=""/>
              <a:tabLst>
                <a:tab pos="286385" algn="l"/>
                <a:tab pos="287020" algn="l"/>
              </a:tabLst>
            </a:pPr>
            <a:r>
              <a:rPr sz="2400" spc="-5" dirty="0">
                <a:latin typeface="Arial"/>
                <a:cs typeface="Arial"/>
              </a:rPr>
              <a:t>Summative </a:t>
            </a:r>
            <a:r>
              <a:rPr sz="2400" spc="-10" dirty="0">
                <a:latin typeface="Arial"/>
                <a:cs typeface="Arial"/>
              </a:rPr>
              <a:t>evaluation </a:t>
            </a:r>
            <a:r>
              <a:rPr sz="2400" spc="-5" dirty="0">
                <a:latin typeface="Arial"/>
                <a:cs typeface="Arial"/>
              </a:rPr>
              <a:t>is based on </a:t>
            </a:r>
            <a:r>
              <a:rPr sz="2400" dirty="0">
                <a:latin typeface="Arial"/>
                <a:cs typeface="Arial"/>
              </a:rPr>
              <a:t>tests’ </a:t>
            </a:r>
            <a:r>
              <a:rPr sz="2400" spc="-5" dirty="0">
                <a:latin typeface="Arial"/>
                <a:cs typeface="Arial"/>
              </a:rPr>
              <a:t>results, </a:t>
            </a:r>
            <a:r>
              <a:rPr sz="2400" dirty="0">
                <a:latin typeface="Arial"/>
                <a:cs typeface="Arial"/>
              </a:rPr>
              <a:t>students  reactions to the </a:t>
            </a:r>
            <a:r>
              <a:rPr sz="2400" spc="-5" dirty="0">
                <a:latin typeface="Arial"/>
                <a:cs typeface="Arial"/>
              </a:rPr>
              <a:t>instruction, teachers’ views concerning </a:t>
            </a:r>
            <a:r>
              <a:rPr sz="2400" dirty="0">
                <a:latin typeface="Arial"/>
                <a:cs typeface="Arial"/>
              </a:rPr>
              <a:t>the  </a:t>
            </a:r>
            <a:r>
              <a:rPr sz="2400" spc="-5" dirty="0">
                <a:latin typeface="Arial"/>
                <a:cs typeface="Arial"/>
              </a:rPr>
              <a:t>effectiveness </a:t>
            </a:r>
            <a:r>
              <a:rPr sz="2400" dirty="0">
                <a:latin typeface="Arial"/>
                <a:cs typeface="Arial"/>
              </a:rPr>
              <a:t>of </a:t>
            </a:r>
            <a:r>
              <a:rPr sz="2400" spc="-5" dirty="0">
                <a:latin typeface="Arial"/>
                <a:cs typeface="Arial"/>
              </a:rPr>
              <a:t>instruction, follow-up studies </a:t>
            </a:r>
            <a:r>
              <a:rPr sz="2400" dirty="0">
                <a:latin typeface="Arial"/>
                <a:cs typeface="Arial"/>
              </a:rPr>
              <a:t>of </a:t>
            </a:r>
            <a:r>
              <a:rPr sz="2400" spc="-5" dirty="0">
                <a:latin typeface="Arial"/>
                <a:cs typeface="Arial"/>
              </a:rPr>
              <a:t>students who  have participated in </a:t>
            </a:r>
            <a:r>
              <a:rPr sz="2400" dirty="0">
                <a:latin typeface="Arial"/>
                <a:cs typeface="Arial"/>
              </a:rPr>
              <a:t>a </a:t>
            </a:r>
            <a:r>
              <a:rPr sz="2400" spc="-5" dirty="0">
                <a:latin typeface="Arial"/>
                <a:cs typeface="Arial"/>
              </a:rPr>
              <a:t>program of instruction, parents’  reactions and such other </a:t>
            </a:r>
            <a:r>
              <a:rPr sz="2400" dirty="0">
                <a:latin typeface="Arial"/>
                <a:cs typeface="Arial"/>
              </a:rPr>
              <a:t>types of </a:t>
            </a:r>
            <a:r>
              <a:rPr sz="2400" spc="-5" dirty="0">
                <a:latin typeface="Arial"/>
                <a:cs typeface="Arial"/>
              </a:rPr>
              <a:t>evidence </a:t>
            </a:r>
            <a:r>
              <a:rPr sz="2400" dirty="0">
                <a:latin typeface="Arial"/>
                <a:cs typeface="Arial"/>
              </a:rPr>
              <a:t>of </a:t>
            </a:r>
            <a:r>
              <a:rPr sz="2400" spc="-5" dirty="0">
                <a:latin typeface="Arial"/>
                <a:cs typeface="Arial"/>
              </a:rPr>
              <a:t>varing degree  </a:t>
            </a:r>
            <a:r>
              <a:rPr sz="2400" dirty="0">
                <a:latin typeface="Arial"/>
                <a:cs typeface="Arial"/>
              </a:rPr>
              <a:t>of</a:t>
            </a:r>
            <a:r>
              <a:rPr sz="2400" spc="-5" dirty="0">
                <a:latin typeface="Arial"/>
                <a:cs typeface="Arial"/>
              </a:rPr>
              <a:t> </a:t>
            </a:r>
            <a:r>
              <a:rPr sz="2400" spc="-25" dirty="0">
                <a:latin typeface="Arial"/>
                <a:cs typeface="Arial"/>
              </a:rPr>
              <a:t>validity.</a:t>
            </a:r>
            <a:endParaRPr sz="240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645614"/>
            <a:ext cx="7464756" cy="504625"/>
          </a:xfrm>
          <a:prstGeom prst="rect">
            <a:avLst/>
          </a:prstGeom>
        </p:spPr>
        <p:style>
          <a:lnRef idx="0">
            <a:schemeClr val="accent4"/>
          </a:lnRef>
          <a:fillRef idx="3">
            <a:schemeClr val="accent4"/>
          </a:fillRef>
          <a:effectRef idx="3">
            <a:schemeClr val="accent4"/>
          </a:effectRef>
          <a:fontRef idx="minor">
            <a:schemeClr val="lt1"/>
          </a:fontRef>
        </p:style>
        <p:txBody>
          <a:bodyPr vert="horz" wrap="square" lIns="0" tIns="12065" rIns="0" bIns="0" rtlCol="0">
            <a:spAutoFit/>
          </a:bodyPr>
          <a:lstStyle/>
          <a:p>
            <a:pPr marL="12700" algn="ctr">
              <a:lnSpc>
                <a:spcPct val="100000"/>
              </a:lnSpc>
              <a:spcBef>
                <a:spcPts val="95"/>
              </a:spcBef>
            </a:pPr>
            <a:r>
              <a:rPr sz="3200" spc="-5" dirty="0"/>
              <a:t>2.1 Development of Curriculum in</a:t>
            </a:r>
            <a:r>
              <a:rPr sz="3200" spc="75" dirty="0"/>
              <a:t> </a:t>
            </a:r>
            <a:r>
              <a:rPr sz="3200" dirty="0"/>
              <a:t>Islam</a:t>
            </a:r>
          </a:p>
        </p:txBody>
      </p:sp>
      <p:sp>
        <p:nvSpPr>
          <p:cNvPr id="3" name="object 3"/>
          <p:cNvSpPr txBox="1"/>
          <p:nvPr/>
        </p:nvSpPr>
        <p:spPr>
          <a:xfrm>
            <a:off x="993444" y="1436878"/>
            <a:ext cx="7552690" cy="4081245"/>
          </a:xfrm>
          <a:prstGeom prst="rect">
            <a:avLst/>
          </a:prstGeom>
        </p:spPr>
        <p:txBody>
          <a:bodyPr vert="horz" wrap="square" lIns="0" tIns="48895" rIns="0" bIns="0" rtlCol="0">
            <a:spAutoFit/>
          </a:bodyPr>
          <a:lstStyle/>
          <a:p>
            <a:pPr marL="286385" marR="54610" indent="-274320">
              <a:lnSpc>
                <a:spcPct val="90100"/>
              </a:lnSpc>
              <a:spcBef>
                <a:spcPts val="385"/>
              </a:spcBef>
              <a:buClr>
                <a:srgbClr val="D24717"/>
              </a:buClr>
              <a:buSzPct val="85416"/>
              <a:buFont typeface="Wingdings 2"/>
              <a:buChar char=""/>
              <a:tabLst>
                <a:tab pos="286385" algn="l"/>
                <a:tab pos="287020" algn="l"/>
              </a:tabLst>
            </a:pPr>
            <a:r>
              <a:rPr sz="2000" spc="-5" dirty="0">
                <a:latin typeface="Arial"/>
                <a:cs typeface="Arial"/>
              </a:rPr>
              <a:t>During </a:t>
            </a:r>
            <a:r>
              <a:rPr sz="2000" dirty="0">
                <a:latin typeface="Arial"/>
                <a:cs typeface="Arial"/>
              </a:rPr>
              <a:t>the </a:t>
            </a:r>
            <a:r>
              <a:rPr sz="2000" spc="-5" dirty="0">
                <a:latin typeface="Arial"/>
                <a:cs typeface="Arial"/>
              </a:rPr>
              <a:t>period </a:t>
            </a:r>
            <a:r>
              <a:rPr sz="2000" dirty="0">
                <a:latin typeface="Arial"/>
                <a:cs typeface="Arial"/>
              </a:rPr>
              <a:t>of </a:t>
            </a:r>
            <a:r>
              <a:rPr sz="2000" spc="-5" dirty="0">
                <a:latin typeface="Arial"/>
                <a:cs typeface="Arial"/>
              </a:rPr>
              <a:t>Hazrat Umar </a:t>
            </a:r>
            <a:r>
              <a:rPr sz="2000" dirty="0">
                <a:latin typeface="Arial"/>
                <a:cs typeface="Arial"/>
              </a:rPr>
              <a:t>(RA) the </a:t>
            </a:r>
            <a:r>
              <a:rPr sz="2000" spc="-5" dirty="0">
                <a:latin typeface="Arial"/>
                <a:cs typeface="Arial"/>
              </a:rPr>
              <a:t>curriculum  included horse-riding and preparation </a:t>
            </a:r>
            <a:r>
              <a:rPr sz="2000" dirty="0">
                <a:latin typeface="Arial"/>
                <a:cs typeface="Arial"/>
              </a:rPr>
              <a:t>of armaments  </a:t>
            </a:r>
            <a:r>
              <a:rPr sz="2000" spc="-5" dirty="0">
                <a:latin typeface="Arial"/>
                <a:cs typeface="Arial"/>
              </a:rPr>
              <a:t>besides other</a:t>
            </a:r>
            <a:r>
              <a:rPr sz="2000" spc="20" dirty="0">
                <a:latin typeface="Arial"/>
                <a:cs typeface="Arial"/>
              </a:rPr>
              <a:t> </a:t>
            </a:r>
            <a:r>
              <a:rPr sz="2000" spc="-5" dirty="0">
                <a:latin typeface="Arial"/>
                <a:cs typeface="Arial"/>
              </a:rPr>
              <a:t>subjects.</a:t>
            </a:r>
            <a:endParaRPr sz="2000" dirty="0">
              <a:latin typeface="Arial"/>
              <a:cs typeface="Arial"/>
            </a:endParaRPr>
          </a:p>
          <a:p>
            <a:pPr marL="286385" marR="5080" indent="-274320">
              <a:lnSpc>
                <a:spcPct val="90000"/>
              </a:lnSpc>
              <a:spcBef>
                <a:spcPts val="600"/>
              </a:spcBef>
              <a:buClr>
                <a:srgbClr val="D24717"/>
              </a:buClr>
              <a:buSzPct val="85416"/>
              <a:buFont typeface="Wingdings 2"/>
              <a:buChar char=""/>
              <a:tabLst>
                <a:tab pos="286385" algn="l"/>
                <a:tab pos="287020" algn="l"/>
              </a:tabLst>
            </a:pPr>
            <a:r>
              <a:rPr sz="2000" spc="-5" dirty="0">
                <a:latin typeface="Arial"/>
                <a:cs typeface="Arial"/>
              </a:rPr>
              <a:t>During </a:t>
            </a:r>
            <a:r>
              <a:rPr sz="2000" dirty="0">
                <a:latin typeface="Arial"/>
                <a:cs typeface="Arial"/>
              </a:rPr>
              <a:t>the </a:t>
            </a:r>
            <a:r>
              <a:rPr sz="2000" spc="-5" dirty="0">
                <a:latin typeface="Arial"/>
                <a:cs typeface="Arial"/>
              </a:rPr>
              <a:t>period </a:t>
            </a:r>
            <a:r>
              <a:rPr sz="2000" dirty="0">
                <a:latin typeface="Arial"/>
                <a:cs typeface="Arial"/>
              </a:rPr>
              <a:t>of Omayyads </a:t>
            </a:r>
            <a:r>
              <a:rPr sz="2000" spc="-5" dirty="0">
                <a:latin typeface="Arial"/>
                <a:cs typeface="Arial"/>
              </a:rPr>
              <a:t>notable progress was  made in various fields </a:t>
            </a:r>
            <a:r>
              <a:rPr sz="2000" dirty="0">
                <a:latin typeface="Arial"/>
                <a:cs typeface="Arial"/>
              </a:rPr>
              <a:t>of </a:t>
            </a:r>
            <a:r>
              <a:rPr sz="2000" spc="-5" dirty="0">
                <a:latin typeface="Arial"/>
                <a:cs typeface="Arial"/>
              </a:rPr>
              <a:t>education. During </a:t>
            </a:r>
            <a:r>
              <a:rPr sz="2000" dirty="0">
                <a:latin typeface="Arial"/>
                <a:cs typeface="Arial"/>
              </a:rPr>
              <a:t>this </a:t>
            </a:r>
            <a:r>
              <a:rPr sz="2000" spc="-5" dirty="0">
                <a:latin typeface="Arial"/>
                <a:cs typeface="Arial"/>
              </a:rPr>
              <a:t>period  curriculum included Arabic </a:t>
            </a:r>
            <a:r>
              <a:rPr sz="2000" spc="-20" dirty="0">
                <a:latin typeface="Arial"/>
                <a:cs typeface="Arial"/>
              </a:rPr>
              <a:t>Grammar, </a:t>
            </a:r>
            <a:r>
              <a:rPr sz="2000" spc="-5" dirty="0">
                <a:latin typeface="Arial"/>
                <a:cs typeface="Arial"/>
              </a:rPr>
              <a:t>Rhetoric, Fiqh,  Hadith, </a:t>
            </a:r>
            <a:r>
              <a:rPr sz="2000" dirty="0">
                <a:latin typeface="Arial"/>
                <a:cs typeface="Arial"/>
              </a:rPr>
              <a:t>Mathematics </a:t>
            </a:r>
            <a:r>
              <a:rPr sz="2000" spc="-5" dirty="0">
                <a:latin typeface="Arial"/>
                <a:cs typeface="Arial"/>
              </a:rPr>
              <a:t>and Medicine with </a:t>
            </a:r>
            <a:r>
              <a:rPr sz="2000" dirty="0">
                <a:latin typeface="Arial"/>
                <a:cs typeface="Arial"/>
              </a:rPr>
              <a:t>other  </a:t>
            </a:r>
            <a:r>
              <a:rPr sz="2000" spc="-5" dirty="0">
                <a:latin typeface="Arial"/>
                <a:cs typeface="Arial"/>
              </a:rPr>
              <a:t>subjects.</a:t>
            </a:r>
            <a:endParaRPr sz="2000" dirty="0">
              <a:latin typeface="Arial"/>
              <a:cs typeface="Arial"/>
            </a:endParaRPr>
          </a:p>
          <a:p>
            <a:pPr marL="286385" marR="55244" indent="-274320">
              <a:lnSpc>
                <a:spcPct val="90000"/>
              </a:lnSpc>
              <a:spcBef>
                <a:spcPts val="600"/>
              </a:spcBef>
              <a:buClr>
                <a:srgbClr val="D24717"/>
              </a:buClr>
              <a:buSzPct val="85416"/>
              <a:buFont typeface="Wingdings 2"/>
              <a:buChar char=""/>
              <a:tabLst>
                <a:tab pos="286385" algn="l"/>
                <a:tab pos="287020" algn="l"/>
              </a:tabLst>
            </a:pPr>
            <a:r>
              <a:rPr sz="2000" spc="-5" dirty="0">
                <a:latin typeface="Arial"/>
                <a:cs typeface="Arial"/>
              </a:rPr>
              <a:t>During </a:t>
            </a:r>
            <a:r>
              <a:rPr sz="2000" dirty="0">
                <a:latin typeface="Arial"/>
                <a:cs typeface="Arial"/>
              </a:rPr>
              <a:t>the </a:t>
            </a:r>
            <a:r>
              <a:rPr sz="2000" spc="-5" dirty="0">
                <a:latin typeface="Arial"/>
                <a:cs typeface="Arial"/>
              </a:rPr>
              <a:t>period </a:t>
            </a:r>
            <a:r>
              <a:rPr sz="2000" dirty="0">
                <a:latin typeface="Arial"/>
                <a:cs typeface="Arial"/>
              </a:rPr>
              <a:t>of </a:t>
            </a:r>
            <a:r>
              <a:rPr sz="2000" spc="-5" dirty="0">
                <a:latin typeface="Arial"/>
                <a:cs typeface="Arial"/>
              </a:rPr>
              <a:t>Abbasides (Banu Abbas) Muslim  educaiton visited new lands. Islam had spread </a:t>
            </a:r>
            <a:r>
              <a:rPr sz="2000" dirty="0">
                <a:latin typeface="Arial"/>
                <a:cs typeface="Arial"/>
              </a:rPr>
              <a:t>to the  </a:t>
            </a:r>
            <a:r>
              <a:rPr sz="2000" spc="-5" dirty="0">
                <a:latin typeface="Arial"/>
                <a:cs typeface="Arial"/>
              </a:rPr>
              <a:t>whole </a:t>
            </a:r>
            <a:r>
              <a:rPr sz="2000" dirty="0">
                <a:latin typeface="Arial"/>
                <a:cs typeface="Arial"/>
              </a:rPr>
              <a:t>of </a:t>
            </a:r>
            <a:r>
              <a:rPr sz="2000" spc="-5" dirty="0">
                <a:latin typeface="Arial"/>
                <a:cs typeface="Arial"/>
              </a:rPr>
              <a:t>North Africa, Southern Europe, Middle East,  Central Asia and South East Asiam Subt-continent.</a:t>
            </a:r>
            <a:r>
              <a:rPr sz="2000" spc="-150" dirty="0">
                <a:latin typeface="Arial"/>
                <a:cs typeface="Arial"/>
              </a:rPr>
              <a:t> </a:t>
            </a:r>
            <a:r>
              <a:rPr sz="2000" dirty="0">
                <a:latin typeface="Arial"/>
                <a:cs typeface="Arial"/>
              </a:rPr>
              <a:t>In  </a:t>
            </a:r>
            <a:r>
              <a:rPr sz="2000" spc="-5" dirty="0">
                <a:latin typeface="Arial"/>
                <a:cs typeface="Arial"/>
              </a:rPr>
              <a:t>this period many new subjects </a:t>
            </a:r>
            <a:r>
              <a:rPr sz="2000" dirty="0">
                <a:latin typeface="Arial"/>
                <a:cs typeface="Arial"/>
              </a:rPr>
              <a:t>of </a:t>
            </a:r>
            <a:r>
              <a:rPr sz="2000" spc="-5" dirty="0">
                <a:latin typeface="Arial"/>
                <a:cs typeface="Arial"/>
              </a:rPr>
              <a:t>studies were added  like astronomy and new laboratories </a:t>
            </a:r>
            <a:r>
              <a:rPr sz="2000" dirty="0">
                <a:latin typeface="Arial"/>
                <a:cs typeface="Arial"/>
              </a:rPr>
              <a:t>formed, </a:t>
            </a:r>
            <a:r>
              <a:rPr sz="2000" spc="-25" dirty="0">
                <a:latin typeface="Arial"/>
                <a:cs typeface="Arial"/>
              </a:rPr>
              <a:t>history,  </a:t>
            </a:r>
            <a:r>
              <a:rPr sz="2000" spc="-20" dirty="0">
                <a:latin typeface="Arial"/>
                <a:cs typeface="Arial"/>
              </a:rPr>
              <a:t>geography, </a:t>
            </a:r>
            <a:r>
              <a:rPr sz="2000" dirty="0">
                <a:latin typeface="Arial"/>
                <a:cs typeface="Arial"/>
              </a:rPr>
              <a:t>Math, Arithmetic, </a:t>
            </a:r>
            <a:r>
              <a:rPr sz="2000" spc="-5" dirty="0">
                <a:latin typeface="Arial"/>
                <a:cs typeface="Arial"/>
              </a:rPr>
              <a:t>Algebra, </a:t>
            </a:r>
            <a:r>
              <a:rPr sz="2000" spc="-20" dirty="0">
                <a:latin typeface="Arial"/>
                <a:cs typeface="Arial"/>
              </a:rPr>
              <a:t>Geometry,  </a:t>
            </a:r>
            <a:r>
              <a:rPr sz="2000" spc="-25" dirty="0">
                <a:latin typeface="Arial"/>
                <a:cs typeface="Arial"/>
              </a:rPr>
              <a:t>Trigonometry, </a:t>
            </a:r>
            <a:r>
              <a:rPr sz="2000" spc="-5" dirty="0">
                <a:latin typeface="Arial"/>
                <a:cs typeface="Arial"/>
              </a:rPr>
              <a:t>Philosophy and</a:t>
            </a:r>
            <a:r>
              <a:rPr sz="2000" spc="75" dirty="0">
                <a:latin typeface="Arial"/>
                <a:cs typeface="Arial"/>
              </a:rPr>
              <a:t> </a:t>
            </a:r>
            <a:r>
              <a:rPr sz="2000" spc="-5" dirty="0">
                <a:latin typeface="Arial"/>
                <a:cs typeface="Arial"/>
              </a:rPr>
              <a:t>Ethics.</a:t>
            </a:r>
            <a:endParaRPr sz="2400" dirty="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641322"/>
            <a:ext cx="7696200" cy="504625"/>
          </a:xfrm>
          <a:prstGeom prst="rect">
            <a:avLst/>
          </a:prstGeom>
        </p:spPr>
        <p:style>
          <a:lnRef idx="0">
            <a:schemeClr val="accent4"/>
          </a:lnRef>
          <a:fillRef idx="3">
            <a:schemeClr val="accent4"/>
          </a:fillRef>
          <a:effectRef idx="3">
            <a:schemeClr val="accent4"/>
          </a:effectRef>
          <a:fontRef idx="minor">
            <a:schemeClr val="lt1"/>
          </a:fontRef>
        </p:style>
        <p:txBody>
          <a:bodyPr vert="horz" wrap="square" lIns="0" tIns="12065" rIns="0" bIns="0" rtlCol="0">
            <a:spAutoFit/>
          </a:bodyPr>
          <a:lstStyle/>
          <a:p>
            <a:pPr marL="12700" algn="ctr">
              <a:lnSpc>
                <a:spcPct val="100000"/>
              </a:lnSpc>
              <a:spcBef>
                <a:spcPts val="95"/>
              </a:spcBef>
            </a:pPr>
            <a:r>
              <a:rPr sz="3200" spc="-5" dirty="0"/>
              <a:t>2.1 Development of Curriculum in</a:t>
            </a:r>
            <a:r>
              <a:rPr sz="3200" spc="75" dirty="0"/>
              <a:t> </a:t>
            </a:r>
            <a:r>
              <a:rPr sz="3200" dirty="0"/>
              <a:t>Islam</a:t>
            </a:r>
          </a:p>
        </p:txBody>
      </p:sp>
      <p:sp>
        <p:nvSpPr>
          <p:cNvPr id="3" name="object 3"/>
          <p:cNvSpPr txBox="1"/>
          <p:nvPr/>
        </p:nvSpPr>
        <p:spPr>
          <a:xfrm>
            <a:off x="980744" y="1432306"/>
            <a:ext cx="7549515" cy="5288280"/>
          </a:xfrm>
          <a:prstGeom prst="rect">
            <a:avLst/>
          </a:prstGeom>
        </p:spPr>
        <p:txBody>
          <a:bodyPr vert="horz" wrap="square" lIns="0" tIns="52705" rIns="0" bIns="0" rtlCol="0">
            <a:spAutoFit/>
          </a:bodyPr>
          <a:lstStyle/>
          <a:p>
            <a:pPr marL="299085" marR="701675" indent="-274320">
              <a:lnSpc>
                <a:spcPct val="90000"/>
              </a:lnSpc>
              <a:spcBef>
                <a:spcPts val="415"/>
              </a:spcBef>
              <a:buClr>
                <a:srgbClr val="D24717"/>
              </a:buClr>
              <a:buSzPct val="84615"/>
              <a:buFont typeface="Wingdings 2"/>
              <a:buChar char=""/>
              <a:tabLst>
                <a:tab pos="299720" algn="l"/>
              </a:tabLst>
            </a:pPr>
            <a:r>
              <a:rPr sz="2600" dirty="0">
                <a:latin typeface="Arial"/>
                <a:cs typeface="Arial"/>
              </a:rPr>
              <a:t>During the </a:t>
            </a:r>
            <a:r>
              <a:rPr sz="2600" spc="5" dirty="0">
                <a:latin typeface="Arial"/>
                <a:cs typeface="Arial"/>
              </a:rPr>
              <a:t>10</a:t>
            </a:r>
            <a:r>
              <a:rPr sz="2550" spc="7" baseline="26143" dirty="0">
                <a:latin typeface="Arial"/>
                <a:cs typeface="Arial"/>
              </a:rPr>
              <a:t>th </a:t>
            </a:r>
            <a:r>
              <a:rPr sz="2600" dirty="0">
                <a:latin typeface="Arial"/>
                <a:cs typeface="Arial"/>
              </a:rPr>
              <a:t>and </a:t>
            </a:r>
            <a:r>
              <a:rPr sz="2600" spc="-45" dirty="0">
                <a:latin typeface="Arial"/>
                <a:cs typeface="Arial"/>
              </a:rPr>
              <a:t>11</a:t>
            </a:r>
            <a:r>
              <a:rPr sz="2550" spc="-67" baseline="26143" dirty="0">
                <a:latin typeface="Arial"/>
                <a:cs typeface="Arial"/>
              </a:rPr>
              <a:t>th </a:t>
            </a:r>
            <a:r>
              <a:rPr sz="2600" dirty="0">
                <a:latin typeface="Arial"/>
                <a:cs typeface="Arial"/>
              </a:rPr>
              <a:t>Centuries many new  important and unimportant subjects of study  appeared.</a:t>
            </a:r>
            <a:endParaRPr sz="2600">
              <a:latin typeface="Arial"/>
              <a:cs typeface="Arial"/>
            </a:endParaRPr>
          </a:p>
          <a:p>
            <a:pPr marL="299085" marR="17780" indent="-274320">
              <a:lnSpc>
                <a:spcPts val="2810"/>
              </a:lnSpc>
              <a:spcBef>
                <a:spcPts val="640"/>
              </a:spcBef>
              <a:buClr>
                <a:srgbClr val="D24717"/>
              </a:buClr>
              <a:buSzPct val="84615"/>
              <a:buFont typeface="Wingdings 2"/>
              <a:buChar char=""/>
              <a:tabLst>
                <a:tab pos="299720" algn="l"/>
              </a:tabLst>
            </a:pPr>
            <a:r>
              <a:rPr sz="2600" dirty="0">
                <a:latin typeface="Arial"/>
                <a:cs typeface="Arial"/>
              </a:rPr>
              <a:t>Imam Ghazali introduced reforms in the  curriculum. He divided the subject into Farz-e-Ain  and</a:t>
            </a:r>
            <a:r>
              <a:rPr sz="2600" spc="-5" dirty="0">
                <a:latin typeface="Arial"/>
                <a:cs typeface="Arial"/>
              </a:rPr>
              <a:t> </a:t>
            </a:r>
            <a:r>
              <a:rPr sz="2600" dirty="0">
                <a:latin typeface="Arial"/>
                <a:cs typeface="Arial"/>
              </a:rPr>
              <a:t>Farz-e-Kifaya.</a:t>
            </a:r>
            <a:endParaRPr sz="2600">
              <a:latin typeface="Arial"/>
              <a:cs typeface="Arial"/>
            </a:endParaRPr>
          </a:p>
          <a:p>
            <a:pPr marL="299085" marR="292100" indent="-274320">
              <a:lnSpc>
                <a:spcPts val="2810"/>
              </a:lnSpc>
              <a:spcBef>
                <a:spcPts val="595"/>
              </a:spcBef>
              <a:buClr>
                <a:srgbClr val="D24717"/>
              </a:buClr>
              <a:buSzPct val="84615"/>
              <a:buFont typeface="Wingdings 2"/>
              <a:buChar char=""/>
              <a:tabLst>
                <a:tab pos="299720" algn="l"/>
              </a:tabLst>
            </a:pPr>
            <a:r>
              <a:rPr sz="2600" dirty="0">
                <a:latin typeface="Arial"/>
                <a:cs typeface="Arial"/>
              </a:rPr>
              <a:t>Every Muslim was bound to learn about Farz-e-  Ain, subject like Kalima, prayers, fasting, Nazra  Quran, Fiqh, Hadith, Ilm-ul-Kalam and other  essential fundamental of</a:t>
            </a:r>
            <a:r>
              <a:rPr sz="2600" spc="-45" dirty="0">
                <a:latin typeface="Arial"/>
                <a:cs typeface="Arial"/>
              </a:rPr>
              <a:t> </a:t>
            </a:r>
            <a:r>
              <a:rPr sz="2600" dirty="0">
                <a:latin typeface="Arial"/>
                <a:cs typeface="Arial"/>
              </a:rPr>
              <a:t>Islam.</a:t>
            </a:r>
            <a:endParaRPr sz="2600">
              <a:latin typeface="Arial"/>
              <a:cs typeface="Arial"/>
            </a:endParaRPr>
          </a:p>
          <a:p>
            <a:pPr marL="299085" marR="320675" indent="-274320">
              <a:lnSpc>
                <a:spcPts val="2810"/>
              </a:lnSpc>
              <a:spcBef>
                <a:spcPts val="595"/>
              </a:spcBef>
              <a:buClr>
                <a:srgbClr val="D24717"/>
              </a:buClr>
              <a:buSzPct val="84615"/>
              <a:buFont typeface="Wingdings 2"/>
              <a:buChar char=""/>
              <a:tabLst>
                <a:tab pos="299720" algn="l"/>
              </a:tabLst>
            </a:pPr>
            <a:r>
              <a:rPr sz="2600" dirty="0">
                <a:latin typeface="Arial"/>
                <a:cs typeface="Arial"/>
              </a:rPr>
              <a:t>Under Farz-e-Kifaya, he introduced useful  subjects. The elective subjects were Science</a:t>
            </a:r>
            <a:r>
              <a:rPr sz="2600" spc="-120" dirty="0">
                <a:latin typeface="Arial"/>
                <a:cs typeface="Arial"/>
              </a:rPr>
              <a:t> </a:t>
            </a:r>
            <a:r>
              <a:rPr sz="2600" dirty="0">
                <a:latin typeface="Arial"/>
                <a:cs typeface="Arial"/>
              </a:rPr>
              <a:t>of  Medicine, </a:t>
            </a:r>
            <a:r>
              <a:rPr sz="2600" spc="-25" dirty="0">
                <a:latin typeface="Arial"/>
                <a:cs typeface="Arial"/>
              </a:rPr>
              <a:t>surgery, </a:t>
            </a:r>
            <a:r>
              <a:rPr sz="2600" dirty="0">
                <a:latin typeface="Arial"/>
                <a:cs typeface="Arial"/>
              </a:rPr>
              <a:t>Math, Politics, Literature,  </a:t>
            </a:r>
            <a:r>
              <a:rPr sz="2600" spc="-25" dirty="0">
                <a:latin typeface="Arial"/>
                <a:cs typeface="Arial"/>
              </a:rPr>
              <a:t>History, </a:t>
            </a:r>
            <a:r>
              <a:rPr sz="2600" spc="-20" dirty="0">
                <a:latin typeface="Arial"/>
                <a:cs typeface="Arial"/>
              </a:rPr>
              <a:t>Geography, </a:t>
            </a:r>
            <a:r>
              <a:rPr sz="2600" dirty="0">
                <a:latin typeface="Arial"/>
                <a:cs typeface="Arial"/>
              </a:rPr>
              <a:t>tailoring,</a:t>
            </a:r>
            <a:r>
              <a:rPr sz="2600" spc="-5" dirty="0">
                <a:latin typeface="Arial"/>
                <a:cs typeface="Arial"/>
              </a:rPr>
              <a:t> </a:t>
            </a:r>
            <a:r>
              <a:rPr sz="2600" dirty="0">
                <a:latin typeface="Arial"/>
                <a:cs typeface="Arial"/>
              </a:rPr>
              <a:t>hair-cutting,</a:t>
            </a:r>
            <a:endParaRPr sz="26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83082" rIns="0" bIns="0" rtlCol="0">
            <a:spAutoFit/>
          </a:bodyPr>
          <a:lstStyle/>
          <a:p>
            <a:pPr marL="12700" marR="5080">
              <a:lnSpc>
                <a:spcPct val="100000"/>
              </a:lnSpc>
              <a:spcBef>
                <a:spcPts val="95"/>
              </a:spcBef>
            </a:pPr>
            <a:r>
              <a:rPr spc="-5" dirty="0"/>
              <a:t>2.2 Development of Curriculum in </a:t>
            </a:r>
            <a:r>
              <a:rPr spc="5" dirty="0"/>
              <a:t>Sub-  </a:t>
            </a:r>
            <a:r>
              <a:rPr spc="-5" dirty="0"/>
              <a:t>Continent</a:t>
            </a:r>
          </a:p>
        </p:txBody>
      </p:sp>
      <p:sp>
        <p:nvSpPr>
          <p:cNvPr id="3" name="object 3"/>
          <p:cNvSpPr txBox="1"/>
          <p:nvPr/>
        </p:nvSpPr>
        <p:spPr>
          <a:xfrm>
            <a:off x="980744" y="1436878"/>
            <a:ext cx="7511415" cy="5229860"/>
          </a:xfrm>
          <a:prstGeom prst="rect">
            <a:avLst/>
          </a:prstGeom>
        </p:spPr>
        <p:txBody>
          <a:bodyPr vert="horz" wrap="square" lIns="0" tIns="48895" rIns="0" bIns="0" rtlCol="0">
            <a:spAutoFit/>
          </a:bodyPr>
          <a:lstStyle/>
          <a:p>
            <a:pPr marL="299085" marR="17780" indent="-274320">
              <a:lnSpc>
                <a:spcPct val="90100"/>
              </a:lnSpc>
              <a:spcBef>
                <a:spcPts val="385"/>
              </a:spcBef>
              <a:buClr>
                <a:srgbClr val="D24717"/>
              </a:buClr>
              <a:buSzPct val="85416"/>
              <a:buFont typeface="Wingdings 2"/>
              <a:buChar char=""/>
              <a:tabLst>
                <a:tab pos="299085" algn="l"/>
                <a:tab pos="299720" algn="l"/>
              </a:tabLst>
            </a:pPr>
            <a:r>
              <a:rPr sz="2400" spc="-5" dirty="0">
                <a:latin typeface="Arial"/>
                <a:cs typeface="Arial"/>
              </a:rPr>
              <a:t>Under </a:t>
            </a:r>
            <a:r>
              <a:rPr sz="2400" dirty="0">
                <a:latin typeface="Arial"/>
                <a:cs typeface="Arial"/>
              </a:rPr>
              <a:t>the </a:t>
            </a:r>
            <a:r>
              <a:rPr sz="2400" spc="-5" dirty="0">
                <a:latin typeface="Arial"/>
                <a:cs typeface="Arial"/>
              </a:rPr>
              <a:t>Muslim rule, changes in curriculum were  introduced </a:t>
            </a:r>
            <a:r>
              <a:rPr sz="2400" dirty="0">
                <a:latin typeface="Arial"/>
                <a:cs typeface="Arial"/>
              </a:rPr>
              <a:t>from time to time to frame </a:t>
            </a:r>
            <a:r>
              <a:rPr sz="2400" spc="-5" dirty="0">
                <a:latin typeface="Arial"/>
                <a:cs typeface="Arial"/>
              </a:rPr>
              <a:t>curriculum  according </a:t>
            </a:r>
            <a:r>
              <a:rPr sz="2400" dirty="0">
                <a:latin typeface="Arial"/>
                <a:cs typeface="Arial"/>
              </a:rPr>
              <a:t>to the </a:t>
            </a:r>
            <a:r>
              <a:rPr sz="2400" spc="-5" dirty="0">
                <a:latin typeface="Arial"/>
                <a:cs typeface="Arial"/>
              </a:rPr>
              <a:t>Islamic principles. Detail is as</a:t>
            </a:r>
            <a:r>
              <a:rPr sz="2400" spc="140" dirty="0">
                <a:latin typeface="Arial"/>
                <a:cs typeface="Arial"/>
              </a:rPr>
              <a:t> </a:t>
            </a:r>
            <a:r>
              <a:rPr sz="2400" spc="-5" dirty="0">
                <a:latin typeface="Arial"/>
                <a:cs typeface="Arial"/>
              </a:rPr>
              <a:t>under:</a:t>
            </a:r>
            <a:endParaRPr sz="2400">
              <a:latin typeface="Arial"/>
              <a:cs typeface="Arial"/>
            </a:endParaRPr>
          </a:p>
          <a:p>
            <a:pPr marL="299085" marR="479425" indent="-274320">
              <a:lnSpc>
                <a:spcPts val="2590"/>
              </a:lnSpc>
              <a:spcBef>
                <a:spcPts val="640"/>
              </a:spcBef>
              <a:buClr>
                <a:srgbClr val="D24717"/>
              </a:buClr>
              <a:buSzPct val="85416"/>
              <a:buFont typeface="Wingdings 2"/>
              <a:buChar char=""/>
              <a:tabLst>
                <a:tab pos="299085" algn="l"/>
                <a:tab pos="299720" algn="l"/>
              </a:tabLst>
            </a:pPr>
            <a:r>
              <a:rPr sz="2400" dirty="0">
                <a:latin typeface="Arial"/>
                <a:cs typeface="Arial"/>
              </a:rPr>
              <a:t>In </a:t>
            </a:r>
            <a:r>
              <a:rPr sz="2400" spc="-5" dirty="0">
                <a:latin typeface="Arial"/>
                <a:cs typeface="Arial"/>
              </a:rPr>
              <a:t>13</a:t>
            </a:r>
            <a:r>
              <a:rPr sz="2400" spc="-7" baseline="24305" dirty="0">
                <a:latin typeface="Arial"/>
                <a:cs typeface="Arial"/>
              </a:rPr>
              <a:t>th </a:t>
            </a:r>
            <a:r>
              <a:rPr sz="2400" spc="-25" dirty="0">
                <a:latin typeface="Arial"/>
                <a:cs typeface="Arial"/>
              </a:rPr>
              <a:t>Century, </a:t>
            </a:r>
            <a:r>
              <a:rPr sz="2400" spc="-5" dirty="0">
                <a:latin typeface="Arial"/>
                <a:cs typeface="Arial"/>
              </a:rPr>
              <a:t>Arabic language, Arabic </a:t>
            </a:r>
            <a:r>
              <a:rPr sz="2400" spc="-20" dirty="0">
                <a:latin typeface="Arial"/>
                <a:cs typeface="Arial"/>
              </a:rPr>
              <a:t>grammar,  </a:t>
            </a:r>
            <a:r>
              <a:rPr sz="2400" spc="-5" dirty="0">
                <a:latin typeface="Arial"/>
                <a:cs typeface="Arial"/>
              </a:rPr>
              <a:t>literature and elementary </a:t>
            </a:r>
            <a:r>
              <a:rPr sz="2400" dirty="0">
                <a:latin typeface="Arial"/>
                <a:cs typeface="Arial"/>
              </a:rPr>
              <a:t>arithmetic </a:t>
            </a:r>
            <a:r>
              <a:rPr sz="2400" spc="-5" dirty="0">
                <a:latin typeface="Arial"/>
                <a:cs typeface="Arial"/>
              </a:rPr>
              <a:t>and practical  skills in various </a:t>
            </a:r>
            <a:r>
              <a:rPr sz="2400" dirty="0">
                <a:latin typeface="Arial"/>
                <a:cs typeface="Arial"/>
              </a:rPr>
              <a:t>arts </a:t>
            </a:r>
            <a:r>
              <a:rPr sz="2400" spc="-5" dirty="0">
                <a:latin typeface="Arial"/>
                <a:cs typeface="Arial"/>
              </a:rPr>
              <a:t>and </a:t>
            </a:r>
            <a:r>
              <a:rPr sz="2400" dirty="0">
                <a:latin typeface="Arial"/>
                <a:cs typeface="Arial"/>
              </a:rPr>
              <a:t>crafts </a:t>
            </a:r>
            <a:r>
              <a:rPr sz="2400" spc="-5" dirty="0">
                <a:latin typeface="Arial"/>
                <a:cs typeface="Arial"/>
              </a:rPr>
              <a:t>were</a:t>
            </a:r>
            <a:r>
              <a:rPr sz="2400" spc="45" dirty="0">
                <a:latin typeface="Arial"/>
                <a:cs typeface="Arial"/>
              </a:rPr>
              <a:t> </a:t>
            </a:r>
            <a:r>
              <a:rPr sz="2400" spc="-5" dirty="0">
                <a:latin typeface="Arial"/>
                <a:cs typeface="Arial"/>
              </a:rPr>
              <a:t>introduced.</a:t>
            </a:r>
            <a:endParaRPr sz="2400">
              <a:latin typeface="Arial"/>
              <a:cs typeface="Arial"/>
            </a:endParaRPr>
          </a:p>
          <a:p>
            <a:pPr marL="299085" marR="175895" indent="-274320">
              <a:lnSpc>
                <a:spcPts val="2590"/>
              </a:lnSpc>
              <a:spcBef>
                <a:spcPts val="605"/>
              </a:spcBef>
              <a:buClr>
                <a:srgbClr val="D24717"/>
              </a:buClr>
              <a:buSzPct val="85416"/>
              <a:buFont typeface="Wingdings 2"/>
              <a:buChar char=""/>
              <a:tabLst>
                <a:tab pos="299085" algn="l"/>
                <a:tab pos="299720" algn="l"/>
              </a:tabLst>
            </a:pPr>
            <a:r>
              <a:rPr sz="2400" dirty="0">
                <a:latin typeface="Arial"/>
                <a:cs typeface="Arial"/>
              </a:rPr>
              <a:t>In </a:t>
            </a:r>
            <a:r>
              <a:rPr sz="2400" spc="-10" dirty="0">
                <a:latin typeface="Arial"/>
                <a:cs typeface="Arial"/>
              </a:rPr>
              <a:t>17</a:t>
            </a:r>
            <a:r>
              <a:rPr sz="2400" spc="-15" baseline="24305" dirty="0">
                <a:latin typeface="Arial"/>
                <a:cs typeface="Arial"/>
              </a:rPr>
              <a:t>th </a:t>
            </a:r>
            <a:r>
              <a:rPr sz="2400" spc="-25" dirty="0">
                <a:latin typeface="Arial"/>
                <a:cs typeface="Arial"/>
              </a:rPr>
              <a:t>century, </a:t>
            </a:r>
            <a:r>
              <a:rPr sz="2400" spc="-5" dirty="0">
                <a:latin typeface="Arial"/>
                <a:cs typeface="Arial"/>
              </a:rPr>
              <a:t>Dars-e-Nizamia were established  which </a:t>
            </a:r>
            <a:r>
              <a:rPr sz="2400" dirty="0">
                <a:latin typeface="Arial"/>
                <a:cs typeface="Arial"/>
              </a:rPr>
              <a:t>taught </a:t>
            </a:r>
            <a:r>
              <a:rPr sz="2400" spc="-5" dirty="0">
                <a:latin typeface="Arial"/>
                <a:cs typeface="Arial"/>
              </a:rPr>
              <a:t>Arabic </a:t>
            </a:r>
            <a:r>
              <a:rPr sz="2400" spc="-20" dirty="0">
                <a:latin typeface="Arial"/>
                <a:cs typeface="Arial"/>
              </a:rPr>
              <a:t>grammar, </a:t>
            </a:r>
            <a:r>
              <a:rPr sz="2400" spc="-5" dirty="0">
                <a:latin typeface="Arial"/>
                <a:cs typeface="Arial"/>
              </a:rPr>
              <a:t>Rhetoric, Fiqh,  Principles </a:t>
            </a:r>
            <a:r>
              <a:rPr sz="2400" dirty="0">
                <a:latin typeface="Arial"/>
                <a:cs typeface="Arial"/>
              </a:rPr>
              <a:t>of </a:t>
            </a:r>
            <a:r>
              <a:rPr sz="2400" spc="-5" dirty="0">
                <a:latin typeface="Arial"/>
                <a:cs typeface="Arial"/>
              </a:rPr>
              <a:t>Fiqh, Ethics, Islamic </a:t>
            </a:r>
            <a:r>
              <a:rPr sz="2400" spc="-20" dirty="0">
                <a:latin typeface="Arial"/>
                <a:cs typeface="Arial"/>
              </a:rPr>
              <a:t>Philosophy, </a:t>
            </a:r>
            <a:r>
              <a:rPr sz="2400" spc="-5" dirty="0">
                <a:latin typeface="Arial"/>
                <a:cs typeface="Arial"/>
              </a:rPr>
              <a:t>Ilm-ul-  Kalam, Math and</a:t>
            </a:r>
            <a:r>
              <a:rPr sz="2400" spc="-125" dirty="0">
                <a:latin typeface="Arial"/>
                <a:cs typeface="Arial"/>
              </a:rPr>
              <a:t> </a:t>
            </a:r>
            <a:r>
              <a:rPr sz="2400" spc="-20" dirty="0">
                <a:latin typeface="Arial"/>
                <a:cs typeface="Arial"/>
              </a:rPr>
              <a:t>Astronomy.</a:t>
            </a:r>
            <a:endParaRPr sz="2400">
              <a:latin typeface="Arial"/>
              <a:cs typeface="Arial"/>
            </a:endParaRPr>
          </a:p>
          <a:p>
            <a:pPr marL="299085" marR="107950" indent="-274320">
              <a:lnSpc>
                <a:spcPct val="90000"/>
              </a:lnSpc>
              <a:spcBef>
                <a:spcPts val="570"/>
              </a:spcBef>
              <a:buClr>
                <a:srgbClr val="D24717"/>
              </a:buClr>
              <a:buSzPct val="85416"/>
              <a:buFont typeface="Wingdings 2"/>
              <a:buChar char=""/>
              <a:tabLst>
                <a:tab pos="299085" algn="l"/>
                <a:tab pos="299720" algn="l"/>
              </a:tabLst>
            </a:pPr>
            <a:r>
              <a:rPr sz="2400" spc="-5" dirty="0">
                <a:latin typeface="Arial"/>
                <a:cs typeface="Arial"/>
              </a:rPr>
              <a:t>During </a:t>
            </a:r>
            <a:r>
              <a:rPr sz="2400" dirty="0">
                <a:latin typeface="Arial"/>
                <a:cs typeface="Arial"/>
              </a:rPr>
              <a:t>the </a:t>
            </a:r>
            <a:r>
              <a:rPr sz="2400" spc="-5" dirty="0">
                <a:latin typeface="Arial"/>
                <a:cs typeface="Arial"/>
              </a:rPr>
              <a:t>period </a:t>
            </a:r>
            <a:r>
              <a:rPr sz="2400" dirty="0">
                <a:latin typeface="Arial"/>
                <a:cs typeface="Arial"/>
              </a:rPr>
              <a:t>of </a:t>
            </a:r>
            <a:r>
              <a:rPr sz="2400" spc="-5" dirty="0">
                <a:latin typeface="Arial"/>
                <a:cs typeface="Arial"/>
              </a:rPr>
              <a:t>Akbar Mughal Emperor </a:t>
            </a:r>
            <a:r>
              <a:rPr sz="2400" spc="-25" dirty="0">
                <a:latin typeface="Arial"/>
                <a:cs typeface="Arial"/>
              </a:rPr>
              <a:t>morality,  </a:t>
            </a:r>
            <a:r>
              <a:rPr sz="2400" spc="-5" dirty="0">
                <a:latin typeface="Arial"/>
                <a:cs typeface="Arial"/>
              </a:rPr>
              <a:t>arithmetic, algebra, </a:t>
            </a:r>
            <a:r>
              <a:rPr sz="2400" spc="-25" dirty="0">
                <a:latin typeface="Arial"/>
                <a:cs typeface="Arial"/>
              </a:rPr>
              <a:t>geometry, </a:t>
            </a:r>
            <a:r>
              <a:rPr sz="2400" spc="-5" dirty="0">
                <a:latin typeface="Arial"/>
                <a:cs typeface="Arial"/>
              </a:rPr>
              <a:t>physics, </a:t>
            </a:r>
            <a:r>
              <a:rPr sz="2400" spc="-20" dirty="0">
                <a:latin typeface="Arial"/>
                <a:cs typeface="Arial"/>
              </a:rPr>
              <a:t>astrology,  </a:t>
            </a:r>
            <a:r>
              <a:rPr sz="2400" spc="-5" dirty="0">
                <a:latin typeface="Arial"/>
                <a:cs typeface="Arial"/>
              </a:rPr>
              <a:t>Arabic </a:t>
            </a:r>
            <a:r>
              <a:rPr sz="2400" spc="-20" dirty="0">
                <a:latin typeface="Arial"/>
                <a:cs typeface="Arial"/>
              </a:rPr>
              <a:t>grammar, </a:t>
            </a:r>
            <a:r>
              <a:rPr sz="2400" spc="-5" dirty="0">
                <a:latin typeface="Arial"/>
                <a:cs typeface="Arial"/>
              </a:rPr>
              <a:t>agriculture, </a:t>
            </a:r>
            <a:r>
              <a:rPr sz="2400" spc="-25" dirty="0">
                <a:latin typeface="Arial"/>
                <a:cs typeface="Arial"/>
              </a:rPr>
              <a:t>history, geography,  </a:t>
            </a:r>
            <a:r>
              <a:rPr sz="2400" spc="-5" dirty="0">
                <a:latin typeface="Arial"/>
                <a:cs typeface="Arial"/>
              </a:rPr>
              <a:t>political administration, </a:t>
            </a:r>
            <a:r>
              <a:rPr sz="2400" dirty="0">
                <a:latin typeface="Arial"/>
                <a:cs typeface="Arial"/>
              </a:rPr>
              <a:t>ethics, </a:t>
            </a:r>
            <a:r>
              <a:rPr sz="2400" spc="-5" dirty="0">
                <a:latin typeface="Arial"/>
                <a:cs typeface="Arial"/>
              </a:rPr>
              <a:t>philosophy and  </a:t>
            </a:r>
            <a:r>
              <a:rPr sz="2400" spc="-25" dirty="0">
                <a:latin typeface="Arial"/>
                <a:cs typeface="Arial"/>
              </a:rPr>
              <a:t>theology.</a:t>
            </a:r>
            <a:endParaRPr sz="240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83082" rIns="0" bIns="0" rtlCol="0">
            <a:spAutoFit/>
          </a:bodyPr>
          <a:lstStyle/>
          <a:p>
            <a:pPr marL="12700" marR="5080">
              <a:lnSpc>
                <a:spcPct val="100000"/>
              </a:lnSpc>
              <a:spcBef>
                <a:spcPts val="95"/>
              </a:spcBef>
            </a:pPr>
            <a:r>
              <a:rPr spc="-5" dirty="0"/>
              <a:t>2.2 Development of Curriculum in </a:t>
            </a:r>
            <a:r>
              <a:rPr spc="5" dirty="0"/>
              <a:t>Sub-  </a:t>
            </a:r>
            <a:r>
              <a:rPr spc="-5" dirty="0"/>
              <a:t>Continent</a:t>
            </a:r>
          </a:p>
        </p:txBody>
      </p:sp>
      <p:sp>
        <p:nvSpPr>
          <p:cNvPr id="3" name="object 3"/>
          <p:cNvSpPr txBox="1"/>
          <p:nvPr/>
        </p:nvSpPr>
        <p:spPr>
          <a:xfrm>
            <a:off x="993444" y="1436878"/>
            <a:ext cx="7587615" cy="5482590"/>
          </a:xfrm>
          <a:prstGeom prst="rect">
            <a:avLst/>
          </a:prstGeom>
        </p:spPr>
        <p:txBody>
          <a:bodyPr vert="horz" wrap="square" lIns="0" tIns="48895" rIns="0" bIns="0" rtlCol="0">
            <a:spAutoFit/>
          </a:bodyPr>
          <a:lstStyle/>
          <a:p>
            <a:pPr marL="286385" marR="5080" indent="-274320">
              <a:lnSpc>
                <a:spcPct val="90000"/>
              </a:lnSpc>
              <a:spcBef>
                <a:spcPts val="385"/>
              </a:spcBef>
              <a:buClr>
                <a:srgbClr val="D24717"/>
              </a:buClr>
              <a:buSzPct val="85416"/>
              <a:buFont typeface="Wingdings 2"/>
              <a:buChar char=""/>
              <a:tabLst>
                <a:tab pos="286385" algn="l"/>
                <a:tab pos="287020" algn="l"/>
              </a:tabLst>
            </a:pPr>
            <a:r>
              <a:rPr sz="2400" spc="-5" dirty="0">
                <a:latin typeface="Arial"/>
                <a:cs typeface="Arial"/>
              </a:rPr>
              <a:t>During </a:t>
            </a:r>
            <a:r>
              <a:rPr sz="2400" dirty="0">
                <a:latin typeface="Arial"/>
                <a:cs typeface="Arial"/>
              </a:rPr>
              <a:t>the </a:t>
            </a:r>
            <a:r>
              <a:rPr sz="2400" spc="-5" dirty="0">
                <a:latin typeface="Arial"/>
                <a:cs typeface="Arial"/>
              </a:rPr>
              <a:t>period </a:t>
            </a:r>
            <a:r>
              <a:rPr sz="2400" dirty="0">
                <a:latin typeface="Arial"/>
                <a:cs typeface="Arial"/>
              </a:rPr>
              <a:t>of </a:t>
            </a:r>
            <a:r>
              <a:rPr sz="2400" spc="-5" dirty="0">
                <a:latin typeface="Arial"/>
                <a:cs typeface="Arial"/>
              </a:rPr>
              <a:t>British who had succeeded </a:t>
            </a:r>
            <a:r>
              <a:rPr sz="2400" dirty="0">
                <a:latin typeface="Arial"/>
                <a:cs typeface="Arial"/>
              </a:rPr>
              <a:t>the  </a:t>
            </a:r>
            <a:r>
              <a:rPr sz="2400" spc="-5" dirty="0">
                <a:latin typeface="Arial"/>
                <a:cs typeface="Arial"/>
              </a:rPr>
              <a:t>Mughals tried </a:t>
            </a:r>
            <a:r>
              <a:rPr sz="2400" dirty="0">
                <a:latin typeface="Arial"/>
                <a:cs typeface="Arial"/>
              </a:rPr>
              <a:t>to </a:t>
            </a:r>
            <a:r>
              <a:rPr sz="2400" spc="-5" dirty="0">
                <a:latin typeface="Arial"/>
                <a:cs typeface="Arial"/>
              </a:rPr>
              <a:t>destroy </a:t>
            </a:r>
            <a:r>
              <a:rPr sz="2400" dirty="0">
                <a:latin typeface="Arial"/>
                <a:cs typeface="Arial"/>
              </a:rPr>
              <a:t>the </a:t>
            </a:r>
            <a:r>
              <a:rPr sz="2400" spc="-5" dirty="0">
                <a:latin typeface="Arial"/>
                <a:cs typeface="Arial"/>
              </a:rPr>
              <a:t>Muslims identity </a:t>
            </a:r>
            <a:r>
              <a:rPr sz="2400" dirty="0">
                <a:latin typeface="Arial"/>
                <a:cs typeface="Arial"/>
              </a:rPr>
              <a:t>by  </a:t>
            </a:r>
            <a:r>
              <a:rPr sz="2400" spc="-5" dirty="0">
                <a:latin typeface="Arial"/>
                <a:cs typeface="Arial"/>
              </a:rPr>
              <a:t>closing their Madrasses. But Shah </a:t>
            </a:r>
            <a:r>
              <a:rPr sz="2400" spc="-25" dirty="0">
                <a:latin typeface="Arial"/>
                <a:cs typeface="Arial"/>
              </a:rPr>
              <a:t>Wali </a:t>
            </a:r>
            <a:r>
              <a:rPr sz="2400" spc="-5" dirty="0">
                <a:latin typeface="Arial"/>
                <a:cs typeface="Arial"/>
              </a:rPr>
              <a:t>Ullah was </a:t>
            </a:r>
            <a:r>
              <a:rPr sz="2400" dirty="0">
                <a:latin typeface="Arial"/>
                <a:cs typeface="Arial"/>
              </a:rPr>
              <a:t>the  first </a:t>
            </a:r>
            <a:r>
              <a:rPr sz="2400" spc="-5" dirty="0">
                <a:latin typeface="Arial"/>
                <a:cs typeface="Arial"/>
              </a:rPr>
              <a:t>Muslim thinker who tried </a:t>
            </a:r>
            <a:r>
              <a:rPr sz="2400" dirty="0">
                <a:latin typeface="Arial"/>
                <a:cs typeface="Arial"/>
              </a:rPr>
              <a:t>to </a:t>
            </a:r>
            <a:r>
              <a:rPr sz="2400" spc="-5" dirty="0">
                <a:latin typeface="Arial"/>
                <a:cs typeface="Arial"/>
              </a:rPr>
              <a:t>reinstate </a:t>
            </a:r>
            <a:r>
              <a:rPr sz="2400" dirty="0">
                <a:latin typeface="Arial"/>
                <a:cs typeface="Arial"/>
              </a:rPr>
              <a:t>the </a:t>
            </a:r>
            <a:r>
              <a:rPr sz="2400" spc="-5" dirty="0">
                <a:latin typeface="Arial"/>
                <a:cs typeface="Arial"/>
              </a:rPr>
              <a:t>Muslims  once again through education. He worked in a  Madrassah (Madrassah-i-Raheemiyya) establised by  his </a:t>
            </a:r>
            <a:r>
              <a:rPr sz="2400" spc="-20" dirty="0">
                <a:latin typeface="Arial"/>
                <a:cs typeface="Arial"/>
              </a:rPr>
              <a:t>father. </a:t>
            </a:r>
            <a:r>
              <a:rPr sz="2400" spc="-5" dirty="0">
                <a:latin typeface="Arial"/>
                <a:cs typeface="Arial"/>
              </a:rPr>
              <a:t>His curriculum included </a:t>
            </a:r>
            <a:r>
              <a:rPr sz="2400" dirty="0">
                <a:latin typeface="Arial"/>
                <a:cs typeface="Arial"/>
              </a:rPr>
              <a:t>the Quran, </a:t>
            </a:r>
            <a:r>
              <a:rPr sz="2400" spc="-5" dirty="0">
                <a:latin typeface="Arial"/>
                <a:cs typeface="Arial"/>
              </a:rPr>
              <a:t>Hadith,  Fiqh, Arabic </a:t>
            </a:r>
            <a:r>
              <a:rPr sz="2400" dirty="0">
                <a:latin typeface="Arial"/>
                <a:cs typeface="Arial"/>
              </a:rPr>
              <a:t>&amp; </a:t>
            </a:r>
            <a:r>
              <a:rPr sz="2400" spc="-5" dirty="0">
                <a:latin typeface="Arial"/>
                <a:cs typeface="Arial"/>
              </a:rPr>
              <a:t>Persian language and moral</a:t>
            </a:r>
            <a:r>
              <a:rPr sz="2400" spc="-20" dirty="0">
                <a:latin typeface="Arial"/>
                <a:cs typeface="Arial"/>
              </a:rPr>
              <a:t> </a:t>
            </a:r>
            <a:r>
              <a:rPr sz="2400" spc="-5" dirty="0">
                <a:latin typeface="Arial"/>
                <a:cs typeface="Arial"/>
              </a:rPr>
              <a:t>education.</a:t>
            </a:r>
            <a:endParaRPr sz="2400">
              <a:latin typeface="Arial"/>
              <a:cs typeface="Arial"/>
            </a:endParaRPr>
          </a:p>
          <a:p>
            <a:pPr marL="286385" marR="238760" indent="-274320">
              <a:lnSpc>
                <a:spcPct val="90000"/>
              </a:lnSpc>
              <a:spcBef>
                <a:spcPts val="600"/>
              </a:spcBef>
              <a:buClr>
                <a:srgbClr val="D24717"/>
              </a:buClr>
              <a:buSzPct val="85416"/>
              <a:buFont typeface="Wingdings 2"/>
              <a:buChar char=""/>
              <a:tabLst>
                <a:tab pos="286385" algn="l"/>
                <a:tab pos="287020" algn="l"/>
              </a:tabLst>
            </a:pPr>
            <a:r>
              <a:rPr sz="2400" spc="-5" dirty="0">
                <a:latin typeface="Arial"/>
                <a:cs typeface="Arial"/>
              </a:rPr>
              <a:t>Encouraged by the </a:t>
            </a:r>
            <a:r>
              <a:rPr sz="2400" dirty="0">
                <a:latin typeface="Arial"/>
                <a:cs typeface="Arial"/>
              </a:rPr>
              <a:t>success of </a:t>
            </a:r>
            <a:r>
              <a:rPr sz="2400" spc="-5" dirty="0">
                <a:latin typeface="Arial"/>
                <a:cs typeface="Arial"/>
              </a:rPr>
              <a:t>Shah </a:t>
            </a:r>
            <a:r>
              <a:rPr sz="2400" spc="-25" dirty="0">
                <a:latin typeface="Arial"/>
                <a:cs typeface="Arial"/>
              </a:rPr>
              <a:t>Wali </a:t>
            </a:r>
            <a:r>
              <a:rPr sz="2400" spc="-5" dirty="0">
                <a:latin typeface="Arial"/>
                <a:cs typeface="Arial"/>
              </a:rPr>
              <a:t>Ullah,  Darul-Uloom Deoband, Nadvatul Ulama </a:t>
            </a:r>
            <a:r>
              <a:rPr sz="2400" spc="-20" dirty="0">
                <a:latin typeface="Arial"/>
                <a:cs typeface="Arial"/>
              </a:rPr>
              <a:t>Lucknow,  </a:t>
            </a:r>
            <a:r>
              <a:rPr sz="2400" dirty="0">
                <a:latin typeface="Arial"/>
                <a:cs typeface="Arial"/>
              </a:rPr>
              <a:t>Madrassah </a:t>
            </a:r>
            <a:r>
              <a:rPr sz="2400" spc="-5" dirty="0">
                <a:latin typeface="Arial"/>
                <a:cs typeface="Arial"/>
              </a:rPr>
              <a:t>Jamia Millia, Delhi were established. But  each </a:t>
            </a:r>
            <a:r>
              <a:rPr sz="2400" dirty="0">
                <a:latin typeface="Arial"/>
                <a:cs typeface="Arial"/>
              </a:rPr>
              <a:t>of </a:t>
            </a:r>
            <a:r>
              <a:rPr sz="2400" spc="-5" dirty="0">
                <a:latin typeface="Arial"/>
                <a:cs typeface="Arial"/>
              </a:rPr>
              <a:t>these has a typical curriculum model </a:t>
            </a:r>
            <a:r>
              <a:rPr sz="2400" dirty="0">
                <a:latin typeface="Arial"/>
                <a:cs typeface="Arial"/>
              </a:rPr>
              <a:t>of </a:t>
            </a:r>
            <a:r>
              <a:rPr sz="2400" spc="-5" dirty="0">
                <a:latin typeface="Arial"/>
                <a:cs typeface="Arial"/>
              </a:rPr>
              <a:t>its  own based on </a:t>
            </a:r>
            <a:r>
              <a:rPr sz="2400" dirty="0">
                <a:latin typeface="Arial"/>
                <a:cs typeface="Arial"/>
              </a:rPr>
              <a:t>its </a:t>
            </a:r>
            <a:r>
              <a:rPr sz="2400" spc="-5" dirty="0">
                <a:latin typeface="Arial"/>
                <a:cs typeface="Arial"/>
              </a:rPr>
              <a:t>own unique</a:t>
            </a:r>
            <a:r>
              <a:rPr sz="2400" spc="60" dirty="0">
                <a:latin typeface="Arial"/>
                <a:cs typeface="Arial"/>
              </a:rPr>
              <a:t> </a:t>
            </a:r>
            <a:r>
              <a:rPr sz="2400" spc="-20" dirty="0">
                <a:latin typeface="Arial"/>
                <a:cs typeface="Arial"/>
              </a:rPr>
              <a:t>philosophy.</a:t>
            </a:r>
            <a:endParaRPr sz="2400">
              <a:latin typeface="Arial"/>
              <a:cs typeface="Arial"/>
            </a:endParaRPr>
          </a:p>
          <a:p>
            <a:pPr marL="286385" marR="699770" indent="-274320" algn="just">
              <a:lnSpc>
                <a:spcPts val="2590"/>
              </a:lnSpc>
              <a:spcBef>
                <a:spcPts val="640"/>
              </a:spcBef>
              <a:buClr>
                <a:srgbClr val="D24717"/>
              </a:buClr>
              <a:buSzPct val="85416"/>
              <a:buFont typeface="Wingdings 2"/>
              <a:buChar char=""/>
              <a:tabLst>
                <a:tab pos="287020" algn="l"/>
              </a:tabLst>
            </a:pPr>
            <a:r>
              <a:rPr sz="2400" spc="-5" dirty="0">
                <a:latin typeface="Arial"/>
                <a:cs typeface="Arial"/>
              </a:rPr>
              <a:t>Sir syed Ahmad Khan was </a:t>
            </a:r>
            <a:r>
              <a:rPr sz="2400" dirty="0">
                <a:latin typeface="Arial"/>
                <a:cs typeface="Arial"/>
              </a:rPr>
              <a:t>the </a:t>
            </a:r>
            <a:r>
              <a:rPr sz="2400" spc="-5" dirty="0">
                <a:latin typeface="Arial"/>
                <a:cs typeface="Arial"/>
              </a:rPr>
              <a:t>pioneer </a:t>
            </a:r>
            <a:r>
              <a:rPr sz="2400" dirty="0">
                <a:latin typeface="Arial"/>
                <a:cs typeface="Arial"/>
              </a:rPr>
              <a:t>of </a:t>
            </a:r>
            <a:r>
              <a:rPr sz="2400" spc="-5" dirty="0">
                <a:latin typeface="Arial"/>
                <a:cs typeface="Arial"/>
              </a:rPr>
              <a:t>Aligarh  Movement. </a:t>
            </a:r>
            <a:r>
              <a:rPr sz="2400" spc="-10" dirty="0">
                <a:latin typeface="Arial"/>
                <a:cs typeface="Arial"/>
              </a:rPr>
              <a:t>He </a:t>
            </a:r>
            <a:r>
              <a:rPr sz="2400" spc="-5" dirty="0">
                <a:latin typeface="Arial"/>
                <a:cs typeface="Arial"/>
              </a:rPr>
              <a:t>stressed on modern education on  European sciences, English and literature</a:t>
            </a:r>
            <a:r>
              <a:rPr sz="2400" spc="95" dirty="0">
                <a:latin typeface="Arial"/>
                <a:cs typeface="Arial"/>
              </a:rPr>
              <a:t> </a:t>
            </a:r>
            <a:r>
              <a:rPr sz="2400" dirty="0">
                <a:latin typeface="Arial"/>
                <a:cs typeface="Arial"/>
              </a:rPr>
              <a:t>with</a:t>
            </a:r>
            <a:endParaRPr sz="240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83082" rIns="0" bIns="0" rtlCol="0">
            <a:spAutoFit/>
          </a:bodyPr>
          <a:lstStyle/>
          <a:p>
            <a:pPr marL="12700" marR="5080">
              <a:lnSpc>
                <a:spcPct val="100000"/>
              </a:lnSpc>
              <a:spcBef>
                <a:spcPts val="95"/>
              </a:spcBef>
            </a:pPr>
            <a:r>
              <a:rPr spc="-5" dirty="0"/>
              <a:t>2.2 Development of Curriculum in </a:t>
            </a:r>
            <a:r>
              <a:rPr spc="5" dirty="0"/>
              <a:t>Sub-  </a:t>
            </a:r>
            <a:r>
              <a:rPr spc="-5" dirty="0"/>
              <a:t>Continent</a:t>
            </a:r>
          </a:p>
        </p:txBody>
      </p:sp>
      <p:sp>
        <p:nvSpPr>
          <p:cNvPr id="3" name="object 3"/>
          <p:cNvSpPr txBox="1"/>
          <p:nvPr/>
        </p:nvSpPr>
        <p:spPr>
          <a:xfrm>
            <a:off x="993444" y="1406398"/>
            <a:ext cx="7570470" cy="5570220"/>
          </a:xfrm>
          <a:prstGeom prst="rect">
            <a:avLst/>
          </a:prstGeom>
        </p:spPr>
        <p:txBody>
          <a:bodyPr vert="horz" wrap="square" lIns="0" tIns="12065" rIns="0" bIns="0" rtlCol="0">
            <a:spAutoFit/>
          </a:bodyPr>
          <a:lstStyle/>
          <a:p>
            <a:pPr marL="286385" indent="-274320">
              <a:lnSpc>
                <a:spcPct val="100000"/>
              </a:lnSpc>
              <a:spcBef>
                <a:spcPts val="95"/>
              </a:spcBef>
              <a:buClr>
                <a:srgbClr val="D24717"/>
              </a:buClr>
              <a:buSzPct val="84090"/>
              <a:buFont typeface="Wingdings 2"/>
              <a:buChar char=""/>
              <a:tabLst>
                <a:tab pos="286385" algn="l"/>
                <a:tab pos="287020" algn="l"/>
              </a:tabLst>
            </a:pPr>
            <a:r>
              <a:rPr sz="2200" spc="-5" dirty="0">
                <a:latin typeface="Arial"/>
                <a:cs typeface="Arial"/>
              </a:rPr>
              <a:t>East India company was established in year</a:t>
            </a:r>
            <a:r>
              <a:rPr sz="2200" spc="55" dirty="0">
                <a:latin typeface="Arial"/>
                <a:cs typeface="Arial"/>
              </a:rPr>
              <a:t> </a:t>
            </a:r>
            <a:r>
              <a:rPr sz="2200" spc="-5" dirty="0">
                <a:latin typeface="Arial"/>
                <a:cs typeface="Arial"/>
              </a:rPr>
              <a:t>1600.</a:t>
            </a:r>
            <a:endParaRPr sz="2200">
              <a:latin typeface="Arial"/>
              <a:cs typeface="Arial"/>
            </a:endParaRPr>
          </a:p>
          <a:p>
            <a:pPr marL="286385" marR="5080" indent="-274320">
              <a:lnSpc>
                <a:spcPct val="80000"/>
              </a:lnSpc>
              <a:spcBef>
                <a:spcPts val="600"/>
              </a:spcBef>
              <a:buClr>
                <a:srgbClr val="D24717"/>
              </a:buClr>
              <a:buSzPct val="84090"/>
              <a:buFont typeface="Wingdings 2"/>
              <a:buChar char=""/>
              <a:tabLst>
                <a:tab pos="286385" algn="l"/>
                <a:tab pos="287020" algn="l"/>
              </a:tabLst>
            </a:pPr>
            <a:r>
              <a:rPr sz="2200" spc="-5" dirty="0">
                <a:latin typeface="Arial"/>
                <a:cs typeface="Arial"/>
              </a:rPr>
              <a:t>In Charter Act of 1698 of East India company that schools  should be established for the company's Indian  employees. They established few </a:t>
            </a:r>
            <a:r>
              <a:rPr sz="2200" dirty="0">
                <a:latin typeface="Arial"/>
                <a:cs typeface="Arial"/>
              </a:rPr>
              <a:t>schools </a:t>
            </a:r>
            <a:r>
              <a:rPr sz="2200" spc="-5" dirty="0">
                <a:latin typeface="Arial"/>
                <a:cs typeface="Arial"/>
              </a:rPr>
              <a:t>called Charity  Schools where curriculum was introduced on the principles  of Christian</a:t>
            </a:r>
            <a:r>
              <a:rPr sz="2200" spc="-10" dirty="0">
                <a:latin typeface="Arial"/>
                <a:cs typeface="Arial"/>
              </a:rPr>
              <a:t> </a:t>
            </a:r>
            <a:r>
              <a:rPr sz="2200" spc="-5" dirty="0">
                <a:latin typeface="Arial"/>
                <a:cs typeface="Arial"/>
              </a:rPr>
              <a:t>religion.</a:t>
            </a:r>
            <a:endParaRPr sz="2200">
              <a:latin typeface="Arial"/>
              <a:cs typeface="Arial"/>
            </a:endParaRPr>
          </a:p>
          <a:p>
            <a:pPr marL="286385" marR="699135" indent="-274320">
              <a:lnSpc>
                <a:spcPct val="80000"/>
              </a:lnSpc>
              <a:spcBef>
                <a:spcPts val="600"/>
              </a:spcBef>
              <a:buClr>
                <a:srgbClr val="D24717"/>
              </a:buClr>
              <a:buSzPct val="84090"/>
              <a:buFont typeface="Wingdings 2"/>
              <a:buChar char=""/>
              <a:tabLst>
                <a:tab pos="286385" algn="l"/>
                <a:tab pos="287020" algn="l"/>
              </a:tabLst>
            </a:pPr>
            <a:r>
              <a:rPr sz="2200" spc="-5" dirty="0">
                <a:latin typeface="Arial"/>
                <a:cs typeface="Arial"/>
              </a:rPr>
              <a:t>In 1781 the first institution “Calcutta Madrassha” </a:t>
            </a:r>
            <a:r>
              <a:rPr sz="2200" spc="-10" dirty="0">
                <a:latin typeface="Arial"/>
                <a:cs typeface="Arial"/>
              </a:rPr>
              <a:t>was  </a:t>
            </a:r>
            <a:r>
              <a:rPr sz="2200" spc="-5" dirty="0">
                <a:latin typeface="Arial"/>
                <a:cs typeface="Arial"/>
              </a:rPr>
              <a:t>established. The </a:t>
            </a:r>
            <a:r>
              <a:rPr sz="2200" dirty="0">
                <a:latin typeface="Arial"/>
                <a:cs typeface="Arial"/>
              </a:rPr>
              <a:t>curriculum </a:t>
            </a:r>
            <a:r>
              <a:rPr sz="2200" spc="-5" dirty="0">
                <a:latin typeface="Arial"/>
                <a:cs typeface="Arial"/>
              </a:rPr>
              <a:t>was arithmetic </a:t>
            </a:r>
            <a:r>
              <a:rPr sz="2200" spc="-25" dirty="0">
                <a:latin typeface="Arial"/>
                <a:cs typeface="Arial"/>
              </a:rPr>
              <a:t>geometry,  </a:t>
            </a:r>
            <a:r>
              <a:rPr sz="2200" spc="-5" dirty="0">
                <a:latin typeface="Arial"/>
                <a:cs typeface="Arial"/>
              </a:rPr>
              <a:t>Quranic </a:t>
            </a:r>
            <a:r>
              <a:rPr sz="2200" spc="-25" dirty="0">
                <a:latin typeface="Arial"/>
                <a:cs typeface="Arial"/>
              </a:rPr>
              <a:t>theology, </a:t>
            </a:r>
            <a:r>
              <a:rPr sz="2200" spc="-35" dirty="0">
                <a:latin typeface="Arial"/>
                <a:cs typeface="Arial"/>
              </a:rPr>
              <a:t>law, </a:t>
            </a:r>
            <a:r>
              <a:rPr sz="2200" spc="-5" dirty="0">
                <a:latin typeface="Arial"/>
                <a:cs typeface="Arial"/>
              </a:rPr>
              <a:t>logic, grammar and national  philosophy was</a:t>
            </a:r>
            <a:r>
              <a:rPr sz="2200" dirty="0">
                <a:latin typeface="Arial"/>
                <a:cs typeface="Arial"/>
              </a:rPr>
              <a:t> </a:t>
            </a:r>
            <a:r>
              <a:rPr sz="2200" spc="-5" dirty="0">
                <a:latin typeface="Arial"/>
                <a:cs typeface="Arial"/>
              </a:rPr>
              <a:t>introduced.</a:t>
            </a:r>
            <a:endParaRPr sz="2200">
              <a:latin typeface="Arial"/>
              <a:cs typeface="Arial"/>
            </a:endParaRPr>
          </a:p>
          <a:p>
            <a:pPr marL="286385" marR="253365" indent="-274320">
              <a:lnSpc>
                <a:spcPts val="2110"/>
              </a:lnSpc>
              <a:spcBef>
                <a:spcPts val="585"/>
              </a:spcBef>
              <a:buClr>
                <a:srgbClr val="D24717"/>
              </a:buClr>
              <a:buSzPct val="84090"/>
              <a:buFont typeface="Wingdings 2"/>
              <a:buChar char=""/>
              <a:tabLst>
                <a:tab pos="286385" algn="l"/>
                <a:tab pos="287020" algn="l"/>
              </a:tabLst>
            </a:pPr>
            <a:r>
              <a:rPr sz="2200" spc="-5" dirty="0">
                <a:latin typeface="Arial"/>
                <a:cs typeface="Arial"/>
              </a:rPr>
              <a:t>In 1853 the new system of education introduced in which  English was only medium of</a:t>
            </a:r>
            <a:r>
              <a:rPr sz="2200" spc="25" dirty="0">
                <a:latin typeface="Arial"/>
                <a:cs typeface="Arial"/>
              </a:rPr>
              <a:t> </a:t>
            </a:r>
            <a:r>
              <a:rPr sz="2200" spc="-5" dirty="0">
                <a:latin typeface="Arial"/>
                <a:cs typeface="Arial"/>
              </a:rPr>
              <a:t>teaching.</a:t>
            </a:r>
            <a:endParaRPr sz="2200">
              <a:latin typeface="Arial"/>
              <a:cs typeface="Arial"/>
            </a:endParaRPr>
          </a:p>
          <a:p>
            <a:pPr marL="286385" marR="126364" indent="-274320">
              <a:lnSpc>
                <a:spcPct val="80000"/>
              </a:lnSpc>
              <a:spcBef>
                <a:spcPts val="620"/>
              </a:spcBef>
              <a:buClr>
                <a:srgbClr val="D24717"/>
              </a:buClr>
              <a:buSzPct val="84090"/>
              <a:buFont typeface="Wingdings 2"/>
              <a:buChar char=""/>
              <a:tabLst>
                <a:tab pos="286385" algn="l"/>
                <a:tab pos="287020" algn="l"/>
              </a:tabLst>
            </a:pPr>
            <a:r>
              <a:rPr sz="2200" spc="-5" dirty="0">
                <a:latin typeface="Arial"/>
                <a:cs typeface="Arial"/>
              </a:rPr>
              <a:t>In 1882 new curriculum was introduced </a:t>
            </a:r>
            <a:r>
              <a:rPr sz="2200" dirty="0">
                <a:latin typeface="Arial"/>
                <a:cs typeface="Arial"/>
              </a:rPr>
              <a:t>like </a:t>
            </a:r>
            <a:r>
              <a:rPr sz="2200" spc="-5" dirty="0">
                <a:latin typeface="Arial"/>
                <a:cs typeface="Arial"/>
              </a:rPr>
              <a:t>math, modern  English, </a:t>
            </a:r>
            <a:r>
              <a:rPr sz="2200" spc="-25" dirty="0">
                <a:latin typeface="Arial"/>
                <a:cs typeface="Arial"/>
              </a:rPr>
              <a:t>history, </a:t>
            </a:r>
            <a:r>
              <a:rPr sz="2200" spc="-20" dirty="0">
                <a:latin typeface="Arial"/>
                <a:cs typeface="Arial"/>
              </a:rPr>
              <a:t>geography, </a:t>
            </a:r>
            <a:r>
              <a:rPr sz="2200" spc="-5" dirty="0">
                <a:latin typeface="Arial"/>
                <a:cs typeface="Arial"/>
              </a:rPr>
              <a:t>drawing and modern  languages at high </a:t>
            </a:r>
            <a:r>
              <a:rPr sz="2200" dirty="0">
                <a:latin typeface="Arial"/>
                <a:cs typeface="Arial"/>
              </a:rPr>
              <a:t>school.</a:t>
            </a:r>
            <a:endParaRPr sz="2200">
              <a:latin typeface="Arial"/>
              <a:cs typeface="Arial"/>
            </a:endParaRPr>
          </a:p>
          <a:p>
            <a:pPr marL="286385" marR="281305" indent="-274320">
              <a:lnSpc>
                <a:spcPct val="80000"/>
              </a:lnSpc>
              <a:spcBef>
                <a:spcPts val="600"/>
              </a:spcBef>
              <a:buClr>
                <a:srgbClr val="D24717"/>
              </a:buClr>
              <a:buSzPct val="84090"/>
              <a:buFont typeface="Wingdings 2"/>
              <a:buChar char=""/>
              <a:tabLst>
                <a:tab pos="286385" algn="l"/>
                <a:tab pos="287020" algn="l"/>
              </a:tabLst>
            </a:pPr>
            <a:r>
              <a:rPr sz="2200" spc="-5" dirty="0">
                <a:latin typeface="Arial"/>
                <a:cs typeface="Arial"/>
              </a:rPr>
              <a:t>During 1930-47 various committees set up to reorganize  educational system in </a:t>
            </a:r>
            <a:r>
              <a:rPr sz="2200" dirty="0">
                <a:latin typeface="Arial"/>
                <a:cs typeface="Arial"/>
              </a:rPr>
              <a:t>sub-continent. </a:t>
            </a:r>
            <a:r>
              <a:rPr sz="2200" spc="-5" dirty="0">
                <a:latin typeface="Arial"/>
                <a:cs typeface="Arial"/>
              </a:rPr>
              <a:t>And pure academic  course to technical and professional courses was  recommended.</a:t>
            </a:r>
            <a:endParaRPr sz="220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877950"/>
            <a:ext cx="6751955" cy="452120"/>
          </a:xfrm>
          <a:prstGeom prst="rect">
            <a:avLst/>
          </a:prstGeom>
        </p:spPr>
        <p:txBody>
          <a:bodyPr vert="horz" wrap="square" lIns="0" tIns="12065" rIns="0" bIns="0" rtlCol="0">
            <a:spAutoFit/>
          </a:bodyPr>
          <a:lstStyle/>
          <a:p>
            <a:pPr marL="12700">
              <a:lnSpc>
                <a:spcPct val="100000"/>
              </a:lnSpc>
              <a:spcBef>
                <a:spcPts val="95"/>
              </a:spcBef>
            </a:pPr>
            <a:r>
              <a:rPr spc="-5" dirty="0"/>
              <a:t>2.3 Development of Curriculum since</a:t>
            </a:r>
            <a:r>
              <a:rPr spc="105" dirty="0"/>
              <a:t> </a:t>
            </a:r>
            <a:r>
              <a:rPr spc="-5" dirty="0"/>
              <a:t>1947</a:t>
            </a:r>
          </a:p>
        </p:txBody>
      </p:sp>
      <p:sp>
        <p:nvSpPr>
          <p:cNvPr id="3" name="object 3"/>
          <p:cNvSpPr txBox="1"/>
          <p:nvPr/>
        </p:nvSpPr>
        <p:spPr>
          <a:xfrm>
            <a:off x="993444" y="1439925"/>
            <a:ext cx="7583805" cy="5417820"/>
          </a:xfrm>
          <a:prstGeom prst="rect">
            <a:avLst/>
          </a:prstGeom>
        </p:spPr>
        <p:txBody>
          <a:bodyPr vert="horz" wrap="square" lIns="0" tIns="45719" rIns="0" bIns="0" rtlCol="0">
            <a:spAutoFit/>
          </a:bodyPr>
          <a:lstStyle/>
          <a:p>
            <a:pPr marL="286385" marR="5080" indent="-274320">
              <a:lnSpc>
                <a:spcPct val="90000"/>
              </a:lnSpc>
              <a:spcBef>
                <a:spcPts val="359"/>
              </a:spcBef>
              <a:buClr>
                <a:srgbClr val="D24717"/>
              </a:buClr>
              <a:buSzPct val="84090"/>
              <a:buFont typeface="Wingdings 2"/>
              <a:buChar char=""/>
              <a:tabLst>
                <a:tab pos="286385" algn="l"/>
                <a:tab pos="287020" algn="l"/>
              </a:tabLst>
            </a:pPr>
            <a:r>
              <a:rPr sz="2200" spc="-5" dirty="0">
                <a:latin typeface="Arial"/>
                <a:cs typeface="Arial"/>
              </a:rPr>
              <a:t>After the birth of Pakistan on the world Map, the University  of Punjab was the main body who prepare curriculum for  secondary and higher secondary stage. Primary education  was the responsibility of provisional government. Group A  (Compulsory subjects) and Group B(Elective subjects) was  introduced.</a:t>
            </a:r>
            <a:endParaRPr sz="2200">
              <a:latin typeface="Arial"/>
              <a:cs typeface="Arial"/>
            </a:endParaRPr>
          </a:p>
          <a:p>
            <a:pPr marL="286385" marR="201930" indent="-274320">
              <a:lnSpc>
                <a:spcPct val="90000"/>
              </a:lnSpc>
              <a:spcBef>
                <a:spcPts val="600"/>
              </a:spcBef>
              <a:buClr>
                <a:srgbClr val="D24717"/>
              </a:buClr>
              <a:buSzPct val="84090"/>
              <a:buFont typeface="Wingdings 2"/>
              <a:buChar char=""/>
              <a:tabLst>
                <a:tab pos="286385" algn="l"/>
                <a:tab pos="287020" algn="l"/>
              </a:tabLst>
            </a:pPr>
            <a:r>
              <a:rPr sz="2200" spc="-5" dirty="0">
                <a:latin typeface="Arial"/>
                <a:cs typeface="Arial"/>
              </a:rPr>
              <a:t>In </a:t>
            </a:r>
            <a:r>
              <a:rPr sz="2200" spc="-20" dirty="0">
                <a:latin typeface="Arial"/>
                <a:cs typeface="Arial"/>
              </a:rPr>
              <a:t>November, </a:t>
            </a:r>
            <a:r>
              <a:rPr sz="2200" spc="-5" dirty="0">
                <a:latin typeface="Arial"/>
                <a:cs typeface="Arial"/>
              </a:rPr>
              <a:t>1947 the first educational conference was  held by Quaid-e-Azam Muhammad Ali Jinnah </a:t>
            </a:r>
            <a:r>
              <a:rPr sz="2200" dirty="0">
                <a:latin typeface="Arial"/>
                <a:cs typeface="Arial"/>
              </a:rPr>
              <a:t>in </a:t>
            </a:r>
            <a:r>
              <a:rPr sz="2200" spc="-5" dirty="0">
                <a:latin typeface="Arial"/>
                <a:cs typeface="Arial"/>
              </a:rPr>
              <a:t>which he  stressed to make Pakistan a truly Muslim</a:t>
            </a:r>
            <a:r>
              <a:rPr sz="2200" spc="50" dirty="0">
                <a:latin typeface="Arial"/>
                <a:cs typeface="Arial"/>
              </a:rPr>
              <a:t> </a:t>
            </a:r>
            <a:r>
              <a:rPr sz="2200" spc="-5" dirty="0">
                <a:latin typeface="Arial"/>
                <a:cs typeface="Arial"/>
              </a:rPr>
              <a:t>state.</a:t>
            </a:r>
            <a:endParaRPr sz="2200">
              <a:latin typeface="Arial"/>
              <a:cs typeface="Arial"/>
            </a:endParaRPr>
          </a:p>
          <a:p>
            <a:pPr marL="286385" marR="151130" indent="-274320">
              <a:lnSpc>
                <a:spcPct val="90000"/>
              </a:lnSpc>
              <a:spcBef>
                <a:spcPts val="600"/>
              </a:spcBef>
              <a:buClr>
                <a:srgbClr val="D24717"/>
              </a:buClr>
              <a:buSzPct val="84090"/>
              <a:buFont typeface="Wingdings 2"/>
              <a:buChar char=""/>
              <a:tabLst>
                <a:tab pos="286385" algn="l"/>
                <a:tab pos="287020" algn="l"/>
              </a:tabLst>
            </a:pPr>
            <a:r>
              <a:rPr sz="2200" spc="-5" dirty="0">
                <a:latin typeface="Arial"/>
                <a:cs typeface="Arial"/>
              </a:rPr>
              <a:t>During 1950-52, Punjab university </a:t>
            </a:r>
            <a:r>
              <a:rPr sz="2200" dirty="0">
                <a:latin typeface="Arial"/>
                <a:cs typeface="Arial"/>
              </a:rPr>
              <a:t>commission curriculum  </a:t>
            </a:r>
            <a:r>
              <a:rPr sz="2200" spc="-5" dirty="0">
                <a:latin typeface="Arial"/>
                <a:cs typeface="Arial"/>
              </a:rPr>
              <a:t>based on Religious Education, physical instruction, Urdu,  math, history and </a:t>
            </a:r>
            <a:r>
              <a:rPr sz="2200" spc="-20" dirty="0">
                <a:latin typeface="Arial"/>
                <a:cs typeface="Arial"/>
              </a:rPr>
              <a:t>Geography, </a:t>
            </a:r>
            <a:r>
              <a:rPr sz="2200" spc="-5" dirty="0">
                <a:latin typeface="Arial"/>
                <a:cs typeface="Arial"/>
              </a:rPr>
              <a:t>English, Persian, Arabic,  Bengali, French, Latin</a:t>
            </a:r>
            <a:r>
              <a:rPr sz="2200" spc="5" dirty="0">
                <a:latin typeface="Arial"/>
                <a:cs typeface="Arial"/>
              </a:rPr>
              <a:t> </a:t>
            </a:r>
            <a:r>
              <a:rPr sz="2200" spc="-5" dirty="0">
                <a:latin typeface="Arial"/>
                <a:cs typeface="Arial"/>
              </a:rPr>
              <a:t>etc.</a:t>
            </a:r>
            <a:endParaRPr sz="2200">
              <a:latin typeface="Arial"/>
              <a:cs typeface="Arial"/>
            </a:endParaRPr>
          </a:p>
          <a:p>
            <a:pPr marL="286385" marR="165735" indent="-274320">
              <a:lnSpc>
                <a:spcPts val="2380"/>
              </a:lnSpc>
              <a:spcBef>
                <a:spcPts val="630"/>
              </a:spcBef>
              <a:buClr>
                <a:srgbClr val="D24717"/>
              </a:buClr>
              <a:buSzPct val="84090"/>
              <a:buFont typeface="Wingdings 2"/>
              <a:buChar char=""/>
              <a:tabLst>
                <a:tab pos="286385" algn="l"/>
                <a:tab pos="287020" algn="l"/>
              </a:tabLst>
            </a:pPr>
            <a:r>
              <a:rPr sz="2200" spc="-5" dirty="0">
                <a:latin typeface="Arial"/>
                <a:cs typeface="Arial"/>
              </a:rPr>
              <a:t>In the light of first five year plan of education during </a:t>
            </a:r>
            <a:r>
              <a:rPr sz="2200" spc="10" dirty="0">
                <a:latin typeface="Arial"/>
                <a:cs typeface="Arial"/>
              </a:rPr>
              <a:t>1955-  </a:t>
            </a:r>
            <a:r>
              <a:rPr sz="2200" spc="-5" dirty="0">
                <a:latin typeface="Arial"/>
                <a:cs typeface="Arial"/>
              </a:rPr>
              <a:t>60 Board of secondary Education Lahore introduced five  group of secondary education level </a:t>
            </a:r>
            <a:r>
              <a:rPr sz="2200" dirty="0">
                <a:latin typeface="Arial"/>
                <a:cs typeface="Arial"/>
              </a:rPr>
              <a:t>like </a:t>
            </a:r>
            <a:r>
              <a:rPr sz="2200" spc="-5" dirty="0">
                <a:latin typeface="Arial"/>
                <a:cs typeface="Arial"/>
              </a:rPr>
              <a:t>(Humanities,  </a:t>
            </a:r>
            <a:r>
              <a:rPr sz="2200" dirty="0">
                <a:latin typeface="Arial"/>
                <a:cs typeface="Arial"/>
              </a:rPr>
              <a:t>Science, </a:t>
            </a:r>
            <a:r>
              <a:rPr sz="2200" spc="-5" dirty="0">
                <a:latin typeface="Arial"/>
                <a:cs typeface="Arial"/>
              </a:rPr>
              <a:t>Oriental, </a:t>
            </a:r>
            <a:r>
              <a:rPr sz="2200" spc="-30" dirty="0">
                <a:latin typeface="Arial"/>
                <a:cs typeface="Arial"/>
              </a:rPr>
              <a:t>Technical </a:t>
            </a:r>
            <a:r>
              <a:rPr sz="2200" spc="-5" dirty="0">
                <a:latin typeface="Arial"/>
                <a:cs typeface="Arial"/>
              </a:rPr>
              <a:t>and</a:t>
            </a:r>
            <a:r>
              <a:rPr sz="2200" spc="-15" dirty="0">
                <a:latin typeface="Arial"/>
                <a:cs typeface="Arial"/>
              </a:rPr>
              <a:t> </a:t>
            </a:r>
            <a:r>
              <a:rPr sz="2200" spc="-5" dirty="0">
                <a:latin typeface="Arial"/>
                <a:cs typeface="Arial"/>
              </a:rPr>
              <a:t>English).</a:t>
            </a:r>
            <a:endParaRPr sz="2200">
              <a:latin typeface="Arial"/>
              <a:cs typeface="Aria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101</TotalTime>
  <Words>3840</Words>
  <Application>Microsoft Office PowerPoint</Application>
  <PresentationFormat>On-screen Show (4:3)</PresentationFormat>
  <Paragraphs>253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Clarity</vt:lpstr>
      <vt:lpstr>Curriculum Development (Foundation) </vt:lpstr>
      <vt:lpstr>2. History of Curriculum Development in  Pakistan</vt:lpstr>
      <vt:lpstr>2.1 Development of Curriculum in Islam</vt:lpstr>
      <vt:lpstr>2.1 Development of Curriculum in Islam</vt:lpstr>
      <vt:lpstr>2.1 Development of Curriculum in Islam</vt:lpstr>
      <vt:lpstr>2.2 Development of Curriculum in Sub-  Continent</vt:lpstr>
      <vt:lpstr>2.2 Development of Curriculum in Sub-  Continent</vt:lpstr>
      <vt:lpstr>2.2 Development of Curriculum in Sub-  Continent</vt:lpstr>
      <vt:lpstr>2.3 Development of Curriculum since 1947</vt:lpstr>
      <vt:lpstr>Education Policy 1970 In this policy the following goals/guidelines of  education were developed:</vt:lpstr>
      <vt:lpstr>Education Policy 1970</vt:lpstr>
      <vt:lpstr>Education Policy 1978</vt:lpstr>
      <vt:lpstr>Education Policy 1972-80 In this policy following changes were made:</vt:lpstr>
      <vt:lpstr>3. Foundations of Curriculum</vt:lpstr>
      <vt:lpstr>3. Foundations of Curriculum</vt:lpstr>
      <vt:lpstr>3. Foundations of Curriculum</vt:lpstr>
      <vt:lpstr>Cont.</vt:lpstr>
      <vt:lpstr>3. Foundations of Curriculum</vt:lpstr>
      <vt:lpstr>3. Foundations of Curriculum</vt:lpstr>
      <vt:lpstr>3. Foundations of Curriculum</vt:lpstr>
      <vt:lpstr>4. Conceptual framework of Curriculum Development</vt:lpstr>
      <vt:lpstr>Need </vt:lpstr>
      <vt:lpstr>4.2 Conceptual Model by Ralph Tyler Ralph Winfred Tyler was born April 22, 1902, in  Chicago, Illinois. In 1927 Tyler received the Ph.D degree from the University of Chicago.</vt:lpstr>
      <vt:lpstr>4. Conceptual framework of Curriculum Development</vt:lpstr>
      <vt:lpstr>4. Conceptual framework of Curriculum Development</vt:lpstr>
      <vt:lpstr>PowerPoint Presentation</vt:lpstr>
      <vt:lpstr>4. Conceptual framework of Curriculum Development</vt:lpstr>
      <vt:lpstr>4. Conceptual framework of Curriculum Development</vt:lpstr>
      <vt:lpstr>PowerPoint Presentation</vt:lpstr>
      <vt:lpstr>PowerPoint Presentation</vt:lpstr>
      <vt:lpstr>4. Conceptual framework of Curriculum Development</vt:lpstr>
      <vt:lpstr>4. Conceptual framework of Curriculum Development</vt:lpstr>
      <vt:lpstr>PowerPoint Presentation</vt:lpstr>
      <vt:lpstr>4. Conceptual framework of Curriculum Development</vt:lpstr>
      <vt:lpstr>PowerPoint Presentation</vt:lpstr>
      <vt:lpstr>4. Conceptual framework of Curriculum Development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Development (Foundation)</dc:title>
  <dc:creator>Muhammad Iqbal Rana</dc:creator>
  <cp:lastModifiedBy>USER</cp:lastModifiedBy>
  <cp:revision>12</cp:revision>
  <dcterms:created xsi:type="dcterms:W3CDTF">2020-11-10T19:11:19Z</dcterms:created>
  <dcterms:modified xsi:type="dcterms:W3CDTF">2020-11-17T15:50:23Z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2019-12-17T00:00:00Z</vt:filetime>
  </property>
  <property fmtid="{D5CDD505-2E9C-101B-9397-08002B2CF9AE}" pid="3" name="Creator">
    <vt:lpwstr>Microsoft® PowerPoint® 2013</vt:lpwstr>
  </property>
  <property fmtid="{D5CDD505-2E9C-101B-9397-08002B2CF9AE}" pid="4" name="LastSaved">
    <vt:filetime>2020-11-10T00:00:00Z</vt:filetime>
  </property>
</Properties>
</file>