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</p:sldIdLst>
  <p:sldSz cx="9144000" cy="6858000" type="screen4x3"/>
  <p:notesSz cx="9144000" cy="6858000"/>
  <p:embeddedFontLst>
    <p:embeddedFont>
      <p:font typeface="Aharoni" panose="02010803020104030203" pitchFamily="2" charset="-79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Wingdings" panose="05000000000000000000" pitchFamily="2" charset="2"/>
      <p:regular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Wingdings 2" panose="05020102010507070707" pitchFamily="18" charset="2"/>
      <p:regular r:id="rId47"/>
    </p:embeddedFont>
    <p:embeddedFont>
      <p:font typeface="Arial" panose="020B0604020202020204" pitchFamily="3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0604" y="556006"/>
            <a:ext cx="4713605" cy="78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639265"/>
            <a:ext cx="7112000" cy="2312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.png"/><Relationship Id="rId7" Type="http://schemas.openxmlformats.org/officeDocument/2006/relationships/image" Target="../media/image48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55598" y="36321"/>
            <a:ext cx="61487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Constantia"/>
              <a:cs typeface="Constant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2031" y="4572000"/>
            <a:ext cx="70198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Dr. Naila Farooq</a:t>
            </a:r>
          </a:p>
          <a:p>
            <a:pPr algn="ctr"/>
            <a:r>
              <a:rPr lang="en-GB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Plant Growth Under Stress Environment </a:t>
            </a:r>
          </a:p>
          <a:p>
            <a:pPr algn="ctr"/>
            <a:r>
              <a:rPr lang="en-GB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(SES-309)</a:t>
            </a:r>
          </a:p>
          <a:p>
            <a:endParaRPr lang="en-GB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5920" y="969274"/>
            <a:ext cx="5900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Nutrient Stress (</a:t>
            </a:r>
            <a:r>
              <a:rPr lang="en-US" sz="2800" b="1" dirty="0" smtClean="0">
                <a:solidFill>
                  <a:srgbClr val="FFFF00"/>
                </a:solidFill>
              </a:rPr>
              <a:t>micro </a:t>
            </a:r>
            <a:r>
              <a:rPr lang="en-US" sz="2800" b="1" dirty="0">
                <a:solidFill>
                  <a:srgbClr val="FFFF00"/>
                </a:solidFill>
              </a:rPr>
              <a:t>nutrient </a:t>
            </a:r>
            <a:r>
              <a:rPr lang="en-US" sz="2800" b="1" dirty="0" smtClean="0">
                <a:solidFill>
                  <a:srgbClr val="FFFF00"/>
                </a:solidFill>
              </a:rPr>
              <a:t>stress)</a:t>
            </a:r>
            <a:endParaRPr lang="en-GB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82953" y="511809"/>
            <a:ext cx="29381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Cupper </a:t>
            </a:r>
            <a:r>
              <a:rPr sz="4800" dirty="0"/>
              <a:t>-</a:t>
            </a:r>
            <a:r>
              <a:rPr sz="4800" spc="-50" dirty="0"/>
              <a:t> </a:t>
            </a:r>
            <a:r>
              <a:rPr sz="4800" spc="-5" dirty="0"/>
              <a:t>Cu</a:t>
            </a:r>
            <a:endParaRPr sz="4800"/>
          </a:p>
        </p:txBody>
      </p:sp>
      <p:sp>
        <p:nvSpPr>
          <p:cNvPr id="8" name="object 8"/>
          <p:cNvSpPr txBox="1"/>
          <p:nvPr/>
        </p:nvSpPr>
        <p:spPr>
          <a:xfrm>
            <a:off x="535940" y="1612138"/>
            <a:ext cx="7942580" cy="33553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dirty="0">
                <a:latin typeface="Calibri"/>
                <a:cs typeface="Calibri"/>
              </a:rPr>
              <a:t>Cu </a:t>
            </a:r>
            <a:r>
              <a:rPr sz="2600" dirty="0">
                <a:latin typeface="Calibri"/>
                <a:cs typeface="Calibri"/>
              </a:rPr>
              <a:t>is </a:t>
            </a:r>
            <a:r>
              <a:rPr sz="2600" spc="-5" dirty="0">
                <a:latin typeface="Calibri"/>
                <a:cs typeface="Calibri"/>
              </a:rPr>
              <a:t>essential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plant growth. </a:t>
            </a:r>
            <a:r>
              <a:rPr sz="2600" dirty="0">
                <a:latin typeface="Calibri"/>
                <a:cs typeface="Calibri"/>
              </a:rPr>
              <a:t>Among </a:t>
            </a:r>
            <a:r>
              <a:rPr sz="2600" spc="-5" dirty="0">
                <a:latin typeface="Calibri"/>
                <a:cs typeface="Calibri"/>
              </a:rPr>
              <a:t>other </a:t>
            </a:r>
            <a:r>
              <a:rPr sz="2600" dirty="0">
                <a:latin typeface="Calibri"/>
                <a:cs typeface="Calibri"/>
              </a:rPr>
              <a:t>things it  </a:t>
            </a:r>
            <a:r>
              <a:rPr sz="2600" spc="-20" dirty="0">
                <a:latin typeface="Calibri"/>
                <a:cs typeface="Calibri"/>
              </a:rPr>
              <a:t>plays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5" dirty="0">
                <a:latin typeface="Calibri"/>
                <a:cs typeface="Calibri"/>
              </a:rPr>
              <a:t>part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15" dirty="0">
                <a:latin typeface="Calibri"/>
                <a:cs typeface="Calibri"/>
              </a:rPr>
              <a:t>several </a:t>
            </a:r>
            <a:r>
              <a:rPr sz="2600" spc="-5" dirty="0">
                <a:latin typeface="Calibri"/>
                <a:cs typeface="Calibri"/>
              </a:rPr>
              <a:t>enzyme </a:t>
            </a:r>
            <a:r>
              <a:rPr sz="2600" spc="-10" dirty="0">
                <a:latin typeface="Calibri"/>
                <a:cs typeface="Calibri"/>
              </a:rPr>
              <a:t>productions </a:t>
            </a:r>
            <a:r>
              <a:rPr sz="2600" dirty="0">
                <a:latin typeface="Calibri"/>
                <a:cs typeface="Calibri"/>
              </a:rPr>
              <a:t>and its </a:t>
            </a:r>
            <a:r>
              <a:rPr sz="2600" spc="-35" dirty="0">
                <a:latin typeface="Calibri"/>
                <a:cs typeface="Calibri"/>
              </a:rPr>
              <a:t>key </a:t>
            </a:r>
            <a:r>
              <a:rPr sz="2600" spc="-15" dirty="0">
                <a:latin typeface="Calibri"/>
                <a:cs typeface="Calibri"/>
              </a:rPr>
              <a:t>to 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formation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chlorophyll.</a:t>
            </a:r>
            <a:endParaRPr sz="2600">
              <a:latin typeface="Calibri"/>
              <a:cs typeface="Calibri"/>
            </a:endParaRPr>
          </a:p>
          <a:p>
            <a:pPr marL="286385" marR="48196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dirty="0">
                <a:latin typeface="Calibri"/>
                <a:cs typeface="Calibri"/>
              </a:rPr>
              <a:t>Normal </a:t>
            </a:r>
            <a:r>
              <a:rPr sz="2600" spc="-15" dirty="0">
                <a:latin typeface="Calibri"/>
                <a:cs typeface="Calibri"/>
              </a:rPr>
              <a:t>range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in the </a:t>
            </a:r>
            <a:r>
              <a:rPr sz="2600" spc="-10" dirty="0">
                <a:latin typeface="Calibri"/>
                <a:cs typeface="Calibri"/>
              </a:rPr>
              <a:t>growing </a:t>
            </a:r>
            <a:r>
              <a:rPr sz="2600" dirty="0">
                <a:latin typeface="Calibri"/>
                <a:cs typeface="Calibri"/>
              </a:rPr>
              <a:t>medium is 0.05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dirty="0">
                <a:latin typeface="Calibri"/>
                <a:cs typeface="Calibri"/>
              </a:rPr>
              <a:t>0.5  </a:t>
            </a:r>
            <a:r>
              <a:rPr sz="2600" spc="-5" dirty="0">
                <a:latin typeface="Calibri"/>
                <a:cs typeface="Calibri"/>
              </a:rPr>
              <a:t>ppm.</a:t>
            </a:r>
            <a:endParaRPr sz="2600">
              <a:latin typeface="Calibri"/>
              <a:cs typeface="Calibri"/>
            </a:endParaRPr>
          </a:p>
          <a:p>
            <a:pPr marL="286385" marR="312420" indent="-274320" algn="just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dirty="0">
                <a:latin typeface="Calibri"/>
                <a:cs typeface="Calibri"/>
              </a:rPr>
              <a:t>Although cu </a:t>
            </a:r>
            <a:r>
              <a:rPr sz="2600" spc="-5" dirty="0">
                <a:latin typeface="Calibri"/>
                <a:cs typeface="Calibri"/>
              </a:rPr>
              <a:t>deficiencies or </a:t>
            </a:r>
            <a:r>
              <a:rPr sz="2600" spc="-10" dirty="0">
                <a:latin typeface="Calibri"/>
                <a:cs typeface="Calibri"/>
              </a:rPr>
              <a:t>toxicities </a:t>
            </a:r>
            <a:r>
              <a:rPr sz="2600" spc="-15" dirty="0">
                <a:latin typeface="Calibri"/>
                <a:cs typeface="Calibri"/>
              </a:rPr>
              <a:t>rarely </a:t>
            </a:r>
            <a:r>
              <a:rPr sz="2600" spc="-10" dirty="0">
                <a:latin typeface="Calibri"/>
                <a:cs typeface="Calibri"/>
              </a:rPr>
              <a:t>occure, </a:t>
            </a:r>
            <a:r>
              <a:rPr sz="2600" dirty="0">
                <a:latin typeface="Calibri"/>
                <a:cs typeface="Calibri"/>
              </a:rPr>
              <a:t>it is  </a:t>
            </a:r>
            <a:r>
              <a:rPr sz="2600" spc="-10" dirty="0">
                <a:latin typeface="Calibri"/>
                <a:cs typeface="Calibri"/>
              </a:rPr>
              <a:t>best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spc="-20" dirty="0">
                <a:latin typeface="Calibri"/>
                <a:cs typeface="Calibri"/>
              </a:rPr>
              <a:t>avoid </a:t>
            </a:r>
            <a:r>
              <a:rPr sz="2600" dirty="0">
                <a:latin typeface="Calibri"/>
                <a:cs typeface="Calibri"/>
              </a:rPr>
              <a:t>either </a:t>
            </a:r>
            <a:r>
              <a:rPr sz="2600" spc="-10" dirty="0">
                <a:latin typeface="Calibri"/>
                <a:cs typeface="Calibri"/>
              </a:rPr>
              <a:t>extreme </a:t>
            </a:r>
            <a:r>
              <a:rPr sz="2600" dirty="0">
                <a:latin typeface="Calibri"/>
                <a:cs typeface="Calibri"/>
              </a:rPr>
              <a:t>as </a:t>
            </a:r>
            <a:r>
              <a:rPr sz="2600" spc="-5" dirty="0">
                <a:latin typeface="Calibri"/>
                <a:cs typeface="Calibri"/>
              </a:rPr>
              <a:t>both </a:t>
            </a:r>
            <a:r>
              <a:rPr sz="2600" spc="-10" dirty="0">
                <a:latin typeface="Calibri"/>
                <a:cs typeface="Calibri"/>
              </a:rPr>
              <a:t>can </a:t>
            </a:r>
            <a:r>
              <a:rPr sz="2600" spc="-20" dirty="0">
                <a:latin typeface="Calibri"/>
                <a:cs typeface="Calibri"/>
              </a:rPr>
              <a:t>have </a:t>
            </a:r>
            <a:r>
              <a:rPr sz="2600" spc="-15" dirty="0">
                <a:latin typeface="Calibri"/>
                <a:cs typeface="Calibri"/>
              </a:rPr>
              <a:t>negative  </a:t>
            </a:r>
            <a:r>
              <a:rPr sz="2600" dirty="0">
                <a:latin typeface="Calibri"/>
                <a:cs typeface="Calibri"/>
              </a:rPr>
              <a:t>impact </a:t>
            </a:r>
            <a:r>
              <a:rPr sz="2600" spc="-10" dirty="0">
                <a:latin typeface="Calibri"/>
                <a:cs typeface="Calibri"/>
              </a:rPr>
              <a:t>on crop.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611479"/>
            <a:ext cx="7987030" cy="480568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dirty="0">
                <a:latin typeface="Calibri"/>
                <a:cs typeface="Calibri"/>
              </a:rPr>
              <a:t>Functions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664845" marR="5080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664845" algn="l"/>
                <a:tab pos="665480" algn="l"/>
              </a:tabLst>
            </a:pPr>
            <a:r>
              <a:rPr sz="3200" spc="-15" dirty="0">
                <a:latin typeface="Calibri"/>
                <a:cs typeface="Calibri"/>
              </a:rPr>
              <a:t>Activates </a:t>
            </a:r>
            <a:r>
              <a:rPr sz="3200" spc="-5" dirty="0">
                <a:latin typeface="Calibri"/>
                <a:cs typeface="Calibri"/>
              </a:rPr>
              <a:t>some enzymes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plant </a:t>
            </a:r>
            <a:r>
              <a:rPr sz="3200" dirty="0">
                <a:latin typeface="Calibri"/>
                <a:cs typeface="Calibri"/>
              </a:rPr>
              <a:t>which </a:t>
            </a:r>
            <a:r>
              <a:rPr sz="3200" spc="-15" dirty="0">
                <a:latin typeface="Calibri"/>
                <a:cs typeface="Calibri"/>
              </a:rPr>
              <a:t>are  involved </a:t>
            </a:r>
            <a:r>
              <a:rPr sz="3200" dirty="0">
                <a:latin typeface="Calibri"/>
                <a:cs typeface="Calibri"/>
              </a:rPr>
              <a:t>in lignin </a:t>
            </a:r>
            <a:r>
              <a:rPr sz="3200" spc="-15" dirty="0">
                <a:latin typeface="Calibri"/>
                <a:cs typeface="Calibri"/>
              </a:rPr>
              <a:t>synthesis </a:t>
            </a:r>
            <a:r>
              <a:rPr sz="3200" dirty="0">
                <a:latin typeface="Calibri"/>
                <a:cs typeface="Calibri"/>
              </a:rPr>
              <a:t>and it is </a:t>
            </a:r>
            <a:r>
              <a:rPr sz="3200" spc="-5" dirty="0">
                <a:latin typeface="Calibri"/>
                <a:cs typeface="Calibri"/>
              </a:rPr>
              <a:t>essential 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20" dirty="0">
                <a:latin typeface="Calibri"/>
                <a:cs typeface="Calibri"/>
              </a:rPr>
              <a:t>several </a:t>
            </a:r>
            <a:r>
              <a:rPr sz="3200" spc="-5" dirty="0">
                <a:latin typeface="Calibri"/>
                <a:cs typeface="Calibri"/>
              </a:rPr>
              <a:t>enzyme </a:t>
            </a:r>
            <a:r>
              <a:rPr sz="3200" spc="-30" dirty="0">
                <a:latin typeface="Calibri"/>
                <a:cs typeface="Calibri"/>
              </a:rPr>
              <a:t>system.</a:t>
            </a:r>
            <a:endParaRPr sz="3200">
              <a:latin typeface="Calibri"/>
              <a:cs typeface="Calibri"/>
            </a:endParaRPr>
          </a:p>
          <a:p>
            <a:pPr marL="664845" marR="6350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664845" algn="l"/>
                <a:tab pos="665480" algn="l"/>
              </a:tabLst>
            </a:pPr>
            <a:r>
              <a:rPr sz="3200" spc="-15" dirty="0">
                <a:latin typeface="Calibri"/>
                <a:cs typeface="Calibri"/>
              </a:rPr>
              <a:t>Require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10" dirty="0">
                <a:latin typeface="Calibri"/>
                <a:cs typeface="Calibri"/>
              </a:rPr>
              <a:t>process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5" dirty="0">
                <a:latin typeface="Calibri"/>
                <a:cs typeface="Calibri"/>
              </a:rPr>
              <a:t>photosynthesis,  respiration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assist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plant metabolism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spc="-20" dirty="0">
                <a:latin typeface="Calibri"/>
                <a:cs typeface="Calibri"/>
              </a:rPr>
              <a:t>carbohydrates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proteins.</a:t>
            </a:r>
            <a:endParaRPr sz="3200">
              <a:latin typeface="Calibri"/>
              <a:cs typeface="Calibri"/>
            </a:endParaRPr>
          </a:p>
          <a:p>
            <a:pPr marL="664845" marR="377190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664845" algn="l"/>
                <a:tab pos="665480" algn="l"/>
              </a:tabLst>
            </a:pPr>
            <a:r>
              <a:rPr sz="3200" spc="-5" dirty="0">
                <a:latin typeface="Calibri"/>
                <a:cs typeface="Calibri"/>
              </a:rPr>
              <a:t>Serves </a:t>
            </a:r>
            <a:r>
              <a:rPr sz="3200" spc="-15" dirty="0">
                <a:latin typeface="Calibri"/>
                <a:cs typeface="Calibri"/>
              </a:rPr>
              <a:t>flavor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colour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vegetables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15" dirty="0">
                <a:latin typeface="Calibri"/>
                <a:cs typeface="Calibri"/>
              </a:rPr>
              <a:t>flowers.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798623"/>
            <a:ext cx="7872730" cy="474535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45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020" algn="l"/>
              </a:tabLst>
            </a:pPr>
            <a:r>
              <a:rPr sz="3600" b="1" spc="-5" dirty="0">
                <a:latin typeface="Calibri"/>
                <a:cs typeface="Calibri"/>
              </a:rPr>
              <a:t>Deficiencies</a:t>
            </a:r>
            <a:r>
              <a:rPr sz="3600" b="1" spc="-1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:</a:t>
            </a:r>
            <a:endParaRPr sz="36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685"/>
              </a:spcBef>
              <a:buClr>
                <a:srgbClr val="0AD0D9"/>
              </a:buClr>
              <a:buSzPct val="94230"/>
              <a:buAutoNum type="arabicPeriod"/>
              <a:tabLst>
                <a:tab pos="1442085" algn="l"/>
                <a:tab pos="1442720" algn="l"/>
              </a:tabLst>
            </a:pPr>
            <a:r>
              <a:rPr sz="2600" spc="-5" dirty="0">
                <a:latin typeface="Calibri"/>
                <a:cs typeface="Calibri"/>
              </a:rPr>
              <a:t>Deficiency </a:t>
            </a:r>
            <a:r>
              <a:rPr sz="2600" spc="-15" dirty="0">
                <a:latin typeface="Calibri"/>
                <a:cs typeface="Calibri"/>
              </a:rPr>
              <a:t>symptoms </a:t>
            </a:r>
            <a:r>
              <a:rPr sz="2600" spc="-5" dirty="0">
                <a:latin typeface="Calibri"/>
                <a:cs typeface="Calibri"/>
              </a:rPr>
              <a:t>occur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10" dirty="0">
                <a:latin typeface="Calibri"/>
                <a:cs typeface="Calibri"/>
              </a:rPr>
              <a:t>newer</a:t>
            </a:r>
            <a:r>
              <a:rPr sz="2600" spc="-1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plants.</a:t>
            </a:r>
            <a:endParaRPr sz="2600">
              <a:latin typeface="Calibri"/>
              <a:cs typeface="Calibri"/>
            </a:endParaRPr>
          </a:p>
          <a:p>
            <a:pPr marL="1442085" marR="5080" lvl="1" indent="-5156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AutoNum type="arabicPeriod"/>
              <a:tabLst>
                <a:tab pos="1442085" algn="l"/>
                <a:tab pos="1442720" algn="l"/>
              </a:tabLst>
            </a:pPr>
            <a:r>
              <a:rPr sz="2600" spc="-15" dirty="0">
                <a:latin typeface="Calibri"/>
                <a:cs typeface="Calibri"/>
              </a:rPr>
              <a:t>Symptoms start </a:t>
            </a:r>
            <a:r>
              <a:rPr sz="2600" dirty="0">
                <a:latin typeface="Calibri"/>
                <a:cs typeface="Calibri"/>
              </a:rPr>
              <a:t>as </a:t>
            </a:r>
            <a:r>
              <a:rPr sz="2600" spc="-5" dirty="0">
                <a:latin typeface="Calibri"/>
                <a:cs typeface="Calibri"/>
              </a:rPr>
              <a:t>chlorosis of </a:t>
            </a:r>
            <a:r>
              <a:rPr sz="2600" dirty="0">
                <a:latin typeface="Calibri"/>
                <a:cs typeface="Calibri"/>
              </a:rPr>
              <a:t>either whole </a:t>
            </a:r>
            <a:r>
              <a:rPr sz="2600" spc="-5" dirty="0">
                <a:latin typeface="Calibri"/>
                <a:cs typeface="Calibri"/>
              </a:rPr>
              <a:t>leaf  or between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5" dirty="0">
                <a:latin typeface="Calibri"/>
                <a:cs typeface="Calibri"/>
              </a:rPr>
              <a:t>veins of </a:t>
            </a:r>
            <a:r>
              <a:rPr sz="2600" spc="-10" dirty="0">
                <a:latin typeface="Calibri"/>
                <a:cs typeface="Calibri"/>
              </a:rPr>
              <a:t>newer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leaves.</a:t>
            </a:r>
            <a:endParaRPr sz="2600">
              <a:latin typeface="Calibri"/>
              <a:cs typeface="Calibri"/>
            </a:endParaRPr>
          </a:p>
          <a:p>
            <a:pPr marL="1442085" marR="200025" lvl="1" indent="-5156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AutoNum type="arabicPeriod"/>
              <a:tabLst>
                <a:tab pos="1442085" algn="l"/>
                <a:tab pos="1442720" algn="l"/>
              </a:tabLst>
            </a:pPr>
            <a:r>
              <a:rPr sz="2600" dirty="0">
                <a:latin typeface="Calibri"/>
                <a:cs typeface="Calibri"/>
              </a:rPr>
              <a:t>With the </a:t>
            </a:r>
            <a:r>
              <a:rPr sz="2600" spc="-5" dirty="0">
                <a:latin typeface="Calibri"/>
                <a:cs typeface="Calibri"/>
              </a:rPr>
              <a:t>chlorotic </a:t>
            </a:r>
            <a:r>
              <a:rPr sz="2600" spc="-10" dirty="0">
                <a:latin typeface="Calibri"/>
                <a:cs typeface="Calibri"/>
              </a:rPr>
              <a:t>areas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35" dirty="0">
                <a:latin typeface="Calibri"/>
                <a:cs typeface="Calibri"/>
              </a:rPr>
              <a:t>leaf, </a:t>
            </a:r>
            <a:r>
              <a:rPr sz="2600" spc="-5" dirty="0">
                <a:latin typeface="Calibri"/>
                <a:cs typeface="Calibri"/>
              </a:rPr>
              <a:t>small  </a:t>
            </a:r>
            <a:r>
              <a:rPr sz="2600" spc="-10" dirty="0">
                <a:latin typeface="Calibri"/>
                <a:cs typeface="Calibri"/>
              </a:rPr>
              <a:t>necrotic </a:t>
            </a:r>
            <a:r>
              <a:rPr sz="2600" spc="-5" dirty="0">
                <a:latin typeface="Calibri"/>
                <a:cs typeface="Calibri"/>
              </a:rPr>
              <a:t>spots </a:t>
            </a:r>
            <a:r>
              <a:rPr sz="2600" spc="-15" dirty="0">
                <a:latin typeface="Calibri"/>
                <a:cs typeface="Calibri"/>
              </a:rPr>
              <a:t>may </a:t>
            </a:r>
            <a:r>
              <a:rPr sz="2600" spc="-20" dirty="0">
                <a:latin typeface="Calibri"/>
                <a:cs typeface="Calibri"/>
              </a:rPr>
              <a:t>form, </a:t>
            </a:r>
            <a:r>
              <a:rPr sz="2600" dirty="0">
                <a:latin typeface="Calibri"/>
                <a:cs typeface="Calibri"/>
              </a:rPr>
              <a:t>especially on the </a:t>
            </a:r>
            <a:r>
              <a:rPr sz="2600" spc="-5" dirty="0">
                <a:latin typeface="Calibri"/>
                <a:cs typeface="Calibri"/>
              </a:rPr>
              <a:t>leaf  margin.</a:t>
            </a:r>
            <a:endParaRPr sz="26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AutoNum type="arabicPeriod"/>
              <a:tabLst>
                <a:tab pos="1442085" algn="l"/>
                <a:tab pos="1442720" algn="l"/>
              </a:tabLst>
            </a:pPr>
            <a:r>
              <a:rPr sz="2600" spc="-15" dirty="0">
                <a:latin typeface="Calibri"/>
                <a:cs typeface="Calibri"/>
              </a:rPr>
              <a:t>Leaves </a:t>
            </a:r>
            <a:r>
              <a:rPr sz="2600" spc="-10" dirty="0">
                <a:latin typeface="Calibri"/>
                <a:cs typeface="Calibri"/>
              </a:rPr>
              <a:t>become </a:t>
            </a:r>
            <a:r>
              <a:rPr sz="2600" spc="-5" dirty="0">
                <a:latin typeface="Calibri"/>
                <a:cs typeface="Calibri"/>
              </a:rPr>
              <a:t>small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15" dirty="0">
                <a:latin typeface="Calibri"/>
                <a:cs typeface="Calibri"/>
              </a:rPr>
              <a:t>size, </a:t>
            </a:r>
            <a:r>
              <a:rPr sz="2600" spc="-10" dirty="0">
                <a:latin typeface="Calibri"/>
                <a:cs typeface="Calibri"/>
              </a:rPr>
              <a:t>become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wilt.</a:t>
            </a:r>
            <a:endParaRPr sz="26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AutoNum type="arabicPeriod"/>
              <a:tabLst>
                <a:tab pos="1442085" algn="l"/>
                <a:tab pos="1442720" algn="l"/>
              </a:tabLst>
            </a:pPr>
            <a:r>
              <a:rPr sz="2600" spc="-5" dirty="0">
                <a:latin typeface="Calibri"/>
                <a:cs typeface="Calibri"/>
              </a:rPr>
              <a:t>Apical meristem </a:t>
            </a:r>
            <a:r>
              <a:rPr sz="2600" spc="-20" dirty="0">
                <a:latin typeface="Calibri"/>
                <a:cs typeface="Calibri"/>
              </a:rPr>
              <a:t>may </a:t>
            </a:r>
            <a:r>
              <a:rPr sz="2600" spc="-10" dirty="0">
                <a:latin typeface="Calibri"/>
                <a:cs typeface="Calibri"/>
              </a:rPr>
              <a:t>become necrotic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die.</a:t>
            </a:r>
            <a:endParaRPr sz="26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AutoNum type="arabicPeriod"/>
              <a:tabLst>
                <a:tab pos="1442085" algn="l"/>
                <a:tab pos="1442720" algn="l"/>
              </a:tabLst>
            </a:pPr>
            <a:r>
              <a:rPr sz="2600" dirty="0">
                <a:latin typeface="Calibri"/>
                <a:cs typeface="Calibri"/>
              </a:rPr>
              <a:t>Inhibit the </a:t>
            </a:r>
            <a:r>
              <a:rPr sz="2600" spc="-10" dirty="0">
                <a:latin typeface="Calibri"/>
                <a:cs typeface="Calibri"/>
              </a:rPr>
              <a:t>growth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lateral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branches.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577102"/>
            <a:ext cx="7814945" cy="3910329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990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020" algn="l"/>
              </a:tabLst>
            </a:pPr>
            <a:r>
              <a:rPr sz="3600" b="1" spc="-50" dirty="0">
                <a:latin typeface="Calibri"/>
                <a:cs typeface="Calibri"/>
              </a:rPr>
              <a:t>Toxicity</a:t>
            </a:r>
            <a:r>
              <a:rPr sz="3600" b="1" spc="-1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:</a:t>
            </a:r>
            <a:endParaRPr sz="3600">
              <a:latin typeface="Calibri"/>
              <a:cs typeface="Calibri"/>
            </a:endParaRPr>
          </a:p>
          <a:p>
            <a:pPr marL="1391920" marR="350520" lvl="1" indent="-464820">
              <a:lnSpc>
                <a:spcPct val="100000"/>
              </a:lnSpc>
              <a:spcBef>
                <a:spcPts val="795"/>
              </a:spcBef>
              <a:buClr>
                <a:srgbClr val="0E6EC5"/>
              </a:buClr>
              <a:buSzPct val="84375"/>
              <a:buAutoNum type="arabicPeriod"/>
              <a:tabLst>
                <a:tab pos="1391920" algn="l"/>
                <a:tab pos="1392555" algn="l"/>
              </a:tabLst>
            </a:pPr>
            <a:r>
              <a:rPr sz="3200" spc="-15" dirty="0">
                <a:latin typeface="Calibri"/>
                <a:cs typeface="Calibri"/>
              </a:rPr>
              <a:t>Excess </a:t>
            </a:r>
            <a:r>
              <a:rPr sz="3200" spc="-5" dirty="0">
                <a:latin typeface="Calibri"/>
                <a:cs typeface="Calibri"/>
              </a:rPr>
              <a:t>Cu </a:t>
            </a:r>
            <a:r>
              <a:rPr sz="3200" spc="-10" dirty="0">
                <a:latin typeface="Calibri"/>
                <a:cs typeface="Calibri"/>
              </a:rPr>
              <a:t>can </a:t>
            </a:r>
            <a:r>
              <a:rPr sz="3200" spc="-15" dirty="0">
                <a:latin typeface="Calibri"/>
                <a:cs typeface="Calibri"/>
              </a:rPr>
              <a:t>restrict </a:t>
            </a:r>
            <a:r>
              <a:rPr sz="3200" spc="-20" dirty="0">
                <a:latin typeface="Calibri"/>
                <a:cs typeface="Calibri"/>
              </a:rPr>
              <a:t>root </a:t>
            </a:r>
            <a:r>
              <a:rPr sz="3200" spc="-10" dirty="0">
                <a:latin typeface="Calibri"/>
                <a:cs typeface="Calibri"/>
              </a:rPr>
              <a:t>growth </a:t>
            </a:r>
            <a:r>
              <a:rPr sz="3200" spc="-15" dirty="0">
                <a:latin typeface="Calibri"/>
                <a:cs typeface="Calibri"/>
              </a:rPr>
              <a:t>by  </a:t>
            </a:r>
            <a:r>
              <a:rPr sz="3200" spc="-5" dirty="0">
                <a:latin typeface="Calibri"/>
                <a:cs typeface="Calibri"/>
              </a:rPr>
              <a:t>burning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root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tips.</a:t>
            </a:r>
            <a:endParaRPr sz="3200">
              <a:latin typeface="Calibri"/>
              <a:cs typeface="Calibri"/>
            </a:endParaRPr>
          </a:p>
          <a:p>
            <a:pPr marL="1391920" marR="304165" lvl="1" indent="-464820">
              <a:lnSpc>
                <a:spcPct val="100000"/>
              </a:lnSpc>
              <a:spcBef>
                <a:spcPts val="770"/>
              </a:spcBef>
              <a:buClr>
                <a:srgbClr val="0E6EC5"/>
              </a:buClr>
              <a:buSzPct val="84375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Compete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10" dirty="0">
                <a:latin typeface="Calibri"/>
                <a:cs typeface="Calibri"/>
              </a:rPr>
              <a:t>plant </a:t>
            </a:r>
            <a:r>
              <a:rPr sz="3200" spc="-30" dirty="0">
                <a:latin typeface="Calibri"/>
                <a:cs typeface="Calibri"/>
              </a:rPr>
              <a:t>uptake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20" dirty="0">
                <a:latin typeface="Calibri"/>
                <a:cs typeface="Calibri"/>
              </a:rPr>
              <a:t>Fe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5" dirty="0">
                <a:latin typeface="Calibri"/>
                <a:cs typeface="Calibri"/>
              </a:rPr>
              <a:t>sometimes </a:t>
            </a:r>
            <a:r>
              <a:rPr sz="3200" dirty="0">
                <a:latin typeface="Calibri"/>
                <a:cs typeface="Calibri"/>
              </a:rPr>
              <a:t>Mo </a:t>
            </a:r>
            <a:r>
              <a:rPr sz="3200" spc="-5" dirty="0">
                <a:latin typeface="Calibri"/>
                <a:cs typeface="Calibri"/>
              </a:rPr>
              <a:t>or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Zn.</a:t>
            </a:r>
            <a:endParaRPr sz="3200">
              <a:latin typeface="Calibri"/>
              <a:cs typeface="Calibri"/>
            </a:endParaRPr>
          </a:p>
          <a:p>
            <a:pPr marL="1391920" marR="5080" lvl="1" indent="-464820">
              <a:lnSpc>
                <a:spcPct val="100000"/>
              </a:lnSpc>
              <a:spcBef>
                <a:spcPts val="770"/>
              </a:spcBef>
              <a:buClr>
                <a:srgbClr val="0E6EC5"/>
              </a:buClr>
              <a:buSzPct val="84375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Reduce branching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eventually plant  </a:t>
            </a:r>
            <a:r>
              <a:rPr sz="3200" spc="-5" dirty="0">
                <a:latin typeface="Calibri"/>
                <a:cs typeface="Calibri"/>
              </a:rPr>
              <a:t>die.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724400" cy="5029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24399" y="2133599"/>
              <a:ext cx="4419599" cy="47243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2600" y="0"/>
              <a:ext cx="5791200" cy="68579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87753" y="556006"/>
            <a:ext cx="233299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IR0N -</a:t>
            </a:r>
            <a:r>
              <a:rPr spc="-114" dirty="0"/>
              <a:t> </a:t>
            </a:r>
            <a:r>
              <a:rPr spc="-70" dirty="0"/>
              <a:t>Fe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5940" y="1683461"/>
            <a:ext cx="7897495" cy="3733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108839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15" dirty="0">
                <a:latin typeface="Calibri"/>
                <a:cs typeface="Calibri"/>
              </a:rPr>
              <a:t>Iron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0" dirty="0">
                <a:latin typeface="Calibri"/>
                <a:cs typeface="Calibri"/>
              </a:rPr>
              <a:t>very important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health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10" dirty="0">
                <a:latin typeface="Calibri"/>
                <a:cs typeface="Calibri"/>
              </a:rPr>
              <a:t>growth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plants.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  <a:tab pos="3649345" algn="l"/>
              </a:tabLst>
            </a:pPr>
            <a:r>
              <a:rPr sz="3200" spc="-15" dirty="0">
                <a:latin typeface="Calibri"/>
                <a:cs typeface="Calibri"/>
              </a:rPr>
              <a:t>Form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absorption	Ferus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Feric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ions.</a:t>
            </a:r>
            <a:endParaRPr sz="3200">
              <a:latin typeface="Calibri"/>
              <a:cs typeface="Calibri"/>
            </a:endParaRPr>
          </a:p>
          <a:p>
            <a:pPr marL="286385" marR="508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  <a:tab pos="5303520" algn="l"/>
              </a:tabLst>
            </a:pPr>
            <a:r>
              <a:rPr sz="3200" spc="-15" dirty="0">
                <a:latin typeface="Calibri"/>
                <a:cs typeface="Calibri"/>
              </a:rPr>
              <a:t>Iron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needed in</a:t>
            </a:r>
            <a:r>
              <a:rPr sz="3200" spc="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20" dirty="0">
                <a:latin typeface="Calibri"/>
                <a:cs typeface="Calibri"/>
              </a:rPr>
              <a:t>greatest	</a:t>
            </a:r>
            <a:r>
              <a:rPr sz="3200" spc="-10" dirty="0">
                <a:latin typeface="Calibri"/>
                <a:cs typeface="Calibri"/>
              </a:rPr>
              <a:t>quantity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its  </a:t>
            </a:r>
            <a:r>
              <a:rPr sz="3200" spc="-10" dirty="0">
                <a:latin typeface="Calibri"/>
                <a:cs typeface="Calibri"/>
              </a:rPr>
              <a:t>availability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0" dirty="0">
                <a:latin typeface="Calibri"/>
                <a:cs typeface="Calibri"/>
              </a:rPr>
              <a:t>dependent </a:t>
            </a:r>
            <a:r>
              <a:rPr sz="3200" spc="-5" dirty="0">
                <a:latin typeface="Calibri"/>
                <a:cs typeface="Calibri"/>
              </a:rPr>
              <a:t>on </a:t>
            </a:r>
            <a:r>
              <a:rPr sz="3200" dirty="0">
                <a:latin typeface="Calibri"/>
                <a:cs typeface="Calibri"/>
              </a:rPr>
              <a:t>the Ph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the  </a:t>
            </a:r>
            <a:r>
              <a:rPr sz="3200" spc="-10" dirty="0">
                <a:latin typeface="Calibri"/>
                <a:cs typeface="Calibri"/>
              </a:rPr>
              <a:t>growing </a:t>
            </a:r>
            <a:r>
              <a:rPr sz="3200" spc="-5" dirty="0">
                <a:latin typeface="Calibri"/>
                <a:cs typeface="Calibri"/>
              </a:rPr>
              <a:t>medium.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20" dirty="0">
                <a:latin typeface="Calibri"/>
                <a:cs typeface="Calibri"/>
              </a:rPr>
              <a:t>Fe</a:t>
            </a:r>
            <a:r>
              <a:rPr sz="3200" b="1" spc="-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immobile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1053816"/>
            <a:ext cx="8036559" cy="343979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dirty="0">
                <a:latin typeface="Calibri"/>
                <a:cs typeface="Calibri"/>
              </a:rPr>
              <a:t>Functions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0" dirty="0">
                <a:latin typeface="Calibri"/>
                <a:cs typeface="Calibri"/>
              </a:rPr>
              <a:t>Essential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15" dirty="0">
                <a:latin typeface="Calibri"/>
                <a:cs typeface="Calibri"/>
              </a:rPr>
              <a:t>chlorophyll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formation.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0" dirty="0">
                <a:latin typeface="Calibri"/>
                <a:cs typeface="Calibri"/>
              </a:rPr>
              <a:t>Component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cytochromes.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0" dirty="0">
                <a:latin typeface="Calibri"/>
                <a:cs typeface="Calibri"/>
              </a:rPr>
              <a:t>Essential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b="1" dirty="0">
                <a:latin typeface="Calibri"/>
                <a:cs typeface="Calibri"/>
              </a:rPr>
              <a:t>N</a:t>
            </a:r>
            <a:r>
              <a:rPr sz="3200" b="1" spc="6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fixation</a:t>
            </a:r>
            <a:endParaRPr sz="3200">
              <a:latin typeface="Calibri"/>
              <a:cs typeface="Calibri"/>
            </a:endParaRPr>
          </a:p>
          <a:p>
            <a:pPr marL="1442085" marR="5080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5" dirty="0">
                <a:latin typeface="Calibri"/>
                <a:cs typeface="Calibri"/>
              </a:rPr>
              <a:t>Assist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25" dirty="0">
                <a:latin typeface="Calibri"/>
                <a:cs typeface="Calibri"/>
              </a:rPr>
              <a:t>nitrate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5" dirty="0">
                <a:latin typeface="Calibri"/>
                <a:cs typeface="Calibri"/>
              </a:rPr>
              <a:t>sulphate </a:t>
            </a:r>
            <a:r>
              <a:rPr sz="3200" spc="-10" dirty="0">
                <a:latin typeface="Calibri"/>
                <a:cs typeface="Calibri"/>
              </a:rPr>
              <a:t>reduction 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energy production </a:t>
            </a:r>
            <a:r>
              <a:rPr sz="3200" spc="-5" dirty="0">
                <a:latin typeface="Calibri"/>
                <a:cs typeface="Calibri"/>
              </a:rPr>
              <a:t>within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plant.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64540" y="748639"/>
            <a:ext cx="8073390" cy="451294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7020" indent="-274955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655" algn="l"/>
              </a:tabLst>
            </a:pPr>
            <a:r>
              <a:rPr sz="3200" b="1" spc="-10" dirty="0">
                <a:latin typeface="Calibri"/>
                <a:cs typeface="Calibri"/>
              </a:rPr>
              <a:t>Deficiency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Calibri"/>
              <a:buAutoNum type="arabicPeriod"/>
              <a:tabLst>
                <a:tab pos="927100" algn="l"/>
                <a:tab pos="927735" algn="l"/>
                <a:tab pos="2742565" algn="l"/>
                <a:tab pos="3253104" algn="l"/>
                <a:tab pos="4034790" algn="l"/>
                <a:tab pos="6109335" algn="l"/>
                <a:tab pos="7720330" algn="l"/>
              </a:tabLst>
            </a:pPr>
            <a:r>
              <a:rPr dirty="0"/>
              <a:t>	</a:t>
            </a:r>
            <a:r>
              <a:rPr sz="3200" spc="-5" dirty="0">
                <a:latin typeface="Calibri"/>
                <a:cs typeface="Calibri"/>
              </a:rPr>
              <a:t>Exp</a:t>
            </a:r>
            <a:r>
              <a:rPr sz="3200" spc="-4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ess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d	</a:t>
            </a:r>
            <a:r>
              <a:rPr sz="3200" spc="10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s	</a:t>
            </a:r>
            <a:r>
              <a:rPr sz="3200" spc="5" dirty="0">
                <a:latin typeface="Calibri"/>
                <a:cs typeface="Calibri"/>
              </a:rPr>
              <a:t>an</a:t>
            </a:r>
            <a:r>
              <a:rPr sz="3200" dirty="0">
                <a:latin typeface="Calibri"/>
                <a:cs typeface="Calibri"/>
              </a:rPr>
              <a:t>d	i</a:t>
            </a:r>
            <a:r>
              <a:rPr sz="3200" spc="-20" dirty="0">
                <a:latin typeface="Calibri"/>
                <a:cs typeface="Calibri"/>
              </a:rPr>
              <a:t>n</a:t>
            </a:r>
            <a:r>
              <a:rPr sz="3200" spc="-4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20" dirty="0">
                <a:latin typeface="Calibri"/>
                <a:cs typeface="Calibri"/>
              </a:rPr>
              <a:t>r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einal	chlo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osi</a:t>
            </a:r>
            <a:r>
              <a:rPr sz="3200" dirty="0">
                <a:latin typeface="Calibri"/>
                <a:cs typeface="Calibri"/>
              </a:rPr>
              <a:t>s	of  the </a:t>
            </a:r>
            <a:r>
              <a:rPr sz="3200" spc="-5" dirty="0">
                <a:latin typeface="Calibri"/>
                <a:cs typeface="Calibri"/>
              </a:rPr>
              <a:t>new </a:t>
            </a:r>
            <a:r>
              <a:rPr sz="3200" spc="-15" dirty="0">
                <a:latin typeface="Calibri"/>
                <a:cs typeface="Calibri"/>
              </a:rPr>
              <a:t>leaves</a:t>
            </a:r>
            <a:endParaRPr sz="3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527685" algn="l"/>
                <a:tab pos="528320" algn="l"/>
              </a:tabLst>
            </a:pPr>
            <a:r>
              <a:rPr sz="3200" spc="-25" dirty="0">
                <a:latin typeface="Calibri"/>
                <a:cs typeface="Calibri"/>
              </a:rPr>
              <a:t>Fe </a:t>
            </a:r>
            <a:r>
              <a:rPr sz="3200" spc="-5" dirty="0">
                <a:latin typeface="Calibri"/>
                <a:cs typeface="Calibri"/>
              </a:rPr>
              <a:t>chlosis develops </a:t>
            </a:r>
            <a:r>
              <a:rPr sz="3200" dirty="0">
                <a:latin typeface="Calibri"/>
                <a:cs typeface="Calibri"/>
              </a:rPr>
              <a:t>when </a:t>
            </a:r>
            <a:r>
              <a:rPr sz="3200" spc="-5" dirty="0">
                <a:latin typeface="Calibri"/>
                <a:cs typeface="Calibri"/>
              </a:rPr>
              <a:t>soil </a:t>
            </a:r>
            <a:r>
              <a:rPr sz="3200" dirty="0">
                <a:latin typeface="Calibri"/>
                <a:cs typeface="Calibri"/>
              </a:rPr>
              <a:t>Ph is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high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287020" indent="-274955">
              <a:lnSpc>
                <a:spcPct val="100000"/>
              </a:lnSpc>
              <a:buClr>
                <a:srgbClr val="0AD0D9"/>
              </a:buClr>
              <a:buSzPct val="93750"/>
              <a:buFont typeface="Wingdings 2"/>
              <a:buChar char=""/>
              <a:tabLst>
                <a:tab pos="287655" algn="l"/>
              </a:tabLst>
            </a:pPr>
            <a:r>
              <a:rPr sz="3200" b="1" spc="-45" dirty="0">
                <a:latin typeface="Calibri"/>
                <a:cs typeface="Calibri"/>
              </a:rPr>
              <a:t>Toxicity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287020" marR="436245" indent="639445">
              <a:lnSpc>
                <a:spcPct val="100000"/>
              </a:lnSpc>
              <a:spcBef>
                <a:spcPts val="770"/>
              </a:spcBef>
            </a:pPr>
            <a:r>
              <a:rPr sz="3200" spc="-15" dirty="0">
                <a:latin typeface="Calibri"/>
                <a:cs typeface="Calibri"/>
              </a:rPr>
              <a:t>Occurs </a:t>
            </a:r>
            <a:r>
              <a:rPr sz="3200" spc="-5" dirty="0">
                <a:latin typeface="Calibri"/>
                <a:cs typeface="Calibri"/>
              </a:rPr>
              <a:t>due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a low </a:t>
            </a:r>
            <a:r>
              <a:rPr sz="3200" spc="-15" dirty="0">
                <a:latin typeface="Calibri"/>
                <a:cs typeface="Calibri"/>
              </a:rPr>
              <a:t>growing </a:t>
            </a:r>
            <a:r>
              <a:rPr sz="3200" spc="-5" dirty="0">
                <a:latin typeface="Calibri"/>
                <a:cs typeface="Calibri"/>
              </a:rPr>
              <a:t>medium </a:t>
            </a:r>
            <a:r>
              <a:rPr sz="3200" dirty="0">
                <a:latin typeface="Calibri"/>
                <a:cs typeface="Calibri"/>
              </a:rPr>
              <a:t>PH  or </a:t>
            </a:r>
            <a:r>
              <a:rPr sz="3200" spc="-20" dirty="0">
                <a:latin typeface="Calibri"/>
                <a:cs typeface="Calibri"/>
              </a:rPr>
              <a:t>from </a:t>
            </a:r>
            <a:r>
              <a:rPr sz="3200" spc="-5" dirty="0">
                <a:latin typeface="Calibri"/>
                <a:cs typeface="Calibri"/>
              </a:rPr>
              <a:t>and </a:t>
            </a:r>
            <a:r>
              <a:rPr sz="3200" spc="-20" dirty="0">
                <a:latin typeface="Calibri"/>
                <a:cs typeface="Calibri"/>
              </a:rPr>
              <a:t>excessive </a:t>
            </a:r>
            <a:r>
              <a:rPr sz="3200" spc="-10" dirty="0">
                <a:latin typeface="Calibri"/>
                <a:cs typeface="Calibri"/>
              </a:rPr>
              <a:t>application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iron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431280"/>
            <a:chOff x="-828" y="0"/>
            <a:chExt cx="9145905" cy="643128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599" y="838200"/>
              <a:ext cx="8001000" cy="5593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6900" y="749553"/>
            <a:ext cx="35394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3485C"/>
                </a:solidFill>
                <a:latin typeface="Arial"/>
                <a:cs typeface="Arial"/>
              </a:rPr>
              <a:t>Micronutrients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86385" marR="5080" indent="-274320">
              <a:lnSpc>
                <a:spcPct val="90000"/>
              </a:lnSpc>
              <a:spcBef>
                <a:spcPts val="459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  <a:tab pos="1816735" algn="l"/>
              </a:tabLst>
            </a:pPr>
            <a:r>
              <a:rPr spc="-10" dirty="0"/>
              <a:t>Micronutrients </a:t>
            </a:r>
            <a:r>
              <a:rPr spc="-15" dirty="0"/>
              <a:t>are </a:t>
            </a:r>
            <a:r>
              <a:rPr dirty="0"/>
              <a:t>the </a:t>
            </a:r>
            <a:r>
              <a:rPr spc="-10" dirty="0"/>
              <a:t>elements </a:t>
            </a:r>
            <a:r>
              <a:rPr dirty="0"/>
              <a:t>which </a:t>
            </a:r>
            <a:r>
              <a:rPr spc="-15" dirty="0"/>
              <a:t>are  </a:t>
            </a:r>
            <a:r>
              <a:rPr spc="-5" dirty="0"/>
              <a:t>essential	</a:t>
            </a:r>
            <a:r>
              <a:rPr spc="-25" dirty="0"/>
              <a:t>for </a:t>
            </a:r>
            <a:r>
              <a:rPr spc="-10" dirty="0"/>
              <a:t>plant </a:t>
            </a:r>
            <a:r>
              <a:rPr spc="-15" dirty="0"/>
              <a:t>growth </a:t>
            </a:r>
            <a:r>
              <a:rPr spc="-5" dirty="0"/>
              <a:t>only </a:t>
            </a:r>
            <a:r>
              <a:rPr dirty="0"/>
              <a:t>in </a:t>
            </a:r>
            <a:r>
              <a:rPr spc="-5" dirty="0"/>
              <a:t>very small  </a:t>
            </a:r>
            <a:r>
              <a:rPr spc="-10" dirty="0"/>
              <a:t>quantities </a:t>
            </a:r>
            <a:r>
              <a:rPr dirty="0"/>
              <a:t>.</a:t>
            </a: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AD0D9"/>
              </a:buClr>
              <a:buFont typeface="Wingdings 2"/>
              <a:buChar char=""/>
            </a:pPr>
            <a:endParaRPr sz="3500"/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  <a:tab pos="3429000" algn="l"/>
              </a:tabLst>
            </a:pPr>
            <a:r>
              <a:rPr spc="-5" dirty="0"/>
              <a:t>The</a:t>
            </a:r>
            <a:r>
              <a:rPr spc="-10" dirty="0"/>
              <a:t> Micronutrients	</a:t>
            </a:r>
            <a:r>
              <a:rPr spc="-15" dirty="0"/>
              <a:t>are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194175" y="3926204"/>
            <a:ext cx="565150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100"/>
              </a:spcBef>
            </a:pPr>
            <a:r>
              <a:rPr sz="3000" b="1" spc="5" dirty="0">
                <a:latin typeface="Calibri"/>
                <a:cs typeface="Calibri"/>
              </a:rPr>
              <a:t>Mn  Mo  </a:t>
            </a:r>
            <a:r>
              <a:rPr sz="3000" b="1" dirty="0">
                <a:latin typeface="Calibri"/>
                <a:cs typeface="Calibri"/>
              </a:rPr>
              <a:t>Zn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4602" y="3926204"/>
            <a:ext cx="430530" cy="20377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3000" b="1" dirty="0">
                <a:latin typeface="Calibri"/>
                <a:cs typeface="Calibri"/>
              </a:rPr>
              <a:t>B</a:t>
            </a:r>
            <a:endParaRPr sz="3000">
              <a:latin typeface="Calibri"/>
              <a:cs typeface="Calibri"/>
            </a:endParaRPr>
          </a:p>
          <a:p>
            <a:pPr marL="12700" marR="5080" algn="just">
              <a:lnSpc>
                <a:spcPct val="110000"/>
              </a:lnSpc>
            </a:pPr>
            <a:r>
              <a:rPr sz="3000" b="1" spc="-5" dirty="0">
                <a:latin typeface="Calibri"/>
                <a:cs typeface="Calibri"/>
              </a:rPr>
              <a:t>Cl  </a:t>
            </a:r>
            <a:r>
              <a:rPr sz="3000" b="1" spc="-10" dirty="0">
                <a:latin typeface="Calibri"/>
                <a:cs typeface="Calibri"/>
              </a:rPr>
              <a:t>Cu  </a:t>
            </a:r>
            <a:r>
              <a:rPr sz="3000" b="1" spc="-45" dirty="0">
                <a:latin typeface="Calibri"/>
                <a:cs typeface="Calibri"/>
              </a:rPr>
              <a:t>Fe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565900"/>
            <a:chOff x="-828" y="0"/>
            <a:chExt cx="9145905" cy="65659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00" y="838200"/>
              <a:ext cx="6172200" cy="57271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54404" y="632206"/>
            <a:ext cx="437007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Manganese </a:t>
            </a:r>
            <a:r>
              <a:rPr dirty="0"/>
              <a:t>-</a:t>
            </a:r>
            <a:r>
              <a:rPr spc="-105" dirty="0"/>
              <a:t> </a:t>
            </a:r>
            <a:r>
              <a:rPr spc="5" dirty="0"/>
              <a:t>Mn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5940" y="1864817"/>
            <a:ext cx="7368540" cy="427037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86385" marR="57150" indent="-274320">
              <a:lnSpc>
                <a:spcPts val="2790"/>
              </a:lnSpc>
              <a:spcBef>
                <a:spcPts val="775"/>
              </a:spcBef>
              <a:buClr>
                <a:srgbClr val="0AD0D9"/>
              </a:buClr>
              <a:buSzPct val="94827"/>
              <a:buFont typeface="Wingdings 2"/>
              <a:buChar char=""/>
              <a:tabLst>
                <a:tab pos="287020" algn="l"/>
              </a:tabLst>
            </a:pPr>
            <a:r>
              <a:rPr sz="2900" b="1" spc="5" dirty="0">
                <a:latin typeface="Calibri"/>
                <a:cs typeface="Calibri"/>
              </a:rPr>
              <a:t>Mn </a:t>
            </a:r>
            <a:r>
              <a:rPr sz="2900" dirty="0">
                <a:latin typeface="Calibri"/>
                <a:cs typeface="Calibri"/>
              </a:rPr>
              <a:t>is </a:t>
            </a:r>
            <a:r>
              <a:rPr sz="2900" spc="-15" dirty="0">
                <a:latin typeface="Calibri"/>
                <a:cs typeface="Calibri"/>
              </a:rPr>
              <a:t>required </a:t>
            </a:r>
            <a:r>
              <a:rPr sz="2900" spc="-10" dirty="0">
                <a:latin typeface="Calibri"/>
                <a:cs typeface="Calibri"/>
              </a:rPr>
              <a:t>by </a:t>
            </a:r>
            <a:r>
              <a:rPr sz="2900" spc="-5" dirty="0">
                <a:latin typeface="Calibri"/>
                <a:cs typeface="Calibri"/>
              </a:rPr>
              <a:t>plants </a:t>
            </a:r>
            <a:r>
              <a:rPr sz="2900" dirty="0">
                <a:latin typeface="Calibri"/>
                <a:cs typeface="Calibri"/>
              </a:rPr>
              <a:t>in the </a:t>
            </a:r>
            <a:r>
              <a:rPr sz="2900" spc="-10" dirty="0">
                <a:latin typeface="Calibri"/>
                <a:cs typeface="Calibri"/>
              </a:rPr>
              <a:t>second </a:t>
            </a:r>
            <a:r>
              <a:rPr sz="2900" spc="-20" dirty="0">
                <a:latin typeface="Calibri"/>
                <a:cs typeface="Calibri"/>
              </a:rPr>
              <a:t>greatest  </a:t>
            </a:r>
            <a:r>
              <a:rPr sz="2900" spc="-5" dirty="0">
                <a:latin typeface="Calibri"/>
                <a:cs typeface="Calibri"/>
              </a:rPr>
              <a:t>quantity </a:t>
            </a:r>
            <a:r>
              <a:rPr sz="2900" spc="-10" dirty="0">
                <a:latin typeface="Calibri"/>
                <a:cs typeface="Calibri"/>
              </a:rPr>
              <a:t>compared </a:t>
            </a:r>
            <a:r>
              <a:rPr sz="2900" spc="-15" dirty="0">
                <a:latin typeface="Calibri"/>
                <a:cs typeface="Calibri"/>
              </a:rPr>
              <a:t>to</a:t>
            </a:r>
            <a:r>
              <a:rPr sz="2900" spc="-55" dirty="0">
                <a:latin typeface="Calibri"/>
                <a:cs typeface="Calibri"/>
              </a:rPr>
              <a:t> </a:t>
            </a:r>
            <a:r>
              <a:rPr sz="2900" spc="-15" dirty="0">
                <a:latin typeface="Calibri"/>
                <a:cs typeface="Calibri"/>
              </a:rPr>
              <a:t>iron</a:t>
            </a:r>
            <a:endParaRPr sz="29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15"/>
              </a:spcBef>
              <a:buClr>
                <a:srgbClr val="0AD0D9"/>
              </a:buClr>
              <a:buSzPct val="94827"/>
              <a:buFont typeface="Wingdings 2"/>
              <a:buChar char=""/>
              <a:tabLst>
                <a:tab pos="287020" algn="l"/>
              </a:tabLst>
            </a:pPr>
            <a:r>
              <a:rPr sz="2900" spc="-5" dirty="0">
                <a:latin typeface="Calibri"/>
                <a:cs typeface="Calibri"/>
              </a:rPr>
              <a:t>Absorb </a:t>
            </a:r>
            <a:r>
              <a:rPr sz="2900" spc="-10" dirty="0">
                <a:latin typeface="Calibri"/>
                <a:cs typeface="Calibri"/>
              </a:rPr>
              <a:t>through </a:t>
            </a:r>
            <a:r>
              <a:rPr sz="2900" dirty="0">
                <a:latin typeface="Calibri"/>
                <a:cs typeface="Calibri"/>
              </a:rPr>
              <a:t>the </a:t>
            </a:r>
            <a:r>
              <a:rPr sz="2900" spc="-15" dirty="0">
                <a:latin typeface="Calibri"/>
                <a:cs typeface="Calibri"/>
              </a:rPr>
              <a:t>roots </a:t>
            </a:r>
            <a:r>
              <a:rPr sz="2900" dirty="0">
                <a:latin typeface="Calibri"/>
                <a:cs typeface="Calibri"/>
              </a:rPr>
              <a:t>in the </a:t>
            </a:r>
            <a:r>
              <a:rPr sz="2900" spc="-20" dirty="0">
                <a:latin typeface="Calibri"/>
                <a:cs typeface="Calibri"/>
              </a:rPr>
              <a:t>form </a:t>
            </a:r>
            <a:r>
              <a:rPr sz="2900" spc="-5" dirty="0">
                <a:latin typeface="Calibri"/>
                <a:cs typeface="Calibri"/>
              </a:rPr>
              <a:t>of </a:t>
            </a:r>
            <a:r>
              <a:rPr sz="2900" dirty="0">
                <a:latin typeface="Calibri"/>
                <a:cs typeface="Calibri"/>
              </a:rPr>
              <a:t>Mn</a:t>
            </a:r>
            <a:r>
              <a:rPr sz="2900" spc="-65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ion</a:t>
            </a:r>
            <a:endParaRPr sz="29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827"/>
              <a:buFont typeface="Wingdings 2"/>
              <a:buChar char=""/>
              <a:tabLst>
                <a:tab pos="287020" algn="l"/>
              </a:tabLst>
            </a:pPr>
            <a:r>
              <a:rPr sz="2900" dirty="0">
                <a:latin typeface="Calibri"/>
                <a:cs typeface="Calibri"/>
              </a:rPr>
              <a:t>Immobile</a:t>
            </a:r>
            <a:r>
              <a:rPr sz="2900" spc="-60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nutrient</a:t>
            </a:r>
            <a:endParaRPr sz="2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Font typeface="Wingdings 2"/>
              <a:buChar char=""/>
            </a:pPr>
            <a:endParaRPr sz="285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827"/>
              <a:buFont typeface="Wingdings 2"/>
              <a:buChar char=""/>
              <a:tabLst>
                <a:tab pos="287020" algn="l"/>
              </a:tabLst>
            </a:pPr>
            <a:r>
              <a:rPr sz="2900" b="1" dirty="0">
                <a:latin typeface="Calibri"/>
                <a:cs typeface="Calibri"/>
              </a:rPr>
              <a:t>Functions</a:t>
            </a:r>
            <a:r>
              <a:rPr sz="2900" b="1" spc="-40" dirty="0">
                <a:latin typeface="Calibri"/>
                <a:cs typeface="Calibri"/>
              </a:rPr>
              <a:t> </a:t>
            </a:r>
            <a:r>
              <a:rPr sz="2900" b="1" dirty="0">
                <a:latin typeface="Calibri"/>
                <a:cs typeface="Calibri"/>
              </a:rPr>
              <a:t>:</a:t>
            </a:r>
            <a:endParaRPr sz="29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buClr>
                <a:srgbClr val="0AD0D9"/>
              </a:buClr>
              <a:buSzPct val="94827"/>
              <a:buAutoNum type="arabicPeriod"/>
              <a:tabLst>
                <a:tab pos="1391920" algn="l"/>
                <a:tab pos="1392555" algn="l"/>
              </a:tabLst>
            </a:pPr>
            <a:r>
              <a:rPr sz="2900" spc="-15" dirty="0">
                <a:latin typeface="Calibri"/>
                <a:cs typeface="Calibri"/>
              </a:rPr>
              <a:t>Required </a:t>
            </a:r>
            <a:r>
              <a:rPr sz="2900" spc="-25" dirty="0">
                <a:latin typeface="Calibri"/>
                <a:cs typeface="Calibri"/>
              </a:rPr>
              <a:t>for </a:t>
            </a:r>
            <a:r>
              <a:rPr sz="2900" spc="-15" dirty="0">
                <a:latin typeface="Calibri"/>
                <a:cs typeface="Calibri"/>
              </a:rPr>
              <a:t>chlorophyll</a:t>
            </a:r>
            <a:r>
              <a:rPr sz="2900" spc="-30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synthesis</a:t>
            </a:r>
            <a:endParaRPr sz="2900">
              <a:latin typeface="Calibri"/>
              <a:cs typeface="Calibri"/>
            </a:endParaRPr>
          </a:p>
          <a:p>
            <a:pPr marL="1391920" marR="375920" lvl="1" indent="-464820">
              <a:lnSpc>
                <a:spcPts val="2790"/>
              </a:lnSpc>
              <a:spcBef>
                <a:spcPts val="670"/>
              </a:spcBef>
              <a:buClr>
                <a:srgbClr val="0AD0D9"/>
              </a:buClr>
              <a:buSzPct val="94827"/>
              <a:buAutoNum type="arabicPeriod"/>
              <a:tabLst>
                <a:tab pos="1391920" algn="l"/>
                <a:tab pos="1392555" algn="l"/>
              </a:tabLst>
            </a:pPr>
            <a:r>
              <a:rPr sz="2900" spc="-15" dirty="0">
                <a:latin typeface="Calibri"/>
                <a:cs typeface="Calibri"/>
              </a:rPr>
              <a:t>Required </a:t>
            </a:r>
            <a:r>
              <a:rPr sz="2900" spc="-20" dirty="0">
                <a:latin typeface="Calibri"/>
                <a:cs typeface="Calibri"/>
              </a:rPr>
              <a:t>for </a:t>
            </a:r>
            <a:r>
              <a:rPr sz="2900" spc="-15" dirty="0">
                <a:latin typeface="Calibri"/>
                <a:cs typeface="Calibri"/>
              </a:rPr>
              <a:t>Oxygen </a:t>
            </a:r>
            <a:r>
              <a:rPr sz="2900" spc="-5" dirty="0">
                <a:latin typeface="Calibri"/>
                <a:cs typeface="Calibri"/>
              </a:rPr>
              <a:t>evolution</a:t>
            </a:r>
            <a:r>
              <a:rPr sz="2900" spc="-120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during  </a:t>
            </a:r>
            <a:r>
              <a:rPr sz="2900" spc="-10" dirty="0">
                <a:latin typeface="Calibri"/>
                <a:cs typeface="Calibri"/>
              </a:rPr>
              <a:t>photosynthesis</a:t>
            </a:r>
            <a:endParaRPr sz="29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15"/>
              </a:spcBef>
              <a:buClr>
                <a:srgbClr val="0AD0D9"/>
              </a:buClr>
              <a:buSzPct val="94827"/>
              <a:buAutoNum type="arabicPeriod"/>
              <a:tabLst>
                <a:tab pos="1391920" algn="l"/>
                <a:tab pos="1392555" algn="l"/>
              </a:tabLst>
            </a:pPr>
            <a:r>
              <a:rPr sz="2900" spc="-15" dirty="0">
                <a:latin typeface="Calibri"/>
                <a:cs typeface="Calibri"/>
              </a:rPr>
              <a:t>Activate </a:t>
            </a:r>
            <a:r>
              <a:rPr sz="2900" dirty="0">
                <a:latin typeface="Calibri"/>
                <a:cs typeface="Calibri"/>
              </a:rPr>
              <a:t>some </a:t>
            </a:r>
            <a:r>
              <a:rPr sz="2900" spc="-5" dirty="0">
                <a:latin typeface="Calibri"/>
                <a:cs typeface="Calibri"/>
              </a:rPr>
              <a:t>enzymes</a:t>
            </a:r>
            <a:r>
              <a:rPr sz="2900" spc="-75" dirty="0">
                <a:latin typeface="Calibri"/>
                <a:cs typeface="Calibri"/>
              </a:rPr>
              <a:t> </a:t>
            </a:r>
            <a:r>
              <a:rPr sz="2900" spc="-25" dirty="0">
                <a:latin typeface="Calibri"/>
                <a:cs typeface="Calibri"/>
              </a:rPr>
              <a:t>systems</a:t>
            </a:r>
            <a:endParaRPr sz="2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543813"/>
            <a:ext cx="7983855" cy="578167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841500" marR="34925" indent="-914400">
              <a:lnSpc>
                <a:spcPts val="3070"/>
              </a:lnSpc>
              <a:spcBef>
                <a:spcPts val="844"/>
              </a:spcBef>
              <a:buClr>
                <a:srgbClr val="0AD0D9"/>
              </a:buClr>
              <a:buSzPct val="93750"/>
              <a:buAutoNum type="arabicPeriod" startAt="4"/>
              <a:tabLst>
                <a:tab pos="1841500" algn="l"/>
                <a:tab pos="1842135" algn="l"/>
              </a:tabLst>
            </a:pPr>
            <a:r>
              <a:rPr sz="3200" spc="-10" dirty="0">
                <a:latin typeface="Calibri"/>
                <a:cs typeface="Calibri"/>
              </a:rPr>
              <a:t>Contributor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various </a:t>
            </a:r>
            <a:r>
              <a:rPr sz="3200" spc="-10" dirty="0">
                <a:latin typeface="Calibri"/>
                <a:cs typeface="Calibri"/>
              </a:rPr>
              <a:t>biological  </a:t>
            </a:r>
            <a:r>
              <a:rPr sz="3200" spc="-25" dirty="0">
                <a:latin typeface="Calibri"/>
                <a:cs typeface="Calibri"/>
              </a:rPr>
              <a:t>systems </a:t>
            </a:r>
            <a:r>
              <a:rPr sz="3200" spc="-5" dirty="0">
                <a:latin typeface="Calibri"/>
                <a:cs typeface="Calibri"/>
              </a:rPr>
              <a:t>including </a:t>
            </a:r>
            <a:r>
              <a:rPr sz="3200" spc="-15" dirty="0">
                <a:latin typeface="Calibri"/>
                <a:cs typeface="Calibri"/>
              </a:rPr>
              <a:t>photosynthesis  respiration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Nitrogen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assimilation</a:t>
            </a:r>
            <a:endParaRPr sz="3200">
              <a:latin typeface="Calibri"/>
              <a:cs typeface="Calibri"/>
            </a:endParaRPr>
          </a:p>
          <a:p>
            <a:pPr marL="1841500" marR="1006475" indent="-914400">
              <a:lnSpc>
                <a:spcPct val="80000"/>
              </a:lnSpc>
              <a:spcBef>
                <a:spcPts val="800"/>
              </a:spcBef>
              <a:buClr>
                <a:srgbClr val="0AD0D9"/>
              </a:buClr>
              <a:buSzPct val="93750"/>
              <a:buAutoNum type="arabicPeriod" startAt="4"/>
              <a:tabLst>
                <a:tab pos="1841500" algn="l"/>
                <a:tab pos="1842135" algn="l"/>
              </a:tabLst>
            </a:pPr>
            <a:r>
              <a:rPr sz="3200" spc="-15" dirty="0">
                <a:latin typeface="Calibri"/>
                <a:cs typeface="Calibri"/>
              </a:rPr>
              <a:t>Involved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pollen </a:t>
            </a:r>
            <a:r>
              <a:rPr sz="3200" spc="-10" dirty="0">
                <a:latin typeface="Calibri"/>
                <a:cs typeface="Calibri"/>
              </a:rPr>
              <a:t>germination,  </a:t>
            </a:r>
            <a:r>
              <a:rPr sz="3200" spc="-5" dirty="0">
                <a:latin typeface="Calibri"/>
                <a:cs typeface="Calibri"/>
              </a:rPr>
              <a:t>pollen </a:t>
            </a:r>
            <a:r>
              <a:rPr sz="3200" dirty="0">
                <a:latin typeface="Calibri"/>
                <a:cs typeface="Calibri"/>
              </a:rPr>
              <a:t>tube </a:t>
            </a:r>
            <a:r>
              <a:rPr sz="3200" spc="-10" dirty="0">
                <a:latin typeface="Calibri"/>
                <a:cs typeface="Calibri"/>
              </a:rPr>
              <a:t>growth, </a:t>
            </a:r>
            <a:r>
              <a:rPr sz="3200" spc="-15" dirty="0">
                <a:latin typeface="Calibri"/>
                <a:cs typeface="Calibri"/>
              </a:rPr>
              <a:t>roots </a:t>
            </a:r>
            <a:r>
              <a:rPr sz="3200" dirty="0">
                <a:latin typeface="Calibri"/>
                <a:cs typeface="Calibri"/>
              </a:rPr>
              <a:t>cell  </a:t>
            </a:r>
            <a:r>
              <a:rPr sz="3200" spc="-10" dirty="0">
                <a:latin typeface="Calibri"/>
                <a:cs typeface="Calibri"/>
              </a:rPr>
              <a:t>elongation</a:t>
            </a:r>
            <a:endParaRPr sz="3200">
              <a:latin typeface="Calibri"/>
              <a:cs typeface="Calibri"/>
            </a:endParaRPr>
          </a:p>
          <a:p>
            <a:pPr marL="1841500" indent="-915035">
              <a:lnSpc>
                <a:spcPct val="100000"/>
              </a:lnSpc>
              <a:buClr>
                <a:srgbClr val="0AD0D9"/>
              </a:buClr>
              <a:buSzPct val="93750"/>
              <a:buAutoNum type="arabicPeriod" startAt="4"/>
              <a:tabLst>
                <a:tab pos="1841500" algn="l"/>
                <a:tab pos="1842135" algn="l"/>
              </a:tabLst>
            </a:pPr>
            <a:r>
              <a:rPr sz="3200" spc="-15" dirty="0">
                <a:latin typeface="Calibri"/>
                <a:cs typeface="Calibri"/>
              </a:rPr>
              <a:t>Resistance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15" dirty="0">
                <a:latin typeface="Calibri"/>
                <a:cs typeface="Calibri"/>
              </a:rPr>
              <a:t>root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pathogeneses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10" dirty="0">
                <a:latin typeface="Calibri"/>
                <a:cs typeface="Calibri"/>
              </a:rPr>
              <a:t>Deficiency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5" dirty="0">
                <a:latin typeface="Calibri"/>
                <a:cs typeface="Calibri"/>
              </a:rPr>
              <a:t>Similar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b="1" spc="-25" dirty="0">
                <a:latin typeface="Calibri"/>
                <a:cs typeface="Calibri"/>
              </a:rPr>
              <a:t>Fe</a:t>
            </a:r>
            <a:r>
              <a:rPr sz="3200" b="1" spc="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chlorosis</a:t>
            </a:r>
            <a:endParaRPr sz="3200">
              <a:latin typeface="Calibri"/>
              <a:cs typeface="Calibri"/>
            </a:endParaRPr>
          </a:p>
          <a:p>
            <a:pPr marL="1442085" marR="391795" lvl="1" indent="-515620">
              <a:lnSpc>
                <a:spcPct val="8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  <a:tab pos="3397885" algn="l"/>
              </a:tabLst>
            </a:pPr>
            <a:r>
              <a:rPr sz="3200" spc="-10" dirty="0">
                <a:latin typeface="Calibri"/>
                <a:cs typeface="Calibri"/>
              </a:rPr>
              <a:t>Interveinal	chlorosis </a:t>
            </a:r>
            <a:r>
              <a:rPr sz="3200" dirty="0">
                <a:latin typeface="Calibri"/>
                <a:cs typeface="Calibri"/>
              </a:rPr>
              <a:t>on </a:t>
            </a:r>
            <a:r>
              <a:rPr sz="3200" spc="-15" dirty="0">
                <a:latin typeface="Calibri"/>
                <a:cs typeface="Calibri"/>
              </a:rPr>
              <a:t>younger </a:t>
            </a:r>
            <a:r>
              <a:rPr sz="3200" spc="-5" dirty="0">
                <a:latin typeface="Calibri"/>
                <a:cs typeface="Calibri"/>
              </a:rPr>
              <a:t>or  older </a:t>
            </a:r>
            <a:r>
              <a:rPr sz="3200" spc="-15" dirty="0">
                <a:latin typeface="Calibri"/>
                <a:cs typeface="Calibri"/>
              </a:rPr>
              <a:t>leaves </a:t>
            </a:r>
            <a:r>
              <a:rPr sz="3200" spc="-20" dirty="0">
                <a:latin typeface="Calibri"/>
                <a:cs typeface="Calibri"/>
              </a:rPr>
              <a:t>followed </a:t>
            </a:r>
            <a:r>
              <a:rPr sz="3200" spc="-15" dirty="0">
                <a:latin typeface="Calibri"/>
                <a:cs typeface="Calibri"/>
              </a:rPr>
              <a:t>by </a:t>
            </a:r>
            <a:r>
              <a:rPr sz="3200" spc="-5" dirty="0">
                <a:latin typeface="Calibri"/>
                <a:cs typeface="Calibri"/>
              </a:rPr>
              <a:t>lesionso </a:t>
            </a:r>
            <a:r>
              <a:rPr sz="3200" spc="-10" dirty="0">
                <a:latin typeface="Calibri"/>
                <a:cs typeface="Calibri"/>
              </a:rPr>
              <a:t>leaf  </a:t>
            </a:r>
            <a:r>
              <a:rPr sz="3200" spc="-5" dirty="0">
                <a:latin typeface="Calibri"/>
                <a:cs typeface="Calibri"/>
              </a:rPr>
              <a:t>shading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20" dirty="0">
                <a:latin typeface="Calibri"/>
                <a:cs typeface="Calibri"/>
              </a:rPr>
              <a:t>Restricted </a:t>
            </a:r>
            <a:r>
              <a:rPr sz="3200" spc="-10" dirty="0">
                <a:latin typeface="Calibri"/>
                <a:cs typeface="Calibri"/>
              </a:rPr>
              <a:t>growth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5" dirty="0">
                <a:latin typeface="Calibri"/>
                <a:cs typeface="Calibri"/>
              </a:rPr>
              <a:t>failure </a:t>
            </a:r>
            <a:r>
              <a:rPr sz="3200" spc="-20" dirty="0">
                <a:latin typeface="Calibri"/>
                <a:cs typeface="Calibri"/>
              </a:rPr>
              <a:t>to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mature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620013"/>
            <a:ext cx="7864475" cy="578167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670685" marR="841375" indent="-744220">
              <a:lnSpc>
                <a:spcPts val="3070"/>
              </a:lnSpc>
              <a:spcBef>
                <a:spcPts val="844"/>
              </a:spcBef>
              <a:buClr>
                <a:srgbClr val="0AD0D9"/>
              </a:buClr>
              <a:buSzPct val="93750"/>
              <a:buAutoNum type="arabicPeriod" startAt="4"/>
              <a:tabLst>
                <a:tab pos="1670685" algn="l"/>
                <a:tab pos="1671320" algn="l"/>
              </a:tabLst>
            </a:pPr>
            <a:r>
              <a:rPr sz="3200" spc="-20" dirty="0">
                <a:latin typeface="Calibri"/>
                <a:cs typeface="Calibri"/>
              </a:rPr>
              <a:t>Sunken </a:t>
            </a:r>
            <a:r>
              <a:rPr sz="3200" spc="-5" dirty="0">
                <a:latin typeface="Calibri"/>
                <a:cs typeface="Calibri"/>
              </a:rPr>
              <a:t>spots that </a:t>
            </a:r>
            <a:r>
              <a:rPr sz="3200" dirty="0">
                <a:latin typeface="Calibri"/>
                <a:cs typeface="Calibri"/>
              </a:rPr>
              <a:t>appear in the  </a:t>
            </a:r>
            <a:r>
              <a:rPr sz="3200" spc="-10" dirty="0">
                <a:latin typeface="Calibri"/>
                <a:cs typeface="Calibri"/>
              </a:rPr>
              <a:t>chlrotic areas between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veins</a:t>
            </a:r>
            <a:endParaRPr sz="3200">
              <a:latin typeface="Calibri"/>
              <a:cs typeface="Calibri"/>
            </a:endParaRPr>
          </a:p>
          <a:p>
            <a:pPr marL="1670685" marR="5080" indent="-744220">
              <a:lnSpc>
                <a:spcPts val="308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 startAt="4"/>
              <a:tabLst>
                <a:tab pos="1670685" algn="l"/>
                <a:tab pos="1671320" algn="l"/>
              </a:tabLst>
            </a:pPr>
            <a:r>
              <a:rPr sz="3200" b="1" spc="-5" dirty="0">
                <a:latin typeface="Calibri"/>
                <a:cs typeface="Calibri"/>
              </a:rPr>
              <a:t>Mn </a:t>
            </a:r>
            <a:r>
              <a:rPr sz="3200" spc="-5" dirty="0">
                <a:latin typeface="Calibri"/>
                <a:cs typeface="Calibri"/>
              </a:rPr>
              <a:t>deficiency </a:t>
            </a:r>
            <a:r>
              <a:rPr sz="3200" spc="-10" dirty="0">
                <a:latin typeface="Calibri"/>
                <a:cs typeface="Calibri"/>
              </a:rPr>
              <a:t>can </a:t>
            </a:r>
            <a:r>
              <a:rPr sz="3200" spc="-5" dirty="0">
                <a:latin typeface="Calibri"/>
                <a:cs typeface="Calibri"/>
              </a:rPr>
              <a:t>occur </a:t>
            </a:r>
            <a:r>
              <a:rPr sz="3200" dirty="0">
                <a:latin typeface="Calibri"/>
                <a:cs typeface="Calibri"/>
              </a:rPr>
              <a:t>when the Ph  </a:t>
            </a:r>
            <a:r>
              <a:rPr sz="3200" spc="-5" dirty="0">
                <a:latin typeface="Calibri"/>
                <a:cs typeface="Calibri"/>
              </a:rPr>
              <a:t>of the </a:t>
            </a:r>
            <a:r>
              <a:rPr sz="3200" spc="-10" dirty="0">
                <a:latin typeface="Calibri"/>
                <a:cs typeface="Calibri"/>
              </a:rPr>
              <a:t>growing </a:t>
            </a:r>
            <a:r>
              <a:rPr sz="3200" spc="-5" dirty="0">
                <a:latin typeface="Calibri"/>
                <a:cs typeface="Calibri"/>
              </a:rPr>
              <a:t>medium </a:t>
            </a:r>
            <a:r>
              <a:rPr sz="3200" spc="-20" dirty="0">
                <a:latin typeface="Calibri"/>
                <a:cs typeface="Calibri"/>
              </a:rPr>
              <a:t>exceeds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6.5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2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45" dirty="0">
                <a:latin typeface="Calibri"/>
                <a:cs typeface="Calibri"/>
              </a:rPr>
              <a:t>Toxicity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391920" marR="517525" lvl="1" indent="-464820">
              <a:lnSpc>
                <a:spcPts val="3070"/>
              </a:lnSpc>
              <a:spcBef>
                <a:spcPts val="745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b="1" dirty="0">
                <a:latin typeface="Calibri"/>
                <a:cs typeface="Calibri"/>
              </a:rPr>
              <a:t>Mn </a:t>
            </a:r>
            <a:r>
              <a:rPr sz="3200" spc="-20" dirty="0">
                <a:latin typeface="Calibri"/>
                <a:cs typeface="Calibri"/>
              </a:rPr>
              <a:t>toxicity </a:t>
            </a:r>
            <a:r>
              <a:rPr sz="3200" spc="-10" dirty="0">
                <a:latin typeface="Calibri"/>
                <a:cs typeface="Calibri"/>
              </a:rPr>
              <a:t>can </a:t>
            </a:r>
            <a:r>
              <a:rPr sz="3200" spc="-5" dirty="0">
                <a:latin typeface="Calibri"/>
                <a:cs typeface="Calibri"/>
              </a:rPr>
              <a:t>occur </a:t>
            </a:r>
            <a:r>
              <a:rPr sz="3200" spc="-10" dirty="0">
                <a:latin typeface="Calibri"/>
                <a:cs typeface="Calibri"/>
              </a:rPr>
              <a:t>if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20" dirty="0">
                <a:latin typeface="Calibri"/>
                <a:cs typeface="Calibri"/>
              </a:rPr>
              <a:t>fertilizer  </a:t>
            </a:r>
            <a:r>
              <a:rPr sz="3200" spc="-10" dirty="0">
                <a:latin typeface="Calibri"/>
                <a:cs typeface="Calibri"/>
              </a:rPr>
              <a:t>application </a:t>
            </a:r>
            <a:r>
              <a:rPr sz="3200" spc="-35" dirty="0">
                <a:latin typeface="Calibri"/>
                <a:cs typeface="Calibri"/>
              </a:rPr>
              <a:t>rate </a:t>
            </a:r>
            <a:r>
              <a:rPr sz="3200" dirty="0">
                <a:latin typeface="Calibri"/>
                <a:cs typeface="Calibri"/>
              </a:rPr>
              <a:t>is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excessive</a:t>
            </a:r>
            <a:endParaRPr sz="3200">
              <a:latin typeface="Calibri"/>
              <a:cs typeface="Calibri"/>
            </a:endParaRPr>
          </a:p>
          <a:p>
            <a:pPr marL="1391920" marR="747395" lvl="1" indent="-464820">
              <a:lnSpc>
                <a:spcPts val="3070"/>
              </a:lnSpc>
              <a:spcBef>
                <a:spcPts val="775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They </a:t>
            </a:r>
            <a:r>
              <a:rPr sz="3200" spc="-5" dirty="0">
                <a:latin typeface="Calibri"/>
                <a:cs typeface="Calibri"/>
              </a:rPr>
              <a:t>can occur </a:t>
            </a:r>
            <a:r>
              <a:rPr sz="3200" dirty="0">
                <a:latin typeface="Calibri"/>
                <a:cs typeface="Calibri"/>
              </a:rPr>
              <a:t>when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dirty="0">
                <a:latin typeface="Calibri"/>
                <a:cs typeface="Calibri"/>
              </a:rPr>
              <a:t>Ph </a:t>
            </a:r>
            <a:r>
              <a:rPr sz="3200" spc="-5" dirty="0">
                <a:latin typeface="Calibri"/>
                <a:cs typeface="Calibri"/>
              </a:rPr>
              <a:t>of the  </a:t>
            </a:r>
            <a:r>
              <a:rPr sz="3200" spc="-10" dirty="0">
                <a:latin typeface="Calibri"/>
                <a:cs typeface="Calibri"/>
              </a:rPr>
              <a:t>growing </a:t>
            </a:r>
            <a:r>
              <a:rPr sz="3200" spc="-5" dirty="0">
                <a:latin typeface="Calibri"/>
                <a:cs typeface="Calibri"/>
              </a:rPr>
              <a:t>media below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5.5</a:t>
            </a:r>
            <a:endParaRPr sz="3200">
              <a:latin typeface="Calibri"/>
              <a:cs typeface="Calibri"/>
            </a:endParaRPr>
          </a:p>
          <a:p>
            <a:pPr marL="1391920" marR="54610" lvl="1" indent="-464820">
              <a:lnSpc>
                <a:spcPct val="80000"/>
              </a:lnSpc>
              <a:spcBef>
                <a:spcPts val="795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5" dirty="0">
                <a:latin typeface="Calibri"/>
                <a:cs typeface="Calibri"/>
              </a:rPr>
              <a:t>Burning </a:t>
            </a:r>
            <a:r>
              <a:rPr sz="3200" dirty="0">
                <a:latin typeface="Calibri"/>
                <a:cs typeface="Calibri"/>
              </a:rPr>
              <a:t>of the </a:t>
            </a:r>
            <a:r>
              <a:rPr sz="3200" spc="-10" dirty="0">
                <a:latin typeface="Calibri"/>
                <a:cs typeface="Calibri"/>
              </a:rPr>
              <a:t>tips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margin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5" dirty="0">
                <a:latin typeface="Calibri"/>
                <a:cs typeface="Calibri"/>
              </a:rPr>
              <a:t>older  </a:t>
            </a:r>
            <a:r>
              <a:rPr sz="3200" spc="-15" dirty="0">
                <a:latin typeface="Calibri"/>
                <a:cs typeface="Calibri"/>
              </a:rPr>
              <a:t>leaves </a:t>
            </a:r>
            <a:r>
              <a:rPr sz="3200" dirty="0">
                <a:latin typeface="Calibri"/>
                <a:cs typeface="Calibri"/>
              </a:rPr>
              <a:t>as </a:t>
            </a:r>
            <a:r>
              <a:rPr sz="3200" spc="-10" dirty="0">
                <a:latin typeface="Calibri"/>
                <a:cs typeface="Calibri"/>
              </a:rPr>
              <a:t>reddish </a:t>
            </a:r>
            <a:r>
              <a:rPr sz="3200" spc="-15" dirty="0">
                <a:latin typeface="Calibri"/>
                <a:cs typeface="Calibri"/>
              </a:rPr>
              <a:t>brown </a:t>
            </a:r>
            <a:r>
              <a:rPr sz="3200" spc="-5" dirty="0">
                <a:latin typeface="Calibri"/>
                <a:cs typeface="Calibri"/>
              </a:rPr>
              <a:t>sports </a:t>
            </a:r>
            <a:r>
              <a:rPr sz="3200" spc="-10" dirty="0">
                <a:latin typeface="Calibri"/>
                <a:cs typeface="Calibri"/>
              </a:rPr>
              <a:t>across  </a:t>
            </a:r>
            <a:r>
              <a:rPr sz="3200" spc="-5" dirty="0">
                <a:latin typeface="Calibri"/>
                <a:cs typeface="Calibri"/>
              </a:rPr>
              <a:t>older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leaves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Forming patches </a:t>
            </a:r>
            <a:r>
              <a:rPr sz="3200" spc="-5" dirty="0">
                <a:latin typeface="Calibri"/>
                <a:cs typeface="Calibri"/>
              </a:rPr>
              <a:t>on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older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leaves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114800" cy="41605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4799" y="0"/>
              <a:ext cx="5029199" cy="4114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114798"/>
              <a:ext cx="9144000" cy="2743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370074"/>
            <a:ext cx="3846576" cy="5487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56988" y="0"/>
            <a:ext cx="4287012" cy="51831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Molibdenum -</a:t>
            </a:r>
            <a:r>
              <a:rPr spc="-110" dirty="0"/>
              <a:t> </a:t>
            </a:r>
            <a:r>
              <a:rPr spc="5" dirty="0"/>
              <a:t>Mo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5940" y="1205458"/>
            <a:ext cx="7853045" cy="548894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9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dirty="0">
                <a:latin typeface="Calibri"/>
                <a:cs typeface="Calibri"/>
              </a:rPr>
              <a:t>Needed in the </a:t>
            </a:r>
            <a:r>
              <a:rPr sz="3200" spc="-10" dirty="0">
                <a:latin typeface="Calibri"/>
                <a:cs typeface="Calibri"/>
              </a:rPr>
              <a:t>smallest quantities by</a:t>
            </a:r>
            <a:r>
              <a:rPr sz="3200" spc="6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plants.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dirty="0">
                <a:latin typeface="Calibri"/>
                <a:cs typeface="Calibri"/>
              </a:rPr>
              <a:t>Normal </a:t>
            </a:r>
            <a:r>
              <a:rPr sz="3200" spc="-20" dirty="0">
                <a:latin typeface="Calibri"/>
                <a:cs typeface="Calibri"/>
              </a:rPr>
              <a:t>range </a:t>
            </a:r>
            <a:r>
              <a:rPr sz="3200" dirty="0">
                <a:latin typeface="Calibri"/>
                <a:cs typeface="Calibri"/>
              </a:rPr>
              <a:t>0.3 - 1.5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ppm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50" dirty="0">
                <a:latin typeface="Calibri"/>
                <a:cs typeface="Calibri"/>
              </a:rPr>
              <a:t>Toxicity </a:t>
            </a:r>
            <a:r>
              <a:rPr sz="3200" dirty="0">
                <a:latin typeface="Calibri"/>
                <a:cs typeface="Calibri"/>
              </a:rPr>
              <a:t>or </a:t>
            </a:r>
            <a:r>
              <a:rPr sz="3200" spc="-5" dirty="0">
                <a:latin typeface="Calibri"/>
                <a:cs typeface="Calibri"/>
              </a:rPr>
              <a:t>deficiency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not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common.</a:t>
            </a:r>
            <a:endParaRPr sz="3200">
              <a:latin typeface="Calibri"/>
              <a:cs typeface="Calibri"/>
            </a:endParaRPr>
          </a:p>
          <a:p>
            <a:pPr marL="378460" indent="-36576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377825" algn="l"/>
                <a:tab pos="378460" algn="l"/>
              </a:tabLst>
            </a:pPr>
            <a:r>
              <a:rPr sz="3200" b="1" dirty="0">
                <a:latin typeface="Calibri"/>
                <a:cs typeface="Calibri"/>
              </a:rPr>
              <a:t>Function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152525" marR="177800" lvl="1" indent="-4648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152525" algn="l"/>
                <a:tab pos="1153160" algn="l"/>
              </a:tabLst>
            </a:pPr>
            <a:r>
              <a:rPr sz="3200" spc="-10" dirty="0">
                <a:latin typeface="Calibri"/>
                <a:cs typeface="Calibri"/>
              </a:rPr>
              <a:t>Component </a:t>
            </a:r>
            <a:r>
              <a:rPr sz="3200" dirty="0">
                <a:latin typeface="Calibri"/>
                <a:cs typeface="Calibri"/>
              </a:rPr>
              <a:t>in 2 </a:t>
            </a:r>
            <a:r>
              <a:rPr sz="3200" spc="-5" dirty="0">
                <a:latin typeface="Calibri"/>
                <a:cs typeface="Calibri"/>
              </a:rPr>
              <a:t>enzymes </a:t>
            </a:r>
            <a:r>
              <a:rPr sz="3200" spc="-10" dirty="0">
                <a:latin typeface="Calibri"/>
                <a:cs typeface="Calibri"/>
              </a:rPr>
              <a:t>that </a:t>
            </a:r>
            <a:r>
              <a:rPr sz="3200" spc="-15" dirty="0">
                <a:latin typeface="Calibri"/>
                <a:cs typeface="Calibri"/>
              </a:rPr>
              <a:t>convert  </a:t>
            </a:r>
            <a:r>
              <a:rPr sz="3200" spc="-25" dirty="0">
                <a:latin typeface="Calibri"/>
                <a:cs typeface="Calibri"/>
              </a:rPr>
              <a:t>nitrate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10" dirty="0">
                <a:latin typeface="Calibri"/>
                <a:cs typeface="Calibri"/>
              </a:rPr>
              <a:t>nitrite </a:t>
            </a:r>
            <a:r>
              <a:rPr sz="3200" dirty="0">
                <a:latin typeface="Calibri"/>
                <a:cs typeface="Calibri"/>
              </a:rPr>
              <a:t>and then in </a:t>
            </a:r>
            <a:r>
              <a:rPr sz="3200" spc="-25" dirty="0">
                <a:latin typeface="Calibri"/>
                <a:cs typeface="Calibri"/>
              </a:rPr>
              <a:t>to  </a:t>
            </a:r>
            <a:r>
              <a:rPr sz="3200" spc="-5" dirty="0">
                <a:latin typeface="Calibri"/>
                <a:cs typeface="Calibri"/>
              </a:rPr>
              <a:t>ammonia </a:t>
            </a:r>
            <a:r>
              <a:rPr sz="3200" spc="-25" dirty="0">
                <a:latin typeface="Calibri"/>
                <a:cs typeface="Calibri"/>
              </a:rPr>
              <a:t>before </a:t>
            </a:r>
            <a:r>
              <a:rPr sz="3200" dirty="0">
                <a:latin typeface="Calibri"/>
                <a:cs typeface="Calibri"/>
              </a:rPr>
              <a:t>it is </a:t>
            </a:r>
            <a:r>
              <a:rPr sz="3200" spc="-5" dirty="0">
                <a:latin typeface="Calibri"/>
                <a:cs typeface="Calibri"/>
              </a:rPr>
              <a:t>used </a:t>
            </a:r>
            <a:r>
              <a:rPr sz="3200" spc="-20" dirty="0">
                <a:latin typeface="Calibri"/>
                <a:cs typeface="Calibri"/>
              </a:rPr>
              <a:t>to synthesize  </a:t>
            </a:r>
            <a:r>
              <a:rPr sz="3200" dirty="0">
                <a:latin typeface="Calibri"/>
                <a:cs typeface="Calibri"/>
              </a:rPr>
              <a:t>amino acids with in the </a:t>
            </a:r>
            <a:r>
              <a:rPr sz="3200" spc="-10" dirty="0">
                <a:latin typeface="Calibri"/>
                <a:cs typeface="Calibri"/>
              </a:rPr>
              <a:t>plant.</a:t>
            </a:r>
            <a:endParaRPr sz="3200">
              <a:latin typeface="Calibri"/>
              <a:cs typeface="Calibri"/>
            </a:endParaRPr>
          </a:p>
          <a:p>
            <a:pPr marL="1152525" marR="5080" lvl="1" indent="-4648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152525" algn="l"/>
                <a:tab pos="1153160" algn="l"/>
                <a:tab pos="4748530" algn="l"/>
              </a:tabLst>
            </a:pPr>
            <a:r>
              <a:rPr sz="3200" dirty="0">
                <a:latin typeface="Calibri"/>
                <a:cs typeface="Calibri"/>
              </a:rPr>
              <a:t>Needed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to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symbiotic	</a:t>
            </a:r>
            <a:r>
              <a:rPr sz="3200" b="1" dirty="0">
                <a:latin typeface="Calibri"/>
                <a:cs typeface="Calibri"/>
              </a:rPr>
              <a:t>N </a:t>
            </a:r>
            <a:r>
              <a:rPr sz="3200" spc="-5" dirty="0">
                <a:latin typeface="Calibri"/>
                <a:cs typeface="Calibri"/>
              </a:rPr>
              <a:t>fixing </a:t>
            </a:r>
            <a:r>
              <a:rPr sz="3200" spc="-10" dirty="0">
                <a:latin typeface="Calibri"/>
                <a:cs typeface="Calibri"/>
              </a:rPr>
              <a:t>bacteria </a:t>
            </a:r>
            <a:r>
              <a:rPr sz="3200" dirty="0">
                <a:latin typeface="Calibri"/>
                <a:cs typeface="Calibri"/>
              </a:rPr>
              <a:t>in  legumes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fix atmospheric </a:t>
            </a:r>
            <a:r>
              <a:rPr sz="3200" spc="-10" dirty="0">
                <a:latin typeface="Calibri"/>
                <a:cs typeface="Calibri"/>
              </a:rPr>
              <a:t>nitrogen.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596239"/>
            <a:ext cx="7727315" cy="539115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10" dirty="0">
                <a:latin typeface="Calibri"/>
                <a:cs typeface="Calibri"/>
              </a:rPr>
              <a:t>Deficiency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442085" marR="742950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5" dirty="0">
                <a:latin typeface="Calibri"/>
                <a:cs typeface="Calibri"/>
              </a:rPr>
              <a:t>Deficiency </a:t>
            </a:r>
            <a:r>
              <a:rPr sz="3200" spc="-10" dirty="0">
                <a:latin typeface="Calibri"/>
                <a:cs typeface="Calibri"/>
              </a:rPr>
              <a:t>can </a:t>
            </a:r>
            <a:r>
              <a:rPr sz="3200" spc="-5" dirty="0">
                <a:latin typeface="Calibri"/>
                <a:cs typeface="Calibri"/>
              </a:rPr>
              <a:t>easily resembles </a:t>
            </a:r>
            <a:r>
              <a:rPr sz="3200" dirty="0">
                <a:latin typeface="Calibri"/>
                <a:cs typeface="Calibri"/>
              </a:rPr>
              <a:t>N  </a:t>
            </a:r>
            <a:r>
              <a:rPr sz="3200" spc="-25" dirty="0">
                <a:latin typeface="Calibri"/>
                <a:cs typeface="Calibri"/>
              </a:rPr>
              <a:t>deficiency.</a:t>
            </a:r>
            <a:endParaRPr sz="3200">
              <a:latin typeface="Calibri"/>
              <a:cs typeface="Calibri"/>
            </a:endParaRPr>
          </a:p>
          <a:p>
            <a:pPr marL="1442085" marR="5080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5" dirty="0">
                <a:latin typeface="Calibri"/>
                <a:cs typeface="Calibri"/>
              </a:rPr>
              <a:t>Mobile </a:t>
            </a:r>
            <a:r>
              <a:rPr sz="3200" dirty="0">
                <a:latin typeface="Calibri"/>
                <a:cs typeface="Calibri"/>
              </a:rPr>
              <a:t>within the </a:t>
            </a:r>
            <a:r>
              <a:rPr sz="3200" spc="-10" dirty="0">
                <a:latin typeface="Calibri"/>
                <a:cs typeface="Calibri"/>
              </a:rPr>
              <a:t>plant </a:t>
            </a:r>
            <a:r>
              <a:rPr sz="3200" spc="-5" dirty="0">
                <a:latin typeface="Calibri"/>
                <a:cs typeface="Calibri"/>
              </a:rPr>
              <a:t>so deficiency  </a:t>
            </a:r>
            <a:r>
              <a:rPr sz="3200" spc="-15" dirty="0">
                <a:latin typeface="Calibri"/>
                <a:cs typeface="Calibri"/>
              </a:rPr>
              <a:t>symptoms </a:t>
            </a:r>
            <a:r>
              <a:rPr sz="3200" spc="-10" dirty="0">
                <a:latin typeface="Calibri"/>
                <a:cs typeface="Calibri"/>
              </a:rPr>
              <a:t>show </a:t>
            </a:r>
            <a:r>
              <a:rPr sz="3200" spc="-5" dirty="0">
                <a:latin typeface="Calibri"/>
                <a:cs typeface="Calibri"/>
              </a:rPr>
              <a:t>up on </a:t>
            </a:r>
            <a:r>
              <a:rPr sz="3200" dirty="0">
                <a:latin typeface="Calibri"/>
                <a:cs typeface="Calibri"/>
              </a:rPr>
              <a:t>older &amp; </a:t>
            </a:r>
            <a:r>
              <a:rPr sz="3200" spc="-5" dirty="0">
                <a:latin typeface="Calibri"/>
                <a:cs typeface="Calibri"/>
              </a:rPr>
              <a:t>middle  </a:t>
            </a:r>
            <a:r>
              <a:rPr sz="3200" spc="-15" dirty="0">
                <a:latin typeface="Calibri"/>
                <a:cs typeface="Calibri"/>
              </a:rPr>
              <a:t>leaves</a:t>
            </a:r>
            <a:endParaRPr sz="3200">
              <a:latin typeface="Calibri"/>
              <a:cs typeface="Calibri"/>
            </a:endParaRPr>
          </a:p>
          <a:p>
            <a:pPr marL="1442085" marR="6985" lvl="1" indent="-515620" algn="just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720" algn="l"/>
              </a:tabLst>
            </a:pPr>
            <a:r>
              <a:rPr sz="3200" spc="-5" dirty="0">
                <a:latin typeface="Calibri"/>
                <a:cs typeface="Calibri"/>
              </a:rPr>
              <a:t>Show </a:t>
            </a:r>
            <a:r>
              <a:rPr sz="3200" spc="-10" dirty="0">
                <a:latin typeface="Calibri"/>
                <a:cs typeface="Calibri"/>
              </a:rPr>
              <a:t>up </a:t>
            </a:r>
            <a:r>
              <a:rPr sz="3200" dirty="0">
                <a:latin typeface="Calibri"/>
                <a:cs typeface="Calibri"/>
              </a:rPr>
              <a:t>as thin </a:t>
            </a:r>
            <a:r>
              <a:rPr sz="3200" spc="-10" dirty="0">
                <a:latin typeface="Calibri"/>
                <a:cs typeface="Calibri"/>
              </a:rPr>
              <a:t>chlorotic </a:t>
            </a:r>
            <a:r>
              <a:rPr sz="3200" spc="-5" dirty="0">
                <a:latin typeface="Calibri"/>
                <a:cs typeface="Calibri"/>
              </a:rPr>
              <a:t>leaf </a:t>
            </a:r>
            <a:r>
              <a:rPr sz="3200" spc="-10" dirty="0">
                <a:latin typeface="Calibri"/>
                <a:cs typeface="Calibri"/>
              </a:rPr>
              <a:t>margins  around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leaf </a:t>
            </a:r>
            <a:r>
              <a:rPr sz="3200" spc="-10" dirty="0">
                <a:latin typeface="Calibri"/>
                <a:cs typeface="Calibri"/>
              </a:rPr>
              <a:t>perimeter </a:t>
            </a:r>
            <a:r>
              <a:rPr sz="3200" dirty="0">
                <a:latin typeface="Calibri"/>
                <a:cs typeface="Calibri"/>
              </a:rPr>
              <a:t>&amp; then the  </a:t>
            </a:r>
            <a:r>
              <a:rPr sz="3200" spc="-10" dirty="0">
                <a:latin typeface="Calibri"/>
                <a:cs typeface="Calibri"/>
              </a:rPr>
              <a:t>margin become necrotic.</a:t>
            </a:r>
            <a:endParaRPr sz="3200">
              <a:latin typeface="Calibri"/>
              <a:cs typeface="Calibri"/>
            </a:endParaRPr>
          </a:p>
          <a:p>
            <a:pPr marL="1442085" lvl="1" indent="-515620" algn="just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720" algn="l"/>
              </a:tabLst>
            </a:pPr>
            <a:r>
              <a:rPr sz="3200" dirty="0">
                <a:latin typeface="Calibri"/>
                <a:cs typeface="Calibri"/>
              </a:rPr>
              <a:t>Whole </a:t>
            </a:r>
            <a:r>
              <a:rPr sz="3200" spc="-10" dirty="0">
                <a:latin typeface="Calibri"/>
                <a:cs typeface="Calibri"/>
              </a:rPr>
              <a:t>leaf </a:t>
            </a:r>
            <a:r>
              <a:rPr sz="3200" dirty="0">
                <a:latin typeface="Calibri"/>
                <a:cs typeface="Calibri"/>
              </a:rPr>
              <a:t>turns</a:t>
            </a:r>
            <a:r>
              <a:rPr sz="3200" spc="-5" dirty="0">
                <a:latin typeface="Calibri"/>
                <a:cs typeface="Calibri"/>
              </a:rPr>
              <a:t> pale.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62400" y="3200400"/>
              <a:ext cx="5181599" cy="36575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419600" cy="68579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81500" y="19811"/>
              <a:ext cx="4762500" cy="32567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11553" y="556006"/>
            <a:ext cx="278574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BORON </a:t>
            </a:r>
            <a:r>
              <a:rPr dirty="0"/>
              <a:t>-</a:t>
            </a:r>
            <a:r>
              <a:rPr spc="-110" dirty="0"/>
              <a:t> </a:t>
            </a:r>
            <a:r>
              <a:rPr dirty="0"/>
              <a:t>B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5940" y="1683461"/>
            <a:ext cx="8013700" cy="3148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 algn="just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dirty="0">
                <a:latin typeface="Calibri"/>
                <a:cs typeface="Calibri"/>
              </a:rPr>
              <a:t>B </a:t>
            </a:r>
            <a:r>
              <a:rPr sz="3200" spc="-30" dirty="0">
                <a:latin typeface="Calibri"/>
                <a:cs typeface="Calibri"/>
              </a:rPr>
              <a:t>uptake </a:t>
            </a:r>
            <a:r>
              <a:rPr sz="3200" spc="-10" dirty="0">
                <a:latin typeface="Calibri"/>
                <a:cs typeface="Calibri"/>
              </a:rPr>
              <a:t>by plant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5" dirty="0">
                <a:latin typeface="Calibri"/>
                <a:cs typeface="Calibri"/>
              </a:rPr>
              <a:t>controlled </a:t>
            </a:r>
            <a:r>
              <a:rPr sz="3200" spc="-10" dirty="0">
                <a:latin typeface="Calibri"/>
                <a:cs typeface="Calibri"/>
              </a:rPr>
              <a:t>by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b="1" dirty="0">
                <a:latin typeface="Calibri"/>
                <a:cs typeface="Calibri"/>
              </a:rPr>
              <a:t>B </a:t>
            </a:r>
            <a:r>
              <a:rPr sz="3200" spc="-10" dirty="0">
                <a:latin typeface="Calibri"/>
                <a:cs typeface="Calibri"/>
              </a:rPr>
              <a:t>level </a:t>
            </a:r>
            <a:r>
              <a:rPr sz="3200" dirty="0">
                <a:latin typeface="Calibri"/>
                <a:cs typeface="Calibri"/>
              </a:rPr>
              <a:t>in  </a:t>
            </a:r>
            <a:r>
              <a:rPr sz="3200" spc="-5" dirty="0">
                <a:latin typeface="Calibri"/>
                <a:cs typeface="Calibri"/>
              </a:rPr>
              <a:t>soil solution </a:t>
            </a:r>
            <a:r>
              <a:rPr sz="3200" spc="-15" dirty="0">
                <a:latin typeface="Calibri"/>
                <a:cs typeface="Calibri"/>
              </a:rPr>
              <a:t>rather </a:t>
            </a:r>
            <a:r>
              <a:rPr sz="3200" dirty="0">
                <a:latin typeface="Calibri"/>
                <a:cs typeface="Calibri"/>
              </a:rPr>
              <a:t>than the </a:t>
            </a:r>
            <a:r>
              <a:rPr sz="3200" spc="-20" dirty="0">
                <a:latin typeface="Calibri"/>
                <a:cs typeface="Calibri"/>
              </a:rPr>
              <a:t>total </a:t>
            </a:r>
            <a:r>
              <a:rPr sz="3200" dirty="0">
                <a:latin typeface="Calibri"/>
                <a:cs typeface="Calibri"/>
              </a:rPr>
              <a:t>B </a:t>
            </a:r>
            <a:r>
              <a:rPr sz="3200" spc="-20" dirty="0">
                <a:latin typeface="Calibri"/>
                <a:cs typeface="Calibri"/>
              </a:rPr>
              <a:t>content </a:t>
            </a:r>
            <a:r>
              <a:rPr sz="3200" spc="-10" dirty="0">
                <a:latin typeface="Calibri"/>
                <a:cs typeface="Calibri"/>
              </a:rPr>
              <a:t>in  </a:t>
            </a:r>
            <a:r>
              <a:rPr sz="3200" spc="-5" dirty="0">
                <a:latin typeface="Calibri"/>
                <a:cs typeface="Calibri"/>
              </a:rPr>
              <a:t>soil</a:t>
            </a:r>
            <a:endParaRPr sz="3200">
              <a:latin typeface="Calibri"/>
              <a:cs typeface="Calibri"/>
            </a:endParaRPr>
          </a:p>
          <a:p>
            <a:pPr marL="287020" indent="-274320" algn="just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dirty="0">
                <a:latin typeface="Calibri"/>
                <a:cs typeface="Calibri"/>
              </a:rPr>
              <a:t>B </a:t>
            </a:r>
            <a:r>
              <a:rPr sz="3200" spc="-30" dirty="0">
                <a:latin typeface="Calibri"/>
                <a:cs typeface="Calibri"/>
              </a:rPr>
              <a:t>uptake </a:t>
            </a:r>
            <a:r>
              <a:rPr sz="3200" dirty="0">
                <a:latin typeface="Calibri"/>
                <a:cs typeface="Calibri"/>
              </a:rPr>
              <a:t>is a </a:t>
            </a:r>
            <a:r>
              <a:rPr sz="3200" spc="-10" dirty="0">
                <a:latin typeface="Calibri"/>
                <a:cs typeface="Calibri"/>
              </a:rPr>
              <a:t>passive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processes</a:t>
            </a:r>
            <a:endParaRPr sz="3200">
              <a:latin typeface="Calibri"/>
              <a:cs typeface="Calibri"/>
            </a:endParaRPr>
          </a:p>
          <a:p>
            <a:pPr marL="286385" marR="35560" indent="-274320" algn="just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dirty="0">
                <a:latin typeface="Calibri"/>
                <a:cs typeface="Calibri"/>
              </a:rPr>
              <a:t>It </a:t>
            </a:r>
            <a:r>
              <a:rPr sz="3200" spc="-10" dirty="0">
                <a:latin typeface="Calibri"/>
                <a:cs typeface="Calibri"/>
              </a:rPr>
              <a:t>moves </a:t>
            </a:r>
            <a:r>
              <a:rPr sz="3200" spc="-5" dirty="0">
                <a:latin typeface="Calibri"/>
                <a:cs typeface="Calibri"/>
              </a:rPr>
              <a:t>with </a:t>
            </a:r>
            <a:r>
              <a:rPr sz="3200" spc="-20" dirty="0">
                <a:latin typeface="Calibri"/>
                <a:cs typeface="Calibri"/>
              </a:rPr>
              <a:t>water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plant </a:t>
            </a:r>
            <a:r>
              <a:rPr sz="3200" spc="-5" dirty="0">
                <a:latin typeface="Calibri"/>
                <a:cs typeface="Calibri"/>
              </a:rPr>
              <a:t>tissue </a:t>
            </a:r>
            <a:r>
              <a:rPr sz="3200" spc="-10" dirty="0">
                <a:latin typeface="Calibri"/>
                <a:cs typeface="Calibri"/>
              </a:rPr>
              <a:t>accumulate  </a:t>
            </a:r>
            <a:r>
              <a:rPr sz="3200" dirty="0">
                <a:latin typeface="Calibri"/>
                <a:cs typeface="Calibri"/>
              </a:rPr>
              <a:t>in the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leaves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573520"/>
            <a:chOff x="-828" y="0"/>
            <a:chExt cx="9145905" cy="657352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6991" y="286511"/>
              <a:ext cx="8509000" cy="6286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87753" y="632206"/>
            <a:ext cx="218059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Zinc </a:t>
            </a:r>
            <a:r>
              <a:rPr dirty="0"/>
              <a:t>-</a:t>
            </a:r>
            <a:r>
              <a:rPr spc="-100" dirty="0"/>
              <a:t> </a:t>
            </a:r>
            <a:r>
              <a:rPr spc="-5" dirty="0"/>
              <a:t>Zn</a:t>
            </a: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80788" y="1895855"/>
            <a:ext cx="707136" cy="6172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10540" y="1846300"/>
            <a:ext cx="7032625" cy="285432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124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312420" algn="l"/>
              </a:tabLst>
            </a:pPr>
            <a:r>
              <a:rPr sz="3200" spc="-10" dirty="0">
                <a:latin typeface="Calibri"/>
                <a:cs typeface="Calibri"/>
              </a:rPr>
              <a:t>Forms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absorption </a:t>
            </a:r>
            <a:r>
              <a:rPr sz="3200" dirty="0">
                <a:latin typeface="Calibri"/>
                <a:cs typeface="Calibri"/>
              </a:rPr>
              <a:t>–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Zn</a:t>
            </a:r>
            <a:r>
              <a:rPr sz="3150" spc="7" baseline="25132" dirty="0">
                <a:latin typeface="Calibri"/>
                <a:cs typeface="Calibri"/>
              </a:rPr>
              <a:t>2+</a:t>
            </a:r>
            <a:endParaRPr sz="3150" baseline="25132">
              <a:latin typeface="Calibri"/>
              <a:cs typeface="Calibri"/>
            </a:endParaRPr>
          </a:p>
          <a:p>
            <a:pPr marL="3124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312420" algn="l"/>
              </a:tabLst>
            </a:pPr>
            <a:r>
              <a:rPr sz="3200" b="1" dirty="0">
                <a:latin typeface="Calibri"/>
                <a:cs typeface="Calibri"/>
              </a:rPr>
              <a:t>Functions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467485" marR="30480" lvl="1" indent="-51562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467485" algn="l"/>
                <a:tab pos="1468120" algn="l"/>
              </a:tabLst>
            </a:pPr>
            <a:r>
              <a:rPr sz="3200" spc="-5" dirty="0">
                <a:latin typeface="Calibri"/>
                <a:cs typeface="Calibri"/>
              </a:rPr>
              <a:t>Help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10" dirty="0">
                <a:latin typeface="Calibri"/>
                <a:cs typeface="Calibri"/>
              </a:rPr>
              <a:t>plant produce </a:t>
            </a:r>
            <a:r>
              <a:rPr sz="3200" spc="-15" dirty="0">
                <a:latin typeface="Calibri"/>
                <a:cs typeface="Calibri"/>
              </a:rPr>
              <a:t>chlorophyll  </a:t>
            </a:r>
            <a:r>
              <a:rPr sz="3200" spc="-10" dirty="0">
                <a:latin typeface="Calibri"/>
                <a:cs typeface="Calibri"/>
              </a:rPr>
              <a:t>important </a:t>
            </a:r>
            <a:r>
              <a:rPr sz="3200" spc="-25" dirty="0">
                <a:latin typeface="Calibri"/>
                <a:cs typeface="Calibri"/>
              </a:rPr>
              <a:t>to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photosynthesis.</a:t>
            </a:r>
            <a:endParaRPr sz="3200">
              <a:latin typeface="Calibri"/>
              <a:cs typeface="Calibri"/>
            </a:endParaRPr>
          </a:p>
          <a:p>
            <a:pPr marL="14674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67485" algn="l"/>
                <a:tab pos="1468120" algn="l"/>
              </a:tabLst>
            </a:pPr>
            <a:r>
              <a:rPr sz="3200" dirty="0">
                <a:latin typeface="Calibri"/>
                <a:cs typeface="Calibri"/>
              </a:rPr>
              <a:t>A </a:t>
            </a:r>
            <a:r>
              <a:rPr sz="3200" spc="-10" dirty="0">
                <a:latin typeface="Calibri"/>
                <a:cs typeface="Calibri"/>
              </a:rPr>
              <a:t>constituent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certain</a:t>
            </a:r>
            <a:r>
              <a:rPr sz="3200" spc="-5" dirty="0">
                <a:latin typeface="Calibri"/>
                <a:cs typeface="Calibri"/>
              </a:rPr>
              <a:t> enzymes.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443839"/>
            <a:ext cx="7987665" cy="519620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10" dirty="0">
                <a:latin typeface="Calibri"/>
                <a:cs typeface="Calibri"/>
              </a:rPr>
              <a:t>Deficiency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391920" marR="5080" lvl="1" indent="-4648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Growth suppression, </a:t>
            </a:r>
            <a:r>
              <a:rPr sz="3200" spc="-5" dirty="0">
                <a:latin typeface="Calibri"/>
                <a:cs typeface="Calibri"/>
              </a:rPr>
              <a:t>reduced </a:t>
            </a:r>
            <a:r>
              <a:rPr sz="3200" spc="-10" dirty="0">
                <a:latin typeface="Calibri"/>
                <a:cs typeface="Calibri"/>
              </a:rPr>
              <a:t>internode  length,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rosetting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Interveinal chlorosis </a:t>
            </a:r>
            <a:r>
              <a:rPr sz="3200" spc="-5" dirty="0">
                <a:latin typeface="Calibri"/>
                <a:cs typeface="Calibri"/>
              </a:rPr>
              <a:t>on </a:t>
            </a:r>
            <a:r>
              <a:rPr sz="3200" spc="-10" dirty="0">
                <a:latin typeface="Calibri"/>
                <a:cs typeface="Calibri"/>
              </a:rPr>
              <a:t>young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leaves.</a:t>
            </a:r>
            <a:endParaRPr sz="3200">
              <a:latin typeface="Calibri"/>
              <a:cs typeface="Calibri"/>
            </a:endParaRPr>
          </a:p>
          <a:p>
            <a:pPr marL="582930" indent="-45085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582295" algn="l"/>
                <a:tab pos="583565" algn="l"/>
              </a:tabLst>
            </a:pPr>
            <a:r>
              <a:rPr sz="3200" b="1" spc="-45" dirty="0">
                <a:latin typeface="Calibri"/>
                <a:cs typeface="Calibri"/>
              </a:rPr>
              <a:t>Toxicity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962025">
              <a:lnSpc>
                <a:spcPct val="100000"/>
              </a:lnSpc>
              <a:spcBef>
                <a:spcPts val="765"/>
              </a:spcBef>
            </a:pPr>
            <a:r>
              <a:rPr sz="3200" spc="-15" dirty="0">
                <a:latin typeface="Calibri"/>
                <a:cs typeface="Calibri"/>
              </a:rPr>
              <a:t>Occurs </a:t>
            </a:r>
            <a:r>
              <a:rPr sz="3200" spc="-10" dirty="0">
                <a:latin typeface="Calibri"/>
                <a:cs typeface="Calibri"/>
              </a:rPr>
              <a:t>at </a:t>
            </a:r>
            <a:r>
              <a:rPr sz="3200" spc="-5" dirty="0">
                <a:latin typeface="Calibri"/>
                <a:cs typeface="Calibri"/>
              </a:rPr>
              <a:t>low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PH</a:t>
            </a:r>
            <a:endParaRPr sz="3200">
              <a:latin typeface="Calibri"/>
              <a:cs typeface="Calibri"/>
            </a:endParaRPr>
          </a:p>
          <a:p>
            <a:pPr marL="951230">
              <a:lnSpc>
                <a:spcPct val="100000"/>
              </a:lnSpc>
              <a:spcBef>
                <a:spcPts val="770"/>
              </a:spcBef>
            </a:pPr>
            <a:r>
              <a:rPr sz="3200" spc="-10" dirty="0">
                <a:latin typeface="Calibri"/>
                <a:cs typeface="Calibri"/>
              </a:rPr>
              <a:t>Growth reduction, Leaf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chlorosis</a:t>
            </a:r>
            <a:endParaRPr sz="3200">
              <a:latin typeface="Calibri"/>
              <a:cs typeface="Calibri"/>
            </a:endParaRPr>
          </a:p>
          <a:p>
            <a:pPr marL="582930" indent="-45085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582295" algn="l"/>
                <a:tab pos="583565" algn="l"/>
              </a:tabLst>
            </a:pPr>
            <a:r>
              <a:rPr sz="3200" b="1" spc="-5" dirty="0">
                <a:latin typeface="Calibri"/>
                <a:cs typeface="Calibri"/>
              </a:rPr>
              <a:t>Mobility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053465">
              <a:lnSpc>
                <a:spcPct val="100000"/>
              </a:lnSpc>
              <a:spcBef>
                <a:spcPts val="770"/>
              </a:spcBef>
            </a:pPr>
            <a:r>
              <a:rPr sz="3200" b="1" dirty="0">
                <a:latin typeface="Calibri"/>
                <a:cs typeface="Calibri"/>
              </a:rPr>
              <a:t>Zn </a:t>
            </a:r>
            <a:r>
              <a:rPr sz="3200" dirty="0">
                <a:latin typeface="Calibri"/>
                <a:cs typeface="Calibri"/>
              </a:rPr>
              <a:t>is immobile in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tissues.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199" y="152397"/>
              <a:ext cx="3124200" cy="67055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8999" y="381000"/>
              <a:ext cx="5714999" cy="6019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169660"/>
            <a:chOff x="-828" y="0"/>
            <a:chExt cx="9145905" cy="616966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6800" y="990600"/>
              <a:ext cx="6553200" cy="51785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1536" y="3204972"/>
            <a:ext cx="501396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93444" y="687679"/>
            <a:ext cx="7635875" cy="587883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6385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10" dirty="0">
                <a:latin typeface="Calibri"/>
                <a:cs typeface="Calibri"/>
              </a:rPr>
              <a:t>Deficiency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442085" lvl="1" indent="-5162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0" dirty="0">
                <a:latin typeface="Calibri"/>
                <a:cs typeface="Calibri"/>
              </a:rPr>
              <a:t>Limited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budding</a:t>
            </a:r>
            <a:endParaRPr sz="3200">
              <a:latin typeface="Calibri"/>
              <a:cs typeface="Calibri"/>
            </a:endParaRPr>
          </a:p>
          <a:p>
            <a:pPr marL="1442085" lvl="1" indent="-5162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dirty="0">
                <a:latin typeface="Calibri"/>
                <a:cs typeface="Calibri"/>
              </a:rPr>
              <a:t>Bud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break</a:t>
            </a:r>
            <a:endParaRPr sz="3200">
              <a:latin typeface="Calibri"/>
              <a:cs typeface="Calibri"/>
            </a:endParaRPr>
          </a:p>
          <a:p>
            <a:pPr marL="1442085" lvl="1" indent="-5162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20" dirty="0">
                <a:latin typeface="Calibri"/>
                <a:cs typeface="Calibri"/>
              </a:rPr>
              <a:t>Distorted </a:t>
            </a:r>
            <a:r>
              <a:rPr sz="3200" spc="-5" dirty="0">
                <a:latin typeface="Calibri"/>
                <a:cs typeface="Calibri"/>
              </a:rPr>
              <a:t>shoot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growth</a:t>
            </a:r>
            <a:endParaRPr sz="3200">
              <a:latin typeface="Calibri"/>
              <a:cs typeface="Calibri"/>
            </a:endParaRPr>
          </a:p>
          <a:p>
            <a:pPr marL="1442085" lvl="1" indent="-516255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5" dirty="0">
                <a:latin typeface="Calibri"/>
                <a:cs typeface="Calibri"/>
              </a:rPr>
              <a:t>Short </a:t>
            </a:r>
            <a:r>
              <a:rPr sz="3200" spc="-10" dirty="0">
                <a:latin typeface="Calibri"/>
                <a:cs typeface="Calibri"/>
              </a:rPr>
              <a:t>internodes </a:t>
            </a:r>
            <a:r>
              <a:rPr sz="3200" spc="-5" dirty="0">
                <a:latin typeface="Calibri"/>
                <a:cs typeface="Calibri"/>
              </a:rPr>
              <a:t>increased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branching</a:t>
            </a:r>
            <a:endParaRPr sz="3200">
              <a:latin typeface="Calibri"/>
              <a:cs typeface="Calibri"/>
            </a:endParaRPr>
          </a:p>
          <a:p>
            <a:pPr marL="286385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45" dirty="0">
                <a:latin typeface="Calibri"/>
                <a:cs typeface="Calibri"/>
              </a:rPr>
              <a:t>Toxicity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391285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285" algn="l"/>
                <a:tab pos="1391920" algn="l"/>
              </a:tabLst>
            </a:pPr>
            <a:r>
              <a:rPr sz="3200" spc="-10" dirty="0">
                <a:latin typeface="Calibri"/>
                <a:cs typeface="Calibri"/>
              </a:rPr>
              <a:t>Chlorotic </a:t>
            </a:r>
            <a:r>
              <a:rPr sz="3200" spc="-5" dirty="0">
                <a:latin typeface="Calibri"/>
                <a:cs typeface="Calibri"/>
              </a:rPr>
              <a:t>leaf tips</a:t>
            </a:r>
            <a:endParaRPr sz="3200">
              <a:latin typeface="Calibri"/>
              <a:cs typeface="Calibri"/>
            </a:endParaRPr>
          </a:p>
          <a:p>
            <a:pPr marL="1391285" lvl="1" indent="-465455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391285" algn="l"/>
                <a:tab pos="1391920" algn="l"/>
              </a:tabLst>
            </a:pPr>
            <a:r>
              <a:rPr sz="3200" spc="-10" dirty="0">
                <a:latin typeface="Calibri"/>
                <a:cs typeface="Calibri"/>
              </a:rPr>
              <a:t>Leaf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necrosis</a:t>
            </a:r>
            <a:endParaRPr sz="3200">
              <a:latin typeface="Calibri"/>
              <a:cs typeface="Calibri"/>
            </a:endParaRPr>
          </a:p>
          <a:p>
            <a:pPr marL="1391285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285" algn="l"/>
                <a:tab pos="1391920" algn="l"/>
              </a:tabLst>
            </a:pPr>
            <a:r>
              <a:rPr sz="3200" spc="-10" dirty="0">
                <a:latin typeface="Calibri"/>
                <a:cs typeface="Calibri"/>
              </a:rPr>
              <a:t>Leaf </a:t>
            </a:r>
            <a:r>
              <a:rPr sz="3200" spc="-15" dirty="0">
                <a:latin typeface="Calibri"/>
                <a:cs typeface="Calibri"/>
              </a:rPr>
              <a:t>falling</a:t>
            </a:r>
            <a:endParaRPr sz="3200">
              <a:latin typeface="Calibri"/>
              <a:cs typeface="Calibri"/>
            </a:endParaRPr>
          </a:p>
          <a:p>
            <a:pPr marL="1391285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285" algn="l"/>
                <a:tab pos="1391920" algn="l"/>
              </a:tabLst>
            </a:pPr>
            <a:r>
              <a:rPr sz="3200" dirty="0">
                <a:latin typeface="Calibri"/>
                <a:cs typeface="Calibri"/>
              </a:rPr>
              <a:t>An </a:t>
            </a:r>
            <a:r>
              <a:rPr sz="3200" spc="-15" dirty="0">
                <a:latin typeface="Calibri"/>
                <a:cs typeface="Calibri"/>
              </a:rPr>
              <a:t>even </a:t>
            </a:r>
            <a:r>
              <a:rPr sz="3200" spc="-10" dirty="0">
                <a:latin typeface="Calibri"/>
                <a:cs typeface="Calibri"/>
              </a:rPr>
              <a:t>plant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death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9144000" cy="6781800"/>
            <a:chOff x="0" y="0"/>
            <a:chExt cx="9144000" cy="67818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6000" y="2191510"/>
              <a:ext cx="6858000" cy="4590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3857244" cy="4419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11553" y="556006"/>
            <a:ext cx="315849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Chlorine </a:t>
            </a:r>
            <a:r>
              <a:rPr dirty="0"/>
              <a:t>-</a:t>
            </a:r>
            <a:r>
              <a:rPr spc="-95" dirty="0"/>
              <a:t> </a:t>
            </a:r>
            <a:r>
              <a:rPr spc="-5" dirty="0"/>
              <a:t>Cl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5940" y="1353058"/>
            <a:ext cx="7963534" cy="507428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86385" marR="115570" indent="-274320">
              <a:lnSpc>
                <a:spcPct val="80000"/>
              </a:lnSpc>
              <a:spcBef>
                <a:spcPts val="960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020" algn="l"/>
              </a:tabLst>
            </a:pPr>
            <a:r>
              <a:rPr sz="3600" b="1" dirty="0">
                <a:latin typeface="Calibri"/>
                <a:cs typeface="Calibri"/>
              </a:rPr>
              <a:t>Cl </a:t>
            </a:r>
            <a:r>
              <a:rPr sz="3600" dirty="0">
                <a:latin typeface="Calibri"/>
                <a:cs typeface="Calibri"/>
              </a:rPr>
              <a:t>is </a:t>
            </a:r>
            <a:r>
              <a:rPr sz="3600" spc="-5" dirty="0">
                <a:latin typeface="Calibri"/>
                <a:cs typeface="Calibri"/>
              </a:rPr>
              <a:t>needed </a:t>
            </a:r>
            <a:r>
              <a:rPr sz="3600" dirty="0">
                <a:latin typeface="Calibri"/>
                <a:cs typeface="Calibri"/>
              </a:rPr>
              <a:t>in </a:t>
            </a:r>
            <a:r>
              <a:rPr sz="3600" spc="-5" dirty="0">
                <a:latin typeface="Calibri"/>
                <a:cs typeface="Calibri"/>
              </a:rPr>
              <a:t>small quantities </a:t>
            </a:r>
            <a:r>
              <a:rPr sz="3600" dirty="0">
                <a:latin typeface="Calibri"/>
                <a:cs typeface="Calibri"/>
              </a:rPr>
              <a:t>and aids  in </a:t>
            </a:r>
            <a:r>
              <a:rPr sz="3600" spc="-10" dirty="0">
                <a:latin typeface="Calibri"/>
                <a:cs typeface="Calibri"/>
              </a:rPr>
              <a:t>plants metabolism, </a:t>
            </a:r>
            <a:r>
              <a:rPr sz="3600" spc="-15" dirty="0">
                <a:latin typeface="Calibri"/>
                <a:cs typeface="Calibri"/>
              </a:rPr>
              <a:t>photosynthesis,  </a:t>
            </a:r>
            <a:r>
              <a:rPr sz="3600" spc="-5" dirty="0">
                <a:latin typeface="Calibri"/>
                <a:cs typeface="Calibri"/>
              </a:rPr>
              <a:t>osmosis </a:t>
            </a:r>
            <a:r>
              <a:rPr sz="3600" dirty="0">
                <a:latin typeface="Calibri"/>
                <a:cs typeface="Calibri"/>
              </a:rPr>
              <a:t>and ionic </a:t>
            </a:r>
            <a:r>
              <a:rPr sz="3600" spc="-5" dirty="0">
                <a:latin typeface="Calibri"/>
                <a:cs typeface="Calibri"/>
              </a:rPr>
              <a:t>balance </a:t>
            </a:r>
            <a:r>
              <a:rPr sz="3600" dirty="0">
                <a:latin typeface="Calibri"/>
                <a:cs typeface="Calibri"/>
              </a:rPr>
              <a:t>within </a:t>
            </a:r>
            <a:r>
              <a:rPr sz="3600" spc="-10" dirty="0">
                <a:latin typeface="Calibri"/>
                <a:cs typeface="Calibri"/>
              </a:rPr>
              <a:t>the</a:t>
            </a:r>
            <a:r>
              <a:rPr sz="3600" spc="-10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cell</a:t>
            </a:r>
            <a:endParaRPr sz="36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020" algn="l"/>
              </a:tabLst>
            </a:pPr>
            <a:r>
              <a:rPr sz="3600" b="1" dirty="0">
                <a:latin typeface="Calibri"/>
                <a:cs typeface="Calibri"/>
              </a:rPr>
              <a:t>Function</a:t>
            </a:r>
            <a:r>
              <a:rPr sz="3600" b="1" spc="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:</a:t>
            </a:r>
            <a:endParaRPr sz="3600">
              <a:latin typeface="Calibri"/>
              <a:cs typeface="Calibri"/>
            </a:endParaRPr>
          </a:p>
          <a:p>
            <a:pPr marL="1442085" marR="5080" lvl="1" indent="-515620">
              <a:lnSpc>
                <a:spcPts val="3460"/>
              </a:lnSpc>
              <a:spcBef>
                <a:spcPts val="830"/>
              </a:spcBef>
              <a:buClr>
                <a:srgbClr val="0AD0D9"/>
              </a:buClr>
              <a:buSzPct val="94444"/>
              <a:buAutoNum type="arabicPeriod"/>
              <a:tabLst>
                <a:tab pos="1442085" algn="l"/>
                <a:tab pos="1442720" algn="l"/>
              </a:tabLst>
            </a:pPr>
            <a:r>
              <a:rPr sz="3600" spc="-15" dirty="0">
                <a:latin typeface="Calibri"/>
                <a:cs typeface="Calibri"/>
              </a:rPr>
              <a:t>Participates </a:t>
            </a:r>
            <a:r>
              <a:rPr sz="3600" dirty="0">
                <a:latin typeface="Calibri"/>
                <a:cs typeface="Calibri"/>
              </a:rPr>
              <a:t>in </a:t>
            </a:r>
            <a:r>
              <a:rPr sz="3600" spc="-20" dirty="0">
                <a:latin typeface="Calibri"/>
                <a:cs typeface="Calibri"/>
              </a:rPr>
              <a:t>several </a:t>
            </a:r>
            <a:r>
              <a:rPr sz="3600" spc="-15" dirty="0">
                <a:latin typeface="Calibri"/>
                <a:cs typeface="Calibri"/>
              </a:rPr>
              <a:t>physiological  </a:t>
            </a:r>
            <a:r>
              <a:rPr sz="3600" spc="-10" dirty="0">
                <a:latin typeface="Calibri"/>
                <a:cs typeface="Calibri"/>
              </a:rPr>
              <a:t>metabolism processes.</a:t>
            </a:r>
            <a:endParaRPr sz="3600">
              <a:latin typeface="Calibri"/>
              <a:cs typeface="Calibri"/>
            </a:endParaRPr>
          </a:p>
          <a:p>
            <a:pPr marL="1841500" lvl="2" indent="-450215">
              <a:lnSpc>
                <a:spcPct val="100000"/>
              </a:lnSpc>
              <a:spcBef>
                <a:spcPts val="25"/>
              </a:spcBef>
              <a:buClr>
                <a:srgbClr val="0E6EC5"/>
              </a:buClr>
              <a:buSzPct val="84722"/>
              <a:buFont typeface="Wingdings"/>
              <a:buChar char=""/>
              <a:tabLst>
                <a:tab pos="1842135" algn="l"/>
              </a:tabLst>
            </a:pPr>
            <a:r>
              <a:rPr sz="3600" spc="-10" dirty="0">
                <a:latin typeface="Calibri"/>
                <a:cs typeface="Calibri"/>
              </a:rPr>
              <a:t>Plant </a:t>
            </a:r>
            <a:r>
              <a:rPr sz="3600" spc="-15" dirty="0">
                <a:latin typeface="Calibri"/>
                <a:cs typeface="Calibri"/>
              </a:rPr>
              <a:t>growth </a:t>
            </a:r>
            <a:r>
              <a:rPr sz="3600" dirty="0">
                <a:latin typeface="Calibri"/>
                <a:cs typeface="Calibri"/>
              </a:rPr>
              <a:t>and</a:t>
            </a:r>
            <a:r>
              <a:rPr sz="3600" spc="-3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development.</a:t>
            </a:r>
            <a:endParaRPr sz="3600">
              <a:latin typeface="Calibri"/>
              <a:cs typeface="Calibri"/>
            </a:endParaRPr>
          </a:p>
          <a:p>
            <a:pPr marL="1841500" lvl="2" indent="-450215">
              <a:lnSpc>
                <a:spcPct val="100000"/>
              </a:lnSpc>
              <a:buClr>
                <a:srgbClr val="0E6EC5"/>
              </a:buClr>
              <a:buSzPct val="84722"/>
              <a:buFont typeface="Wingdings"/>
              <a:buChar char=""/>
              <a:tabLst>
                <a:tab pos="1842135" algn="l"/>
              </a:tabLst>
            </a:pPr>
            <a:r>
              <a:rPr sz="3600" spc="-5" dirty="0">
                <a:latin typeface="Calibri"/>
                <a:cs typeface="Calibri"/>
              </a:rPr>
              <a:t>Osmotic </a:t>
            </a:r>
            <a:r>
              <a:rPr sz="3600" dirty="0">
                <a:latin typeface="Calibri"/>
                <a:cs typeface="Calibri"/>
              </a:rPr>
              <a:t>and </a:t>
            </a:r>
            <a:r>
              <a:rPr sz="3600" spc="-30" dirty="0">
                <a:latin typeface="Calibri"/>
                <a:cs typeface="Calibri"/>
              </a:rPr>
              <a:t>stomata</a:t>
            </a:r>
            <a:r>
              <a:rPr sz="3600" spc="-4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regulation</a:t>
            </a:r>
            <a:endParaRPr sz="3600">
              <a:latin typeface="Calibri"/>
              <a:cs typeface="Calibri"/>
            </a:endParaRPr>
          </a:p>
          <a:p>
            <a:pPr marL="1841500" marR="2029460" lvl="2" indent="-449580">
              <a:lnSpc>
                <a:spcPts val="3460"/>
              </a:lnSpc>
              <a:spcBef>
                <a:spcPts val="835"/>
              </a:spcBef>
              <a:buClr>
                <a:srgbClr val="0E6EC5"/>
              </a:buClr>
              <a:buSzPct val="84722"/>
              <a:buFont typeface="Wingdings"/>
              <a:buChar char=""/>
              <a:tabLst>
                <a:tab pos="1842135" algn="l"/>
              </a:tabLst>
            </a:pPr>
            <a:r>
              <a:rPr sz="3600" spc="-20" dirty="0">
                <a:latin typeface="Calibri"/>
                <a:cs typeface="Calibri"/>
              </a:rPr>
              <a:t>Evolution </a:t>
            </a:r>
            <a:r>
              <a:rPr sz="3600" spc="-5" dirty="0">
                <a:latin typeface="Calibri"/>
                <a:cs typeface="Calibri"/>
              </a:rPr>
              <a:t>of </a:t>
            </a:r>
            <a:r>
              <a:rPr sz="3600" spc="-30" dirty="0">
                <a:latin typeface="Calibri"/>
                <a:cs typeface="Calibri"/>
              </a:rPr>
              <a:t>oxygen </a:t>
            </a:r>
            <a:r>
              <a:rPr sz="3600" dirty="0">
                <a:latin typeface="Calibri"/>
                <a:cs typeface="Calibri"/>
              </a:rPr>
              <a:t>in  </a:t>
            </a:r>
            <a:r>
              <a:rPr sz="3600" spc="-15" dirty="0">
                <a:latin typeface="Calibri"/>
                <a:cs typeface="Calibri"/>
              </a:rPr>
              <a:t>photosynthesis.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50594" y="988822"/>
            <a:ext cx="375285" cy="575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00" spc="5" dirty="0">
                <a:solidFill>
                  <a:srgbClr val="0AD0D9"/>
                </a:solidFill>
                <a:latin typeface="Calibri"/>
                <a:cs typeface="Calibri"/>
              </a:rPr>
              <a:t>2.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50594" y="2031619"/>
            <a:ext cx="375285" cy="575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00" spc="5" dirty="0">
                <a:solidFill>
                  <a:srgbClr val="0AD0D9"/>
                </a:solidFill>
                <a:latin typeface="Calibri"/>
                <a:cs typeface="Calibri"/>
              </a:rPr>
              <a:t>3.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50594" y="3073730"/>
            <a:ext cx="375285" cy="5765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600" spc="5" dirty="0">
                <a:solidFill>
                  <a:srgbClr val="0AD0D9"/>
                </a:solidFill>
                <a:latin typeface="Calibri"/>
                <a:cs typeface="Calibri"/>
              </a:rPr>
              <a:t>4.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22194" y="964438"/>
            <a:ext cx="5220335" cy="269049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 marR="585470">
              <a:lnSpc>
                <a:spcPct val="80000"/>
              </a:lnSpc>
              <a:spcBef>
                <a:spcPts val="1015"/>
              </a:spcBef>
            </a:pPr>
            <a:r>
              <a:rPr sz="3800" spc="-5" dirty="0">
                <a:solidFill>
                  <a:srgbClr val="000000"/>
                </a:solidFill>
              </a:rPr>
              <a:t>Diseases </a:t>
            </a:r>
            <a:r>
              <a:rPr sz="3800" spc="-15" dirty="0">
                <a:solidFill>
                  <a:srgbClr val="000000"/>
                </a:solidFill>
              </a:rPr>
              <a:t>resistance</a:t>
            </a:r>
            <a:r>
              <a:rPr sz="3800" spc="-60" dirty="0">
                <a:solidFill>
                  <a:srgbClr val="000000"/>
                </a:solidFill>
              </a:rPr>
              <a:t> </a:t>
            </a:r>
            <a:r>
              <a:rPr sz="3800" dirty="0">
                <a:solidFill>
                  <a:srgbClr val="000000"/>
                </a:solidFill>
              </a:rPr>
              <a:t>and  </a:t>
            </a:r>
            <a:r>
              <a:rPr sz="3800" spc="-10" dirty="0">
                <a:solidFill>
                  <a:srgbClr val="000000"/>
                </a:solidFill>
              </a:rPr>
              <a:t>tolerance.</a:t>
            </a:r>
            <a:endParaRPr sz="3800"/>
          </a:p>
          <a:p>
            <a:pPr marL="12700" marR="5080">
              <a:lnSpc>
                <a:spcPct val="90000"/>
              </a:lnSpc>
              <a:spcBef>
                <a:spcPts val="459"/>
              </a:spcBef>
            </a:pPr>
            <a:r>
              <a:rPr sz="3800" spc="-10" dirty="0">
                <a:solidFill>
                  <a:srgbClr val="000000"/>
                </a:solidFill>
              </a:rPr>
              <a:t>Important </a:t>
            </a:r>
            <a:r>
              <a:rPr sz="3800" dirty="0">
                <a:solidFill>
                  <a:srgbClr val="000000"/>
                </a:solidFill>
              </a:rPr>
              <a:t>in the opening  and closing </a:t>
            </a:r>
            <a:r>
              <a:rPr sz="3800" spc="-5" dirty="0">
                <a:solidFill>
                  <a:srgbClr val="000000"/>
                </a:solidFill>
              </a:rPr>
              <a:t>of </a:t>
            </a:r>
            <a:r>
              <a:rPr sz="3800" spc="-30" dirty="0">
                <a:solidFill>
                  <a:srgbClr val="000000"/>
                </a:solidFill>
              </a:rPr>
              <a:t>stomata  </a:t>
            </a:r>
            <a:r>
              <a:rPr sz="3800" dirty="0">
                <a:solidFill>
                  <a:srgbClr val="000000"/>
                </a:solidFill>
              </a:rPr>
              <a:t>Chloride function in</a:t>
            </a:r>
            <a:r>
              <a:rPr sz="3800" spc="-100" dirty="0">
                <a:solidFill>
                  <a:srgbClr val="000000"/>
                </a:solidFill>
              </a:rPr>
              <a:t> </a:t>
            </a:r>
            <a:r>
              <a:rPr sz="3800" spc="-10" dirty="0">
                <a:solidFill>
                  <a:srgbClr val="000000"/>
                </a:solidFill>
              </a:rPr>
              <a:t>cation</a:t>
            </a:r>
            <a:endParaRPr sz="3800"/>
          </a:p>
        </p:txBody>
      </p:sp>
      <p:sp>
        <p:nvSpPr>
          <p:cNvPr id="11" name="object 11"/>
          <p:cNvSpPr txBox="1"/>
          <p:nvPr/>
        </p:nvSpPr>
        <p:spPr>
          <a:xfrm>
            <a:off x="2822194" y="3513201"/>
            <a:ext cx="5689600" cy="106870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015"/>
              </a:spcBef>
            </a:pPr>
            <a:r>
              <a:rPr sz="3800" spc="-5" dirty="0">
                <a:latin typeface="Calibri"/>
                <a:cs typeface="Calibri"/>
              </a:rPr>
              <a:t>balance </a:t>
            </a:r>
            <a:r>
              <a:rPr sz="3800" dirty="0">
                <a:latin typeface="Calibri"/>
                <a:cs typeface="Calibri"/>
              </a:rPr>
              <a:t>and </a:t>
            </a:r>
            <a:r>
              <a:rPr sz="3800" spc="-10" dirty="0">
                <a:latin typeface="Calibri"/>
                <a:cs typeface="Calibri"/>
              </a:rPr>
              <a:t>transport </a:t>
            </a:r>
            <a:r>
              <a:rPr sz="3800" dirty="0">
                <a:latin typeface="Calibri"/>
                <a:cs typeface="Calibri"/>
              </a:rPr>
              <a:t>within  the</a:t>
            </a:r>
            <a:r>
              <a:rPr sz="3800" spc="-5" dirty="0">
                <a:latin typeface="Calibri"/>
                <a:cs typeface="Calibri"/>
              </a:rPr>
              <a:t> </a:t>
            </a:r>
            <a:r>
              <a:rPr sz="3800" spc="-10" dirty="0">
                <a:latin typeface="Calibri"/>
                <a:cs typeface="Calibri"/>
              </a:rPr>
              <a:t>plant.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786739"/>
            <a:ext cx="8065770" cy="525716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spc="-10" dirty="0">
                <a:latin typeface="Calibri"/>
                <a:cs typeface="Calibri"/>
              </a:rPr>
              <a:t>Deficiency</a:t>
            </a:r>
            <a:r>
              <a:rPr sz="2600" b="1" spc="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:</a:t>
            </a:r>
            <a:endParaRPr sz="2600">
              <a:latin typeface="Calibri"/>
              <a:cs typeface="Calibri"/>
            </a:endParaRPr>
          </a:p>
          <a:p>
            <a:pPr marL="1442085" marR="5080" lvl="1" indent="-5156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AutoNum type="arabicPeriod"/>
              <a:tabLst>
                <a:tab pos="1442085" algn="l"/>
                <a:tab pos="1442720" algn="l"/>
              </a:tabLst>
            </a:pPr>
            <a:r>
              <a:rPr sz="2600" b="1" dirty="0">
                <a:latin typeface="Calibri"/>
                <a:cs typeface="Calibri"/>
              </a:rPr>
              <a:t>Cl </a:t>
            </a:r>
            <a:r>
              <a:rPr sz="2600" spc="-5" dirty="0">
                <a:latin typeface="Calibri"/>
                <a:cs typeface="Calibri"/>
              </a:rPr>
              <a:t>deficiency </a:t>
            </a:r>
            <a:r>
              <a:rPr sz="2600" spc="-10" dirty="0">
                <a:latin typeface="Calibri"/>
                <a:cs typeface="Calibri"/>
              </a:rPr>
              <a:t>can </a:t>
            </a:r>
            <a:r>
              <a:rPr sz="2600" spc="-5" dirty="0">
                <a:latin typeface="Calibri"/>
                <a:cs typeface="Calibri"/>
              </a:rPr>
              <a:t>occur </a:t>
            </a:r>
            <a:r>
              <a:rPr sz="2600" dirty="0">
                <a:latin typeface="Calibri"/>
                <a:cs typeface="Calibri"/>
              </a:rPr>
              <a:t>if </a:t>
            </a:r>
            <a:r>
              <a:rPr sz="2600" spc="-5" dirty="0">
                <a:latin typeface="Calibri"/>
                <a:cs typeface="Calibri"/>
              </a:rPr>
              <a:t>there </a:t>
            </a:r>
            <a:r>
              <a:rPr sz="2600" dirty="0">
                <a:latin typeface="Calibri"/>
                <a:cs typeface="Calibri"/>
              </a:rPr>
              <a:t>is </a:t>
            </a:r>
            <a:r>
              <a:rPr sz="2600" spc="-10" dirty="0">
                <a:latin typeface="Calibri"/>
                <a:cs typeface="Calibri"/>
              </a:rPr>
              <a:t>consistently</a:t>
            </a:r>
            <a:r>
              <a:rPr sz="2600" spc="-1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less  than 2ppm </a:t>
            </a:r>
            <a:r>
              <a:rPr sz="2600" spc="-5" dirty="0">
                <a:latin typeface="Calibri"/>
                <a:cs typeface="Calibri"/>
              </a:rPr>
              <a:t>Chloride </a:t>
            </a:r>
            <a:r>
              <a:rPr sz="2600" dirty="0">
                <a:latin typeface="Calibri"/>
                <a:cs typeface="Calibri"/>
              </a:rPr>
              <a:t>in the </a:t>
            </a:r>
            <a:r>
              <a:rPr sz="2600" spc="-10" dirty="0">
                <a:latin typeface="Calibri"/>
                <a:cs typeface="Calibri"/>
              </a:rPr>
              <a:t>growing</a:t>
            </a:r>
            <a:r>
              <a:rPr sz="2600" spc="-9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medium.</a:t>
            </a:r>
            <a:endParaRPr sz="2600">
              <a:latin typeface="Calibri"/>
              <a:cs typeface="Calibri"/>
            </a:endParaRPr>
          </a:p>
          <a:p>
            <a:pPr marL="1442085" marR="505459" lvl="1" indent="-5156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AutoNum type="arabicPeriod"/>
              <a:tabLst>
                <a:tab pos="1442085" algn="l"/>
                <a:tab pos="1442720" algn="l"/>
              </a:tabLst>
            </a:pPr>
            <a:r>
              <a:rPr sz="2600" spc="-10" dirty="0">
                <a:latin typeface="Calibri"/>
                <a:cs typeface="Calibri"/>
              </a:rPr>
              <a:t>Chlorotic </a:t>
            </a:r>
            <a:r>
              <a:rPr sz="2600" spc="-5" dirty="0">
                <a:latin typeface="Calibri"/>
                <a:cs typeface="Calibri"/>
              </a:rPr>
              <a:t>blotches </a:t>
            </a:r>
            <a:r>
              <a:rPr sz="2600" dirty="0">
                <a:latin typeface="Calibri"/>
                <a:cs typeface="Calibri"/>
              </a:rPr>
              <a:t>with </a:t>
            </a:r>
            <a:r>
              <a:rPr sz="2600" spc="-10" dirty="0">
                <a:latin typeface="Calibri"/>
                <a:cs typeface="Calibri"/>
              </a:rPr>
              <a:t>necrotic </a:t>
            </a:r>
            <a:r>
              <a:rPr sz="2600" spc="-5" dirty="0">
                <a:latin typeface="Calibri"/>
                <a:cs typeface="Calibri"/>
              </a:rPr>
              <a:t>spots </a:t>
            </a:r>
            <a:r>
              <a:rPr sz="2600" spc="-10" dirty="0">
                <a:latin typeface="Calibri"/>
                <a:cs typeface="Calibri"/>
              </a:rPr>
              <a:t>located  </a:t>
            </a:r>
            <a:r>
              <a:rPr sz="2600" spc="-5" dirty="0">
                <a:latin typeface="Calibri"/>
                <a:cs typeface="Calibri"/>
              </a:rPr>
              <a:t>between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5" dirty="0">
                <a:latin typeface="Calibri"/>
                <a:cs typeface="Calibri"/>
              </a:rPr>
              <a:t>veins or on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5" dirty="0">
                <a:latin typeface="Calibri"/>
                <a:cs typeface="Calibri"/>
              </a:rPr>
              <a:t>margin of </a:t>
            </a:r>
            <a:r>
              <a:rPr sz="2600" dirty="0">
                <a:latin typeface="Calibri"/>
                <a:cs typeface="Calibri"/>
              </a:rPr>
              <a:t>the  </a:t>
            </a:r>
            <a:r>
              <a:rPr sz="2600" spc="-15" dirty="0">
                <a:latin typeface="Calibri"/>
                <a:cs typeface="Calibri"/>
              </a:rPr>
              <a:t>younger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leaves.</a:t>
            </a:r>
            <a:endParaRPr sz="2600">
              <a:latin typeface="Calibri"/>
              <a:cs typeface="Calibri"/>
            </a:endParaRPr>
          </a:p>
          <a:p>
            <a:pPr marL="1442085" marR="144145" lvl="1" indent="-5156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AutoNum type="arabicPeriod"/>
              <a:tabLst>
                <a:tab pos="1442085" algn="l"/>
                <a:tab pos="1442720" algn="l"/>
              </a:tabLst>
            </a:pPr>
            <a:r>
              <a:rPr sz="2600" dirty="0">
                <a:latin typeface="Calibri"/>
                <a:cs typeface="Calibri"/>
              </a:rPr>
              <a:t>In </a:t>
            </a:r>
            <a:r>
              <a:rPr sz="2600" spc="-5" dirty="0">
                <a:latin typeface="Calibri"/>
                <a:cs typeface="Calibri"/>
              </a:rPr>
              <a:t>advance cases </a:t>
            </a:r>
            <a:r>
              <a:rPr sz="2600" dirty="0">
                <a:latin typeface="Calibri"/>
                <a:cs typeface="Calibri"/>
              </a:rPr>
              <a:t>chloride </a:t>
            </a:r>
            <a:r>
              <a:rPr sz="2600" spc="-5" dirty="0">
                <a:latin typeface="Calibri"/>
                <a:cs typeface="Calibri"/>
              </a:rPr>
              <a:t>deficiency </a:t>
            </a:r>
            <a:r>
              <a:rPr sz="2600" spc="-10" dirty="0">
                <a:latin typeface="Calibri"/>
                <a:cs typeface="Calibri"/>
              </a:rPr>
              <a:t>could</a:t>
            </a:r>
            <a:r>
              <a:rPr sz="2600" spc="-1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cause  </a:t>
            </a:r>
            <a:r>
              <a:rPr sz="2600" spc="-10" dirty="0">
                <a:latin typeface="Calibri"/>
                <a:cs typeface="Calibri"/>
              </a:rPr>
              <a:t>plant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wilting</a:t>
            </a:r>
            <a:endParaRPr sz="26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Wingdings 2"/>
              <a:buChar char=""/>
              <a:tabLst>
                <a:tab pos="287020" algn="l"/>
              </a:tabLst>
            </a:pPr>
            <a:r>
              <a:rPr sz="2600" b="1" spc="-40" dirty="0">
                <a:latin typeface="Calibri"/>
                <a:cs typeface="Calibri"/>
              </a:rPr>
              <a:t>Toxicity</a:t>
            </a:r>
            <a:r>
              <a:rPr sz="2600" b="1" spc="-1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:</a:t>
            </a:r>
            <a:endParaRPr sz="2600">
              <a:latin typeface="Calibri"/>
              <a:cs typeface="Calibri"/>
            </a:endParaRPr>
          </a:p>
          <a:p>
            <a:pPr marL="1391920" marR="189865" indent="-4648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Wingdings"/>
              <a:buChar char=""/>
              <a:tabLst>
                <a:tab pos="1391920" algn="l"/>
                <a:tab pos="1392555" algn="l"/>
              </a:tabLst>
            </a:pPr>
            <a:r>
              <a:rPr sz="2600" spc="-5" dirty="0">
                <a:latin typeface="Calibri"/>
                <a:cs typeface="Calibri"/>
              </a:rPr>
              <a:t>Chloride </a:t>
            </a:r>
            <a:r>
              <a:rPr sz="2600" spc="-15" dirty="0">
                <a:latin typeface="Calibri"/>
                <a:cs typeface="Calibri"/>
              </a:rPr>
              <a:t>toxicity </a:t>
            </a:r>
            <a:r>
              <a:rPr sz="2600" spc="-10" dirty="0">
                <a:latin typeface="Calibri"/>
                <a:cs typeface="Calibri"/>
              </a:rPr>
              <a:t>starts </a:t>
            </a:r>
            <a:r>
              <a:rPr sz="2600" spc="-5" dirty="0">
                <a:latin typeface="Calibri"/>
                <a:cs typeface="Calibri"/>
              </a:rPr>
              <a:t>as </a:t>
            </a:r>
            <a:r>
              <a:rPr sz="2600" spc="-10" dirty="0">
                <a:latin typeface="Calibri"/>
                <a:cs typeface="Calibri"/>
              </a:rPr>
              <a:t>premature yellow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5" dirty="0">
                <a:latin typeface="Calibri"/>
                <a:cs typeface="Calibri"/>
              </a:rPr>
              <a:t>of  </a:t>
            </a:r>
            <a:r>
              <a:rPr sz="2600" spc="-15" dirty="0">
                <a:latin typeface="Calibri"/>
                <a:cs typeface="Calibri"/>
              </a:rPr>
              <a:t>leaves </a:t>
            </a:r>
            <a:r>
              <a:rPr sz="2600" dirty="0">
                <a:latin typeface="Calibri"/>
                <a:cs typeface="Calibri"/>
              </a:rPr>
              <a:t>then in </a:t>
            </a:r>
            <a:r>
              <a:rPr sz="2600" spc="-5" dirty="0">
                <a:latin typeface="Calibri"/>
                <a:cs typeface="Calibri"/>
              </a:rPr>
              <a:t>marginal or </a:t>
            </a:r>
            <a:r>
              <a:rPr sz="2600" dirty="0">
                <a:latin typeface="Calibri"/>
                <a:cs typeface="Calibri"/>
              </a:rPr>
              <a:t>tip </a:t>
            </a:r>
            <a:r>
              <a:rPr sz="2600" spc="-10" dirty="0">
                <a:latin typeface="Calibri"/>
                <a:cs typeface="Calibri"/>
              </a:rPr>
              <a:t>necrosis </a:t>
            </a:r>
            <a:r>
              <a:rPr sz="2600" spc="-5" dirty="0">
                <a:latin typeface="Calibri"/>
                <a:cs typeface="Calibri"/>
              </a:rPr>
              <a:t>of older  </a:t>
            </a:r>
            <a:r>
              <a:rPr sz="2600" spc="-15" dirty="0">
                <a:latin typeface="Calibri"/>
                <a:cs typeface="Calibri"/>
              </a:rPr>
              <a:t>leaves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553200"/>
            <a:chOff x="-828" y="0"/>
            <a:chExt cx="9145905" cy="65532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000" y="914400"/>
              <a:ext cx="8763000" cy="5638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826</Words>
  <Application>Microsoft Office PowerPoint</Application>
  <PresentationFormat>On-screen Show (4:3)</PresentationFormat>
  <Paragraphs>127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Aharoni</vt:lpstr>
      <vt:lpstr>Calibri</vt:lpstr>
      <vt:lpstr>Wingdings</vt:lpstr>
      <vt:lpstr>Constantia</vt:lpstr>
      <vt:lpstr>Wingdings 2</vt:lpstr>
      <vt:lpstr>Arial</vt:lpstr>
      <vt:lpstr>Office Theme</vt:lpstr>
      <vt:lpstr>PowerPoint Presentation</vt:lpstr>
      <vt:lpstr>Micronutrients</vt:lpstr>
      <vt:lpstr>BORON - B</vt:lpstr>
      <vt:lpstr>PowerPoint Presentation</vt:lpstr>
      <vt:lpstr>PowerPoint Presentation</vt:lpstr>
      <vt:lpstr>Chlorine - Cl</vt:lpstr>
      <vt:lpstr>Diseases resistance and  tolerance. Important in the opening  and closing of stomata  Chloride function in cation</vt:lpstr>
      <vt:lpstr>PowerPoint Presentation</vt:lpstr>
      <vt:lpstr>PowerPoint Presentation</vt:lpstr>
      <vt:lpstr>Cupper - Cu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IR0N - Fe</vt:lpstr>
      <vt:lpstr>PowerPoint Presentation</vt:lpstr>
      <vt:lpstr>PowerPoint Presentation</vt:lpstr>
      <vt:lpstr>PowerPoint Presentation</vt:lpstr>
      <vt:lpstr>PowerPoint Presentation</vt:lpstr>
      <vt:lpstr>Manganese - 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Molibdenum - Mo</vt:lpstr>
      <vt:lpstr>PowerPoint Presentation</vt:lpstr>
      <vt:lpstr>PowerPoint Presentation</vt:lpstr>
      <vt:lpstr>PowerPoint Presentation</vt:lpstr>
      <vt:lpstr>Zinc - Zn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Dr. Taswer</cp:lastModifiedBy>
  <cp:revision>3</cp:revision>
  <dcterms:created xsi:type="dcterms:W3CDTF">2020-09-28T08:22:51Z</dcterms:created>
  <dcterms:modified xsi:type="dcterms:W3CDTF">2020-11-06T18:09:32Z</dcterms:modified>
</cp:coreProperties>
</file>