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68" r:id="rId4"/>
    <p:sldId id="265" r:id="rId5"/>
    <p:sldId id="269" r:id="rId6"/>
    <p:sldId id="266" r:id="rId7"/>
    <p:sldId id="267" r:id="rId8"/>
    <p:sldId id="270"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64" d="100"/>
          <a:sy n="64" d="100"/>
        </p:scale>
        <p:origin x="-108" y="-30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817A29E-2B3B-4A03-97FA-AF993033B944}" type="datetimeFigureOut">
              <a:rPr lang="en-US" smtClean="0"/>
              <a:pPr/>
              <a:t>11/11/2016</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06B6040-3938-468D-B84E-69449A851815}" type="slidenum">
              <a:rPr lang="en-US" smtClean="0"/>
              <a:pPr/>
              <a:t>‹#›</a:t>
            </a:fld>
            <a:endParaRPr lang="en-US"/>
          </a:p>
        </p:txBody>
      </p:sp>
    </p:spTree>
    <p:extLst>
      <p:ext uri="{BB962C8B-B14F-4D97-AF65-F5344CB8AC3E}">
        <p14:creationId xmlns:p14="http://schemas.microsoft.com/office/powerpoint/2010/main" xmlns="" val="1042180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17A29E-2B3B-4A03-97FA-AF993033B944}" type="datetimeFigureOut">
              <a:rPr lang="en-US" smtClean="0"/>
              <a:pPr/>
              <a:t>11/11/2016</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06B6040-3938-468D-B84E-69449A851815}" type="slidenum">
              <a:rPr lang="en-US" smtClean="0"/>
              <a:pPr/>
              <a:t>‹#›</a:t>
            </a:fld>
            <a:endParaRPr lang="en-US"/>
          </a:p>
        </p:txBody>
      </p:sp>
    </p:spTree>
    <p:extLst>
      <p:ext uri="{BB962C8B-B14F-4D97-AF65-F5344CB8AC3E}">
        <p14:creationId xmlns:p14="http://schemas.microsoft.com/office/powerpoint/2010/main" xmlns="" val="2032384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17A29E-2B3B-4A03-97FA-AF993033B944}" type="datetimeFigureOut">
              <a:rPr lang="en-US" smtClean="0"/>
              <a:pPr/>
              <a:t>11/11/2016</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06B6040-3938-468D-B84E-69449A851815}" type="slidenum">
              <a:rPr lang="en-US" smtClean="0"/>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18874230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A817A29E-2B3B-4A03-97FA-AF993033B944}" type="datetimeFigureOut">
              <a:rPr lang="en-US" smtClean="0"/>
              <a:pPr/>
              <a:t>11/11/2016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06B6040-3938-468D-B84E-69449A851815}" type="slidenum">
              <a:rPr lang="en-US" smtClean="0"/>
              <a:pPr/>
              <a:t>‹#›</a:t>
            </a:fld>
            <a:endParaRPr lang="en-US"/>
          </a:p>
        </p:txBody>
      </p:sp>
    </p:spTree>
    <p:extLst>
      <p:ext uri="{BB962C8B-B14F-4D97-AF65-F5344CB8AC3E}">
        <p14:creationId xmlns:p14="http://schemas.microsoft.com/office/powerpoint/2010/main" xmlns="" val="7655138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A817A29E-2B3B-4A03-97FA-AF993033B944}" type="datetimeFigureOut">
              <a:rPr lang="en-US" smtClean="0"/>
              <a:pPr/>
              <a:t>11/11/2016</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06B6040-3938-468D-B84E-69449A851815}" type="slidenum">
              <a:rPr lang="en-US" smtClean="0"/>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15862671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A817A29E-2B3B-4A03-97FA-AF993033B944}" type="datetimeFigureOut">
              <a:rPr lang="en-US" smtClean="0"/>
              <a:pPr/>
              <a:t>11/11/2016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06B6040-3938-468D-B84E-69449A851815}" type="slidenum">
              <a:rPr lang="en-US" smtClean="0"/>
              <a:pPr/>
              <a:t>‹#›</a:t>
            </a:fld>
            <a:endParaRPr lang="en-US"/>
          </a:p>
        </p:txBody>
      </p:sp>
    </p:spTree>
    <p:extLst>
      <p:ext uri="{BB962C8B-B14F-4D97-AF65-F5344CB8AC3E}">
        <p14:creationId xmlns:p14="http://schemas.microsoft.com/office/powerpoint/2010/main" xmlns="" val="30093321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817A29E-2B3B-4A03-97FA-AF993033B944}" type="datetimeFigureOut">
              <a:rPr lang="en-US" smtClean="0"/>
              <a:pPr/>
              <a:t>11/11/2016</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06B6040-3938-468D-B84E-69449A851815}" type="slidenum">
              <a:rPr lang="en-US" smtClean="0"/>
              <a:pPr/>
              <a:t>‹#›</a:t>
            </a:fld>
            <a:endParaRPr lang="en-US"/>
          </a:p>
        </p:txBody>
      </p:sp>
    </p:spTree>
    <p:extLst>
      <p:ext uri="{BB962C8B-B14F-4D97-AF65-F5344CB8AC3E}">
        <p14:creationId xmlns:p14="http://schemas.microsoft.com/office/powerpoint/2010/main" xmlns="" val="27085080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817A29E-2B3B-4A03-97FA-AF993033B944}" type="datetimeFigureOut">
              <a:rPr lang="en-US" smtClean="0"/>
              <a:pPr/>
              <a:t>11/11/2016</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06B6040-3938-468D-B84E-69449A851815}" type="slidenum">
              <a:rPr lang="en-US" smtClean="0"/>
              <a:pPr/>
              <a:t>‹#›</a:t>
            </a:fld>
            <a:endParaRPr lang="en-US"/>
          </a:p>
        </p:txBody>
      </p:sp>
    </p:spTree>
    <p:extLst>
      <p:ext uri="{BB962C8B-B14F-4D97-AF65-F5344CB8AC3E}">
        <p14:creationId xmlns:p14="http://schemas.microsoft.com/office/powerpoint/2010/main" xmlns="" val="3824322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817A29E-2B3B-4A03-97FA-AF993033B944}" type="datetimeFigureOut">
              <a:rPr lang="en-US" smtClean="0"/>
              <a:pPr/>
              <a:t>11/11/2016</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06B6040-3938-468D-B84E-69449A851815}" type="slidenum">
              <a:rPr lang="en-US" smtClean="0"/>
              <a:pPr/>
              <a:t>‹#›</a:t>
            </a:fld>
            <a:endParaRPr lang="en-US"/>
          </a:p>
        </p:txBody>
      </p:sp>
    </p:spTree>
    <p:extLst>
      <p:ext uri="{BB962C8B-B14F-4D97-AF65-F5344CB8AC3E}">
        <p14:creationId xmlns:p14="http://schemas.microsoft.com/office/powerpoint/2010/main" xmlns="" val="17985316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17A29E-2B3B-4A03-97FA-AF993033B944}" type="datetimeFigureOut">
              <a:rPr lang="en-US" smtClean="0"/>
              <a:pPr/>
              <a:t>11/11/2016</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06B6040-3938-468D-B84E-69449A851815}" type="slidenum">
              <a:rPr lang="en-US" smtClean="0"/>
              <a:pPr/>
              <a:t>‹#›</a:t>
            </a:fld>
            <a:endParaRPr lang="en-US"/>
          </a:p>
        </p:txBody>
      </p:sp>
    </p:spTree>
    <p:extLst>
      <p:ext uri="{BB962C8B-B14F-4D97-AF65-F5344CB8AC3E}">
        <p14:creationId xmlns:p14="http://schemas.microsoft.com/office/powerpoint/2010/main" xmlns="" val="3284418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817A29E-2B3B-4A03-97FA-AF993033B944}" type="datetimeFigureOut">
              <a:rPr lang="en-US" smtClean="0"/>
              <a:pPr/>
              <a:t>11/11/2016</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06B6040-3938-468D-B84E-69449A851815}" type="slidenum">
              <a:rPr lang="en-US" smtClean="0"/>
              <a:pPr/>
              <a:t>‹#›</a:t>
            </a:fld>
            <a:endParaRPr lang="en-US"/>
          </a:p>
        </p:txBody>
      </p:sp>
    </p:spTree>
    <p:extLst>
      <p:ext uri="{BB962C8B-B14F-4D97-AF65-F5344CB8AC3E}">
        <p14:creationId xmlns:p14="http://schemas.microsoft.com/office/powerpoint/2010/main" xmlns="" val="419370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817A29E-2B3B-4A03-97FA-AF993033B944}" type="datetimeFigureOut">
              <a:rPr lang="en-US" smtClean="0"/>
              <a:pPr/>
              <a:t>11/11/2016</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06B6040-3938-468D-B84E-69449A851815}" type="slidenum">
              <a:rPr lang="en-US" smtClean="0"/>
              <a:pPr/>
              <a:t>‹#›</a:t>
            </a:fld>
            <a:endParaRPr lang="en-US"/>
          </a:p>
        </p:txBody>
      </p:sp>
    </p:spTree>
    <p:extLst>
      <p:ext uri="{BB962C8B-B14F-4D97-AF65-F5344CB8AC3E}">
        <p14:creationId xmlns:p14="http://schemas.microsoft.com/office/powerpoint/2010/main" xmlns="" val="1056277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817A29E-2B3B-4A03-97FA-AF993033B944}" type="datetimeFigureOut">
              <a:rPr lang="en-US" smtClean="0"/>
              <a:pPr/>
              <a:t>11/11/2016</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06B6040-3938-468D-B84E-69449A851815}" type="slidenum">
              <a:rPr lang="en-US" smtClean="0"/>
              <a:pPr/>
              <a:t>‹#›</a:t>
            </a:fld>
            <a:endParaRPr lang="en-US"/>
          </a:p>
        </p:txBody>
      </p:sp>
    </p:spTree>
    <p:extLst>
      <p:ext uri="{BB962C8B-B14F-4D97-AF65-F5344CB8AC3E}">
        <p14:creationId xmlns:p14="http://schemas.microsoft.com/office/powerpoint/2010/main" xmlns="" val="1599525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17A29E-2B3B-4A03-97FA-AF993033B944}" type="datetimeFigureOut">
              <a:rPr lang="en-US" smtClean="0"/>
              <a:pPr/>
              <a:t>11/11/2016</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06B6040-3938-468D-B84E-69449A851815}" type="slidenum">
              <a:rPr lang="en-US" smtClean="0"/>
              <a:pPr/>
              <a:t>‹#›</a:t>
            </a:fld>
            <a:endParaRPr lang="en-US"/>
          </a:p>
        </p:txBody>
      </p:sp>
    </p:spTree>
    <p:extLst>
      <p:ext uri="{BB962C8B-B14F-4D97-AF65-F5344CB8AC3E}">
        <p14:creationId xmlns:p14="http://schemas.microsoft.com/office/powerpoint/2010/main" xmlns="" val="2715218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17A29E-2B3B-4A03-97FA-AF993033B944}" type="datetimeFigureOut">
              <a:rPr lang="en-US" smtClean="0"/>
              <a:pPr/>
              <a:t>11/11/2016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06B6040-3938-468D-B84E-69449A851815}" type="slidenum">
              <a:rPr lang="en-US" smtClean="0"/>
              <a:pPr/>
              <a:t>‹#›</a:t>
            </a:fld>
            <a:endParaRPr lang="en-US"/>
          </a:p>
        </p:txBody>
      </p:sp>
    </p:spTree>
    <p:extLst>
      <p:ext uri="{BB962C8B-B14F-4D97-AF65-F5344CB8AC3E}">
        <p14:creationId xmlns:p14="http://schemas.microsoft.com/office/powerpoint/2010/main" xmlns="" val="2475226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817A29E-2B3B-4A03-97FA-AF993033B944}" type="datetimeFigureOut">
              <a:rPr lang="en-US" smtClean="0"/>
              <a:pPr/>
              <a:t>11/11/2016</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06B6040-3938-468D-B84E-69449A851815}" type="slidenum">
              <a:rPr lang="en-US" smtClean="0"/>
              <a:pPr/>
              <a:t>‹#›</a:t>
            </a:fld>
            <a:endParaRPr lang="en-US"/>
          </a:p>
        </p:txBody>
      </p:sp>
    </p:spTree>
    <p:extLst>
      <p:ext uri="{BB962C8B-B14F-4D97-AF65-F5344CB8AC3E}">
        <p14:creationId xmlns:p14="http://schemas.microsoft.com/office/powerpoint/2010/main" xmlns="" val="1603801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A817A29E-2B3B-4A03-97FA-AF993033B944}" type="datetimeFigureOut">
              <a:rPr lang="en-US" smtClean="0"/>
              <a:pPr/>
              <a:t>11/11/2016</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06B6040-3938-468D-B84E-69449A851815}" type="slidenum">
              <a:rPr lang="en-US" smtClean="0"/>
              <a:pPr/>
              <a:t>‹#›</a:t>
            </a:fld>
            <a:endParaRPr lang="en-US"/>
          </a:p>
        </p:txBody>
      </p:sp>
    </p:spTree>
    <p:extLst>
      <p:ext uri="{BB962C8B-B14F-4D97-AF65-F5344CB8AC3E}">
        <p14:creationId xmlns:p14="http://schemas.microsoft.com/office/powerpoint/2010/main" xmlns="" val="7015198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Bud wood selection</a:t>
            </a:r>
            <a:endParaRPr lang="en-US" dirty="0"/>
          </a:p>
        </p:txBody>
      </p:sp>
    </p:spTree>
    <p:extLst>
      <p:ext uri="{BB962C8B-B14F-4D97-AF65-F5344CB8AC3E}">
        <p14:creationId xmlns:p14="http://schemas.microsoft.com/office/powerpoint/2010/main" xmlns="" val="39457002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Selection of Scion Wood</a:t>
            </a:r>
          </a:p>
        </p:txBody>
      </p:sp>
      <p:sp>
        <p:nvSpPr>
          <p:cNvPr id="3" name="Content Placeholder 2"/>
          <p:cNvSpPr>
            <a:spLocks noGrp="1"/>
          </p:cNvSpPr>
          <p:nvPr>
            <p:ph idx="1"/>
          </p:nvPr>
        </p:nvSpPr>
        <p:spPr/>
        <p:txBody>
          <a:bodyPr>
            <a:noAutofit/>
          </a:bodyPr>
          <a:lstStyle/>
          <a:p>
            <a:r>
              <a:rPr lang="en-US" sz="2400" dirty="0" smtClean="0">
                <a:latin typeface="Times New Roman" pitchFamily="18" charset="0"/>
                <a:cs typeface="Times New Roman" pitchFamily="18" charset="0"/>
              </a:rPr>
              <a:t>1</a:t>
            </a:r>
            <a:r>
              <a:rPr lang="en-US" sz="2400" dirty="0">
                <a:latin typeface="Times New Roman" pitchFamily="18" charset="0"/>
                <a:cs typeface="Times New Roman" pitchFamily="18" charset="0"/>
              </a:rPr>
              <a:t>. The scion should be from mature shoot i.e. at least one year old.  </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2. A scion wood of diameter 0.6-1.2 cm is satisfactory for better bud wood. </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3</a:t>
            </a:r>
            <a:r>
              <a:rPr lang="en-US" sz="2400" dirty="0">
                <a:latin typeface="Times New Roman" pitchFamily="18" charset="0"/>
                <a:cs typeface="Times New Roman" pitchFamily="18" charset="0"/>
              </a:rPr>
              <a:t>. The scion shoot should have healthy, well-developed round and plump buds.      </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4</a:t>
            </a:r>
            <a:r>
              <a:rPr lang="en-US" sz="2400" dirty="0">
                <a:latin typeface="Times New Roman" pitchFamily="18" charset="0"/>
                <a:cs typeface="Times New Roman" pitchFamily="18" charset="0"/>
              </a:rPr>
              <a:t>. Scion should be selected from elite trees known for quality production of fruits. </a:t>
            </a:r>
            <a:endParaRPr lang="en-US" sz="2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3433931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normAutofit/>
          </a:bodyPr>
          <a:lstStyle/>
          <a:p>
            <a:r>
              <a:rPr lang="en-US" sz="2400" dirty="0" smtClean="0">
                <a:latin typeface="Times New Roman" pitchFamily="18" charset="0"/>
                <a:cs typeface="Times New Roman" pitchFamily="18" charset="0"/>
              </a:rPr>
              <a:t>5. Scion wood should be free from any bacterial, fungal and viral diseases. </a:t>
            </a:r>
          </a:p>
          <a:p>
            <a:r>
              <a:rPr lang="en-US" sz="2400" dirty="0" smtClean="0">
                <a:latin typeface="Times New Roman" pitchFamily="18" charset="0"/>
                <a:cs typeface="Times New Roman" pitchFamily="18" charset="0"/>
              </a:rPr>
              <a:t>6. The scion should be dormant, while selected for grafting on rootstock. </a:t>
            </a:r>
          </a:p>
          <a:p>
            <a:r>
              <a:rPr lang="en-US" sz="2400" dirty="0" smtClean="0">
                <a:latin typeface="Times New Roman" pitchFamily="18" charset="0"/>
                <a:cs typeface="Times New Roman" pitchFamily="18" charset="0"/>
              </a:rPr>
              <a:t>7. The best scion wood can be obtained from the central portion or from the basal portion of shoot. The terminal sections, which are generally succulent, pithy and low in store of carbohydrate(CHO), should be discarded. </a:t>
            </a:r>
          </a:p>
          <a:p>
            <a:endParaRPr lang="en-US" sz="24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Collection and Storage of Bud </a:t>
            </a:r>
            <a:r>
              <a:rPr lang="en-US" dirty="0" smtClean="0"/>
              <a:t>Wood</a:t>
            </a:r>
            <a:endParaRPr lang="en-US" dirty="0"/>
          </a:p>
        </p:txBody>
      </p:sp>
      <p:sp>
        <p:nvSpPr>
          <p:cNvPr id="3" name="Content Placeholder 2"/>
          <p:cNvSpPr>
            <a:spLocks noGrp="1"/>
          </p:cNvSpPr>
          <p:nvPr>
            <p:ph idx="1"/>
          </p:nvPr>
        </p:nvSpPr>
        <p:spPr/>
        <p:txBody>
          <a:bodyPr>
            <a:noAutofit/>
          </a:bodyPr>
          <a:lstStyle/>
          <a:p>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best quality scion wood usually comes from shoots grown in the previous season. Scions should be severed with sharp, clean shears or knives and placed immediately in moistened plastic bags. </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It </a:t>
            </a:r>
            <a:r>
              <a:rPr lang="en-US" sz="2400" dirty="0">
                <a:latin typeface="Times New Roman" pitchFamily="18" charset="0"/>
                <a:cs typeface="Times New Roman" pitchFamily="18" charset="0"/>
              </a:rPr>
              <a:t>is good practice during the harvesting of scions and the making of grafts to clean the cutting tools regularly. </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Flaming </a:t>
            </a:r>
            <a:r>
              <a:rPr lang="en-US" sz="2400" dirty="0">
                <a:latin typeface="Times New Roman" pitchFamily="18" charset="0"/>
                <a:cs typeface="Times New Roman" pitchFamily="18" charset="0"/>
              </a:rPr>
              <a:t>or immersing them in a sterilizing solution may do </a:t>
            </a:r>
            <a:r>
              <a:rPr lang="en-US" sz="2400" dirty="0" smtClean="0">
                <a:latin typeface="Times New Roman" pitchFamily="18" charset="0"/>
                <a:cs typeface="Times New Roman" pitchFamily="18" charset="0"/>
              </a:rPr>
              <a:t>this</a:t>
            </a:r>
            <a:r>
              <a:rPr lang="en-US" sz="24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3344182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normAutofit/>
          </a:bodyPr>
          <a:lstStyle/>
          <a:p>
            <a:r>
              <a:rPr lang="en-US" sz="2400" dirty="0" smtClean="0">
                <a:latin typeface="Times New Roman" pitchFamily="18" charset="0"/>
                <a:cs typeface="Times New Roman" pitchFamily="18" charset="0"/>
              </a:rPr>
              <a:t>Isopropyl alcohol also works well as a </a:t>
            </a:r>
            <a:r>
              <a:rPr lang="en-US" sz="2400" dirty="0" err="1" smtClean="0">
                <a:latin typeface="Times New Roman" pitchFamily="18" charset="0"/>
                <a:cs typeface="Times New Roman" pitchFamily="18" charset="0"/>
              </a:rPr>
              <a:t>sterilant</a:t>
            </a:r>
            <a:r>
              <a:rPr lang="en-US" sz="2400" dirty="0" smtClean="0">
                <a:latin typeface="Times New Roman" pitchFamily="18" charset="0"/>
                <a:cs typeface="Times New Roman" pitchFamily="18" charset="0"/>
              </a:rPr>
              <a:t>, although it evaporates quite readily. </a:t>
            </a:r>
          </a:p>
          <a:p>
            <a:r>
              <a:rPr lang="en-US" sz="2400" dirty="0" smtClean="0">
                <a:latin typeface="Times New Roman" pitchFamily="18" charset="0"/>
                <a:cs typeface="Times New Roman" pitchFamily="18" charset="0"/>
              </a:rPr>
              <a:t>An alternative sterilizing solution may be prepared by mixing one part household bleach with nine parts water (by volume) However, this bleach solution can be highly corrosive to certain metals. </a:t>
            </a:r>
          </a:p>
          <a:p>
            <a:r>
              <a:rPr lang="en-US" sz="2400" dirty="0" smtClean="0">
                <a:latin typeface="Times New Roman" pitchFamily="18" charset="0"/>
                <a:cs typeface="Times New Roman" pitchFamily="18" charset="0"/>
              </a:rPr>
              <a:t>For best results, harvest only as much scion wood as can be used for grafting during the same day.</a:t>
            </a:r>
          </a:p>
          <a:p>
            <a:endParaRPr lang="en-US" sz="24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If large quantities of scion wood must to be harvested at one time, follow these steps</a:t>
            </a:r>
            <a:r>
              <a:rPr lang="en-US" dirty="0" smtClean="0"/>
              <a:t>:</a:t>
            </a:r>
            <a:endParaRPr lang="en-US" dirty="0"/>
          </a:p>
        </p:txBody>
      </p:sp>
      <p:sp>
        <p:nvSpPr>
          <p:cNvPr id="3" name="Content Placeholder 2"/>
          <p:cNvSpPr>
            <a:spLocks noGrp="1"/>
          </p:cNvSpPr>
          <p:nvPr>
            <p:ph idx="1"/>
          </p:nvPr>
        </p:nvSpPr>
        <p:spPr/>
        <p:txBody>
          <a:bodyPr>
            <a:normAutofit/>
          </a:bodyPr>
          <a:lstStyle/>
          <a:p>
            <a:r>
              <a:rPr lang="en-US" dirty="0"/>
              <a:t>Cut all scions to a uniform length, keep their basal ends together, and tie them in </a:t>
            </a:r>
            <a:r>
              <a:rPr lang="en-US" dirty="0" smtClean="0"/>
              <a:t>bundles </a:t>
            </a:r>
            <a:r>
              <a:rPr lang="en-US" dirty="0"/>
              <a:t>of known quantity (for example, 50 scions per bundle). </a:t>
            </a:r>
            <a:endParaRPr lang="en-US" dirty="0" smtClean="0"/>
          </a:p>
          <a:p>
            <a:r>
              <a:rPr lang="en-US" dirty="0" smtClean="0"/>
              <a:t>Label </a:t>
            </a:r>
            <a:r>
              <a:rPr lang="en-US" dirty="0"/>
              <a:t>them, recording the cultivar, date of harvest, and location of stock plant. </a:t>
            </a:r>
          </a:p>
          <a:p>
            <a:r>
              <a:rPr lang="en-US" dirty="0" smtClean="0"/>
              <a:t>Wrap </a:t>
            </a:r>
            <a:r>
              <a:rPr lang="en-US" dirty="0"/>
              <a:t>the base of the bundles in moistened burlap or sphagnum, place them in </a:t>
            </a:r>
            <a:r>
              <a:rPr lang="en-US" dirty="0" smtClean="0"/>
              <a:t>polyethylene </a:t>
            </a:r>
            <a:r>
              <a:rPr lang="en-US" dirty="0"/>
              <a:t>or waterproof paper bags, and seal the </a:t>
            </a:r>
            <a:r>
              <a:rPr lang="en-US" dirty="0" smtClean="0"/>
              <a:t>bags.</a:t>
            </a:r>
          </a:p>
          <a:p>
            <a:r>
              <a:rPr lang="en-US" dirty="0" smtClean="0"/>
              <a:t>Store </a:t>
            </a:r>
            <a:r>
              <a:rPr lang="en-US" dirty="0"/>
              <a:t>the bundles for short periods, if necessary, either iced down in insulated coolers </a:t>
            </a:r>
            <a:r>
              <a:rPr lang="en-US" dirty="0" smtClean="0"/>
              <a:t>or </a:t>
            </a:r>
            <a:r>
              <a:rPr lang="en-US" dirty="0"/>
              <a:t>in a commercial storage unit at 32° to 34°F. </a:t>
            </a:r>
          </a:p>
          <a:p>
            <a:r>
              <a:rPr lang="en-US" dirty="0" smtClean="0"/>
              <a:t>Never </a:t>
            </a:r>
            <a:r>
              <a:rPr lang="en-US" dirty="0"/>
              <a:t>store scions in refrigerated units where fruits or vegetables are currently kept or have been stored recently. </a:t>
            </a:r>
            <a:endParaRPr lang="en-US" dirty="0" smtClean="0"/>
          </a:p>
          <a:p>
            <a:r>
              <a:rPr lang="en-US" dirty="0" smtClean="0"/>
              <a:t>Keep </a:t>
            </a:r>
            <a:r>
              <a:rPr lang="en-US" dirty="0"/>
              <a:t>the scions free from freezing during storage.</a:t>
            </a:r>
          </a:p>
        </p:txBody>
      </p:sp>
    </p:spTree>
    <p:extLst>
      <p:ext uri="{BB962C8B-B14F-4D97-AF65-F5344CB8AC3E}">
        <p14:creationId xmlns:p14="http://schemas.microsoft.com/office/powerpoint/2010/main" xmlns="" val="2888160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Maintenance of mother trees:</a:t>
            </a:r>
          </a:p>
        </p:txBody>
      </p:sp>
      <p:sp>
        <p:nvSpPr>
          <p:cNvPr id="3" name="Content Placeholder 2"/>
          <p:cNvSpPr>
            <a:spLocks noGrp="1"/>
          </p:cNvSpPr>
          <p:nvPr>
            <p:ph idx="1"/>
          </p:nvPr>
        </p:nvSpPr>
        <p:spPr/>
        <p:txBody>
          <a:bodyPr>
            <a:noAutofit/>
          </a:bodyPr>
          <a:lstStyle/>
          <a:p>
            <a:r>
              <a:rPr lang="en-US" sz="2400" dirty="0" smtClean="0">
                <a:latin typeface="Times New Roman" pitchFamily="18" charset="0"/>
                <a:cs typeface="Times New Roman" pitchFamily="18" charset="0"/>
              </a:rPr>
              <a:t>Identified </a:t>
            </a:r>
            <a:r>
              <a:rPr lang="en-US" sz="2400" dirty="0">
                <a:latin typeface="Times New Roman" pitchFamily="18" charset="0"/>
                <a:cs typeface="Times New Roman" pitchFamily="18" charset="0"/>
              </a:rPr>
              <a:t>mother trees are used to develop progeny hedges in large number near to the nursery site at 2x2 m distance. </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hedges are properly labeled and used for scion wood. </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Progeny </a:t>
            </a:r>
            <a:r>
              <a:rPr lang="en-US" sz="2400" dirty="0">
                <a:latin typeface="Times New Roman" pitchFamily="18" charset="0"/>
                <a:cs typeface="Times New Roman" pitchFamily="18" charset="0"/>
              </a:rPr>
              <a:t>trees are heavily pruned to produce scion wood in </a:t>
            </a:r>
            <a:r>
              <a:rPr lang="en-US" sz="2400" dirty="0" smtClean="0">
                <a:latin typeface="Times New Roman" pitchFamily="18" charset="0"/>
                <a:cs typeface="Times New Roman" pitchFamily="18" charset="0"/>
              </a:rPr>
              <a:t>bulk.</a:t>
            </a:r>
          </a:p>
          <a:p>
            <a:r>
              <a:rPr lang="en-US" sz="2400" dirty="0" smtClean="0">
                <a:latin typeface="Times New Roman" pitchFamily="18" charset="0"/>
                <a:cs typeface="Times New Roman" pitchFamily="18" charset="0"/>
              </a:rPr>
              <a:t>Adequate </a:t>
            </a:r>
            <a:r>
              <a:rPr lang="en-US" sz="2400" dirty="0">
                <a:latin typeface="Times New Roman" pitchFamily="18" charset="0"/>
                <a:cs typeface="Times New Roman" pitchFamily="18" charset="0"/>
              </a:rPr>
              <a:t>plant protection measures are also adopted to keep these progeny hedges free from </a:t>
            </a:r>
            <a:r>
              <a:rPr lang="en-US" sz="2400" dirty="0" smtClean="0">
                <a:latin typeface="Times New Roman" pitchFamily="18" charset="0"/>
                <a:cs typeface="Times New Roman" pitchFamily="18" charset="0"/>
              </a:rPr>
              <a:t>the </a:t>
            </a:r>
            <a:r>
              <a:rPr lang="en-US" sz="2400" dirty="0">
                <a:latin typeface="Times New Roman" pitchFamily="18" charset="0"/>
                <a:cs typeface="Times New Roman" pitchFamily="18" charset="0"/>
              </a:rPr>
              <a:t>insect/pests and diseases. </a:t>
            </a:r>
            <a:endParaRPr lang="en-US" sz="2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xmlns="" val="260782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normAutofit/>
          </a:bodyPr>
          <a:lstStyle/>
          <a:p>
            <a:r>
              <a:rPr lang="en-US" sz="2400" dirty="0" smtClean="0">
                <a:latin typeface="Times New Roman" pitchFamily="18" charset="0"/>
                <a:cs typeface="Times New Roman" pitchFamily="18" charset="0"/>
              </a:rPr>
              <a:t>Such practices of maintaining scion/mother tree hedges are common in various advanced nurseries in overseas countries. </a:t>
            </a:r>
          </a:p>
          <a:p>
            <a:r>
              <a:rPr lang="en-US" sz="2400" dirty="0" smtClean="0">
                <a:latin typeface="Times New Roman" pitchFamily="18" charset="0"/>
                <a:cs typeface="Times New Roman" pitchFamily="18" charset="0"/>
              </a:rPr>
              <a:t>Old trees of selected varieties can also be pruned severely to develop forced shoots to be used as scion source, in the orchard site only till progeny hedges are developed. </a:t>
            </a:r>
          </a:p>
          <a:p>
            <a:endParaRPr lang="en-US" sz="24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Civic</Template>
  <TotalTime>37</TotalTime>
  <Words>560</Words>
  <Application>Microsoft Office PowerPoint</Application>
  <PresentationFormat>Custom</PresentationFormat>
  <Paragraphs>33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Wisp</vt:lpstr>
      <vt:lpstr>Bud wood selection</vt:lpstr>
      <vt:lpstr>Selection of Scion Wood</vt:lpstr>
      <vt:lpstr>Conti…</vt:lpstr>
      <vt:lpstr>Collection and Storage of Bud Wood</vt:lpstr>
      <vt:lpstr>Conti…</vt:lpstr>
      <vt:lpstr>If large quantities of scion wood must to be harvested at one time, follow these steps:</vt:lpstr>
      <vt:lpstr>Maintenance of mother trees:</vt:lpstr>
      <vt:lpstr>Conti…</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tehse_000</dc:creator>
  <cp:lastModifiedBy>UCA</cp:lastModifiedBy>
  <cp:revision>8</cp:revision>
  <dcterms:created xsi:type="dcterms:W3CDTF">2016-02-28T15:53:22Z</dcterms:created>
  <dcterms:modified xsi:type="dcterms:W3CDTF">2016-11-11T05:06:07Z</dcterms:modified>
</cp:coreProperties>
</file>