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8.jpg" ContentType="image/jpeg"/>
  <Override PartName="/ppt/media/image13.jpg" ContentType="image/jpeg"/>
  <Override PartName="/ppt/notesSlides/notesSlide2.xml" ContentType="application/vnd.openxmlformats-officedocument.presentationml.notesSlide+xml"/>
  <Override PartName="/ppt/media/image2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2" r:id="rId2"/>
    <p:sldId id="281" r:id="rId3"/>
    <p:sldId id="280" r:id="rId4"/>
    <p:sldId id="256" r:id="rId5"/>
    <p:sldId id="257" r:id="rId6"/>
    <p:sldId id="289" r:id="rId7"/>
    <p:sldId id="290" r:id="rId8"/>
    <p:sldId id="282" r:id="rId9"/>
    <p:sldId id="258" r:id="rId10"/>
    <p:sldId id="265" r:id="rId11"/>
    <p:sldId id="259" r:id="rId12"/>
    <p:sldId id="260" r:id="rId13"/>
    <p:sldId id="261" r:id="rId14"/>
    <p:sldId id="263" r:id="rId15"/>
    <p:sldId id="266" r:id="rId16"/>
    <p:sldId id="267" r:id="rId17"/>
    <p:sldId id="268" r:id="rId18"/>
    <p:sldId id="269" r:id="rId19"/>
    <p:sldId id="270" r:id="rId20"/>
    <p:sldId id="271" r:id="rId21"/>
    <p:sldId id="272" r:id="rId22"/>
    <p:sldId id="284" r:id="rId23"/>
    <p:sldId id="273" r:id="rId24"/>
    <p:sldId id="275" r:id="rId25"/>
    <p:sldId id="274" r:id="rId26"/>
    <p:sldId id="286" r:id="rId27"/>
    <p:sldId id="285" r:id="rId28"/>
    <p:sldId id="291" r:id="rId29"/>
    <p:sldId id="288"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4" autoAdjust="0"/>
    <p:restoredTop sz="94660"/>
  </p:normalViewPr>
  <p:slideViewPr>
    <p:cSldViewPr>
      <p:cViewPr varScale="1">
        <p:scale>
          <a:sx n="87" d="100"/>
          <a:sy n="87" d="100"/>
        </p:scale>
        <p:origin x="14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F2B78-EB12-4A3C-A571-35740DDAD706}" type="datetimeFigureOut">
              <a:rPr lang="en-GB" smtClean="0"/>
              <a:t>09/04/2019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DE3D8-5DA7-4613-A07D-1A23AAD97607}" type="slidenum">
              <a:rPr lang="en-GB" smtClean="0"/>
              <a:t>‹#›</a:t>
            </a:fld>
            <a:endParaRPr lang="en-GB"/>
          </a:p>
        </p:txBody>
      </p:sp>
    </p:spTree>
    <p:extLst>
      <p:ext uri="{BB962C8B-B14F-4D97-AF65-F5344CB8AC3E}">
        <p14:creationId xmlns:p14="http://schemas.microsoft.com/office/powerpoint/2010/main" val="110576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DE3D8-5DA7-4613-A07D-1A23AAD97607}" type="slidenum">
              <a:rPr lang="en-GB" smtClean="0"/>
              <a:t>3</a:t>
            </a:fld>
            <a:endParaRPr lang="en-GB"/>
          </a:p>
        </p:txBody>
      </p:sp>
    </p:spTree>
    <p:extLst>
      <p:ext uri="{BB962C8B-B14F-4D97-AF65-F5344CB8AC3E}">
        <p14:creationId xmlns:p14="http://schemas.microsoft.com/office/powerpoint/2010/main" val="406925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DE3D8-5DA7-4613-A07D-1A23AAD97607}" type="slidenum">
              <a:rPr lang="en-GB" smtClean="0"/>
              <a:t>10</a:t>
            </a:fld>
            <a:endParaRPr lang="en-GB"/>
          </a:p>
        </p:txBody>
      </p:sp>
    </p:spTree>
    <p:extLst>
      <p:ext uri="{BB962C8B-B14F-4D97-AF65-F5344CB8AC3E}">
        <p14:creationId xmlns:p14="http://schemas.microsoft.com/office/powerpoint/2010/main" val="198507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214E8E-5A9F-4DA1-993B-1AD0E529B57E}"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323498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14E8E-5A9F-4DA1-993B-1AD0E529B57E}"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331977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14E8E-5A9F-4DA1-993B-1AD0E529B57E}"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74421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214E8E-5A9F-4DA1-993B-1AD0E529B57E}"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70710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14E8E-5A9F-4DA1-993B-1AD0E529B57E}" type="datetimeFigureOut">
              <a:rPr lang="en-GB" smtClean="0"/>
              <a:t>09/04/2019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315462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214E8E-5A9F-4DA1-993B-1AD0E529B57E}" type="datetimeFigureOut">
              <a:rPr lang="en-GB" smtClean="0"/>
              <a:t>09/04/2019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147106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214E8E-5A9F-4DA1-993B-1AD0E529B57E}" type="datetimeFigureOut">
              <a:rPr lang="en-GB" smtClean="0"/>
              <a:t>09/04/2019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121077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14E8E-5A9F-4DA1-993B-1AD0E529B57E}" type="datetimeFigureOut">
              <a:rPr lang="en-GB" smtClean="0"/>
              <a:t>09/04/2019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25485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14E8E-5A9F-4DA1-993B-1AD0E529B57E}" type="datetimeFigureOut">
              <a:rPr lang="en-GB" smtClean="0"/>
              <a:t>09/04/2019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291098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14E8E-5A9F-4DA1-993B-1AD0E529B57E}" type="datetimeFigureOut">
              <a:rPr lang="en-GB" smtClean="0"/>
              <a:t>09/04/2019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102750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14E8E-5A9F-4DA1-993B-1AD0E529B57E}" type="datetimeFigureOut">
              <a:rPr lang="en-GB" smtClean="0"/>
              <a:t>09/04/2019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A531FE-176D-49FA-A7D5-955CF5EB8AEA}" type="slidenum">
              <a:rPr lang="en-GB" smtClean="0"/>
              <a:t>‹#›</a:t>
            </a:fld>
            <a:endParaRPr lang="en-GB"/>
          </a:p>
        </p:txBody>
      </p:sp>
    </p:spTree>
    <p:extLst>
      <p:ext uri="{BB962C8B-B14F-4D97-AF65-F5344CB8AC3E}">
        <p14:creationId xmlns:p14="http://schemas.microsoft.com/office/powerpoint/2010/main" val="337517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4E8E-5A9F-4DA1-993B-1AD0E529B57E}" type="datetimeFigureOut">
              <a:rPr lang="en-GB" smtClean="0"/>
              <a:t>09/04/2019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531FE-176D-49FA-A7D5-955CF5EB8AEA}" type="slidenum">
              <a:rPr lang="en-GB" smtClean="0"/>
              <a:t>‹#›</a:t>
            </a:fld>
            <a:endParaRPr lang="en-GB"/>
          </a:p>
        </p:txBody>
      </p:sp>
    </p:spTree>
    <p:extLst>
      <p:ext uri="{BB962C8B-B14F-4D97-AF65-F5344CB8AC3E}">
        <p14:creationId xmlns:p14="http://schemas.microsoft.com/office/powerpoint/2010/main" val="202651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1470025"/>
          </a:xfrm>
        </p:spPr>
        <p:txBody>
          <a:bodyPr/>
          <a:lstStyle/>
          <a:p>
            <a:r>
              <a:rPr lang="en-US" dirty="0" smtClean="0"/>
              <a:t>Wind Energy (Wind Power)</a:t>
            </a:r>
            <a:endParaRPr lang="en-US" dirty="0"/>
          </a:p>
        </p:txBody>
      </p:sp>
      <p:sp>
        <p:nvSpPr>
          <p:cNvPr id="4" name="object 5"/>
          <p:cNvSpPr>
            <a:spLocks noGrp="1"/>
          </p:cNvSpPr>
          <p:nvPr>
            <p:ph type="subTitle" idx="1"/>
          </p:nvPr>
        </p:nvSpPr>
        <p:spPr>
          <a:xfrm>
            <a:off x="685800" y="1772816"/>
            <a:ext cx="7086600" cy="4752528"/>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22829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548680"/>
            <a:ext cx="8229600" cy="5688632"/>
          </a:xfrm>
        </p:spPr>
        <p:txBody>
          <a:bodyPr/>
          <a:lstStyle/>
          <a:p>
            <a:pPr marL="0" indent="0" algn="ctr">
              <a:buNone/>
            </a:pPr>
            <a:r>
              <a:rPr lang="en-GB" sz="2800" dirty="0" smtClean="0"/>
              <a:t> </a:t>
            </a:r>
            <a:r>
              <a:rPr lang="en-GB" sz="2800" b="1" dirty="0" smtClean="0">
                <a:latin typeface="Times New Roman" pitchFamily="18" charset="0"/>
                <a:cs typeface="Times New Roman" pitchFamily="18" charset="0"/>
              </a:rPr>
              <a:t>Types of Wind Turbines </a:t>
            </a:r>
            <a:endParaRPr lang="en-GB" sz="2800" dirty="0" smtClean="0">
              <a:latin typeface="Times New Roman" pitchFamily="18" charset="0"/>
              <a:cs typeface="Times New Roman" pitchFamily="18" charset="0"/>
            </a:endParaRPr>
          </a:p>
          <a:p>
            <a:pPr marL="914400" lvl="1" indent="-514350">
              <a:lnSpc>
                <a:spcPct val="120000"/>
              </a:lnSpc>
              <a:buFont typeface="Wingdings" panose="05000000000000000000" pitchFamily="2" charset="2"/>
              <a:buChar char="v"/>
            </a:pPr>
            <a:r>
              <a:rPr lang="en-GB" sz="2400"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Horizontal axis </a:t>
            </a:r>
            <a:endParaRPr lang="en-GB" sz="2000" dirty="0">
              <a:latin typeface="Times New Roman" pitchFamily="18" charset="0"/>
              <a:cs typeface="Times New Roman" pitchFamily="18" charset="0"/>
            </a:endParaRPr>
          </a:p>
          <a:p>
            <a:pPr marL="914400" lvl="1" indent="-514350">
              <a:lnSpc>
                <a:spcPct val="120000"/>
              </a:lnSpc>
              <a:buFont typeface="Wingdings" panose="05000000000000000000" pitchFamily="2" charset="2"/>
              <a:buChar char="v"/>
            </a:pPr>
            <a:r>
              <a:rPr lang="en-GB" sz="2000" b="1" dirty="0" smtClean="0">
                <a:latin typeface="Times New Roman" pitchFamily="18" charset="0"/>
                <a:cs typeface="Times New Roman" pitchFamily="18" charset="0"/>
              </a:rPr>
              <a:t> Vertical-axis</a:t>
            </a:r>
          </a:p>
          <a:p>
            <a:pPr marL="1314450" lvl="2" indent="-514350">
              <a:buFont typeface="+mj-lt"/>
              <a:buAutoNum type="alphaLcParenR"/>
            </a:pPr>
            <a:r>
              <a:rPr lang="en-GB" sz="2000" dirty="0" smtClean="0">
                <a:latin typeface="Times New Roman" pitchFamily="18" charset="0"/>
                <a:cs typeface="Times New Roman" pitchFamily="18" charset="0"/>
              </a:rPr>
              <a:t>Darrieus wind turbine </a:t>
            </a:r>
          </a:p>
          <a:p>
            <a:pPr marL="1314450" lvl="2" indent="-514350">
              <a:buFont typeface="+mj-lt"/>
              <a:buAutoNum type="alphaLcParenR"/>
            </a:pPr>
            <a:r>
              <a:rPr lang="en-GB" sz="2000" dirty="0" smtClean="0">
                <a:latin typeface="Times New Roman" pitchFamily="18" charset="0"/>
                <a:cs typeface="Times New Roman" pitchFamily="18" charset="0"/>
              </a:rPr>
              <a:t>Savonius wind turbine</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19935"/>
            <a:ext cx="7963419" cy="3501008"/>
          </a:xfrm>
          <a:prstGeom prst="rect">
            <a:avLst/>
          </a:prstGeom>
        </p:spPr>
      </p:pic>
    </p:spTree>
    <p:extLst>
      <p:ext uri="{BB962C8B-B14F-4D97-AF65-F5344CB8AC3E}">
        <p14:creationId xmlns:p14="http://schemas.microsoft.com/office/powerpoint/2010/main" val="7241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a:t/>
            </a:r>
            <a:br>
              <a:rPr lang="en-GB" dirty="0"/>
            </a:b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Types of Wind Turbines </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9208" y="1484784"/>
            <a:ext cx="8229600" cy="5216069"/>
          </a:xfrm>
        </p:spPr>
        <p:txBody>
          <a:bodyPr>
            <a:normAutofit/>
          </a:bodyPr>
          <a:lstStyle/>
          <a:p>
            <a:pPr>
              <a:buFont typeface="Wingdings" panose="05000000000000000000" pitchFamily="2" charset="2"/>
              <a:buChar char="v"/>
            </a:pPr>
            <a:r>
              <a:rPr lang="en-GB" dirty="0" smtClean="0"/>
              <a:t> </a:t>
            </a:r>
            <a:r>
              <a:rPr lang="en-GB" sz="2800" b="1" dirty="0" smtClean="0">
                <a:latin typeface="Times New Roman" pitchFamily="18" charset="0"/>
                <a:cs typeface="Times New Roman" pitchFamily="18" charset="0"/>
              </a:rPr>
              <a:t>Horizontal axis </a:t>
            </a:r>
          </a:p>
          <a:p>
            <a:pPr marL="285750" lvl="1" algn="just">
              <a:buFont typeface="Arial" panose="020B0604020202020204" pitchFamily="34" charset="0"/>
              <a:buChar char="•"/>
            </a:pPr>
            <a:r>
              <a:rPr lang="en-US" sz="1600" dirty="0" smtClean="0">
                <a:latin typeface="Times New Roman" pitchFamily="18" charset="0"/>
                <a:cs typeface="Times New Roman" pitchFamily="18" charset="0"/>
              </a:rPr>
              <a:t>Horizontal axis means the rotating axis of the wind turbine is horizontal, or parallel with the ground.</a:t>
            </a:r>
          </a:p>
          <a:p>
            <a:pPr marL="285750" lvl="1" algn="just">
              <a:buFont typeface="Arial" panose="020B0604020202020204" pitchFamily="34" charset="0"/>
              <a:buChar char="•"/>
            </a:pPr>
            <a:r>
              <a:rPr lang="en-US" sz="1600" dirty="0" smtClean="0">
                <a:latin typeface="Times New Roman" pitchFamily="18" charset="0"/>
                <a:cs typeface="Times New Roman" pitchFamily="18" charset="0"/>
              </a:rPr>
              <a:t> In big wind application, horizontal axis wind turbines are almost all you will ever see. However, in small wind and residential wind applications, vertical axis turbines have their place.</a:t>
            </a:r>
          </a:p>
          <a:p>
            <a:pPr marL="2160000" lvl="1" indent="0" algn="just">
              <a:buNone/>
            </a:pPr>
            <a:endParaRPr lang="en-US" dirty="0" smtClean="0"/>
          </a:p>
          <a:p>
            <a:pPr marL="2160000" lvl="1" indent="0" algn="just">
              <a:buNone/>
            </a:pPr>
            <a:endParaRPr lang="en-US" dirty="0" smtClean="0"/>
          </a:p>
          <a:p>
            <a:pPr marL="2160000" lvl="1" indent="0" algn="just">
              <a:buNone/>
            </a:pPr>
            <a:endParaRPr lang="en-US" dirty="0" smtClean="0"/>
          </a:p>
          <a:p>
            <a:pPr marL="2160000" lvl="1" indent="0" algn="just">
              <a:buNone/>
            </a:pPr>
            <a:endParaRPr lang="en-US" dirty="0" smtClean="0"/>
          </a:p>
          <a:p>
            <a:pPr marL="2160000" lvl="1" indent="0" algn="just">
              <a:buNone/>
            </a:pPr>
            <a:endParaRPr lang="en-US" dirty="0"/>
          </a:p>
          <a:p>
            <a:pPr marL="2160000" lvl="1" indent="0" algn="just">
              <a:buNone/>
            </a:pPr>
            <a:endParaRPr lang="en-US" dirty="0" smtClean="0"/>
          </a:p>
          <a:p>
            <a:pPr marL="914400" lvl="1" indent="-514350">
              <a:buFont typeface="+mj-lt"/>
              <a:buAutoNum type="romanUcPeriod"/>
            </a:pPr>
            <a:endParaRPr lang="en-US" sz="2000" dirty="0" smtClean="0">
              <a:latin typeface="Times New Roman" pitchFamily="18" charset="0"/>
              <a:cs typeface="Times New Roman" pitchFamily="18" charset="0"/>
            </a:endParaRPr>
          </a:p>
          <a:p>
            <a:pPr marL="0" indent="0">
              <a:buNone/>
            </a:pPr>
            <a:endParaRPr lang="en-US" dirty="0" smtClean="0"/>
          </a:p>
          <a:p>
            <a:endParaRPr lang="en-GB" dirty="0" smtClean="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56992"/>
            <a:ext cx="4032448" cy="3312368"/>
          </a:xfrm>
          <a:prstGeom prst="rect">
            <a:avLst/>
          </a:prstGeom>
        </p:spPr>
      </p:pic>
    </p:spTree>
    <p:extLst>
      <p:ext uri="{BB962C8B-B14F-4D97-AF65-F5344CB8AC3E}">
        <p14:creationId xmlns:p14="http://schemas.microsoft.com/office/powerpoint/2010/main" val="26316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3200" b="1" dirty="0" smtClean="0">
                <a:latin typeface="Times New Roman" panose="02020603050405020304" pitchFamily="18" charset="0"/>
                <a:cs typeface="Times New Roman" panose="02020603050405020304" pitchFamily="18" charset="0"/>
              </a:rPr>
              <a:t>Types</a:t>
            </a:r>
            <a:r>
              <a:rPr lang="en-GB" b="1" dirty="0" smtClean="0"/>
              <a:t> </a:t>
            </a:r>
            <a:r>
              <a:rPr lang="en-GB" sz="3200" b="1" dirty="0" smtClean="0">
                <a:latin typeface="Times New Roman" panose="02020603050405020304" pitchFamily="18" charset="0"/>
                <a:cs typeface="Times New Roman" panose="02020603050405020304" pitchFamily="18" charset="0"/>
              </a:rPr>
              <a:t>of Wind Turbines </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853136"/>
          </a:xfrm>
        </p:spPr>
        <p:txBody>
          <a:bodyPr>
            <a:normAutofit/>
          </a:bodyPr>
          <a:lstStyle/>
          <a:p>
            <a:pPr>
              <a:buFont typeface="Wingdings" panose="05000000000000000000" pitchFamily="2" charset="2"/>
              <a:buChar char="v"/>
            </a:pPr>
            <a:r>
              <a:rPr lang="en-US" sz="2800" b="1" dirty="0">
                <a:latin typeface="Times New Roman" pitchFamily="18" charset="0"/>
                <a:cs typeface="Times New Roman" pitchFamily="18" charset="0"/>
              </a:rPr>
              <a:t>V</a:t>
            </a:r>
            <a:r>
              <a:rPr lang="en-US" sz="2800" b="1" dirty="0" smtClean="0">
                <a:latin typeface="Times New Roman" pitchFamily="18" charset="0"/>
                <a:cs typeface="Times New Roman" pitchFamily="18" charset="0"/>
              </a:rPr>
              <a:t>ertical</a:t>
            </a:r>
            <a:r>
              <a:rPr lang="en-US" b="1" dirty="0" smtClean="0">
                <a:latin typeface="Times New Roman" pitchFamily="18" charset="0"/>
                <a:cs typeface="Times New Roman" pitchFamily="18" charset="0"/>
              </a:rPr>
              <a:t> axis</a:t>
            </a:r>
          </a:p>
          <a:p>
            <a:r>
              <a:rPr lang="en-US" sz="1800" dirty="0" smtClean="0">
                <a:latin typeface="Times New Roman" pitchFamily="18" charset="0"/>
                <a:cs typeface="Times New Roman" pitchFamily="18" charset="0"/>
              </a:rPr>
              <a:t>With </a:t>
            </a:r>
            <a:r>
              <a:rPr lang="en-US" sz="1800" dirty="0">
                <a:latin typeface="Times New Roman" pitchFamily="18" charset="0"/>
                <a:cs typeface="Times New Roman" pitchFamily="18" charset="0"/>
              </a:rPr>
              <a:t>vertical axis wind turbines the rotational axis of the turbine stands vertical or perpendicular to the ground</a:t>
            </a:r>
            <a:r>
              <a:rPr lang="en-US" sz="18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pPr marL="0" indent="0">
              <a:buNone/>
            </a:pPr>
            <a:endParaRPr lang="en-US" sz="2200" b="1" dirty="0">
              <a:latin typeface="Times New Roman" pitchFamily="18" charset="0"/>
              <a:cs typeface="Times New Roman" pitchFamily="18" charset="0"/>
            </a:endParaRPr>
          </a:p>
          <a:p>
            <a:endParaRPr lang="en-US" sz="2800"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764" y="2892508"/>
            <a:ext cx="3662026" cy="39330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795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9" y="116632"/>
            <a:ext cx="8229600" cy="1143000"/>
          </a:xfrm>
        </p:spPr>
        <p:txBody>
          <a:bodyPr>
            <a:normAutofit/>
          </a:bodyPr>
          <a:lstStyle/>
          <a:p>
            <a:r>
              <a:rPr lang="en-GB" sz="3200" b="1" dirty="0" smtClean="0">
                <a:latin typeface="Times New Roman" panose="02020603050405020304" pitchFamily="18" charset="0"/>
                <a:cs typeface="Times New Roman" panose="02020603050405020304" pitchFamily="18" charset="0"/>
              </a:rPr>
              <a:t>Types of Vertical Axis Wind Turbines</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124744"/>
            <a:ext cx="8229600" cy="5544616"/>
          </a:xfrm>
        </p:spPr>
        <p:txBody>
          <a:bodyPr>
            <a:normAutofit/>
          </a:bodyPr>
          <a:lstStyle/>
          <a:p>
            <a:pPr>
              <a:buFont typeface="Wingdings" panose="05000000000000000000" pitchFamily="2" charset="2"/>
              <a:buChar char="v"/>
            </a:pPr>
            <a:r>
              <a:rPr lang="en-GB" sz="2800" b="1" dirty="0">
                <a:latin typeface="Times New Roman" panose="02020603050405020304" pitchFamily="18" charset="0"/>
                <a:cs typeface="Times New Roman" panose="02020603050405020304" pitchFamily="18" charset="0"/>
              </a:rPr>
              <a:t>Darrieus</a:t>
            </a:r>
            <a:r>
              <a:rPr lang="en-GB" b="1" dirty="0"/>
              <a:t> wind </a:t>
            </a:r>
            <a:r>
              <a:rPr lang="en-GB" b="1" dirty="0" smtClean="0"/>
              <a:t>turbine</a:t>
            </a:r>
          </a:p>
          <a:p>
            <a:pPr algn="just"/>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Darrieus</a:t>
            </a:r>
            <a:r>
              <a:rPr lang="en-US" sz="2000" dirty="0">
                <a:latin typeface="Times New Roman" pitchFamily="18" charset="0"/>
                <a:cs typeface="Times New Roman" pitchFamily="18" charset="0"/>
              </a:rPr>
              <a:t> wind turbine is a type of vertical axis wind turbine (VAWT) used to generate electricity from the energy carried in the wind. The turbine consists of a number of curved </a:t>
            </a:r>
            <a:r>
              <a:rPr lang="en-US" sz="2000" dirty="0" err="1">
                <a:latin typeface="Times New Roman" pitchFamily="18" charset="0"/>
                <a:cs typeface="Times New Roman" pitchFamily="18" charset="0"/>
              </a:rPr>
              <a:t>aerofoil</a:t>
            </a:r>
            <a:r>
              <a:rPr lang="en-US" sz="2000" dirty="0">
                <a:latin typeface="Times New Roman" pitchFamily="18" charset="0"/>
                <a:cs typeface="Times New Roman" pitchFamily="18" charset="0"/>
              </a:rPr>
              <a:t> blades mounted on a vertical rotating shaft or framework. The curvature of the blades allows the blade to be stressed only in tension at high rotating speeds.</a:t>
            </a:r>
          </a:p>
          <a:p>
            <a:pPr algn="just"/>
            <a:endParaRPr lang="en-GB"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356992"/>
            <a:ext cx="3672408"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616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85010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Times New Roman" panose="02020603050405020304" pitchFamily="18" charset="0"/>
                <a:cs typeface="Times New Roman" panose="02020603050405020304" pitchFamily="18" charset="0"/>
              </a:rPr>
              <a:t>Types of Vertical Axis Wind Turbines</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467544" y="1124744"/>
            <a:ext cx="8229600" cy="55446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GB" sz="2800" b="1" dirty="0">
                <a:latin typeface="Times New Roman" panose="02020603050405020304" pitchFamily="18" charset="0"/>
                <a:cs typeface="Times New Roman" panose="02020603050405020304" pitchFamily="18" charset="0"/>
              </a:rPr>
              <a:t>Savonius wind </a:t>
            </a:r>
            <a:r>
              <a:rPr lang="en-GB" sz="2800" b="1" dirty="0" smtClean="0">
                <a:latin typeface="Times New Roman" panose="02020603050405020304" pitchFamily="18" charset="0"/>
                <a:cs typeface="Times New Roman" panose="02020603050405020304" pitchFamily="18" charset="0"/>
              </a:rPr>
              <a:t>turbine</a:t>
            </a:r>
          </a:p>
          <a:p>
            <a:pPr marL="0" indent="0" algn="just">
              <a:buNone/>
            </a:pPr>
            <a:r>
              <a:rPr lang="en-US" sz="1800" dirty="0">
                <a:latin typeface="Times New Roman" pitchFamily="18" charset="0"/>
                <a:cs typeface="Times New Roman" pitchFamily="18" charset="0"/>
              </a:rPr>
              <a:t>The </a:t>
            </a:r>
            <a:r>
              <a:rPr lang="en-US" sz="1800" dirty="0" err="1">
                <a:latin typeface="Times New Roman" pitchFamily="18" charset="0"/>
                <a:cs typeface="Times New Roman" pitchFamily="18" charset="0"/>
              </a:rPr>
              <a:t>Savonius</a:t>
            </a:r>
            <a:r>
              <a:rPr lang="en-US" sz="1800" dirty="0">
                <a:latin typeface="Times New Roman" pitchFamily="18" charset="0"/>
                <a:cs typeface="Times New Roman" pitchFamily="18" charset="0"/>
              </a:rPr>
              <a:t> turbine is one of the simplest turbines. Aerodynamically, it is a drag-type device, consisting of two or three scoops. Looking down on the rotor from above, a two-scoop machine would look like an "S" shape in cross section. Because of the curvature, the scoops experience less drag when moving against the wind than when moving with the wind. The differential drag causes the </a:t>
            </a:r>
            <a:r>
              <a:rPr lang="en-US" sz="1800" dirty="0" err="1">
                <a:latin typeface="Times New Roman" pitchFamily="18" charset="0"/>
                <a:cs typeface="Times New Roman" pitchFamily="18" charset="0"/>
              </a:rPr>
              <a:t>Savonius</a:t>
            </a:r>
            <a:r>
              <a:rPr lang="en-US" sz="1800" dirty="0">
                <a:latin typeface="Times New Roman" pitchFamily="18" charset="0"/>
                <a:cs typeface="Times New Roman" pitchFamily="18" charset="0"/>
              </a:rPr>
              <a:t> turbine to spin.</a:t>
            </a:r>
          </a:p>
          <a:p>
            <a:pPr marL="0" indent="0" algn="just">
              <a:buNone/>
            </a:pPr>
            <a:endParaRPr lang="en-GB" sz="18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297041"/>
            <a:ext cx="2793651" cy="331236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321821"/>
            <a:ext cx="2984371" cy="3312368"/>
          </a:xfrm>
          <a:prstGeom prst="rect">
            <a:avLst/>
          </a:prstGeom>
        </p:spPr>
      </p:pic>
    </p:spTree>
    <p:extLst>
      <p:ext uri="{BB962C8B-B14F-4D97-AF65-F5344CB8AC3E}">
        <p14:creationId xmlns:p14="http://schemas.microsoft.com/office/powerpoint/2010/main" val="167514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itchFamily="18" charset="0"/>
                <a:cs typeface="Times New Roman" pitchFamily="18" charset="0"/>
              </a:rPr>
              <a:t>Wind Turbine </a:t>
            </a:r>
            <a:r>
              <a:rPr lang="en-GB" sz="3200" b="1" dirty="0" smtClean="0">
                <a:latin typeface="Times New Roman" pitchFamily="18" charset="0"/>
                <a:cs typeface="Times New Roman" pitchFamily="18" charset="0"/>
              </a:rPr>
              <a:t>Components</a:t>
            </a: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11449272"/>
          </a:xfrm>
        </p:spPr>
        <p:txBody>
          <a:bodyPr>
            <a:normAutofit/>
          </a:bodyPr>
          <a:lstStyle/>
          <a:p>
            <a:r>
              <a:rPr lang="en-GB" sz="1600" b="1" dirty="0">
                <a:latin typeface="Times New Roman" pitchFamily="18" charset="0"/>
                <a:cs typeface="Times New Roman" pitchFamily="18" charset="0"/>
              </a:rPr>
              <a:t>Yaw </a:t>
            </a:r>
          </a:p>
          <a:p>
            <a:r>
              <a:rPr lang="en-GB" sz="1600" b="1" dirty="0">
                <a:latin typeface="Times New Roman" pitchFamily="18" charset="0"/>
                <a:cs typeface="Times New Roman" pitchFamily="18" charset="0"/>
              </a:rPr>
              <a:t>Pitch </a:t>
            </a:r>
          </a:p>
          <a:p>
            <a:r>
              <a:rPr lang="en-GB" sz="1600" b="1" dirty="0">
                <a:latin typeface="Times New Roman" pitchFamily="18" charset="0"/>
                <a:cs typeface="Times New Roman" pitchFamily="18" charset="0"/>
              </a:rPr>
              <a:t>Drivetrain </a:t>
            </a:r>
          </a:p>
          <a:p>
            <a:r>
              <a:rPr lang="en-GB" sz="1600" b="1" dirty="0">
                <a:latin typeface="Times New Roman" pitchFamily="18" charset="0"/>
                <a:cs typeface="Times New Roman" pitchFamily="18" charset="0"/>
              </a:rPr>
              <a:t>Cooling unit</a:t>
            </a:r>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smtClean="0"/>
          </a:p>
          <a:p>
            <a:endParaRPr lang="en-GB" dirty="0"/>
          </a:p>
          <a:p>
            <a:endParaRPr lang="en-GB" dirty="0"/>
          </a:p>
          <a:p>
            <a:endParaRPr lang="en-GB" dirty="0"/>
          </a:p>
          <a:p>
            <a:endParaRPr lang="en-GB" dirty="0"/>
          </a:p>
          <a:p>
            <a:endParaRPr lang="en-GB" dirty="0"/>
          </a:p>
          <a:p>
            <a:endParaRPr lang="en-GB" dirty="0"/>
          </a:p>
          <a:p>
            <a:endParaRPr lang="en-GB" dirty="0"/>
          </a:p>
          <a:p>
            <a:endParaRPr lang="en-US" dirty="0" smtClean="0"/>
          </a:p>
          <a:p>
            <a:endParaRPr lang="en-GB" dirty="0"/>
          </a:p>
        </p:txBody>
      </p:sp>
      <p:sp>
        <p:nvSpPr>
          <p:cNvPr id="4" name="TextBox 3"/>
          <p:cNvSpPr txBox="1"/>
          <p:nvPr/>
        </p:nvSpPr>
        <p:spPr>
          <a:xfrm>
            <a:off x="5573092" y="1340768"/>
            <a:ext cx="2736304" cy="929485"/>
          </a:xfrm>
          <a:prstGeom prst="rect">
            <a:avLst/>
          </a:prstGeom>
          <a:noFill/>
        </p:spPr>
        <p:txBody>
          <a:bodyPr wrap="square" rtlCol="0">
            <a:spAutoFit/>
          </a:bodyPr>
          <a:lstStyle/>
          <a:p>
            <a:pPr marL="342900" indent="-342900">
              <a:spcBef>
                <a:spcPct val="20000"/>
              </a:spcBef>
              <a:buFont typeface="Arial" pitchFamily="34" charset="0"/>
              <a:buChar char="•"/>
            </a:pPr>
            <a:r>
              <a:rPr lang="en-GB" sz="1600" b="1" dirty="0">
                <a:latin typeface="Times New Roman" pitchFamily="18" charset="0"/>
                <a:cs typeface="Times New Roman" pitchFamily="18" charset="0"/>
              </a:rPr>
              <a:t>Nacelle </a:t>
            </a:r>
          </a:p>
          <a:p>
            <a:pPr marL="342900" indent="-342900">
              <a:spcBef>
                <a:spcPct val="20000"/>
              </a:spcBef>
              <a:buFont typeface="Arial" pitchFamily="34" charset="0"/>
              <a:buChar char="•"/>
            </a:pPr>
            <a:r>
              <a:rPr lang="en-GB" sz="1600" b="1" dirty="0">
                <a:latin typeface="Times New Roman" pitchFamily="18" charset="0"/>
                <a:cs typeface="Times New Roman" pitchFamily="18" charset="0"/>
              </a:rPr>
              <a:t>Rotor blades</a:t>
            </a:r>
          </a:p>
          <a:p>
            <a:pPr marL="342900" indent="-342900">
              <a:spcBef>
                <a:spcPct val="20000"/>
              </a:spcBef>
              <a:buFont typeface="Arial" pitchFamily="34" charset="0"/>
              <a:buChar char="•"/>
            </a:pPr>
            <a:r>
              <a:rPr lang="en-GB" sz="1600" b="1" dirty="0">
                <a:latin typeface="Times New Roman" pitchFamily="18" charset="0"/>
                <a:cs typeface="Times New Roman" pitchFamily="18" charset="0"/>
              </a:rPr>
              <a:t>Electronic </a:t>
            </a:r>
            <a:r>
              <a:rPr lang="en-GB" sz="1600" b="1" dirty="0" smtClean="0">
                <a:latin typeface="Times New Roman" pitchFamily="18" charset="0"/>
                <a:cs typeface="Times New Roman" pitchFamily="18" charset="0"/>
              </a:rPr>
              <a:t>controller</a:t>
            </a:r>
            <a:endParaRPr lang="en-GB" sz="1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95536" y="2636912"/>
            <a:ext cx="8457675" cy="37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4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436910"/>
          </a:xfrm>
        </p:spPr>
        <p:txBody>
          <a:bodyPr>
            <a:noAutofit/>
          </a:bodyPr>
          <a:lstStyle/>
          <a:p>
            <a:r>
              <a:rPr lang="en-US" sz="3200" b="1" dirty="0" smtClean="0">
                <a:latin typeface="Times New Roman" pitchFamily="18" charset="0"/>
                <a:cs typeface="Times New Roman" pitchFamily="18" charset="0"/>
              </a:rPr>
              <a:t>YAW</a:t>
            </a:r>
            <a:endParaRPr lang="en-GB"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518560" y="1020285"/>
            <a:ext cx="8229600" cy="4929411"/>
          </a:xfrm>
        </p:spPr>
        <p:txBody>
          <a:bodyPr>
            <a:normAutofit/>
          </a:bodyPr>
          <a:lstStyle/>
          <a:p>
            <a:r>
              <a:rPr lang="en-US" sz="1800" dirty="0">
                <a:latin typeface="Times New Roman" pitchFamily="18" charset="0"/>
                <a:cs typeface="Times New Roman" pitchFamily="18" charset="0"/>
              </a:rPr>
              <a:t>The yaw drive is an important component of the horizontal axis wind turbines' </a:t>
            </a:r>
            <a:r>
              <a:rPr lang="en-US" sz="1800" dirty="0" smtClean="0">
                <a:latin typeface="Times New Roman" pitchFamily="18" charset="0"/>
                <a:cs typeface="Times New Roman" pitchFamily="18" charset="0"/>
              </a:rPr>
              <a:t>yaw system</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To </a:t>
            </a:r>
            <a:r>
              <a:rPr lang="en-US" sz="1800" dirty="0">
                <a:latin typeface="Times New Roman" pitchFamily="18" charset="0"/>
                <a:cs typeface="Times New Roman" pitchFamily="18" charset="0"/>
              </a:rPr>
              <a:t>ensure the wind turbine is producing the maximal amount of electric energy at all times, the yaw drive is used to keep the rotor facing into the wind as the wind direction changes</a:t>
            </a:r>
            <a:r>
              <a:rPr lang="en-US" sz="1800" dirty="0" smtClean="0">
                <a:latin typeface="Times New Roman" pitchFamily="18" charset="0"/>
                <a:cs typeface="Times New Roman" pitchFamily="18" charset="0"/>
              </a:rPr>
              <a:t>.</a:t>
            </a:r>
          </a:p>
          <a:p>
            <a:endParaRPr lang="en-GB"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3" y="2996952"/>
            <a:ext cx="3928705" cy="36724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35" y="3003524"/>
            <a:ext cx="4620228" cy="19442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5220968"/>
            <a:ext cx="4176463" cy="1419225"/>
          </a:xfrm>
          <a:prstGeom prst="rect">
            <a:avLst/>
          </a:prstGeom>
        </p:spPr>
      </p:pic>
    </p:spTree>
    <p:extLst>
      <p:ext uri="{BB962C8B-B14F-4D97-AF65-F5344CB8AC3E}">
        <p14:creationId xmlns:p14="http://schemas.microsoft.com/office/powerpoint/2010/main" val="36014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3200" b="1" dirty="0">
                <a:latin typeface="Times New Roman" pitchFamily="18" charset="0"/>
                <a:cs typeface="Times New Roman" pitchFamily="18" charset="0"/>
              </a:rPr>
              <a:t>P</a:t>
            </a:r>
            <a:r>
              <a:rPr lang="en-US" sz="3200" b="1" dirty="0" smtClean="0">
                <a:latin typeface="Times New Roman" pitchFamily="18" charset="0"/>
                <a:cs typeface="Times New Roman" pitchFamily="18" charset="0"/>
              </a:rPr>
              <a:t>itch</a:t>
            </a:r>
            <a:endParaRPr lang="en-GB" sz="3200" b="1" dirty="0"/>
          </a:p>
        </p:txBody>
      </p:sp>
      <p:sp>
        <p:nvSpPr>
          <p:cNvPr id="3" name="Content Placeholder 2"/>
          <p:cNvSpPr>
            <a:spLocks noGrp="1"/>
          </p:cNvSpPr>
          <p:nvPr>
            <p:ph idx="1"/>
          </p:nvPr>
        </p:nvSpPr>
        <p:spPr>
          <a:xfrm>
            <a:off x="467544" y="1484784"/>
            <a:ext cx="8229600" cy="4525963"/>
          </a:xfrm>
        </p:spPr>
        <p:txBody>
          <a:bodyPr>
            <a:normAutofit/>
          </a:bodyPr>
          <a:lstStyle/>
          <a:p>
            <a:r>
              <a:rPr lang="en-US" sz="2000" dirty="0">
                <a:latin typeface="Times New Roman" pitchFamily="18" charset="0"/>
                <a:cs typeface="Times New Roman" pitchFamily="18" charset="0"/>
              </a:rPr>
              <a:t>On a pitch controlled wind turbine the turbine's electronic controller checks the power output of the turbine several times per second.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the power output becomes too high, it sends an order to the blade pitch mechanism which immediately pitches (turns) the rotor blades slightly out of the wind. Conversely, the blades are turned back into the wind whenever the wind drops again.</a:t>
            </a:r>
          </a:p>
          <a:p>
            <a:r>
              <a:rPr lang="en-US" sz="2000" dirty="0">
                <a:latin typeface="Times New Roman" pitchFamily="18" charset="0"/>
                <a:cs typeface="Times New Roman" pitchFamily="18" charset="0"/>
              </a:rPr>
              <a:t>The rotor blades thus have to be able to turn around their longitudinal </a:t>
            </a:r>
            <a:r>
              <a:rPr lang="en-US" sz="2000" dirty="0" smtClean="0">
                <a:latin typeface="Times New Roman" pitchFamily="18" charset="0"/>
                <a:cs typeface="Times New Roman" pitchFamily="18" charset="0"/>
              </a:rPr>
              <a:t>axis.</a:t>
            </a:r>
          </a:p>
          <a:p>
            <a:endParaRPr lang="en-US" sz="2200" dirty="0" smtClean="0">
              <a:latin typeface="Times New Roman" pitchFamily="18" charset="0"/>
              <a:cs typeface="Times New Roman" pitchFamily="18" charset="0"/>
            </a:endParaRPr>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14564"/>
            <a:ext cx="3528392" cy="27363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816" y="4053718"/>
            <a:ext cx="4752528" cy="2657996"/>
          </a:xfrm>
          <a:prstGeom prst="rect">
            <a:avLst/>
          </a:prstGeom>
        </p:spPr>
      </p:pic>
    </p:spTree>
    <p:extLst>
      <p:ext uri="{BB962C8B-B14F-4D97-AF65-F5344CB8AC3E}">
        <p14:creationId xmlns:p14="http://schemas.microsoft.com/office/powerpoint/2010/main" val="288321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smtClean="0"/>
              <a:t> </a:t>
            </a:r>
            <a:r>
              <a:rPr lang="en-GB" dirty="0"/>
              <a:t/>
            </a:r>
            <a:br>
              <a:rPr lang="en-GB" dirty="0"/>
            </a:br>
            <a:r>
              <a:rPr lang="en-GB" dirty="0"/>
              <a:t/>
            </a:r>
            <a:br>
              <a:rPr lang="en-GB" dirty="0"/>
            </a:br>
            <a:r>
              <a:rPr lang="en-GB" dirty="0"/>
              <a:t/>
            </a:r>
            <a:br>
              <a:rPr lang="en-GB" dirty="0"/>
            </a:br>
            <a:r>
              <a:rPr lang="en-GB" sz="3600" b="1" dirty="0" smtClean="0">
                <a:latin typeface="Times New Roman" panose="02020603050405020304" pitchFamily="18" charset="0"/>
                <a:cs typeface="Times New Roman" panose="02020603050405020304" pitchFamily="18" charset="0"/>
              </a:rPr>
              <a:t>Drivetrain</a:t>
            </a: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sz="2000" dirty="0">
                <a:latin typeface="Times New Roman" pitchFamily="18" charset="0"/>
                <a:cs typeface="Times New Roman" pitchFamily="18" charset="0"/>
              </a:rPr>
              <a:t>The drivetrain of a wind turbine is composed of the gearbox and the generator, the necessary components that a turbine needs to produce electricity.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gearbox is responsible for connecting the low-speed shaft attached to the turbine blades to the high-speed shaft attached to the generator</a:t>
            </a:r>
            <a:r>
              <a:rPr lang="en-US" sz="2000" dirty="0" smtClean="0">
                <a:latin typeface="Times New Roman" pitchFamily="18" charset="0"/>
                <a:cs typeface="Times New Roman" pitchFamily="18" charset="0"/>
              </a:rPr>
              <a:t>.</a:t>
            </a:r>
          </a:p>
          <a:p>
            <a:endParaRPr lang="en-GB"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80878"/>
            <a:ext cx="3528392" cy="28803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556" y="3338958"/>
            <a:ext cx="2714625" cy="17281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493" y="5180161"/>
            <a:ext cx="2952750" cy="1200150"/>
          </a:xfrm>
          <a:prstGeom prst="rect">
            <a:avLst/>
          </a:prstGeom>
        </p:spPr>
      </p:pic>
    </p:spTree>
    <p:extLst>
      <p:ext uri="{BB962C8B-B14F-4D97-AF65-F5344CB8AC3E}">
        <p14:creationId xmlns:p14="http://schemas.microsoft.com/office/powerpoint/2010/main" val="214011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3600" b="1" dirty="0" smtClean="0">
                <a:latin typeface="Times New Roman" panose="02020603050405020304" pitchFamily="18" charset="0"/>
                <a:cs typeface="Times New Roman" panose="02020603050405020304" pitchFamily="18" charset="0"/>
              </a:rPr>
              <a:t>Nacelle</a:t>
            </a: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sz="1800" dirty="0">
                <a:latin typeface="Times New Roman" pitchFamily="18" charset="0"/>
                <a:cs typeface="Times New Roman" pitchFamily="18" charset="0"/>
              </a:rPr>
              <a:t>The nacelle contains the key components of the wind turbine, including the gearbox, and the electrical generator.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Service </a:t>
            </a:r>
            <a:r>
              <a:rPr lang="en-US" sz="1800" dirty="0">
                <a:latin typeface="Times New Roman" pitchFamily="18" charset="0"/>
                <a:cs typeface="Times New Roman" pitchFamily="18" charset="0"/>
              </a:rPr>
              <a:t>personnel may enter the nacelle from the tower of the turbine. To </a:t>
            </a:r>
            <a:r>
              <a:rPr lang="en-US" sz="1800" dirty="0" smtClean="0">
                <a:latin typeface="Times New Roman" pitchFamily="18" charset="0"/>
                <a:cs typeface="Times New Roman" pitchFamily="18" charset="0"/>
              </a:rPr>
              <a:t>the right of </a:t>
            </a:r>
            <a:r>
              <a:rPr lang="en-US" sz="1800" dirty="0">
                <a:latin typeface="Times New Roman" pitchFamily="18" charset="0"/>
                <a:cs typeface="Times New Roman" pitchFamily="18" charset="0"/>
              </a:rPr>
              <a:t>the nacelle we have the wind turbine rotor, i.e. the rotor blades and the hub</a:t>
            </a:r>
            <a:r>
              <a:rPr lang="en-US" sz="1800" dirty="0" smtClean="0">
                <a:latin typeface="Times New Roman" pitchFamily="18" charset="0"/>
                <a:cs typeface="Times New Roman" pitchFamily="18" charset="0"/>
              </a:rPr>
              <a:t>.</a:t>
            </a:r>
          </a:p>
          <a:p>
            <a:endParaRPr lang="en-GB"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645024"/>
            <a:ext cx="6768752" cy="2880320"/>
          </a:xfrm>
          <a:prstGeom prst="rect">
            <a:avLst/>
          </a:prstGeom>
        </p:spPr>
      </p:pic>
    </p:spTree>
    <p:extLst>
      <p:ext uri="{BB962C8B-B14F-4D97-AF65-F5344CB8AC3E}">
        <p14:creationId xmlns:p14="http://schemas.microsoft.com/office/powerpoint/2010/main" val="42519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nvSpPr>
        <p:spPr bwMode="auto">
          <a:xfrm>
            <a:off x="1308264" y="476673"/>
            <a:ext cx="5955919" cy="96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altLang="nb-NO" dirty="0" smtClean="0"/>
              <a:t>History of Wind Power</a:t>
            </a:r>
          </a:p>
        </p:txBody>
      </p:sp>
      <p:pic>
        <p:nvPicPr>
          <p:cNvPr id="14" name="Content Placeholder 5" descr="18th-century-ship.jpg"/>
          <p:cNvPicPr>
            <a:picLocks noGrp="1" noChangeAspect="1"/>
          </p:cNvPicPr>
          <p:nvPr/>
        </p:nvPicPr>
        <p:blipFill>
          <a:blip r:embed="rId2"/>
          <a:stretch>
            <a:fillRect/>
          </a:stretch>
        </p:blipFill>
        <p:spPr bwMode="auto">
          <a:xfrm>
            <a:off x="2099525" y="1594513"/>
            <a:ext cx="1528603" cy="2798579"/>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6" descr="Campo_de_Criptana_Molinos_de_Viento_1 - Don Quixote.jpg"/>
          <p:cNvPicPr>
            <a:picLocks noGrp="1" noChangeAspect="1"/>
          </p:cNvPicPr>
          <p:nvPr/>
        </p:nvPicPr>
        <p:blipFill>
          <a:blip r:embed="rId3"/>
          <a:stretch>
            <a:fillRect/>
          </a:stretch>
        </p:blipFill>
        <p:spPr bwMode="auto">
          <a:xfrm>
            <a:off x="5237997" y="1340768"/>
            <a:ext cx="2710742" cy="270886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Darrieus-windmill.jpg"/>
          <p:cNvPicPr>
            <a:picLocks noChangeAspect="1"/>
          </p:cNvPicPr>
          <p:nvPr/>
        </p:nvPicPr>
        <p:blipFill>
          <a:blip r:embed="rId4"/>
          <a:stretch>
            <a:fillRect/>
          </a:stretch>
        </p:blipFill>
        <p:spPr>
          <a:xfrm>
            <a:off x="4463834" y="4221089"/>
            <a:ext cx="1795142" cy="2486794"/>
          </a:xfrm>
          <a:prstGeom prst="rect">
            <a:avLst/>
          </a:prstGeom>
          <a:ln>
            <a:noFill/>
          </a:ln>
          <a:effectLst>
            <a:outerShdw blurRad="292100" dist="139700" dir="2700000" algn="tl" rotWithShape="0">
              <a:srgbClr val="333333">
                <a:alpha val="65000"/>
              </a:srgbClr>
            </a:outerShdw>
          </a:effectLst>
        </p:spPr>
      </p:pic>
      <p:pic>
        <p:nvPicPr>
          <p:cNvPr id="17" name="Picture 8" descr="gray-county-wind-farm-kansas.jpg"/>
          <p:cNvPicPr>
            <a:picLocks noChangeAspect="1"/>
          </p:cNvPicPr>
          <p:nvPr/>
        </p:nvPicPr>
        <p:blipFill>
          <a:blip r:embed="rId5"/>
          <a:stretch>
            <a:fillRect/>
          </a:stretch>
        </p:blipFill>
        <p:spPr>
          <a:xfrm>
            <a:off x="1437533" y="4636996"/>
            <a:ext cx="2616498" cy="1855970"/>
          </a:xfrm>
          <a:prstGeom prst="rect">
            <a:avLst/>
          </a:prstGeom>
          <a:ln>
            <a:noFill/>
          </a:ln>
          <a:effectLst>
            <a:outerShdw blurRad="292100" dist="139700" dir="2700000" algn="tl" rotWithShape="0">
              <a:srgbClr val="333333">
                <a:alpha val="65000"/>
              </a:srgbClr>
            </a:outerShdw>
          </a:effectLst>
        </p:spPr>
      </p:pic>
      <p:sp>
        <p:nvSpPr>
          <p:cNvPr id="18" name="TextBox 9"/>
          <p:cNvSpPr txBox="1">
            <a:spLocks noChangeArrowheads="1"/>
          </p:cNvSpPr>
          <p:nvPr/>
        </p:nvSpPr>
        <p:spPr bwMode="auto">
          <a:xfrm>
            <a:off x="745602" y="3174398"/>
            <a:ext cx="13539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nb-NO" sz="2800" b="1" dirty="0" smtClean="0">
                <a:latin typeface="+mn-lt"/>
              </a:rPr>
              <a:t>From</a:t>
            </a:r>
            <a:r>
              <a:rPr lang="en-US" altLang="nb-NO" sz="2800" b="1" dirty="0">
                <a:latin typeface="+mn-lt"/>
              </a:rPr>
              <a:t>… </a:t>
            </a:r>
          </a:p>
        </p:txBody>
      </p:sp>
      <p:sp>
        <p:nvSpPr>
          <p:cNvPr id="19" name="TextBox 11"/>
          <p:cNvSpPr txBox="1">
            <a:spLocks noChangeArrowheads="1"/>
          </p:cNvSpPr>
          <p:nvPr/>
        </p:nvSpPr>
        <p:spPr bwMode="auto">
          <a:xfrm>
            <a:off x="3917307" y="3097884"/>
            <a:ext cx="1093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nb-NO" sz="2800" b="1" dirty="0">
                <a:latin typeface="+mn-lt"/>
              </a:rPr>
              <a:t>and… </a:t>
            </a:r>
          </a:p>
        </p:txBody>
      </p:sp>
      <p:sp>
        <p:nvSpPr>
          <p:cNvPr id="20" name="TextBox 12"/>
          <p:cNvSpPr txBox="1">
            <a:spLocks noChangeArrowheads="1"/>
          </p:cNvSpPr>
          <p:nvPr/>
        </p:nvSpPr>
        <p:spPr bwMode="auto">
          <a:xfrm>
            <a:off x="331403" y="5032803"/>
            <a:ext cx="828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nb-NO" sz="2800" b="1" dirty="0">
                <a:latin typeface="+mn-lt"/>
              </a:rPr>
              <a:t>to… </a:t>
            </a:r>
          </a:p>
        </p:txBody>
      </p:sp>
      <p:pic>
        <p:nvPicPr>
          <p:cNvPr id="21" name="Picture 13" descr="loopwing_windturbine_photo.jpg"/>
          <p:cNvPicPr>
            <a:picLocks noChangeAspect="1"/>
          </p:cNvPicPr>
          <p:nvPr/>
        </p:nvPicPr>
        <p:blipFill>
          <a:blip r:embed="rId6"/>
          <a:stretch>
            <a:fillRect/>
          </a:stretch>
        </p:blipFill>
        <p:spPr>
          <a:xfrm>
            <a:off x="6497586" y="4393092"/>
            <a:ext cx="2259325" cy="2271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5021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3600" b="1" dirty="0" smtClean="0">
                <a:latin typeface="Times New Roman" panose="02020603050405020304" pitchFamily="18" charset="0"/>
                <a:cs typeface="Times New Roman" panose="02020603050405020304" pitchFamily="18" charset="0"/>
              </a:rPr>
              <a:t>Rotor blades</a:t>
            </a: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rotor blades capture the wind and transfer its power to the rotor hub. On a modern 1000 kW wind turbine each rotor blade measures about 27 </a:t>
            </a:r>
            <a:r>
              <a:rPr lang="en-US" sz="2400" dirty="0" err="1">
                <a:latin typeface="Times New Roman" pitchFamily="18" charset="0"/>
                <a:cs typeface="Times New Roman" pitchFamily="18" charset="0"/>
              </a:rPr>
              <a:t>metres</a:t>
            </a:r>
            <a:r>
              <a:rPr lang="en-US" sz="2400" dirty="0">
                <a:latin typeface="Times New Roman" pitchFamily="18" charset="0"/>
                <a:cs typeface="Times New Roman" pitchFamily="18" charset="0"/>
              </a:rPr>
              <a:t> (80 ft.) in length and is designed much like a wing of an </a:t>
            </a:r>
            <a:r>
              <a:rPr lang="en-US" sz="2400" dirty="0" err="1" smtClean="0">
                <a:latin typeface="Times New Roman" pitchFamily="18" charset="0"/>
                <a:cs typeface="Times New Roman" pitchFamily="18" charset="0"/>
              </a:rPr>
              <a:t>aeroplane</a:t>
            </a:r>
            <a:endParaRPr lang="en-US" sz="2400" dirty="0" smtClean="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13" y="3364993"/>
            <a:ext cx="3384376" cy="3096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364993"/>
            <a:ext cx="2562225" cy="2952750"/>
          </a:xfrm>
          <a:prstGeom prst="rect">
            <a:avLst/>
          </a:prstGeom>
        </p:spPr>
      </p:pic>
    </p:spTree>
    <p:extLst>
      <p:ext uri="{BB962C8B-B14F-4D97-AF65-F5344CB8AC3E}">
        <p14:creationId xmlns:p14="http://schemas.microsoft.com/office/powerpoint/2010/main" val="184202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sz="3600" b="1" dirty="0" smtClean="0">
                <a:latin typeface="Times New Roman" panose="02020603050405020304" pitchFamily="18" charset="0"/>
                <a:cs typeface="Times New Roman" panose="02020603050405020304" pitchFamily="18" charset="0"/>
              </a:rPr>
              <a:t>Cooling unit</a:t>
            </a:r>
            <a:r>
              <a:rPr lang="en-GB" dirty="0" smtClean="0"/>
              <a:t/>
            </a:r>
            <a:br>
              <a:rPr lang="en-GB" dirty="0" smtClean="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lstStyle/>
          <a:p>
            <a:r>
              <a:rPr lang="en-US" sz="2000" dirty="0">
                <a:latin typeface="Times New Roman" pitchFamily="18" charset="0"/>
                <a:cs typeface="Times New Roman" pitchFamily="18" charset="0"/>
              </a:rPr>
              <a:t>The cooling unit contains an electric fan which is used to cool the electrical generator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addition, it contains an oil cooling unit which is used to cool the oil in the gearbox</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Some turbines have water-cooled generators</a:t>
            </a:r>
            <a:r>
              <a:rPr lang="en-US" dirty="0"/>
              <a:t>. </a:t>
            </a:r>
            <a:endParaRPr lang="en-US"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861048"/>
            <a:ext cx="4248472" cy="2520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620" y="3861048"/>
            <a:ext cx="2736304" cy="2520280"/>
          </a:xfrm>
          <a:prstGeom prst="rect">
            <a:avLst/>
          </a:prstGeom>
        </p:spPr>
      </p:pic>
    </p:spTree>
    <p:extLst>
      <p:ext uri="{BB962C8B-B14F-4D97-AF65-F5344CB8AC3E}">
        <p14:creationId xmlns:p14="http://schemas.microsoft.com/office/powerpoint/2010/main" val="157470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b="1" dirty="0" smtClean="0">
                <a:latin typeface="Times New Roman" panose="02020603050405020304" pitchFamily="18" charset="0"/>
                <a:cs typeface="Times New Roman" panose="02020603050405020304" pitchFamily="18" charset="0"/>
              </a:rPr>
              <a:t>Efficiency in extracting wind power</a:t>
            </a:r>
            <a:endParaRPr lang="en-GB"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a:xfrm>
                <a:off x="1103649" y="1484784"/>
                <a:ext cx="7212767" cy="3313410"/>
              </a:xfrm>
            </p:spPr>
            <p:txBody>
              <a:bodyPr>
                <a:normAutofit fontScale="77500" lnSpcReduction="20000"/>
              </a:bodyPr>
              <a:lstStyle/>
              <a:p>
                <a:pPr algn="ctr"/>
                <a:r>
                  <a:rPr lang="en-GB" sz="2900" dirty="0" smtClean="0">
                    <a:latin typeface="Times New Roman" panose="02020603050405020304" pitchFamily="18" charset="0"/>
                    <a:cs typeface="Times New Roman" panose="02020603050405020304" pitchFamily="18" charset="0"/>
                  </a:rPr>
                  <a:t>Power coefficient, </a:t>
                </a:r>
                <a14:m>
                  <m:oMath xmlns:m="http://schemas.openxmlformats.org/officeDocument/2006/math">
                    <m:sSub>
                      <m:sSubPr>
                        <m:ctrlPr>
                          <a:rPr lang="nb-NO" sz="2900" b="0" i="1" smtClean="0">
                            <a:latin typeface="Cambria Math" panose="02040503050406030204" pitchFamily="18" charset="0"/>
                          </a:rPr>
                        </m:ctrlPr>
                      </m:sSubPr>
                      <m:e>
                        <m:r>
                          <a:rPr lang="nb-NO" sz="2900" b="0" i="1" smtClean="0">
                            <a:latin typeface="Cambria Math" panose="02040503050406030204" pitchFamily="18" charset="0"/>
                          </a:rPr>
                          <m:t>𝐶</m:t>
                        </m:r>
                      </m:e>
                      <m:sub>
                        <m:r>
                          <a:rPr lang="nb-NO" sz="2900" b="0" i="1" smtClean="0">
                            <a:latin typeface="Cambria Math" panose="02040503050406030204" pitchFamily="18" charset="0"/>
                          </a:rPr>
                          <m:t>𝑝</m:t>
                        </m:r>
                      </m:sub>
                    </m:sSub>
                  </m:oMath>
                </a14:m>
                <a:r>
                  <a:rPr lang="en-GB" sz="2900" dirty="0" smtClean="0">
                    <a:latin typeface="Times New Roman" panose="02020603050405020304" pitchFamily="18" charset="0"/>
                    <a:cs typeface="Times New Roman" panose="02020603050405020304" pitchFamily="18" charset="0"/>
                  </a:rPr>
                  <a:t>, is the ratio of power extracted by turbine to the total contained in the wind resource </a:t>
                </a:r>
                <a14:m>
                  <m:oMath xmlns:m="http://schemas.openxmlformats.org/officeDocument/2006/math">
                    <m:sSub>
                      <m:sSubPr>
                        <m:ctrlPr>
                          <a:rPr lang="nb-NO" sz="2900" b="0" i="1" smtClean="0">
                            <a:latin typeface="Cambria Math" panose="02040503050406030204" pitchFamily="18" charset="0"/>
                          </a:rPr>
                        </m:ctrlPr>
                      </m:sSubPr>
                      <m:e>
                        <m:r>
                          <a:rPr lang="nb-NO" sz="2900" b="0" i="1" smtClean="0">
                            <a:latin typeface="Cambria Math" panose="02040503050406030204" pitchFamily="18" charset="0"/>
                          </a:rPr>
                          <m:t>𝐶</m:t>
                        </m:r>
                      </m:e>
                      <m:sub>
                        <m:r>
                          <a:rPr lang="nb-NO" sz="2900" b="0" i="1" smtClean="0">
                            <a:latin typeface="Cambria Math" panose="02040503050406030204" pitchFamily="18" charset="0"/>
                          </a:rPr>
                          <m:t>𝑝</m:t>
                        </m:r>
                      </m:sub>
                    </m:sSub>
                    <m:r>
                      <a:rPr lang="nb-NO" sz="2900" b="0" i="1" smtClean="0">
                        <a:latin typeface="Cambria Math" panose="02040503050406030204" pitchFamily="18" charset="0"/>
                      </a:rPr>
                      <m:t>=</m:t>
                    </m:r>
                    <m:f>
                      <m:fPr>
                        <m:ctrlPr>
                          <a:rPr lang="nb-NO" sz="2900" b="0" i="1" smtClean="0">
                            <a:latin typeface="Cambria Math" panose="02040503050406030204" pitchFamily="18" charset="0"/>
                          </a:rPr>
                        </m:ctrlPr>
                      </m:fPr>
                      <m:num>
                        <m:sSub>
                          <m:sSubPr>
                            <m:ctrlPr>
                              <a:rPr lang="nb-NO" sz="2900" b="0" i="1" smtClean="0">
                                <a:latin typeface="Cambria Math" panose="02040503050406030204" pitchFamily="18" charset="0"/>
                              </a:rPr>
                            </m:ctrlPr>
                          </m:sSubPr>
                          <m:e>
                            <m:r>
                              <a:rPr lang="nb-NO" sz="2900" b="0" i="1" smtClean="0">
                                <a:latin typeface="Cambria Math" panose="02040503050406030204" pitchFamily="18" charset="0"/>
                              </a:rPr>
                              <m:t>𝑃</m:t>
                            </m:r>
                          </m:e>
                          <m:sub>
                            <m:r>
                              <a:rPr lang="nb-NO" sz="2900" b="0" i="1" smtClean="0">
                                <a:latin typeface="Cambria Math" panose="02040503050406030204" pitchFamily="18" charset="0"/>
                              </a:rPr>
                              <m:t>𝑇</m:t>
                            </m:r>
                          </m:sub>
                        </m:sSub>
                      </m:num>
                      <m:den>
                        <m:sSub>
                          <m:sSubPr>
                            <m:ctrlPr>
                              <a:rPr lang="nb-NO" sz="2900" b="0" i="1" smtClean="0">
                                <a:latin typeface="Cambria Math" panose="02040503050406030204" pitchFamily="18" charset="0"/>
                              </a:rPr>
                            </m:ctrlPr>
                          </m:sSubPr>
                          <m:e>
                            <m:r>
                              <a:rPr lang="nb-NO" sz="2900" b="0" i="1" smtClean="0">
                                <a:latin typeface="Cambria Math" panose="02040503050406030204" pitchFamily="18" charset="0"/>
                              </a:rPr>
                              <m:t>𝑃</m:t>
                            </m:r>
                          </m:e>
                          <m:sub>
                            <m:r>
                              <a:rPr lang="nb-NO" sz="2900" b="0" i="1" smtClean="0">
                                <a:latin typeface="Cambria Math" panose="02040503050406030204" pitchFamily="18" charset="0"/>
                              </a:rPr>
                              <m:t>𝑊</m:t>
                            </m:r>
                          </m:sub>
                        </m:sSub>
                      </m:den>
                    </m:f>
                  </m:oMath>
                </a14:m>
                <a:endParaRPr lang="en-GB" sz="2900" dirty="0" smtClean="0">
                  <a:latin typeface="Times New Roman" panose="02020603050405020304" pitchFamily="18" charset="0"/>
                  <a:cs typeface="Times New Roman" panose="02020603050405020304" pitchFamily="18" charset="0"/>
                </a:endParaRPr>
              </a:p>
              <a:p>
                <a:r>
                  <a:rPr lang="en-GB" sz="2900" dirty="0" smtClean="0">
                    <a:latin typeface="Times New Roman" panose="02020603050405020304" pitchFamily="18" charset="0"/>
                    <a:cs typeface="Times New Roman" panose="02020603050405020304" pitchFamily="18" charset="0"/>
                  </a:rPr>
                  <a:t>Turbine power output: </a:t>
                </a:r>
                <a14:m>
                  <m:oMath xmlns:m="http://schemas.openxmlformats.org/officeDocument/2006/math">
                    <m:sSub>
                      <m:sSubPr>
                        <m:ctrlPr>
                          <a:rPr lang="nb-NO" sz="2900" b="0" i="1" smtClean="0">
                            <a:latin typeface="Cambria Math" panose="02040503050406030204" pitchFamily="18" charset="0"/>
                          </a:rPr>
                        </m:ctrlPr>
                      </m:sSubPr>
                      <m:e>
                        <m:r>
                          <a:rPr lang="nb-NO" sz="2900" b="0" i="1" smtClean="0">
                            <a:latin typeface="Cambria Math" panose="02040503050406030204" pitchFamily="18" charset="0"/>
                          </a:rPr>
                          <m:t>𝑃</m:t>
                        </m:r>
                      </m:e>
                      <m:sub>
                        <m:r>
                          <a:rPr lang="nb-NO" sz="2900" b="0" i="1" smtClean="0">
                            <a:latin typeface="Cambria Math" panose="02040503050406030204" pitchFamily="18" charset="0"/>
                          </a:rPr>
                          <m:t>𝑇</m:t>
                        </m:r>
                      </m:sub>
                    </m:sSub>
                    <m:r>
                      <a:rPr lang="nb-NO" sz="2900" b="0" i="1" smtClean="0">
                        <a:latin typeface="Cambria Math" panose="02040503050406030204" pitchFamily="18" charset="0"/>
                      </a:rPr>
                      <m:t>=</m:t>
                    </m:r>
                    <m:f>
                      <m:fPr>
                        <m:ctrlPr>
                          <a:rPr lang="nb-NO" sz="2900" b="0" i="1" smtClean="0">
                            <a:latin typeface="Cambria Math" panose="02040503050406030204" pitchFamily="18" charset="0"/>
                          </a:rPr>
                        </m:ctrlPr>
                      </m:fPr>
                      <m:num>
                        <m:r>
                          <a:rPr lang="nb-NO" sz="2900" b="0" i="1" smtClean="0">
                            <a:latin typeface="Cambria Math" panose="02040503050406030204" pitchFamily="18" charset="0"/>
                          </a:rPr>
                          <m:t>1</m:t>
                        </m:r>
                      </m:num>
                      <m:den>
                        <m:r>
                          <a:rPr lang="nb-NO" sz="2900" b="0" i="1" smtClean="0">
                            <a:latin typeface="Cambria Math" panose="02040503050406030204" pitchFamily="18" charset="0"/>
                          </a:rPr>
                          <m:t>2</m:t>
                        </m:r>
                      </m:den>
                    </m:f>
                    <m:r>
                      <a:rPr lang="nb-NO" sz="2900" b="0" i="1" smtClean="0">
                        <a:latin typeface="Cambria Math" panose="02040503050406030204" pitchFamily="18" charset="0"/>
                      </a:rPr>
                      <m:t>𝜌</m:t>
                    </m:r>
                    <m:r>
                      <a:rPr lang="nb-NO" sz="2900" b="0" i="1" smtClean="0">
                        <a:latin typeface="Cambria Math" panose="02040503050406030204" pitchFamily="18" charset="0"/>
                      </a:rPr>
                      <m:t>𝐴</m:t>
                    </m:r>
                    <m:r>
                      <a:rPr lang="nb-NO" sz="2900" b="0" i="1" smtClean="0">
                        <a:latin typeface="Cambria Math" panose="02040503050406030204" pitchFamily="18" charset="0"/>
                      </a:rPr>
                      <m:t> </m:t>
                    </m:r>
                    <m:sSup>
                      <m:sSupPr>
                        <m:ctrlPr>
                          <a:rPr lang="nb-NO" sz="2900" b="0" i="1" smtClean="0">
                            <a:latin typeface="Cambria Math" panose="02040503050406030204" pitchFamily="18" charset="0"/>
                          </a:rPr>
                        </m:ctrlPr>
                      </m:sSupPr>
                      <m:e>
                        <m:r>
                          <m:rPr>
                            <m:sty m:val="p"/>
                          </m:rPr>
                          <a:rPr lang="nb-NO" sz="2900" b="0" i="0" smtClean="0">
                            <a:latin typeface="Cambria Math" panose="02040503050406030204" pitchFamily="18" charset="0"/>
                          </a:rPr>
                          <m:t>v</m:t>
                        </m:r>
                      </m:e>
                      <m:sup>
                        <m:r>
                          <a:rPr lang="nb-NO" sz="2900" b="0" i="0" smtClean="0">
                            <a:latin typeface="Cambria Math" panose="02040503050406030204" pitchFamily="18" charset="0"/>
                          </a:rPr>
                          <m:t>3</m:t>
                        </m:r>
                      </m:sup>
                    </m:sSup>
                    <m:sSub>
                      <m:sSubPr>
                        <m:ctrlPr>
                          <a:rPr lang="nb-NO" sz="2900" b="0" i="1" smtClean="0">
                            <a:latin typeface="Cambria Math" panose="02040503050406030204" pitchFamily="18" charset="0"/>
                          </a:rPr>
                        </m:ctrlPr>
                      </m:sSubPr>
                      <m:e>
                        <m:r>
                          <m:rPr>
                            <m:sty m:val="p"/>
                          </m:rPr>
                          <a:rPr lang="nb-NO" sz="2900" b="0" i="0" smtClean="0">
                            <a:latin typeface="Cambria Math" panose="02040503050406030204" pitchFamily="18" charset="0"/>
                          </a:rPr>
                          <m:t>C</m:t>
                        </m:r>
                      </m:e>
                      <m:sub>
                        <m:r>
                          <m:rPr>
                            <m:sty m:val="p"/>
                          </m:rPr>
                          <a:rPr lang="nb-NO" sz="2900" b="0" i="0" smtClean="0">
                            <a:latin typeface="Cambria Math" panose="02040503050406030204" pitchFamily="18" charset="0"/>
                          </a:rPr>
                          <m:t>p</m:t>
                        </m:r>
                      </m:sub>
                    </m:sSub>
                  </m:oMath>
                </a14:m>
                <a:endParaRPr lang="en-GB" sz="2900" dirty="0" smtClean="0">
                  <a:latin typeface="Times New Roman" panose="02020603050405020304" pitchFamily="18" charset="0"/>
                  <a:cs typeface="Times New Roman" panose="02020603050405020304" pitchFamily="18" charset="0"/>
                </a:endParaRPr>
              </a:p>
              <a:p>
                <a:endParaRPr lang="en-GB" sz="2900" dirty="0" smtClean="0">
                  <a:latin typeface="Times New Roman" panose="02020603050405020304" pitchFamily="18" charset="0"/>
                  <a:cs typeface="Times New Roman" panose="02020603050405020304" pitchFamily="18" charset="0"/>
                </a:endParaRPr>
              </a:p>
              <a:p>
                <a:r>
                  <a:rPr lang="nb-NO" sz="2900" dirty="0" err="1" smtClean="0">
                    <a:latin typeface="Times New Roman" panose="02020603050405020304" pitchFamily="18" charset="0"/>
                    <a:cs typeface="Times New Roman" panose="02020603050405020304" pitchFamily="18" charset="0"/>
                  </a:rPr>
                  <a:t>Tip</a:t>
                </a:r>
                <a:r>
                  <a:rPr lang="nb-NO" sz="2900" dirty="0" smtClean="0">
                    <a:latin typeface="Times New Roman" panose="02020603050405020304" pitchFamily="18" charset="0"/>
                    <a:cs typeface="Times New Roman" panose="02020603050405020304" pitchFamily="18" charset="0"/>
                  </a:rPr>
                  <a:t> speed ratio, </a:t>
                </a:r>
                <a14:m>
                  <m:oMath xmlns:m="http://schemas.openxmlformats.org/officeDocument/2006/math">
                    <m:r>
                      <a:rPr lang="nb-NO" sz="2900" b="0" i="1" smtClean="0">
                        <a:latin typeface="Cambria Math" panose="02040503050406030204" pitchFamily="18" charset="0"/>
                      </a:rPr>
                      <m:t>𝜆</m:t>
                    </m:r>
                    <m:r>
                      <a:rPr lang="nb-NO" sz="2900" b="0" i="1" smtClean="0">
                        <a:latin typeface="Cambria Math" panose="02040503050406030204" pitchFamily="18" charset="0"/>
                      </a:rPr>
                      <m:t>=</m:t>
                    </m:r>
                    <m:r>
                      <a:rPr lang="nb-NO" sz="2900" b="0" i="1" smtClean="0">
                        <a:latin typeface="Cambria Math" panose="02040503050406030204" pitchFamily="18" charset="0"/>
                      </a:rPr>
                      <m:t>𝜔</m:t>
                    </m:r>
                    <m:r>
                      <a:rPr lang="nb-NO" sz="2900" b="0" i="1" smtClean="0">
                        <a:latin typeface="Cambria Math" panose="02040503050406030204" pitchFamily="18" charset="0"/>
                      </a:rPr>
                      <m:t>𝑅</m:t>
                    </m:r>
                    <m:r>
                      <a:rPr lang="nb-NO" sz="2900" b="0" i="1" smtClean="0">
                        <a:latin typeface="Cambria Math" panose="02040503050406030204" pitchFamily="18" charset="0"/>
                      </a:rPr>
                      <m:t>/</m:t>
                    </m:r>
                    <m:r>
                      <m:rPr>
                        <m:sty m:val="p"/>
                      </m:rPr>
                      <a:rPr lang="nb-NO" sz="2900" b="0" i="0" smtClean="0">
                        <a:latin typeface="Cambria Math" panose="02040503050406030204" pitchFamily="18" charset="0"/>
                      </a:rPr>
                      <m:t>v</m:t>
                    </m:r>
                  </m:oMath>
                </a14:m>
                <a:r>
                  <a:rPr lang="en-GB" sz="2900" dirty="0" smtClean="0">
                    <a:latin typeface="Times New Roman" panose="02020603050405020304" pitchFamily="18" charset="0"/>
                    <a:cs typeface="Times New Roman" panose="02020603050405020304" pitchFamily="18" charset="0"/>
                  </a:rPr>
                  <a:t>, </a:t>
                </a:r>
                <a14:m>
                  <m:oMath xmlns:m="http://schemas.openxmlformats.org/officeDocument/2006/math">
                    <m:r>
                      <a:rPr lang="nb-NO" sz="2900" i="1">
                        <a:latin typeface="Cambria Math" panose="02040503050406030204" pitchFamily="18" charset="0"/>
                      </a:rPr>
                      <m:t>𝜔</m:t>
                    </m:r>
                  </m:oMath>
                </a14:m>
                <a:r>
                  <a:rPr lang="en-GB" sz="2900" dirty="0" smtClean="0">
                    <a:latin typeface="Times New Roman" panose="02020603050405020304" pitchFamily="18" charset="0"/>
                    <a:cs typeface="Times New Roman" panose="02020603050405020304" pitchFamily="18" charset="0"/>
                  </a:rPr>
                  <a:t> being rotational speed of the tip of blade having radius R and v is the velocity of air</a:t>
                </a:r>
              </a:p>
              <a:p>
                <a:endParaRPr lang="en-GB" sz="2900" dirty="0" smtClean="0">
                  <a:latin typeface="Times New Roman" panose="02020603050405020304" pitchFamily="18" charset="0"/>
                  <a:cs typeface="Times New Roman" panose="02020603050405020304" pitchFamily="18" charset="0"/>
                </a:endParaRPr>
              </a:p>
              <a:p>
                <a:r>
                  <a:rPr lang="en-GB" sz="2900" dirty="0" smtClean="0">
                    <a:latin typeface="Times New Roman" panose="02020603050405020304" pitchFamily="18" charset="0"/>
                    <a:cs typeface="Times New Roman" panose="02020603050405020304" pitchFamily="18" charset="0"/>
                  </a:rPr>
                  <a:t>59.3 % efficiency is the BEST a conventional wind turbine can do in extracting power from the wind.</a:t>
                </a:r>
              </a:p>
              <a:p>
                <a:endParaRPr lang="en-GB" dirty="0"/>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xfrm>
                <a:off x="1103649" y="1484784"/>
                <a:ext cx="7212767" cy="3313410"/>
              </a:xfrm>
              <a:blipFill rotWithShape="1">
                <a:blip r:embed="rId2"/>
                <a:stretch>
                  <a:fillRect l="-930" t="-2762" r="-761"/>
                </a:stretch>
              </a:blipFill>
            </p:spPr>
            <p:txBody>
              <a:bodyPr/>
              <a:lstStyle/>
              <a:p>
                <a:r>
                  <a:rPr lang="en-US">
                    <a:noFill/>
                  </a:rPr>
                  <a:t> </a:t>
                </a:r>
              </a:p>
            </p:txBody>
          </p:sp>
        </mc:Fallback>
      </mc:AlternateContent>
      <p:pic>
        <p:nvPicPr>
          <p:cNvPr id="7" name="Bilde 6"/>
          <p:cNvPicPr>
            <a:picLocks noChangeAspect="1"/>
          </p:cNvPicPr>
          <p:nvPr/>
        </p:nvPicPr>
        <p:blipFill>
          <a:blip r:embed="rId3"/>
          <a:stretch>
            <a:fillRect/>
          </a:stretch>
        </p:blipFill>
        <p:spPr>
          <a:xfrm>
            <a:off x="3491880" y="4797152"/>
            <a:ext cx="2039785" cy="1639365"/>
          </a:xfrm>
          <a:prstGeom prst="rect">
            <a:avLst/>
          </a:prstGeom>
        </p:spPr>
      </p:pic>
    </p:spTree>
    <p:extLst>
      <p:ext uri="{BB962C8B-B14F-4D97-AF65-F5344CB8AC3E}">
        <p14:creationId xmlns:p14="http://schemas.microsoft.com/office/powerpoint/2010/main" val="3951983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37" y="116632"/>
            <a:ext cx="8229600" cy="724942"/>
          </a:xfrm>
        </p:spPr>
        <p:txBody>
          <a:bodyPr>
            <a:normAutofit/>
          </a:bodyPr>
          <a:lstStyle/>
          <a:p>
            <a:r>
              <a:rPr lang="en-GB" sz="3200" b="1" dirty="0">
                <a:latin typeface="Times New Roman" pitchFamily="18" charset="0"/>
                <a:cs typeface="Times New Roman" pitchFamily="18" charset="0"/>
              </a:rPr>
              <a:t>Wind Efficiency </a:t>
            </a: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a:xfrm>
            <a:off x="436837" y="836712"/>
            <a:ext cx="8229600" cy="5616624"/>
          </a:xfrm>
        </p:spPr>
        <p:txBody>
          <a:bodyPr>
            <a:normAutofit/>
          </a:bodyPr>
          <a:lstStyle/>
          <a:p>
            <a:r>
              <a:rPr lang="en-US" sz="2000" dirty="0">
                <a:latin typeface="Times New Roman" pitchFamily="18" charset="0"/>
                <a:cs typeface="Times New Roman" pitchFamily="18" charset="0"/>
              </a:rPr>
              <a:t>Wind efficiency is the amount of kinetic energy in the wind that is converted to mechanical energy and electricity. Laws of physics described by Betz Limit says the maximum theoretical limit is </a:t>
            </a:r>
            <a:r>
              <a:rPr lang="en-US" sz="2000" dirty="0" smtClean="0">
                <a:latin typeface="Times New Roman" pitchFamily="18" charset="0"/>
                <a:cs typeface="Times New Roman" pitchFamily="18" charset="0"/>
              </a:rPr>
              <a:t>59.3%. </a:t>
            </a:r>
            <a:r>
              <a:rPr lang="en-US" sz="2000" dirty="0">
                <a:latin typeface="Times New Roman" pitchFamily="18" charset="0"/>
                <a:cs typeface="Times New Roman" pitchFamily="18" charset="0"/>
              </a:rPr>
              <a:t>The wind requires the rest of the energy to blow past the blades. This is in fact good. If a turbine trapped 100% of energy wind would stop blowing and the blades of a turbine cannot turn to produce electricity. </a:t>
            </a:r>
            <a:endParaRPr lang="en-US" sz="2000" dirty="0" smtClean="0">
              <a:latin typeface="Times New Roman" pitchFamily="18" charset="0"/>
              <a:cs typeface="Times New Roman" pitchFamily="18" charset="0"/>
            </a:endParaRPr>
          </a:p>
          <a:p>
            <a:r>
              <a:rPr lang="en-US" sz="2000" dirty="0"/>
              <a:t>It is, however, not possible for any machine, at present to convert all of the trapped </a:t>
            </a:r>
            <a:r>
              <a:rPr lang="en-US" sz="2000" dirty="0" smtClean="0"/>
              <a:t>59.3% </a:t>
            </a:r>
            <a:r>
              <a:rPr lang="en-US" sz="2000" dirty="0"/>
              <a:t>of kinetic energy from wind to electricity. There are limits due to the way generators are made and engineered, which further decrease the amount of energy that is finally converted to power. The average at present is 35-45% </a:t>
            </a:r>
            <a:endParaRPr lang="en-GB"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444" y="4437112"/>
            <a:ext cx="4741965" cy="219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Times New Roman" pitchFamily="18" charset="0"/>
                <a:cs typeface="Times New Roman" pitchFamily="18" charset="0"/>
              </a:rPr>
              <a:t>Wind Turbine Efficiency </a:t>
            </a:r>
            <a:endParaRPr lang="en-GB"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For the wind turbine, one standard of perfection would be the ability to convert all of the power available in the wind passing through its blades, at a specific velocity, into useful mechanical power ‘</a:t>
                </a: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Wind Turbine Efficiency = </a:t>
                </a:r>
                <a14:m>
                  <m:oMath xmlns:m="http://schemas.openxmlformats.org/officeDocument/2006/math">
                    <m:f>
                      <m:fPr>
                        <m:ctrlPr>
                          <a:rPr lang="en-US" sz="2000" b="1" i="1" smtClean="0">
                            <a:latin typeface="Cambria Math" panose="02040503050406030204" pitchFamily="18" charset="0"/>
                            <a:cs typeface="Times New Roman" pitchFamily="18" charset="0"/>
                          </a:rPr>
                        </m:ctrlPr>
                      </m:fPr>
                      <m:num>
                        <m:r>
                          <a:rPr lang="en-US" sz="2000" b="1" i="1" smtClean="0">
                            <a:latin typeface="Cambria Math"/>
                            <a:cs typeface="Times New Roman" pitchFamily="18" charset="0"/>
                          </a:rPr>
                          <m:t>𝑺𝒉𝒂𝒇𝒕</m:t>
                        </m:r>
                        <m:r>
                          <a:rPr lang="en-US" sz="2000" b="1" i="1" smtClean="0">
                            <a:latin typeface="Cambria Math"/>
                            <a:cs typeface="Times New Roman" pitchFamily="18" charset="0"/>
                          </a:rPr>
                          <m:t> </m:t>
                        </m:r>
                        <m:r>
                          <a:rPr lang="en-US" sz="2000" b="1" i="1" smtClean="0">
                            <a:latin typeface="Cambria Math"/>
                            <a:cs typeface="Times New Roman" pitchFamily="18" charset="0"/>
                          </a:rPr>
                          <m:t>𝑷𝒐𝒘𝒆𝒓</m:t>
                        </m:r>
                        <m:r>
                          <a:rPr lang="en-US" sz="2000" b="1" i="1" smtClean="0">
                            <a:latin typeface="Cambria Math"/>
                            <a:cs typeface="Times New Roman" pitchFamily="18" charset="0"/>
                          </a:rPr>
                          <m:t> </m:t>
                        </m:r>
                        <m:r>
                          <a:rPr lang="en-US" sz="2000" b="1" i="1" smtClean="0">
                            <a:latin typeface="Cambria Math"/>
                            <a:cs typeface="Times New Roman" pitchFamily="18" charset="0"/>
                          </a:rPr>
                          <m:t>𝒐𝒖𝒕</m:t>
                        </m:r>
                        <m:r>
                          <a:rPr lang="en-US" sz="2000" b="1" i="1" smtClean="0">
                            <a:latin typeface="Cambria Math"/>
                            <a:cs typeface="Times New Roman" pitchFamily="18" charset="0"/>
                          </a:rPr>
                          <m:t> </m:t>
                        </m:r>
                        <m:r>
                          <a:rPr lang="en-US" sz="2000" b="1" i="1" smtClean="0">
                            <a:latin typeface="Cambria Math"/>
                            <a:cs typeface="Times New Roman" pitchFamily="18" charset="0"/>
                          </a:rPr>
                          <m:t>𝒐𝒇</m:t>
                        </m:r>
                        <m:r>
                          <a:rPr lang="en-US" sz="2000" b="1" i="1" smtClean="0">
                            <a:latin typeface="Cambria Math"/>
                            <a:cs typeface="Times New Roman" pitchFamily="18" charset="0"/>
                          </a:rPr>
                          <m:t> </m:t>
                        </m:r>
                        <m:r>
                          <a:rPr lang="en-US" sz="2000" b="1" i="1" smtClean="0">
                            <a:latin typeface="Cambria Math"/>
                            <a:cs typeface="Times New Roman" pitchFamily="18" charset="0"/>
                          </a:rPr>
                          <m:t>𝒕𝒖𝒓𝒃𝒊𝒏𝒆</m:t>
                        </m:r>
                        <m:r>
                          <a:rPr lang="en-US" sz="2000" b="1" i="1" smtClean="0">
                            <a:latin typeface="Cambria Math"/>
                            <a:cs typeface="Times New Roman" pitchFamily="18" charset="0"/>
                          </a:rPr>
                          <m:t> </m:t>
                        </m:r>
                        <m:r>
                          <a:rPr lang="en-US" sz="2000" b="1" i="1" smtClean="0">
                            <a:latin typeface="Cambria Math"/>
                            <a:cs typeface="Times New Roman" pitchFamily="18" charset="0"/>
                          </a:rPr>
                          <m:t>𝒊𝒏𝒕𝒐</m:t>
                        </m:r>
                        <m:r>
                          <a:rPr lang="en-US" sz="2000" b="1" i="1" smtClean="0">
                            <a:latin typeface="Cambria Math"/>
                            <a:cs typeface="Times New Roman" pitchFamily="18" charset="0"/>
                          </a:rPr>
                          <m:t> </m:t>
                        </m:r>
                        <m:r>
                          <a:rPr lang="en-US" sz="2000" b="1" i="1" smtClean="0">
                            <a:latin typeface="Cambria Math"/>
                            <a:cs typeface="Times New Roman" pitchFamily="18" charset="0"/>
                          </a:rPr>
                          <m:t>𝒈𝒆𝒂𝒓</m:t>
                        </m:r>
                        <m:r>
                          <a:rPr lang="en-US" sz="2000" b="1" i="1" smtClean="0">
                            <a:latin typeface="Cambria Math"/>
                            <a:cs typeface="Times New Roman" pitchFamily="18" charset="0"/>
                          </a:rPr>
                          <m:t> </m:t>
                        </m:r>
                        <m:r>
                          <a:rPr lang="en-US" sz="2000" b="1" i="1" smtClean="0">
                            <a:latin typeface="Cambria Math"/>
                            <a:cs typeface="Times New Roman" pitchFamily="18" charset="0"/>
                          </a:rPr>
                          <m:t>𝒃𝒐𝒙</m:t>
                        </m:r>
                      </m:num>
                      <m:den>
                        <m:r>
                          <a:rPr lang="en-US" sz="2000" b="1" i="1" smtClean="0">
                            <a:latin typeface="Cambria Math"/>
                            <a:cs typeface="Times New Roman" pitchFamily="18" charset="0"/>
                          </a:rPr>
                          <m:t>𝒘𝒊𝒏𝒅</m:t>
                        </m:r>
                        <m:r>
                          <a:rPr lang="en-US" sz="2000" b="1" i="1" smtClean="0">
                            <a:latin typeface="Cambria Math"/>
                            <a:cs typeface="Times New Roman" pitchFamily="18" charset="0"/>
                          </a:rPr>
                          <m:t> </m:t>
                        </m:r>
                        <m:r>
                          <a:rPr lang="en-US" sz="2000" b="1" i="1" smtClean="0">
                            <a:latin typeface="Cambria Math"/>
                            <a:cs typeface="Times New Roman" pitchFamily="18" charset="0"/>
                          </a:rPr>
                          <m:t>𝒑𝒐𝒘𝒆𝒓</m:t>
                        </m:r>
                        <m:r>
                          <a:rPr lang="en-US" sz="2000" b="1" i="1" smtClean="0">
                            <a:latin typeface="Cambria Math"/>
                            <a:cs typeface="Times New Roman" pitchFamily="18" charset="0"/>
                          </a:rPr>
                          <m:t> </m:t>
                        </m:r>
                        <m:r>
                          <a:rPr lang="en-US" sz="2000" b="1" i="1" smtClean="0">
                            <a:latin typeface="Cambria Math"/>
                            <a:cs typeface="Times New Roman" pitchFamily="18" charset="0"/>
                          </a:rPr>
                          <m:t>𝒊𝒏𝒕𝒐</m:t>
                        </m:r>
                        <m:r>
                          <a:rPr lang="en-US" sz="2000" b="1" i="1" smtClean="0">
                            <a:latin typeface="Cambria Math"/>
                            <a:cs typeface="Times New Roman" pitchFamily="18" charset="0"/>
                          </a:rPr>
                          <m:t> </m:t>
                        </m:r>
                        <m:r>
                          <a:rPr lang="en-US" sz="2000" b="1" i="1" smtClean="0">
                            <a:latin typeface="Cambria Math"/>
                            <a:cs typeface="Times New Roman" pitchFamily="18" charset="0"/>
                          </a:rPr>
                          <m:t>𝒕𝒖𝒓𝒃𝒊𝒏𝒆</m:t>
                        </m:r>
                        <m:r>
                          <a:rPr lang="en-US" sz="2000" b="1" i="1" smtClean="0">
                            <a:latin typeface="Cambria Math"/>
                            <a:cs typeface="Times New Roman" pitchFamily="18" charset="0"/>
                          </a:rPr>
                          <m:t> </m:t>
                        </m:r>
                        <m:r>
                          <a:rPr lang="en-US" sz="2000" b="1" i="1" smtClean="0">
                            <a:latin typeface="Cambria Math"/>
                            <a:cs typeface="Times New Roman" pitchFamily="18" charset="0"/>
                          </a:rPr>
                          <m:t>𝒃𝒍𝒂𝒅𝒆𝒔</m:t>
                        </m:r>
                      </m:den>
                    </m:f>
                  </m:oMath>
                </a14:m>
                <a:endParaRPr lang="en-US" sz="2000" b="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296"/>
                </a:stretch>
              </a:blipFill>
            </p:spPr>
            <p:txBody>
              <a:bodyPr/>
              <a:lstStyle/>
              <a:p>
                <a:r>
                  <a:rPr lang="en-US">
                    <a:noFill/>
                  </a:rPr>
                  <a:t> </a:t>
                </a:r>
              </a:p>
            </p:txBody>
          </p:sp>
        </mc:Fallback>
      </mc:AlternateContent>
    </p:spTree>
    <p:extLst>
      <p:ext uri="{BB962C8B-B14F-4D97-AF65-F5344CB8AC3E}">
        <p14:creationId xmlns:p14="http://schemas.microsoft.com/office/powerpoint/2010/main" val="3150785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48072"/>
          </a:xfrm>
        </p:spPr>
        <p:txBody>
          <a:bodyPr>
            <a:normAutofit/>
          </a:bodyPr>
          <a:lstStyle/>
          <a:p>
            <a:r>
              <a:rPr lang="en-GB" sz="2800" b="1" dirty="0">
                <a:latin typeface="Times New Roman" pitchFamily="18" charset="0"/>
                <a:cs typeface="Times New Roman" pitchFamily="18" charset="0"/>
              </a:rPr>
              <a:t>Wind Capacity </a:t>
            </a:r>
            <a:r>
              <a:rPr lang="en-GB" sz="2800" b="1" dirty="0" smtClean="0">
                <a:latin typeface="Times New Roman" pitchFamily="18" charset="0"/>
                <a:cs typeface="Times New Roman" pitchFamily="18" charset="0"/>
              </a:rPr>
              <a:t>Factor</a:t>
            </a:r>
            <a:endParaRPr lang="en-GB" sz="28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340768"/>
            <a:ext cx="8229600" cy="4824536"/>
          </a:xfrm>
        </p:spPr>
        <p:txBody>
          <a:bodyPr>
            <a:normAutofit/>
          </a:bodyPr>
          <a:lstStyle/>
          <a:p>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capacity factor</a:t>
            </a:r>
            <a:r>
              <a:rPr lang="en-US" sz="2000" dirty="0">
                <a:latin typeface="Times New Roman" pitchFamily="18" charset="0"/>
                <a:cs typeface="Times New Roman" pitchFamily="18" charset="0"/>
              </a:rPr>
              <a:t> is the average power generated, divided by the rated peak power.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Let's </a:t>
            </a:r>
            <a:r>
              <a:rPr lang="en-US" sz="2000" dirty="0">
                <a:latin typeface="Times New Roman" pitchFamily="18" charset="0"/>
                <a:cs typeface="Times New Roman" pitchFamily="18" charset="0"/>
              </a:rPr>
              <a:t>take a five-megawatt </a:t>
            </a:r>
            <a:r>
              <a:rPr lang="en-US" sz="2000" b="1" dirty="0">
                <a:latin typeface="Times New Roman" pitchFamily="18" charset="0"/>
                <a:cs typeface="Times New Roman" pitchFamily="18" charset="0"/>
              </a:rPr>
              <a:t>wind</a:t>
            </a:r>
            <a:r>
              <a:rPr lang="en-US" sz="2000" dirty="0">
                <a:latin typeface="Times New Roman" pitchFamily="18" charset="0"/>
                <a:cs typeface="Times New Roman" pitchFamily="18" charset="0"/>
              </a:rPr>
              <a:t> turbine. If it produces power at an average of two megawatts, then its </a:t>
            </a:r>
            <a:r>
              <a:rPr lang="en-US" sz="2000" b="1" dirty="0">
                <a:latin typeface="Times New Roman" pitchFamily="18" charset="0"/>
                <a:cs typeface="Times New Roman" pitchFamily="18" charset="0"/>
              </a:rPr>
              <a:t>capacity factor</a:t>
            </a:r>
            <a:r>
              <a:rPr lang="en-US" sz="2000" dirty="0">
                <a:latin typeface="Times New Roman" pitchFamily="18" charset="0"/>
                <a:cs typeface="Times New Roman" pitchFamily="18" charset="0"/>
              </a:rPr>
              <a:t> is 40% (2÷5 = 0.40, i.e. 40</a:t>
            </a:r>
            <a:r>
              <a:rPr lang="en-US" sz="2000" dirty="0" smtClean="0">
                <a:latin typeface="Times New Roman" pitchFamily="18" charset="0"/>
                <a:cs typeface="Times New Roman" pitchFamily="18" charset="0"/>
              </a:rPr>
              <a:t>%).</a:t>
            </a:r>
          </a:p>
          <a:p>
            <a:pPr marL="0" indent="0" algn="ctr">
              <a:buNone/>
            </a:pPr>
            <a:endParaRPr lang="en-US" sz="2000" b="1" dirty="0" smtClean="0"/>
          </a:p>
          <a:p>
            <a:pPr marL="0" indent="0" algn="ctr">
              <a:buNone/>
            </a:pPr>
            <a:r>
              <a:rPr lang="en-US" sz="2000" b="1" dirty="0" smtClean="0"/>
              <a:t>Capacity Factor = Average Output / Peak Output </a:t>
            </a:r>
            <a:endParaRPr lang="en-US" sz="2000" dirty="0" smtClean="0">
              <a:latin typeface="Times New Roman" pitchFamily="18" charset="0"/>
              <a:cs typeface="Times New Roman" pitchFamily="18" charset="0"/>
            </a:endParaRPr>
          </a:p>
          <a:p>
            <a:pPr marL="0" indent="0">
              <a:buNone/>
            </a:pPr>
            <a:endParaRPr lang="en-US" sz="2000" b="1" dirty="0" smtClean="0">
              <a:latin typeface="Times New Roman" pitchFamily="18" charset="0"/>
              <a:cs typeface="Times New Roman" pitchFamily="18" charset="0"/>
            </a:endParaRPr>
          </a:p>
          <a:p>
            <a:pPr>
              <a:buFont typeface="Wingdings" pitchFamily="2" charset="2"/>
              <a:buChar char="v"/>
            </a:pPr>
            <a:r>
              <a:rPr lang="en-US" sz="2000" b="1" u="sng" dirty="0" smtClean="0">
                <a:latin typeface="Times New Roman" pitchFamily="18" charset="0"/>
                <a:cs typeface="Times New Roman" pitchFamily="18" charset="0"/>
              </a:rPr>
              <a:t>Factors Improve Capacity Factor</a:t>
            </a:r>
            <a:r>
              <a:rPr lang="en-GB" sz="2000" b="1" u="sng" dirty="0" smtClean="0">
                <a:latin typeface="Times New Roman" pitchFamily="18" charset="0"/>
                <a:cs typeface="Times New Roman" pitchFamily="18" charset="0"/>
              </a:rPr>
              <a:t>:</a:t>
            </a:r>
          </a:p>
          <a:p>
            <a:endParaRPr lang="en-GB" sz="1600" dirty="0"/>
          </a:p>
          <a:p>
            <a:pPr lvl="2"/>
            <a:r>
              <a:rPr lang="en-GB" sz="2000" dirty="0">
                <a:latin typeface="Times New Roman" pitchFamily="18" charset="0"/>
                <a:cs typeface="Times New Roman" pitchFamily="18" charset="0"/>
              </a:rPr>
              <a:t>Wind speed </a:t>
            </a:r>
          </a:p>
          <a:p>
            <a:pPr lvl="2"/>
            <a:r>
              <a:rPr lang="en-GB" sz="2000" dirty="0">
                <a:latin typeface="Times New Roman" pitchFamily="18" charset="0"/>
                <a:cs typeface="Times New Roman" pitchFamily="18" charset="0"/>
              </a:rPr>
              <a:t>Air density </a:t>
            </a:r>
          </a:p>
          <a:p>
            <a:pPr lvl="2"/>
            <a:r>
              <a:rPr lang="en-GB" sz="2000" dirty="0">
                <a:latin typeface="Times New Roman" pitchFamily="18" charset="0"/>
                <a:cs typeface="Times New Roman" pitchFamily="18" charset="0"/>
              </a:rPr>
              <a:t>Larger and taller turbines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pPr marL="0" indent="0">
              <a:buNone/>
            </a:pP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030500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b="1" dirty="0" smtClean="0">
                <a:latin typeface="Times New Roman" panose="02020603050405020304" pitchFamily="18" charset="0"/>
                <a:cs typeface="Times New Roman" panose="02020603050405020304" pitchFamily="18" charset="0"/>
              </a:rPr>
              <a:t>Choosing a wind turbine</a:t>
            </a:r>
            <a:endParaRPr lang="en-GB" sz="3200" b="1" dirty="0">
              <a:latin typeface="Times New Roman" panose="02020603050405020304" pitchFamily="18" charset="0"/>
              <a:cs typeface="Times New Roman" panose="02020603050405020304" pitchFamily="18" charset="0"/>
            </a:endParaRPr>
          </a:p>
        </p:txBody>
      </p:sp>
      <p:sp>
        <p:nvSpPr>
          <p:cNvPr id="3" name="Plassholder for innhold 2"/>
          <p:cNvSpPr>
            <a:spLocks noGrp="1"/>
          </p:cNvSpPr>
          <p:nvPr>
            <p:ph idx="1"/>
          </p:nvPr>
        </p:nvSpPr>
        <p:spPr/>
        <p:txBody>
          <a:bodyPr/>
          <a:lstStyle/>
          <a:p>
            <a:endParaRPr lang="en-GB" dirty="0"/>
          </a:p>
        </p:txBody>
      </p:sp>
      <p:pic>
        <p:nvPicPr>
          <p:cNvPr id="4" name="Bilde 3"/>
          <p:cNvPicPr>
            <a:picLocks noChangeAspect="1"/>
          </p:cNvPicPr>
          <p:nvPr/>
        </p:nvPicPr>
        <p:blipFill>
          <a:blip r:embed="rId2"/>
          <a:stretch>
            <a:fillRect/>
          </a:stretch>
        </p:blipFill>
        <p:spPr>
          <a:xfrm>
            <a:off x="1547664" y="1760620"/>
            <a:ext cx="5714303" cy="4332676"/>
          </a:xfrm>
          <a:prstGeom prst="rect">
            <a:avLst/>
          </a:prstGeom>
        </p:spPr>
      </p:pic>
    </p:spTree>
    <p:extLst>
      <p:ext uri="{BB962C8B-B14F-4D97-AF65-F5344CB8AC3E}">
        <p14:creationId xmlns:p14="http://schemas.microsoft.com/office/powerpoint/2010/main" val="1149439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b="1" dirty="0" smtClean="0">
                <a:latin typeface="Times New Roman" panose="02020603050405020304" pitchFamily="18" charset="0"/>
                <a:cs typeface="Times New Roman" panose="02020603050405020304" pitchFamily="18" charset="0"/>
              </a:rPr>
              <a:t>Lift and drag forces</a:t>
            </a:r>
            <a:endParaRPr lang="en-GB" sz="3200" b="1" dirty="0">
              <a:latin typeface="Times New Roman" panose="02020603050405020304" pitchFamily="18" charset="0"/>
              <a:cs typeface="Times New Roman" panose="02020603050405020304" pitchFamily="18" charset="0"/>
            </a:endParaRPr>
          </a:p>
        </p:txBody>
      </p:sp>
      <p:pic>
        <p:nvPicPr>
          <p:cNvPr id="3" name="Bilde 2"/>
          <p:cNvPicPr>
            <a:picLocks noChangeAspect="1"/>
          </p:cNvPicPr>
          <p:nvPr/>
        </p:nvPicPr>
        <p:blipFill>
          <a:blip r:embed="rId2"/>
          <a:stretch>
            <a:fillRect/>
          </a:stretch>
        </p:blipFill>
        <p:spPr>
          <a:xfrm>
            <a:off x="2051720" y="1412776"/>
            <a:ext cx="5516822" cy="4730608"/>
          </a:xfrm>
          <a:prstGeom prst="rect">
            <a:avLst/>
          </a:prstGeom>
        </p:spPr>
      </p:pic>
    </p:spTree>
    <p:extLst>
      <p:ext uri="{BB962C8B-B14F-4D97-AF65-F5344CB8AC3E}">
        <p14:creationId xmlns:p14="http://schemas.microsoft.com/office/powerpoint/2010/main" val="1653088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Numerical</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sz="2000" b="1" dirty="0"/>
              <a:t>Question </a:t>
            </a:r>
            <a:r>
              <a:rPr lang="en-US" sz="2000" b="1" dirty="0" smtClean="0"/>
              <a:t>1:</a:t>
            </a:r>
            <a:r>
              <a:rPr lang="en-US" sz="2000" dirty="0" smtClean="0"/>
              <a:t> A </a:t>
            </a:r>
            <a:r>
              <a:rPr lang="en-US" sz="2000" dirty="0"/>
              <a:t>wind turbine travels with the speed is 20 m/s and has a blade length of 30 m. Calculate the wind power.</a:t>
            </a:r>
            <a:br>
              <a:rPr lang="en-US" sz="2000" dirty="0"/>
            </a:br>
            <a:r>
              <a:rPr lang="en-US" sz="2000" dirty="0"/>
              <a:t/>
            </a:r>
            <a:br>
              <a:rPr lang="en-US" sz="2000" dirty="0"/>
            </a:br>
            <a:r>
              <a:rPr lang="en-US" sz="2000" b="1" dirty="0"/>
              <a:t>Solution</a:t>
            </a:r>
            <a:r>
              <a:rPr lang="en-US" sz="2000" b="1" dirty="0" smtClean="0"/>
              <a:t>:</a:t>
            </a:r>
            <a:r>
              <a:rPr lang="en-US" sz="2000" dirty="0"/>
              <a:t/>
            </a:r>
            <a:br>
              <a:rPr lang="en-US" sz="2000" dirty="0"/>
            </a:br>
            <a:r>
              <a:rPr lang="en-US" sz="2000" dirty="0"/>
              <a:t>Given: Wind speed v = 20 m/s, blade length l = 30 m, air density </a:t>
            </a:r>
            <a:r>
              <a:rPr lang="en-US" sz="2000" dirty="0" smtClean="0"/>
              <a:t>ρ</a:t>
            </a:r>
            <a:r>
              <a:rPr lang="en-US" sz="2000" dirty="0"/>
              <a:t> = 1.23 </a:t>
            </a:r>
            <a:r>
              <a:rPr lang="en-US" sz="2000" dirty="0" smtClean="0"/>
              <a:t>kg/m^3,</a:t>
            </a:r>
            <a:r>
              <a:rPr lang="en-US" sz="2000" dirty="0"/>
              <a:t> </a:t>
            </a:r>
            <a:br>
              <a:rPr lang="en-US" sz="2000" dirty="0"/>
            </a:br>
            <a:r>
              <a:rPr lang="en-US" sz="2000" dirty="0"/>
              <a:t>area A = </a:t>
            </a:r>
            <a:r>
              <a:rPr lang="en-US" sz="2000" dirty="0" smtClean="0"/>
              <a:t>π</a:t>
            </a:r>
            <a:r>
              <a:rPr lang="en-US" sz="2000" dirty="0"/>
              <a:t> </a:t>
            </a:r>
            <a:r>
              <a:rPr lang="en-US" sz="2000" dirty="0" smtClean="0"/>
              <a:t>l^2</a:t>
            </a:r>
            <a:r>
              <a:rPr lang="en-US" sz="2000" dirty="0"/>
              <a:t> = </a:t>
            </a:r>
            <a:r>
              <a:rPr lang="en-US" sz="2000" dirty="0" smtClean="0"/>
              <a:t>π ×</a:t>
            </a:r>
            <a:r>
              <a:rPr lang="en-US" sz="2000" dirty="0"/>
              <a:t> </a:t>
            </a:r>
            <a:r>
              <a:rPr lang="en-US" sz="2000" dirty="0" smtClean="0"/>
              <a:t>30^2</a:t>
            </a:r>
            <a:r>
              <a:rPr lang="en-US" sz="2000" dirty="0"/>
              <a:t> = 2827.43 </a:t>
            </a:r>
            <a:r>
              <a:rPr lang="en-US" sz="2000" dirty="0" smtClean="0"/>
              <a:t>m^2</a:t>
            </a:r>
            <a:r>
              <a:rPr lang="en-US" sz="2000" dirty="0"/>
              <a:t> </a:t>
            </a:r>
            <a:br>
              <a:rPr lang="en-US" sz="2000" dirty="0"/>
            </a:br>
            <a:r>
              <a:rPr lang="en-US" sz="2000" dirty="0"/>
              <a:t/>
            </a:r>
            <a:br>
              <a:rPr lang="en-US" sz="2000" dirty="0"/>
            </a:br>
            <a:r>
              <a:rPr lang="en-US" sz="2000" dirty="0"/>
              <a:t>The wind power formula is given by,</a:t>
            </a:r>
            <a:br>
              <a:rPr lang="en-US" sz="2000" dirty="0"/>
            </a:br>
            <a:r>
              <a:rPr lang="en-US" sz="2000" dirty="0"/>
              <a:t/>
            </a:r>
            <a:br>
              <a:rPr lang="en-US" sz="2000" dirty="0"/>
            </a:br>
            <a:r>
              <a:rPr lang="en-US" sz="2000" dirty="0"/>
              <a:t>P = </a:t>
            </a:r>
            <a:r>
              <a:rPr lang="en-US" sz="2000" dirty="0" smtClean="0"/>
              <a:t>1/2</a:t>
            </a:r>
            <a:r>
              <a:rPr lang="en-US" sz="2000" dirty="0"/>
              <a:t> </a:t>
            </a:r>
            <a:r>
              <a:rPr lang="en-US" sz="2000" dirty="0" smtClean="0"/>
              <a:t>ρ</a:t>
            </a:r>
            <a:r>
              <a:rPr lang="en-US" sz="2000" dirty="0"/>
              <a:t> A </a:t>
            </a:r>
            <a:r>
              <a:rPr lang="en-US" sz="2000" dirty="0" smtClean="0"/>
              <a:t>V^3</a:t>
            </a:r>
            <a:r>
              <a:rPr lang="en-US" sz="2000" dirty="0"/>
              <a:t/>
            </a:r>
            <a:br>
              <a:rPr lang="en-US" sz="2000" dirty="0"/>
            </a:br>
            <a:r>
              <a:rPr lang="en-US" sz="2000" dirty="0"/>
              <a:t/>
            </a:r>
            <a:br>
              <a:rPr lang="en-US" sz="2000" dirty="0"/>
            </a:br>
            <a:r>
              <a:rPr lang="en-US" sz="2000" dirty="0"/>
              <a:t>P = </a:t>
            </a:r>
            <a:r>
              <a:rPr lang="en-US" sz="2000" dirty="0" smtClean="0"/>
              <a:t>1/2 ×</a:t>
            </a:r>
            <a:r>
              <a:rPr lang="en-US" sz="2000" dirty="0"/>
              <a:t> 1.23 </a:t>
            </a:r>
            <a:r>
              <a:rPr lang="en-US" sz="2000" dirty="0" smtClean="0"/>
              <a:t>kg/m^3</a:t>
            </a:r>
            <a:r>
              <a:rPr lang="en-US" sz="2000" dirty="0"/>
              <a:t> </a:t>
            </a:r>
            <a:r>
              <a:rPr lang="en-US" sz="2000" dirty="0" smtClean="0"/>
              <a:t>×</a:t>
            </a:r>
            <a:r>
              <a:rPr lang="en-US" sz="2000" dirty="0"/>
              <a:t> 2827.43 </a:t>
            </a:r>
            <a:r>
              <a:rPr lang="en-US" sz="2000" dirty="0" smtClean="0"/>
              <a:t>m^2</a:t>
            </a:r>
            <a:r>
              <a:rPr lang="en-US" sz="2000" dirty="0"/>
              <a:t> </a:t>
            </a:r>
            <a:r>
              <a:rPr lang="en-US" sz="2000" dirty="0" smtClean="0"/>
              <a:t>×</a:t>
            </a:r>
            <a:r>
              <a:rPr lang="en-US" sz="2000" dirty="0"/>
              <a:t> (</a:t>
            </a:r>
            <a:r>
              <a:rPr lang="en-US" sz="2000" dirty="0" smtClean="0"/>
              <a:t>20m/s)^3</a:t>
            </a:r>
            <a:r>
              <a:rPr lang="en-US" sz="2000" dirty="0"/>
              <a:t/>
            </a:r>
            <a:br>
              <a:rPr lang="en-US" sz="2000" dirty="0"/>
            </a:br>
            <a:r>
              <a:rPr lang="en-US" sz="2000" dirty="0"/>
              <a:t/>
            </a:r>
            <a:br>
              <a:rPr lang="en-US" sz="2000" dirty="0"/>
            </a:br>
            <a:r>
              <a:rPr lang="en-US" sz="2000" b="1" dirty="0"/>
              <a:t>P = 13.91 MW.</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163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latin typeface="Times New Roman" panose="02020603050405020304" pitchFamily="18" charset="0"/>
                <a:cs typeface="Times New Roman" panose="02020603050405020304" pitchFamily="18" charset="0"/>
              </a:rPr>
              <a:t>Design of Wind Turbine</a:t>
            </a:r>
            <a:endParaRPr lang="en-US" dirty="0"/>
          </a:p>
        </p:txBody>
      </p:sp>
      <p:sp>
        <p:nvSpPr>
          <p:cNvPr id="3" name="Content Placeholder 2"/>
          <p:cNvSpPr>
            <a:spLocks noGrp="1"/>
          </p:cNvSpPr>
          <p:nvPr>
            <p:ph idx="1"/>
          </p:nvPr>
        </p:nvSpPr>
        <p:spPr>
          <a:xfrm>
            <a:off x="457200" y="1340768"/>
            <a:ext cx="8229600" cy="5256584"/>
          </a:xfrm>
        </p:spPr>
        <p:txBody>
          <a:bodyPr>
            <a:normAutofit lnSpcReduction="10000"/>
          </a:bodyPr>
          <a:lstStyle/>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Main Rotor Design Method (ideal case</a:t>
            </a:r>
            <a:r>
              <a:rPr lang="en-US" sz="2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Determine basic configuration: orientation and blade </a:t>
            </a:r>
            <a:r>
              <a:rPr lang="en-US" sz="2000" dirty="0" smtClean="0">
                <a:latin typeface="Times New Roman" panose="02020603050405020304" pitchFamily="18" charset="0"/>
                <a:cs typeface="Times New Roman" panose="02020603050405020304" pitchFamily="18" charset="0"/>
              </a:rPr>
              <a:t>number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take site wind speed and desired power </a:t>
            </a:r>
            <a:r>
              <a:rPr lang="en-US" sz="2000" dirty="0" smtClean="0">
                <a:latin typeface="Times New Roman" panose="02020603050405020304" pitchFamily="18" charset="0"/>
                <a:cs typeface="Times New Roman" panose="02020603050405020304" pitchFamily="18" charset="0"/>
              </a:rPr>
              <a:t>output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Calculate rotor diameter (accounting for efficiency losses)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Select tip-speed ratio (</a:t>
            </a:r>
            <a:r>
              <a:rPr lang="en-US" sz="2000" dirty="0" smtClean="0">
                <a:latin typeface="Times New Roman" panose="02020603050405020304" pitchFamily="18" charset="0"/>
                <a:cs typeface="Times New Roman" panose="02020603050405020304" pitchFamily="18" charset="0"/>
              </a:rPr>
              <a:t>higher, </a:t>
            </a:r>
            <a:r>
              <a:rPr lang="en-US" sz="2000" dirty="0">
                <a:latin typeface="Times New Roman" panose="02020603050405020304" pitchFamily="18" charset="0"/>
                <a:cs typeface="Times New Roman" panose="02020603050405020304" pitchFamily="18" charset="0"/>
              </a:rPr>
              <a:t>more complex airfoils, noise) and blade number (higher efficiency with more blades</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Design blade including angle of attack, lift and drag </a:t>
            </a:r>
            <a:r>
              <a:rPr lang="en-US" sz="2000" dirty="0" smtClean="0">
                <a:latin typeface="Times New Roman" panose="02020603050405020304" pitchFamily="18" charset="0"/>
                <a:cs typeface="Times New Roman" panose="02020603050405020304" pitchFamily="18" charset="0"/>
              </a:rPr>
              <a:t>characteristics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Combine with theory or empirical methods to determine optimum blade shape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520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Introduction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focus on Renewable Energy Resources has increased significantly in the recent years in the wake of growing environmental pollution, rising energy demand and depleting fossil fuel resources. </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Different </a:t>
            </a:r>
            <a:r>
              <a:rPr lang="en-US" sz="2000" dirty="0">
                <a:latin typeface="Times New Roman" panose="02020603050405020304" pitchFamily="18" charset="0"/>
                <a:cs typeface="Times New Roman" panose="02020603050405020304" pitchFamily="18" charset="0"/>
              </a:rPr>
              <a:t>sources of renewable energy include biomass, solar, geothermal, hydroelectric, and wind</a:t>
            </a:r>
            <a:r>
              <a:rPr lang="en-US" sz="2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Among </a:t>
            </a:r>
            <a:r>
              <a:rPr lang="en-US" sz="2000" dirty="0">
                <a:latin typeface="Times New Roman" panose="02020603050405020304" pitchFamily="18" charset="0"/>
                <a:cs typeface="Times New Roman" panose="02020603050405020304" pitchFamily="18" charset="0"/>
              </a:rPr>
              <a:t>These resources wind has proved to be a cheaper alternative energy resource and hence extensive research efforts have been put to improve the technology of electricity generation through wind. </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Installed wind generation capacity resource has increased from 25,000 MW to more than 200,000 MW in 10 years (from 2001 to 2010).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178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itchFamily="18" charset="0"/>
                <a:cs typeface="Times New Roman" pitchFamily="18" charset="0"/>
              </a:rPr>
              <a:t>Advantages of Wind Energy </a:t>
            </a: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a:xfrm>
            <a:off x="395536" y="1340768"/>
            <a:ext cx="8229600" cy="4525963"/>
          </a:xfrm>
        </p:spPr>
        <p:txBody>
          <a:bodyPr/>
          <a:lstStyle/>
          <a:p>
            <a:endParaRPr lang="en-GB" dirty="0"/>
          </a:p>
          <a:p>
            <a:pPr>
              <a:buFont typeface="Wingdings" panose="05000000000000000000" pitchFamily="2" charset="2"/>
              <a:buChar char="v"/>
            </a:pPr>
            <a:r>
              <a:rPr lang="en-GB" sz="2000" dirty="0">
                <a:latin typeface="Times New Roman" pitchFamily="18" charset="0"/>
                <a:cs typeface="Times New Roman" pitchFamily="18" charset="0"/>
              </a:rPr>
              <a:t>Clean &amp; Environment friendly Fuel source </a:t>
            </a:r>
          </a:p>
          <a:p>
            <a:pPr>
              <a:buFont typeface="Wingdings" panose="05000000000000000000" pitchFamily="2" charset="2"/>
              <a:buChar char="v"/>
            </a:pPr>
            <a:r>
              <a:rPr lang="en-GB" sz="2000" dirty="0">
                <a:latin typeface="Times New Roman" pitchFamily="18" charset="0"/>
                <a:cs typeface="Times New Roman" pitchFamily="18" charset="0"/>
              </a:rPr>
              <a:t>Renewable &amp; </a:t>
            </a:r>
            <a:r>
              <a:rPr lang="en-GB" sz="2000" dirty="0" smtClean="0">
                <a:latin typeface="Times New Roman" pitchFamily="18" charset="0"/>
                <a:cs typeface="Times New Roman" pitchFamily="18" charset="0"/>
              </a:rPr>
              <a:t>Sustainable</a:t>
            </a:r>
            <a:endParaRPr lang="en-GB" sz="2000" dirty="0">
              <a:latin typeface="Times New Roman" pitchFamily="18" charset="0"/>
              <a:cs typeface="Times New Roman" pitchFamily="18" charset="0"/>
            </a:endParaRPr>
          </a:p>
          <a:p>
            <a:pPr>
              <a:buFont typeface="Wingdings" panose="05000000000000000000" pitchFamily="2" charset="2"/>
              <a:buChar char="v"/>
            </a:pPr>
            <a:r>
              <a:rPr lang="en-GB" sz="2000" dirty="0">
                <a:latin typeface="Times New Roman" pitchFamily="18" charset="0"/>
                <a:cs typeface="Times New Roman" pitchFamily="18" charset="0"/>
              </a:rPr>
              <a:t>Cost Effective </a:t>
            </a:r>
          </a:p>
          <a:p>
            <a:pPr>
              <a:buFont typeface="Wingdings" panose="05000000000000000000" pitchFamily="2" charset="2"/>
              <a:buChar char="v"/>
            </a:pPr>
            <a:r>
              <a:rPr lang="en-GB" sz="2000" dirty="0">
                <a:latin typeface="Times New Roman" pitchFamily="18" charset="0"/>
                <a:cs typeface="Times New Roman" pitchFamily="18" charset="0"/>
              </a:rPr>
              <a:t>Industrial and Domestic Installation </a:t>
            </a:r>
          </a:p>
          <a:p>
            <a:pPr>
              <a:buFont typeface="Wingdings" panose="05000000000000000000" pitchFamily="2" charset="2"/>
              <a:buChar char="v"/>
            </a:pPr>
            <a:r>
              <a:rPr lang="en-GB" sz="2000" dirty="0">
                <a:latin typeface="Times New Roman" pitchFamily="18" charset="0"/>
                <a:cs typeface="Times New Roman" pitchFamily="18" charset="0"/>
              </a:rPr>
              <a:t>Job Creation </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latin typeface="Times New Roman" pitchFamily="18" charset="0"/>
              <a:cs typeface="Times New Roman" pitchFamily="18" charset="0"/>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latin typeface="Times New Roman" pitchFamily="18" charset="0"/>
              <a:cs typeface="Times New Roman" pitchFamily="18" charset="0"/>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66635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48072"/>
          </a:xfrm>
        </p:spPr>
        <p:txBody>
          <a:bodyPr>
            <a:normAutofit/>
          </a:bodyPr>
          <a:lstStyle/>
          <a:p>
            <a:r>
              <a:rPr lang="en-GB" sz="2800" b="1" dirty="0">
                <a:latin typeface="Times New Roman" pitchFamily="18" charset="0"/>
                <a:cs typeface="Times New Roman" pitchFamily="18" charset="0"/>
              </a:rPr>
              <a:t>Disadvantages of Wind Energy </a:t>
            </a:r>
            <a:endParaRPr lang="en-GB" sz="2800" dirty="0">
              <a:latin typeface="Times New Roman" pitchFamily="18" charset="0"/>
              <a:cs typeface="Times New Roman" pitchFamily="18" charset="0"/>
            </a:endParaRPr>
          </a:p>
        </p:txBody>
      </p:sp>
      <p:sp>
        <p:nvSpPr>
          <p:cNvPr id="3" name="Content Placeholder 2"/>
          <p:cNvSpPr>
            <a:spLocks noGrp="1"/>
          </p:cNvSpPr>
          <p:nvPr>
            <p:ph idx="1"/>
          </p:nvPr>
        </p:nvSpPr>
        <p:spPr>
          <a:xfrm>
            <a:off x="395536" y="1700808"/>
            <a:ext cx="8229600" cy="4525963"/>
          </a:xfrm>
        </p:spPr>
        <p:txBody>
          <a:bodyPr>
            <a:normAutofit fontScale="25000" lnSpcReduction="20000"/>
          </a:bodyPr>
          <a:lstStyle/>
          <a:p>
            <a:endParaRPr lang="en-GB" sz="8000" dirty="0">
              <a:latin typeface="Times New Roman" pitchFamily="18" charset="0"/>
              <a:cs typeface="Times New Roman" pitchFamily="18" charset="0"/>
            </a:endParaRPr>
          </a:p>
          <a:p>
            <a:pPr>
              <a:buFont typeface="Wingdings" panose="05000000000000000000" pitchFamily="2" charset="2"/>
              <a:buChar char="v"/>
            </a:pPr>
            <a:r>
              <a:rPr lang="en-US" sz="8000" dirty="0">
                <a:latin typeface="Times New Roman" pitchFamily="18" charset="0"/>
                <a:cs typeface="Times New Roman" pitchFamily="18" charset="0"/>
              </a:rPr>
              <a:t>Fluctuation of Wind and Good wind sites </a:t>
            </a:r>
            <a:endParaRPr lang="en-GB" sz="8000" dirty="0">
              <a:latin typeface="Times New Roman" pitchFamily="18" charset="0"/>
              <a:cs typeface="Times New Roman" pitchFamily="18" charset="0"/>
            </a:endParaRPr>
          </a:p>
          <a:p>
            <a:pPr>
              <a:buFont typeface="Wingdings" panose="05000000000000000000" pitchFamily="2" charset="2"/>
              <a:buChar char="v"/>
            </a:pPr>
            <a:r>
              <a:rPr lang="en-GB" sz="8000" dirty="0">
                <a:latin typeface="Times New Roman" pitchFamily="18" charset="0"/>
                <a:cs typeface="Times New Roman" pitchFamily="18" charset="0"/>
              </a:rPr>
              <a:t>Noise and aesthetic </a:t>
            </a:r>
            <a:r>
              <a:rPr lang="en-GB" sz="8000" dirty="0" smtClean="0">
                <a:latin typeface="Times New Roman" pitchFamily="18" charset="0"/>
                <a:cs typeface="Times New Roman" pitchFamily="18" charset="0"/>
              </a:rPr>
              <a:t>pollution</a:t>
            </a:r>
            <a:endParaRPr lang="en-GB" sz="8000" dirty="0">
              <a:latin typeface="Times New Roman" pitchFamily="18" charset="0"/>
              <a:cs typeface="Times New Roman" pitchFamily="18" charset="0"/>
            </a:endParaRPr>
          </a:p>
          <a:p>
            <a:pPr>
              <a:buFont typeface="Wingdings" panose="05000000000000000000" pitchFamily="2" charset="2"/>
              <a:buChar char="v"/>
            </a:pPr>
            <a:r>
              <a:rPr lang="en-US" sz="8000" dirty="0">
                <a:latin typeface="Times New Roman" pitchFamily="18" charset="0"/>
                <a:cs typeface="Times New Roman" pitchFamily="18" charset="0"/>
              </a:rPr>
              <a:t>Not a profitable use of land </a:t>
            </a:r>
            <a:endParaRPr lang="en-GB" sz="8000" dirty="0">
              <a:latin typeface="Times New Roman" pitchFamily="18" charset="0"/>
              <a:cs typeface="Times New Roman" pitchFamily="18" charset="0"/>
            </a:endParaRPr>
          </a:p>
          <a:p>
            <a:pPr>
              <a:buFont typeface="Wingdings" panose="05000000000000000000" pitchFamily="2" charset="2"/>
              <a:buChar char="v"/>
            </a:pPr>
            <a:r>
              <a:rPr lang="en-GB" sz="8000" dirty="0">
                <a:latin typeface="Times New Roman" pitchFamily="18" charset="0"/>
                <a:cs typeface="Times New Roman" pitchFamily="18" charset="0"/>
              </a:rPr>
              <a:t>Threat to wildlife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b="1" dirty="0" smtClean="0"/>
              <a:t> </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dirty="0" smtClean="0"/>
          </a:p>
          <a:p>
            <a:endParaRPr lang="en-GB" dirty="0"/>
          </a:p>
        </p:txBody>
      </p:sp>
    </p:spTree>
    <p:extLst>
      <p:ext uri="{BB962C8B-B14F-4D97-AF65-F5344CB8AC3E}">
        <p14:creationId xmlns:p14="http://schemas.microsoft.com/office/powerpoint/2010/main" val="189383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ChangeArrowheads="1"/>
          </p:cNvSpPr>
          <p:nvPr/>
        </p:nvSpPr>
        <p:spPr bwMode="auto">
          <a:xfrm>
            <a:off x="611560" y="688975"/>
            <a:ext cx="7772400" cy="86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endParaRPr lang="en-GB" dirty="0"/>
          </a:p>
          <a:p>
            <a:pPr algn="ctr"/>
            <a:r>
              <a:rPr lang="en-GB" dirty="0"/>
              <a:t> </a:t>
            </a:r>
            <a:r>
              <a:rPr lang="en-GB" sz="3200" b="1" dirty="0">
                <a:solidFill>
                  <a:schemeClr val="tx1"/>
                </a:solidFill>
                <a:latin typeface="Times New Roman" pitchFamily="18" charset="0"/>
                <a:cs typeface="Times New Roman" pitchFamily="18" charset="0"/>
              </a:rPr>
              <a:t>Wind Energy </a:t>
            </a:r>
            <a:endParaRPr lang="en-US" sz="3200" b="1" dirty="0">
              <a:solidFill>
                <a:schemeClr val="tx1"/>
              </a:solidFill>
              <a:latin typeface="Times New Roman" pitchFamily="18" charset="0"/>
              <a:cs typeface="Times New Roman" pitchFamily="18" charset="0"/>
            </a:endParaRPr>
          </a:p>
        </p:txBody>
      </p:sp>
      <p:sp>
        <p:nvSpPr>
          <p:cNvPr id="13" name="Rectangle 12"/>
          <p:cNvSpPr>
            <a:spLocks noGrp="1" noChangeArrowheads="1"/>
          </p:cNvSpPr>
          <p:nvPr/>
        </p:nvSpPr>
        <p:spPr bwMode="auto">
          <a:xfrm>
            <a:off x="251520" y="1988840"/>
            <a:ext cx="562260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endParaRPr lang="en-GB" sz="2800" dirty="0"/>
          </a:p>
          <a:p>
            <a:pPr algn="just">
              <a:buFont typeface="Wingdings" panose="05000000000000000000" pitchFamily="2" charset="2"/>
              <a:buChar char="v"/>
            </a:pPr>
            <a:r>
              <a:rPr lang="en-US" sz="2000" dirty="0">
                <a:latin typeface="Times New Roman" pitchFamily="18" charset="0"/>
                <a:cs typeface="Times New Roman" pitchFamily="18" charset="0"/>
              </a:rPr>
              <a:t> </a:t>
            </a:r>
            <a:r>
              <a:rPr lang="en-US" sz="2000" dirty="0">
                <a:effectLst/>
                <a:latin typeface="Times New Roman" pitchFamily="18" charset="0"/>
                <a:cs typeface="Times New Roman" pitchFamily="18" charset="0"/>
              </a:rPr>
              <a:t>Wind is a form of solar energy. Winds are caused by the uneven heating of the atmosphere by the sun, the irregularities of the earth's surface, and rotation of the earth</a:t>
            </a:r>
            <a:r>
              <a:rPr lang="en-US" sz="2000" dirty="0" smtClean="0">
                <a:effectLst/>
                <a:latin typeface="Times New Roman" pitchFamily="18" charset="0"/>
                <a:cs typeface="Times New Roman" pitchFamily="18" charset="0"/>
              </a:rPr>
              <a:t>.</a:t>
            </a:r>
          </a:p>
          <a:p>
            <a:pPr algn="just">
              <a:buFont typeface="Wingdings" panose="05000000000000000000" pitchFamily="2" charset="2"/>
              <a:buChar char="v"/>
            </a:pPr>
            <a:r>
              <a:rPr lang="en-US" sz="2000" dirty="0" smtClean="0">
                <a:effectLst/>
                <a:latin typeface="Times New Roman" pitchFamily="18" charset="0"/>
                <a:cs typeface="Times New Roman" pitchFamily="18" charset="0"/>
              </a:rPr>
              <a:t> </a:t>
            </a:r>
          </a:p>
          <a:p>
            <a:pPr algn="just">
              <a:buFont typeface="Wingdings" panose="05000000000000000000" pitchFamily="2" charset="2"/>
              <a:buChar char="v"/>
            </a:pPr>
            <a:r>
              <a:rPr lang="en-US" sz="2000" dirty="0">
                <a:effectLst/>
                <a:latin typeface="Times New Roman" pitchFamily="18" charset="0"/>
                <a:cs typeface="Times New Roman" pitchFamily="18" charset="0"/>
              </a:rPr>
              <a:t> Wind energy (or wind power) describes the process by which wind is used to generate electricity</a:t>
            </a:r>
            <a:r>
              <a:rPr lang="en-US" sz="2000" dirty="0" smtClean="0">
                <a:effectLst/>
                <a:latin typeface="Times New Roman" pitchFamily="18" charset="0"/>
                <a:cs typeface="Times New Roman" pitchFamily="18" charset="0"/>
              </a:rPr>
              <a:t>.</a:t>
            </a:r>
          </a:p>
          <a:p>
            <a:pPr algn="just">
              <a:buFont typeface="Wingdings" panose="05000000000000000000" pitchFamily="2" charset="2"/>
              <a:buChar char="v"/>
            </a:pPr>
            <a:endParaRPr lang="en-US" sz="2000" dirty="0" smtClean="0">
              <a:effectLst/>
              <a:latin typeface="Times New Roman" pitchFamily="18" charset="0"/>
              <a:cs typeface="Times New Roman" pitchFamily="18" charset="0"/>
            </a:endParaRPr>
          </a:p>
          <a:p>
            <a:pPr algn="just">
              <a:buFont typeface="Wingdings" panose="05000000000000000000" pitchFamily="2" charset="2"/>
              <a:buChar char="v"/>
            </a:pPr>
            <a:r>
              <a:rPr lang="en-US" sz="2000" dirty="0">
                <a:effectLst/>
                <a:latin typeface="Times New Roman" pitchFamily="18" charset="0"/>
                <a:cs typeface="Times New Roman" pitchFamily="18" charset="0"/>
              </a:rPr>
              <a:t>Wind energy is the most reliable and effective renewable energy resource for responding to growing demand</a:t>
            </a:r>
            <a:endParaRPr lang="en-US" sz="2000" dirty="0" smtClean="0">
              <a:effectLst/>
              <a:latin typeface="Times New Roman" pitchFamily="18" charset="0"/>
              <a:cs typeface="Times New Roman" pitchFamily="18" charset="0"/>
            </a:endParaRPr>
          </a:p>
        </p:txBody>
      </p:sp>
      <p:sp>
        <p:nvSpPr>
          <p:cNvPr id="14" name="Rectangle 13"/>
          <p:cNvSpPr>
            <a:spLocks noChangeArrowheads="1"/>
          </p:cNvSpPr>
          <p:nvPr/>
        </p:nvSpPr>
        <p:spPr bwMode="auto">
          <a:xfrm>
            <a:off x="1302123" y="1712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GB"/>
          </a:p>
        </p:txBody>
      </p:sp>
      <p:grpSp>
        <p:nvGrpSpPr>
          <p:cNvPr id="15" name="Group 14"/>
          <p:cNvGrpSpPr>
            <a:grpSpLocks/>
          </p:cNvGrpSpPr>
          <p:nvPr/>
        </p:nvGrpSpPr>
        <p:grpSpPr bwMode="auto">
          <a:xfrm>
            <a:off x="-2665040" y="3203575"/>
            <a:ext cx="6858000" cy="3251200"/>
            <a:chOff x="0" y="2048"/>
            <a:chExt cx="4320" cy="2048"/>
          </a:xfrm>
        </p:grpSpPr>
        <p:sp>
          <p:nvSpPr>
            <p:cNvPr id="18" name="Rectangle 17"/>
            <p:cNvSpPr>
              <a:spLocks noChangeArrowheads="1"/>
            </p:cNvSpPr>
            <p:nvPr/>
          </p:nvSpPr>
          <p:spPr bwMode="auto">
            <a:xfrm>
              <a:off x="0" y="2048"/>
              <a:ext cx="4320"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GB"/>
            </a:p>
          </p:txBody>
        </p:sp>
        <p:sp>
          <p:nvSpPr>
            <p:cNvPr id="19" name="Rectangle 18"/>
            <p:cNvSpPr>
              <a:spLocks noChangeArrowheads="1"/>
            </p:cNvSpPr>
            <p:nvPr/>
          </p:nvSpPr>
          <p:spPr bwMode="auto">
            <a:xfrm>
              <a:off x="0" y="2048"/>
              <a:ext cx="4320" cy="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a:r>
                <a:rPr lang="en-US" sz="800">
                  <a:latin typeface="Verdana" pitchFamily="34" charset="0"/>
                </a:rPr>
                <a:t>  </a:t>
              </a:r>
              <a:r>
                <a:rPr lang="en-US" sz="17900">
                  <a:latin typeface="Verdana" pitchFamily="34" charset="0"/>
                </a:rPr>
                <a:t> </a:t>
              </a:r>
              <a:r>
                <a:rPr lang="en-US" sz="800">
                  <a:latin typeface="Verdana" pitchFamily="34" charset="0"/>
                </a:rPr>
                <a:t>                                              </a:t>
              </a:r>
            </a:p>
            <a:p>
              <a:pPr algn="just" eaLnBrk="0" hangingPunct="0"/>
              <a:endParaRPr lang="en-US" sz="800">
                <a:latin typeface="Verdana"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91" y="2420888"/>
            <a:ext cx="2880320" cy="3580309"/>
          </a:xfrm>
          <a:prstGeom prst="rect">
            <a:avLst/>
          </a:prstGeom>
        </p:spPr>
      </p:pic>
    </p:spTree>
    <p:extLst>
      <p:ext uri="{BB962C8B-B14F-4D97-AF65-F5344CB8AC3E}">
        <p14:creationId xmlns:p14="http://schemas.microsoft.com/office/powerpoint/2010/main" val="292150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Times New Roman" pitchFamily="18" charset="0"/>
                <a:cs typeface="Times New Roman" pitchFamily="18" charset="0"/>
              </a:rPr>
              <a:t/>
            </a:r>
            <a:br>
              <a:rPr lang="en-GB"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How Wind Power Is Generated: </a:t>
            </a: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en-GB" dirty="0"/>
          </a:p>
          <a:p>
            <a:r>
              <a:rPr lang="en-US" dirty="0"/>
              <a:t> </a:t>
            </a:r>
            <a:r>
              <a:rPr lang="en-US" sz="2200" dirty="0">
                <a:latin typeface="Times New Roman" pitchFamily="18" charset="0"/>
                <a:cs typeface="Times New Roman" pitchFamily="18" charset="0"/>
              </a:rPr>
              <a:t>The terms "wind energy" or "wind power" describe the process by which the wind is used to generate mechanical power or electricity</a:t>
            </a:r>
            <a:r>
              <a:rPr lang="en-US" sz="2200" dirty="0" smtClean="0">
                <a:latin typeface="Times New Roman" pitchFamily="18" charset="0"/>
                <a:cs typeface="Times New Roman" pitchFamily="18" charset="0"/>
              </a:rPr>
              <a:t>.</a:t>
            </a: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Wind turbines convert the kinetic energy </a:t>
            </a:r>
            <a:r>
              <a:rPr lang="en-US" sz="2200" dirty="0" smtClean="0">
                <a:latin typeface="Times New Roman" pitchFamily="18" charset="0"/>
                <a:cs typeface="Times New Roman" pitchFamily="18" charset="0"/>
              </a:rPr>
              <a:t>of</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the wind into mechanical power. </a:t>
            </a:r>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This mechanical power can be used for specific tasks </a:t>
            </a:r>
            <a:r>
              <a:rPr lang="en-US" sz="2200" dirty="0" smtClean="0">
                <a:latin typeface="Times New Roman" pitchFamily="18" charset="0"/>
                <a:cs typeface="Times New Roman" pitchFamily="18" charset="0"/>
              </a:rPr>
              <a:t>such as a </a:t>
            </a:r>
            <a:r>
              <a:rPr lang="en-US" sz="2200" dirty="0">
                <a:latin typeface="Times New Roman" pitchFamily="18" charset="0"/>
                <a:cs typeface="Times New Roman" pitchFamily="18" charset="0"/>
              </a:rPr>
              <a:t>generator can convert this mechanical power into electricity to power homes, businesses, schools, and the like. </a:t>
            </a:r>
            <a:endParaRPr lang="en-GB" sz="2200" dirty="0">
              <a:latin typeface="Times New Roman" pitchFamily="18" charset="0"/>
              <a:cs typeface="Times New Roman" pitchFamily="18" charset="0"/>
            </a:endParaRPr>
          </a:p>
        </p:txBody>
      </p:sp>
    </p:spTree>
    <p:extLst>
      <p:ext uri="{BB962C8B-B14F-4D97-AF65-F5344CB8AC3E}">
        <p14:creationId xmlns:p14="http://schemas.microsoft.com/office/powerpoint/2010/main" val="6580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Wind Energy in Pakistan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340768"/>
            <a:ext cx="8229600" cy="4925144"/>
          </a:xfrm>
        </p:spPr>
        <p:txBody>
          <a:bodyPr>
            <a:normAutofit/>
          </a:bodyPr>
          <a:lstStyle/>
          <a:p>
            <a:r>
              <a:rPr lang="en-US" sz="2000" dirty="0">
                <a:latin typeface="Times New Roman" panose="02020603050405020304" pitchFamily="18" charset="0"/>
                <a:cs typeface="Times New Roman" panose="02020603050405020304" pitchFamily="18" charset="0"/>
              </a:rPr>
              <a:t>Wind power is a form of renewable energy in Pakistan which makes up more than 6% of the total electricity production in the country.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of 2018, wind power capacity in Pakistan was 1,237 MW</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government is looking to increase the share of renewable energy and plans to add around </a:t>
            </a:r>
            <a:r>
              <a:rPr lang="en-US" sz="2000" dirty="0" smtClean="0">
                <a:latin typeface="Times New Roman" panose="02020603050405020304" pitchFamily="18" charset="0"/>
                <a:cs typeface="Times New Roman" panose="02020603050405020304" pitchFamily="18" charset="0"/>
              </a:rPr>
              <a:t>3.5 GW </a:t>
            </a:r>
            <a:r>
              <a:rPr lang="en-US" sz="2000" dirty="0">
                <a:latin typeface="Times New Roman" panose="02020603050405020304" pitchFamily="18" charset="0"/>
                <a:cs typeface="Times New Roman" panose="02020603050405020304" pitchFamily="18" charset="0"/>
              </a:rPr>
              <a:t>of wind energy capacity by 2018</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140968"/>
            <a:ext cx="4763244" cy="3572433"/>
          </a:xfrm>
          <a:prstGeom prst="rect">
            <a:avLst/>
          </a:prstGeom>
        </p:spPr>
      </p:pic>
    </p:spTree>
    <p:extLst>
      <p:ext uri="{BB962C8B-B14F-4D97-AF65-F5344CB8AC3E}">
        <p14:creationId xmlns:p14="http://schemas.microsoft.com/office/powerpoint/2010/main" val="158906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3200" b="1" dirty="0">
                <a:latin typeface="Times New Roman" panose="02020603050405020304" pitchFamily="18" charset="0"/>
                <a:cs typeface="Times New Roman" panose="02020603050405020304" pitchFamily="18" charset="0"/>
              </a:rPr>
              <a:t>Wind Energy in Pakistan</a:t>
            </a:r>
            <a:endParaRPr lang="en-US" sz="3200" dirty="0"/>
          </a:p>
        </p:txBody>
      </p:sp>
      <p:sp>
        <p:nvSpPr>
          <p:cNvPr id="3" name="Content Placeholder 2"/>
          <p:cNvSpPr>
            <a:spLocks noGrp="1"/>
          </p:cNvSpPr>
          <p:nvPr>
            <p:ph idx="1"/>
          </p:nvPr>
        </p:nvSpPr>
        <p:spPr>
          <a:xfrm>
            <a:off x="467544" y="1196752"/>
            <a:ext cx="8229600" cy="4997152"/>
          </a:xfrm>
        </p:spPr>
        <p:txBody>
          <a:bodyPr>
            <a:normAutofit/>
          </a:bodyPr>
          <a:lstStyle/>
          <a:p>
            <a:pPr>
              <a:buFont typeface="Wingdings" panose="05000000000000000000" pitchFamily="2" charset="2"/>
              <a:buChar char="v"/>
            </a:pPr>
            <a:r>
              <a:rPr lang="en-US" sz="2000" b="1" dirty="0" err="1" smtClean="0">
                <a:latin typeface="Times New Roman" panose="02020603050405020304" pitchFamily="18" charset="0"/>
                <a:cs typeface="Times New Roman" panose="02020603050405020304" pitchFamily="18" charset="0"/>
              </a:rPr>
              <a:t>Jhimpir</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Wind Farm</a:t>
            </a:r>
          </a:p>
          <a:p>
            <a:r>
              <a:rPr lang="en-US" sz="1800" dirty="0">
                <a:latin typeface="Times New Roman" panose="02020603050405020304" pitchFamily="18" charset="0"/>
                <a:cs typeface="Times New Roman" panose="02020603050405020304" pitchFamily="18" charset="0"/>
              </a:rPr>
              <a:t>The </a:t>
            </a:r>
            <a:r>
              <a:rPr lang="en-US" sz="1800" dirty="0" err="1">
                <a:latin typeface="Times New Roman" panose="02020603050405020304" pitchFamily="18" charset="0"/>
                <a:cs typeface="Times New Roman" panose="02020603050405020304" pitchFamily="18" charset="0"/>
              </a:rPr>
              <a:t>Jhimpir</a:t>
            </a:r>
            <a:r>
              <a:rPr lang="en-US" sz="1800" dirty="0">
                <a:latin typeface="Times New Roman" panose="02020603050405020304" pitchFamily="18" charset="0"/>
                <a:cs typeface="Times New Roman" panose="02020603050405020304" pitchFamily="18" charset="0"/>
              </a:rPr>
              <a:t> Wind Power Plant was developed in </a:t>
            </a:r>
            <a:r>
              <a:rPr lang="en-US" sz="1800" dirty="0" err="1">
                <a:latin typeface="Times New Roman" panose="02020603050405020304" pitchFamily="18" charset="0"/>
                <a:cs typeface="Times New Roman" panose="02020603050405020304" pitchFamily="18" charset="0"/>
              </a:rPr>
              <a:t>Jhimpir</a:t>
            </a:r>
            <a:r>
              <a:rPr lang="en-US" sz="1800" dirty="0">
                <a:latin typeface="Times New Roman" panose="02020603050405020304" pitchFamily="18" charset="0"/>
                <a:cs typeface="Times New Roman" panose="02020603050405020304" pitchFamily="18" charset="0"/>
              </a:rPr>
              <a:t>, Sindh by </a:t>
            </a:r>
            <a:r>
              <a:rPr lang="en-US" sz="1800" dirty="0" err="1">
                <a:latin typeface="Times New Roman" panose="02020603050405020304" pitchFamily="18" charset="0"/>
                <a:cs typeface="Times New Roman" panose="02020603050405020304" pitchFamily="18" charset="0"/>
              </a:rPr>
              <a:t>Zorlu</a:t>
            </a:r>
            <a:r>
              <a:rPr lang="en-US" sz="1800" dirty="0">
                <a:latin typeface="Times New Roman" panose="02020603050405020304" pitchFamily="18" charset="0"/>
                <a:cs typeface="Times New Roman" panose="02020603050405020304" pitchFamily="18" charset="0"/>
              </a:rPr>
              <a:t> Energy Pakistan. The total cost of project is $136 million</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Completed in 2002, it has a total capacity of 50 MW. This wind Corridor has a 50000 megawatt potential with average wind speeds over 7 meter per second. The government has announced upfront tariff and ROI of 17 percent which is highest in the world. There are 14 projects in the pipeline out of which 50 MW FFCEL project will achieve COD by mid December 2012</a:t>
            </a:r>
            <a:r>
              <a:rPr lang="en-US" sz="1800" dirty="0" smtClean="0">
                <a:latin typeface="Times New Roman" panose="02020603050405020304" pitchFamily="18" charset="0"/>
                <a:cs typeface="Times New Roman" panose="02020603050405020304" pitchFamily="18" charset="0"/>
              </a:rPr>
              <a:t>.</a:t>
            </a:r>
          </a:p>
          <a:p>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573016"/>
            <a:ext cx="4467213" cy="2959529"/>
          </a:xfrm>
          <a:prstGeom prst="rect">
            <a:avLst/>
          </a:prstGeom>
        </p:spPr>
      </p:pic>
    </p:spTree>
    <p:extLst>
      <p:ext uri="{BB962C8B-B14F-4D97-AF65-F5344CB8AC3E}">
        <p14:creationId xmlns:p14="http://schemas.microsoft.com/office/powerpoint/2010/main" val="1569019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8277" y="548681"/>
            <a:ext cx="7563371" cy="1008111"/>
          </a:xfrm>
        </p:spPr>
        <p:txBody>
          <a:bodyPr>
            <a:noAutofit/>
          </a:bodyPr>
          <a:lstStyle/>
          <a:p>
            <a:r>
              <a:rPr lang="en-GB" sz="3200" b="1" dirty="0" smtClean="0">
                <a:latin typeface="Times New Roman" panose="02020603050405020304" pitchFamily="18" charset="0"/>
                <a:cs typeface="Times New Roman" panose="02020603050405020304" pitchFamily="18" charset="0"/>
              </a:rPr>
              <a:t>Wind Physics</a:t>
            </a:r>
            <a:br>
              <a:rPr lang="en-GB" sz="3200" b="1" dirty="0" smtClean="0">
                <a:latin typeface="Times New Roman" panose="02020603050405020304" pitchFamily="18" charset="0"/>
                <a:cs typeface="Times New Roman" panose="02020603050405020304" pitchFamily="18" charset="0"/>
              </a:rPr>
            </a:br>
            <a:r>
              <a:rPr lang="en-GB" sz="3200" b="1" dirty="0" smtClean="0">
                <a:latin typeface="Times New Roman" panose="02020603050405020304" pitchFamily="18" charset="0"/>
                <a:cs typeface="Times New Roman" panose="02020603050405020304" pitchFamily="18" charset="0"/>
              </a:rPr>
              <a:t>Available wind power</a:t>
            </a:r>
            <a:endParaRPr lang="en-GB"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Plassholder for innhold 2"/>
              <p:cNvSpPr>
                <a:spLocks noGrp="1"/>
              </p:cNvSpPr>
              <p:nvPr>
                <p:ph idx="1"/>
              </p:nvPr>
            </p:nvSpPr>
            <p:spPr>
              <a:xfrm>
                <a:off x="467544" y="1628800"/>
                <a:ext cx="8229600" cy="4392488"/>
              </a:xfrm>
            </p:spPr>
            <p:txBody>
              <a:bodyPr numCol="2">
                <a:normAutofit/>
              </a:bodyPr>
              <a:lstStyle/>
              <a:p>
                <a:pPr marL="0" indent="0">
                  <a:buNone/>
                </a:pPr>
                <a:r>
                  <a:rPr lang="en-GB" sz="2000" dirty="0" smtClean="0">
                    <a:latin typeface="Times New Roman" panose="02020603050405020304" pitchFamily="18" charset="0"/>
                    <a:cs typeface="Times New Roman" panose="02020603050405020304" pitchFamily="18" charset="0"/>
                  </a:rPr>
                  <a:t>Wind power depends on:</a:t>
                </a:r>
              </a:p>
              <a:p>
                <a:pPr lvl="1">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Amount of air (volume)</a:t>
                </a:r>
              </a:p>
              <a:p>
                <a:pPr lvl="1">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Speed of air (velocity)</a:t>
                </a:r>
              </a:p>
              <a:p>
                <a:pPr lvl="1">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Mass of air (density)</a:t>
                </a:r>
              </a:p>
              <a:p>
                <a:pPr lvl="1">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Flowing through area of interest (flux)</a:t>
                </a:r>
                <a:endParaRPr lang="en-GB" sz="2000" dirty="0">
                  <a:latin typeface="Times New Roman" panose="02020603050405020304" pitchFamily="18" charset="0"/>
                  <a:cs typeface="Times New Roman" panose="02020603050405020304" pitchFamily="18" charset="0"/>
                </a:endParaRPr>
              </a:p>
              <a:p>
                <a:r>
                  <a:rPr lang="en-GB" sz="2000" dirty="0" smtClean="0">
                    <a:latin typeface="Times New Roman" panose="02020603050405020304" pitchFamily="18" charset="0"/>
                    <a:cs typeface="Times New Roman" panose="02020603050405020304" pitchFamily="18" charset="0"/>
                  </a:rPr>
                  <a:t>Kinetic energy: </a:t>
                </a:r>
                <a14:m>
                  <m:oMath xmlns:m="http://schemas.openxmlformats.org/officeDocument/2006/math">
                    <m:r>
                      <a:rPr lang="nb-NO" sz="2000" b="0" i="1" smtClean="0">
                        <a:latin typeface="Cambria Math" panose="02040503050406030204" pitchFamily="18" charset="0"/>
                      </a:rPr>
                      <m:t>𝐾𝐸</m:t>
                    </m:r>
                    <m:r>
                      <a:rPr lang="nb-NO" sz="2000" b="0" i="1" smtClean="0">
                        <a:latin typeface="Cambria Math" panose="02040503050406030204" pitchFamily="18" charset="0"/>
                      </a:rPr>
                      <m:t>=</m:t>
                    </m:r>
                    <m:f>
                      <m:fPr>
                        <m:ctrlPr>
                          <a:rPr lang="nb-NO" sz="2000" b="0" i="1" smtClean="0">
                            <a:latin typeface="Cambria Math" panose="02040503050406030204" pitchFamily="18" charset="0"/>
                          </a:rPr>
                        </m:ctrlPr>
                      </m:fPr>
                      <m:num>
                        <m:r>
                          <a:rPr lang="nb-NO" sz="2000" b="0" i="1" smtClean="0">
                            <a:latin typeface="Cambria Math" panose="02040503050406030204" pitchFamily="18" charset="0"/>
                          </a:rPr>
                          <m:t>1</m:t>
                        </m:r>
                      </m:num>
                      <m:den>
                        <m:r>
                          <a:rPr lang="nb-NO" sz="2000" b="0" i="1" smtClean="0">
                            <a:latin typeface="Cambria Math" panose="02040503050406030204" pitchFamily="18" charset="0"/>
                          </a:rPr>
                          <m:t>2</m:t>
                        </m:r>
                      </m:den>
                    </m:f>
                    <m:r>
                      <a:rPr lang="nb-NO" sz="2000" b="0" i="1" smtClean="0">
                        <a:latin typeface="Cambria Math" panose="02040503050406030204" pitchFamily="18" charset="0"/>
                      </a:rPr>
                      <m:t>𝑚</m:t>
                    </m:r>
                    <m:sSup>
                      <m:sSupPr>
                        <m:ctrlPr>
                          <a:rPr lang="nb-NO" sz="2000" b="0" i="1" smtClean="0">
                            <a:latin typeface="Cambria Math" panose="02040503050406030204" pitchFamily="18" charset="0"/>
                          </a:rPr>
                        </m:ctrlPr>
                      </m:sSupPr>
                      <m:e>
                        <m:r>
                          <m:rPr>
                            <m:sty m:val="p"/>
                          </m:rPr>
                          <a:rPr lang="nb-NO" sz="2000" b="0" i="0" smtClean="0">
                            <a:latin typeface="Cambria Math" panose="02040503050406030204" pitchFamily="18" charset="0"/>
                          </a:rPr>
                          <m:t>v</m:t>
                        </m:r>
                      </m:e>
                      <m:sup>
                        <m:r>
                          <a:rPr lang="nb-NO" sz="2000" b="0" i="1" smtClean="0">
                            <a:latin typeface="Cambria Math" panose="02040503050406030204" pitchFamily="18" charset="0"/>
                          </a:rPr>
                          <m:t>2</m:t>
                        </m:r>
                      </m:sup>
                    </m:sSup>
                  </m:oMath>
                </a14:m>
                <a:endParaRPr lang="en-GB" sz="2000" dirty="0" smtClean="0">
                  <a:latin typeface="Times New Roman" panose="02020603050405020304" pitchFamily="18" charset="0"/>
                  <a:cs typeface="Times New Roman" panose="02020603050405020304" pitchFamily="18" charset="0"/>
                </a:endParaRPr>
              </a:p>
              <a:p>
                <a:r>
                  <a:rPr lang="en-GB" sz="2000" dirty="0" smtClean="0">
                    <a:latin typeface="Times New Roman" panose="02020603050405020304" pitchFamily="18" charset="0"/>
                    <a:cs typeface="Times New Roman" panose="02020603050405020304" pitchFamily="18" charset="0"/>
                  </a:rPr>
                  <a:t>Power:	P</a:t>
                </a:r>
                <a14:m>
                  <m:oMath xmlns:m="http://schemas.openxmlformats.org/officeDocument/2006/math">
                    <m:r>
                      <a:rPr lang="nb-NO" sz="2000" i="1">
                        <a:latin typeface="Cambria Math" panose="02040503050406030204" pitchFamily="18" charset="0"/>
                      </a:rPr>
                      <m:t>=</m:t>
                    </m:r>
                    <m:f>
                      <m:fPr>
                        <m:ctrlPr>
                          <a:rPr lang="nb-NO" sz="2000" i="1">
                            <a:latin typeface="Cambria Math" panose="02040503050406030204" pitchFamily="18" charset="0"/>
                          </a:rPr>
                        </m:ctrlPr>
                      </m:fPr>
                      <m:num>
                        <m:r>
                          <a:rPr lang="nb-NO" sz="2000" i="1">
                            <a:latin typeface="Cambria Math" panose="02040503050406030204" pitchFamily="18" charset="0"/>
                          </a:rPr>
                          <m:t>1</m:t>
                        </m:r>
                      </m:num>
                      <m:den>
                        <m:r>
                          <a:rPr lang="nb-NO" sz="2000" i="1">
                            <a:latin typeface="Cambria Math" panose="02040503050406030204" pitchFamily="18" charset="0"/>
                          </a:rPr>
                          <m:t>2</m:t>
                        </m:r>
                      </m:den>
                    </m:f>
                    <m:acc>
                      <m:accPr>
                        <m:chr m:val="̇"/>
                        <m:ctrlPr>
                          <a:rPr lang="nb-NO" sz="2000" i="1" smtClean="0">
                            <a:latin typeface="Cambria Math" panose="02040503050406030204" pitchFamily="18" charset="0"/>
                          </a:rPr>
                        </m:ctrlPr>
                      </m:accPr>
                      <m:e>
                        <m:r>
                          <a:rPr lang="nb-NO" sz="2000" b="0" i="1" smtClean="0">
                            <a:latin typeface="Cambria Math" panose="02040503050406030204" pitchFamily="18" charset="0"/>
                          </a:rPr>
                          <m:t>𝑚</m:t>
                        </m:r>
                      </m:e>
                    </m:acc>
                    <m:sSup>
                      <m:sSupPr>
                        <m:ctrlPr>
                          <a:rPr lang="nb-NO" sz="2000" i="1">
                            <a:latin typeface="Cambria Math" panose="02040503050406030204" pitchFamily="18" charset="0"/>
                          </a:rPr>
                        </m:ctrlPr>
                      </m:sSupPr>
                      <m:e>
                        <m:r>
                          <m:rPr>
                            <m:sty m:val="p"/>
                          </m:rPr>
                          <a:rPr lang="nb-NO" sz="2000">
                            <a:latin typeface="Cambria Math" panose="02040503050406030204" pitchFamily="18" charset="0"/>
                          </a:rPr>
                          <m:t>v</m:t>
                        </m:r>
                      </m:e>
                      <m:sup>
                        <m:r>
                          <a:rPr lang="nb-NO" sz="2000" i="1">
                            <a:latin typeface="Cambria Math" panose="02040503050406030204" pitchFamily="18" charset="0"/>
                          </a:rPr>
                          <m:t>2</m:t>
                        </m:r>
                      </m:sup>
                    </m:sSup>
                  </m:oMath>
                </a14:m>
                <a:endParaRPr lang="nb-NO" sz="2000" dirty="0" smtClean="0">
                  <a:latin typeface="Times New Roman" panose="02020603050405020304" pitchFamily="18" charset="0"/>
                  <a:cs typeface="Times New Roman" panose="02020603050405020304" pitchFamily="18" charset="0"/>
                </a:endParaRPr>
              </a:p>
              <a:p>
                <a:pPr marL="0" indent="0">
                  <a:buNone/>
                </a:pPr>
                <a:r>
                  <a:rPr lang="en-GB" sz="2000" dirty="0" smtClean="0">
                    <a:latin typeface="Times New Roman" panose="02020603050405020304" pitchFamily="18" charset="0"/>
                    <a:cs typeface="Times New Roman" panose="02020603050405020304" pitchFamily="18" charset="0"/>
                  </a:rPr>
                  <a:t>Particles of air have low mass, so must look at mass flow in a specific area</a:t>
                </a:r>
              </a:p>
              <a:p>
                <a:pPr marL="0" indent="0">
                  <a:buNone/>
                </a:pPr>
                <a:endParaRPr lang="en-GB" sz="2000" dirty="0" smtClean="0">
                  <a:latin typeface="Times New Roman" panose="02020603050405020304" pitchFamily="18" charset="0"/>
                  <a:cs typeface="Times New Roman" panose="02020603050405020304" pitchFamily="18" charset="0"/>
                </a:endParaRPr>
              </a:p>
              <a:p>
                <a:r>
                  <a:rPr lang="en-GB" sz="2000" dirty="0" smtClean="0">
                    <a:latin typeface="Times New Roman" panose="02020603050405020304" pitchFamily="18" charset="0"/>
                    <a:cs typeface="Times New Roman" panose="02020603050405020304" pitchFamily="18" charset="0"/>
                  </a:rPr>
                  <a:t>Fluid mechanics gives mass flow rate </a:t>
                </a:r>
                <a14:m>
                  <m:oMath xmlns:m="http://schemas.openxmlformats.org/officeDocument/2006/math">
                    <m:acc>
                      <m:accPr>
                        <m:chr m:val="̇"/>
                        <m:ctrlPr>
                          <a:rPr lang="nb-NO" sz="2000" i="1">
                            <a:latin typeface="Cambria Math" panose="02040503050406030204" pitchFamily="18" charset="0"/>
                          </a:rPr>
                        </m:ctrlPr>
                      </m:accPr>
                      <m:e>
                        <m:r>
                          <a:rPr lang="nb-NO" sz="2000" i="1">
                            <a:latin typeface="Cambria Math" panose="02040503050406030204" pitchFamily="18" charset="0"/>
                          </a:rPr>
                          <m:t>𝑚</m:t>
                        </m:r>
                      </m:e>
                    </m:acc>
                    <m:r>
                      <a:rPr lang="nb-NO" sz="2000" b="0" i="1" smtClean="0">
                        <a:latin typeface="Cambria Math" panose="02040503050406030204" pitchFamily="18" charset="0"/>
                      </a:rPr>
                      <m:t>=</m:t>
                    </m:r>
                    <m:f>
                      <m:fPr>
                        <m:ctrlPr>
                          <a:rPr lang="nb-NO" sz="2000" b="0" i="1" smtClean="0">
                            <a:latin typeface="Cambria Math" panose="02040503050406030204" pitchFamily="18" charset="0"/>
                          </a:rPr>
                        </m:ctrlPr>
                      </m:fPr>
                      <m:num>
                        <m:r>
                          <a:rPr lang="nb-NO" sz="2000" b="0" i="1" smtClean="0">
                            <a:latin typeface="Cambria Math" panose="02040503050406030204" pitchFamily="18" charset="0"/>
                          </a:rPr>
                          <m:t>𝑑𝑚</m:t>
                        </m:r>
                      </m:num>
                      <m:den>
                        <m:r>
                          <a:rPr lang="nb-NO" sz="2000" b="0" i="1" smtClean="0">
                            <a:latin typeface="Cambria Math" panose="02040503050406030204" pitchFamily="18" charset="0"/>
                          </a:rPr>
                          <m:t>𝑑𝑡</m:t>
                        </m:r>
                      </m:den>
                    </m:f>
                    <m:r>
                      <a:rPr lang="nb-NO" sz="2000" b="0" i="1" smtClean="0">
                        <a:latin typeface="Cambria Math" panose="02040503050406030204" pitchFamily="18" charset="0"/>
                      </a:rPr>
                      <m:t>=</m:t>
                    </m:r>
                    <m:r>
                      <a:rPr lang="nb-NO" sz="2000" b="0" i="1" smtClean="0">
                        <a:latin typeface="Cambria Math" panose="02040503050406030204" pitchFamily="18" charset="0"/>
                      </a:rPr>
                      <m:t>𝜌</m:t>
                    </m:r>
                    <m:r>
                      <a:rPr lang="nb-NO" sz="2000" b="0" i="1" smtClean="0">
                        <a:latin typeface="Cambria Math" panose="02040503050406030204" pitchFamily="18" charset="0"/>
                      </a:rPr>
                      <m:t>𝐴</m:t>
                    </m:r>
                    <m:r>
                      <m:rPr>
                        <m:sty m:val="p"/>
                      </m:rPr>
                      <a:rPr lang="nb-NO" sz="2000" b="0" i="0" smtClean="0">
                        <a:latin typeface="Cambria Math" panose="02040503050406030204" pitchFamily="18" charset="0"/>
                      </a:rPr>
                      <m:t>v</m:t>
                    </m:r>
                  </m:oMath>
                </a14:m>
                <a:endParaRPr lang="nb-NO" sz="2000" b="0" dirty="0" smtClean="0">
                  <a:latin typeface="Times New Roman" panose="02020603050405020304" pitchFamily="18" charset="0"/>
                  <a:cs typeface="Times New Roman" panose="02020603050405020304" pitchFamily="18" charset="0"/>
                </a:endParaRPr>
              </a:p>
              <a:p>
                <a:pPr marL="0" indent="0">
                  <a:buNone/>
                </a:pPr>
                <a:endParaRPr lang="nb-NO" sz="2000" b="0" dirty="0" smtClean="0">
                  <a:latin typeface="Times New Roman" panose="02020603050405020304" pitchFamily="18" charset="0"/>
                  <a:cs typeface="Times New Roman" panose="02020603050405020304" pitchFamily="18" charset="0"/>
                </a:endParaRPr>
              </a:p>
              <a:p>
                <a:pPr algn="ctr">
                  <a:buFont typeface="Wingdings" panose="05000000000000000000" pitchFamily="2" charset="2"/>
                  <a:buChar char="v"/>
                </a:pPr>
                <a:r>
                  <a:rPr lang="nb-NO" sz="2000" b="0" dirty="0" smtClean="0">
                    <a:latin typeface="Times New Roman" panose="02020603050405020304" pitchFamily="18" charset="0"/>
                    <a:cs typeface="Times New Roman" panose="02020603050405020304" pitchFamily="18" charset="0"/>
                  </a:rPr>
                  <a:t>Thus </a:t>
                </a:r>
                <a:r>
                  <a:rPr lang="nb-NO" sz="2000" b="0" dirty="0" err="1" smtClean="0">
                    <a:latin typeface="Times New Roman" panose="02020603050405020304" pitchFamily="18" charset="0"/>
                    <a:cs typeface="Times New Roman" panose="02020603050405020304" pitchFamily="18" charset="0"/>
                  </a:rPr>
                  <a:t>power</a:t>
                </a:r>
                <a:r>
                  <a:rPr lang="nb-NO" sz="2000" b="0" dirty="0" smtClean="0">
                    <a:latin typeface="Times New Roman" panose="02020603050405020304" pitchFamily="18" charset="0"/>
                    <a:cs typeface="Times New Roman" panose="02020603050405020304" pitchFamily="18" charset="0"/>
                  </a:rPr>
                  <a:t> </a:t>
                </a:r>
                <a:r>
                  <a:rPr lang="nb-NO" sz="2000" b="0" dirty="0" err="1" smtClean="0">
                    <a:latin typeface="Times New Roman" panose="02020603050405020304" pitchFamily="18" charset="0"/>
                    <a:cs typeface="Times New Roman" panose="02020603050405020304" pitchFamily="18" charset="0"/>
                  </a:rPr>
                  <a:t>can</a:t>
                </a:r>
                <a:r>
                  <a:rPr lang="nb-NO" sz="2000" b="0" dirty="0" smtClean="0">
                    <a:latin typeface="Times New Roman" panose="02020603050405020304" pitchFamily="18" charset="0"/>
                    <a:cs typeface="Times New Roman" panose="02020603050405020304" pitchFamily="18" charset="0"/>
                  </a:rPr>
                  <a:t> be </a:t>
                </a:r>
                <a:r>
                  <a:rPr lang="nb-NO" sz="2000" b="0" dirty="0" err="1" smtClean="0">
                    <a:latin typeface="Times New Roman" panose="02020603050405020304" pitchFamily="18" charset="0"/>
                    <a:cs typeface="Times New Roman" panose="02020603050405020304" pitchFamily="18" charset="0"/>
                  </a:rPr>
                  <a:t>written</a:t>
                </a:r>
                <a:r>
                  <a:rPr lang="nb-NO" sz="2000" b="0" dirty="0" smtClean="0">
                    <a:latin typeface="Times New Roman" panose="02020603050405020304" pitchFamily="18" charset="0"/>
                    <a:cs typeface="Times New Roman" panose="02020603050405020304" pitchFamily="18" charset="0"/>
                  </a:rPr>
                  <a:t> as: </a:t>
                </a:r>
                <a14:m>
                  <m:oMath xmlns:m="http://schemas.openxmlformats.org/officeDocument/2006/math">
                    <m:r>
                      <a:rPr lang="nb-NO" sz="2000" b="1" i="1" smtClean="0">
                        <a:latin typeface="Cambria Math" panose="02040503050406030204" pitchFamily="18" charset="0"/>
                      </a:rPr>
                      <m:t>𝑷</m:t>
                    </m:r>
                    <m:r>
                      <a:rPr lang="nb-NO" sz="2000" b="1" i="1" smtClean="0">
                        <a:latin typeface="Cambria Math" panose="02040503050406030204" pitchFamily="18" charset="0"/>
                      </a:rPr>
                      <m:t>=</m:t>
                    </m:r>
                    <m:f>
                      <m:fPr>
                        <m:ctrlPr>
                          <a:rPr lang="nb-NO" sz="2000" b="1" i="1" smtClean="0">
                            <a:latin typeface="Cambria Math" panose="02040503050406030204" pitchFamily="18" charset="0"/>
                          </a:rPr>
                        </m:ctrlPr>
                      </m:fPr>
                      <m:num>
                        <m:r>
                          <a:rPr lang="nb-NO" sz="2000" b="1" i="1" smtClean="0">
                            <a:latin typeface="Cambria Math" panose="02040503050406030204" pitchFamily="18" charset="0"/>
                          </a:rPr>
                          <m:t>𝟏</m:t>
                        </m:r>
                      </m:num>
                      <m:den>
                        <m:r>
                          <a:rPr lang="nb-NO" sz="2000" b="1" i="1" smtClean="0">
                            <a:latin typeface="Cambria Math" panose="02040503050406030204" pitchFamily="18" charset="0"/>
                          </a:rPr>
                          <m:t>𝟐</m:t>
                        </m:r>
                      </m:den>
                    </m:f>
                    <m:r>
                      <a:rPr lang="nb-NO" sz="2000" b="1" i="1">
                        <a:latin typeface="Cambria Math" panose="02040503050406030204" pitchFamily="18" charset="0"/>
                      </a:rPr>
                      <m:t>𝝆</m:t>
                    </m:r>
                    <m:r>
                      <a:rPr lang="nb-NO" sz="2000" b="1" i="1">
                        <a:latin typeface="Cambria Math" panose="02040503050406030204" pitchFamily="18" charset="0"/>
                      </a:rPr>
                      <m:t>𝑨</m:t>
                    </m:r>
                    <m:sSup>
                      <m:sSupPr>
                        <m:ctrlPr>
                          <a:rPr lang="nb-NO" sz="2000" b="1" i="1" smtClean="0">
                            <a:latin typeface="Cambria Math" panose="02040503050406030204" pitchFamily="18" charset="0"/>
                          </a:rPr>
                        </m:ctrlPr>
                      </m:sSupPr>
                      <m:e>
                        <m:r>
                          <a:rPr lang="nb-NO" sz="2000" b="1" i="1">
                            <a:latin typeface="Cambria Math" panose="02040503050406030204" pitchFamily="18" charset="0"/>
                          </a:rPr>
                          <m:t>𝐯</m:t>
                        </m:r>
                      </m:e>
                      <m:sup>
                        <m:r>
                          <a:rPr lang="nb-NO" sz="2000" b="1" i="0" smtClean="0">
                            <a:latin typeface="Cambria Math" panose="02040503050406030204" pitchFamily="18" charset="0"/>
                          </a:rPr>
                          <m:t>𝟑</m:t>
                        </m:r>
                      </m:sup>
                    </m:sSup>
                  </m:oMath>
                </a14:m>
                <a:endParaRPr lang="en-US" sz="2000" b="1" dirty="0" smtClean="0">
                  <a:latin typeface="Times New Roman" panose="02020603050405020304" pitchFamily="18" charset="0"/>
                </a:endParaRPr>
              </a:p>
              <a:p>
                <a:pPr lvl="1">
                  <a:buFont typeface="Arial" panose="020B0604020202020204" pitchFamily="34" charset="0"/>
                  <a:buChar char="•"/>
                </a:pPr>
                <a:endParaRPr lang="en-GB" sz="2000"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Wind </a:t>
                </a:r>
                <a:r>
                  <a:rPr lang="en-GB" sz="2000" dirty="0">
                    <a:latin typeface="Times New Roman" panose="02020603050405020304" pitchFamily="18" charset="0"/>
                    <a:cs typeface="Times New Roman" panose="02020603050405020304" pitchFamily="18" charset="0"/>
                  </a:rPr>
                  <a:t>speed, </a:t>
                </a:r>
                <a:r>
                  <a:rPr lang="en-GB" sz="2000" b="1" dirty="0">
                    <a:latin typeface="Times New Roman" panose="02020603050405020304" pitchFamily="18" charset="0"/>
                    <a:cs typeface="Times New Roman" panose="02020603050405020304" pitchFamily="18" charset="0"/>
                  </a:rPr>
                  <a:t>v</a:t>
                </a:r>
              </a:p>
              <a:p>
                <a:pPr lvl="1">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A</a:t>
                </a:r>
                <a:r>
                  <a:rPr lang="en-GB" sz="2000" dirty="0" smtClean="0">
                    <a:latin typeface="Times New Roman" panose="02020603050405020304" pitchFamily="18" charset="0"/>
                    <a:cs typeface="Times New Roman" panose="02020603050405020304" pitchFamily="18" charset="0"/>
                  </a:rPr>
                  <a:t>ir </a:t>
                </a:r>
                <a:r>
                  <a:rPr lang="en-GB" sz="2000" dirty="0">
                    <a:latin typeface="Times New Roman" panose="02020603050405020304" pitchFamily="18" charset="0"/>
                    <a:cs typeface="Times New Roman" panose="02020603050405020304" pitchFamily="18" charset="0"/>
                  </a:rPr>
                  <a:t>density, </a:t>
                </a:r>
                <a14:m>
                  <m:oMath xmlns:m="http://schemas.openxmlformats.org/officeDocument/2006/math">
                    <m:r>
                      <a:rPr lang="nb-NO" sz="2000" b="1" i="1">
                        <a:latin typeface="Cambria Math" panose="02040503050406030204" pitchFamily="18" charset="0"/>
                      </a:rPr>
                      <m:t>𝝆</m:t>
                    </m:r>
                  </m:oMath>
                </a14:m>
                <a:endParaRPr lang="en-GB" sz="2000"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S</a:t>
                </a:r>
                <a:r>
                  <a:rPr lang="en-GB" sz="2000" dirty="0" smtClean="0">
                    <a:latin typeface="Times New Roman" panose="02020603050405020304" pitchFamily="18" charset="0"/>
                    <a:cs typeface="Times New Roman" panose="02020603050405020304" pitchFamily="18" charset="0"/>
                  </a:rPr>
                  <a:t>wept </a:t>
                </a:r>
                <a:r>
                  <a:rPr lang="en-GB" sz="2000" dirty="0">
                    <a:latin typeface="Times New Roman" panose="02020603050405020304" pitchFamily="18" charset="0"/>
                    <a:cs typeface="Times New Roman" panose="02020603050405020304" pitchFamily="18" charset="0"/>
                  </a:rPr>
                  <a:t>area </a:t>
                </a:r>
                <a14:m>
                  <m:oMath xmlns:m="http://schemas.openxmlformats.org/officeDocument/2006/math">
                    <m:r>
                      <a:rPr lang="nb-NO" sz="2000" b="1" i="1">
                        <a:latin typeface="Cambria Math" panose="02040503050406030204" pitchFamily="18" charset="0"/>
                      </a:rPr>
                      <m:t>𝑨</m:t>
                    </m:r>
                    <m:r>
                      <a:rPr lang="nb-NO" sz="2000" i="1">
                        <a:latin typeface="Cambria Math" panose="02040503050406030204" pitchFamily="18" charset="0"/>
                      </a:rPr>
                      <m:t>=</m:t>
                    </m:r>
                    <m:r>
                      <a:rPr lang="nb-NO" sz="2000" i="1">
                        <a:latin typeface="Cambria Math" panose="02040503050406030204" pitchFamily="18" charset="0"/>
                      </a:rPr>
                      <m:t>𝜋</m:t>
                    </m:r>
                    <m:sSup>
                      <m:sSupPr>
                        <m:ctrlPr>
                          <a:rPr lang="nb-NO" sz="2000" i="1">
                            <a:latin typeface="Cambria Math" panose="02040503050406030204" pitchFamily="18" charset="0"/>
                          </a:rPr>
                        </m:ctrlPr>
                      </m:sSupPr>
                      <m:e>
                        <m:r>
                          <m:rPr>
                            <m:sty m:val="p"/>
                          </m:rPr>
                          <a:rPr lang="nb-NO" sz="2000">
                            <a:latin typeface="Cambria Math" panose="02040503050406030204" pitchFamily="18" charset="0"/>
                          </a:rPr>
                          <m:t>r</m:t>
                        </m:r>
                      </m:e>
                      <m:sup>
                        <m:r>
                          <a:rPr lang="nb-NO" sz="2000">
                            <a:latin typeface="Cambria Math" panose="02040503050406030204" pitchFamily="18" charset="0"/>
                          </a:rPr>
                          <m:t>2</m:t>
                        </m:r>
                      </m:sup>
                    </m:sSup>
                  </m:oMath>
                </a14:m>
                <a:endParaRPr lang="en-GB" sz="2000" b="1" dirty="0" smtClean="0">
                  <a:latin typeface="Times New Roman" panose="02020603050405020304" pitchFamily="18" charset="0"/>
                  <a:cs typeface="Times New Roman" panose="02020603050405020304" pitchFamily="18" charset="0"/>
                </a:endParaRPr>
              </a:p>
            </p:txBody>
          </p:sp>
        </mc:Choice>
        <mc:Fallback xmlns="">
          <p:sp>
            <p:nvSpPr>
              <p:cNvPr id="3" name="Plassholder for innhold 2"/>
              <p:cNvSpPr>
                <a:spLocks noGrp="1" noRot="1" noChangeAspect="1" noMove="1" noResize="1" noEditPoints="1" noAdjustHandles="1" noChangeArrowheads="1" noChangeShapeType="1" noTextEdit="1"/>
              </p:cNvSpPr>
              <p:nvPr>
                <p:ph idx="1"/>
              </p:nvPr>
            </p:nvSpPr>
            <p:spPr>
              <a:xfrm>
                <a:off x="467544" y="1628800"/>
                <a:ext cx="8229600" cy="4392488"/>
              </a:xfrm>
              <a:blipFill rotWithShape="1">
                <a:blip r:embed="rId2"/>
                <a:stretch>
                  <a:fillRect l="-815" t="-693"/>
                </a:stretch>
              </a:blipFill>
            </p:spPr>
            <p:txBody>
              <a:bodyPr/>
              <a:lstStyle/>
              <a:p>
                <a:r>
                  <a:rPr lang="en-US">
                    <a:noFill/>
                  </a:rPr>
                  <a:t> </a:t>
                </a:r>
              </a:p>
            </p:txBody>
          </p:sp>
        </mc:Fallback>
      </mc:AlternateContent>
      <p:pic>
        <p:nvPicPr>
          <p:cNvPr id="6" name="Bilde 5"/>
          <p:cNvPicPr>
            <a:picLocks noChangeAspect="1"/>
          </p:cNvPicPr>
          <p:nvPr/>
        </p:nvPicPr>
        <p:blipFill>
          <a:blip r:embed="rId3"/>
          <a:stretch>
            <a:fillRect/>
          </a:stretch>
        </p:blipFill>
        <p:spPr>
          <a:xfrm>
            <a:off x="6804248" y="-20340"/>
            <a:ext cx="1800200" cy="1779361"/>
          </a:xfrm>
          <a:prstGeom prst="rect">
            <a:avLst/>
          </a:prstGeom>
        </p:spPr>
      </p:pic>
    </p:spTree>
    <p:extLst>
      <p:ext uri="{BB962C8B-B14F-4D97-AF65-F5344CB8AC3E}">
        <p14:creationId xmlns:p14="http://schemas.microsoft.com/office/powerpoint/2010/main" val="126234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04056"/>
          </a:xfrm>
        </p:spPr>
        <p:txBody>
          <a:bodyPr>
            <a:normAutofit fontScale="90000"/>
          </a:bodyPr>
          <a:lstStyle/>
          <a:p>
            <a:r>
              <a:rPr lang="en-GB" dirty="0"/>
              <a:t/>
            </a:r>
            <a:br>
              <a:rPr lang="en-GB" dirty="0"/>
            </a:br>
            <a:r>
              <a:rPr lang="en-GB" dirty="0"/>
              <a:t> </a:t>
            </a:r>
            <a:r>
              <a:rPr lang="en-GB" sz="3600" b="1" dirty="0">
                <a:latin typeface="Times New Roman" panose="02020603050405020304" pitchFamily="18" charset="0"/>
                <a:cs typeface="Times New Roman" panose="02020603050405020304" pitchFamily="18" charset="0"/>
              </a:rPr>
              <a:t>Wind Turbines </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9552" y="1052736"/>
            <a:ext cx="8229600" cy="2736304"/>
          </a:xfrm>
        </p:spPr>
        <p:txBody>
          <a:bodyPr>
            <a:normAutofit fontScale="77500" lnSpcReduction="20000"/>
          </a:bodyPr>
          <a:lstStyle/>
          <a:p>
            <a:endParaRPr lang="en-GB" sz="2800" dirty="0"/>
          </a:p>
          <a:p>
            <a:pPr>
              <a:buFont typeface="Wingdings" panose="05000000000000000000" pitchFamily="2" charset="2"/>
              <a:buChar char="v"/>
            </a:pPr>
            <a:r>
              <a:rPr lang="en-US" sz="2800" dirty="0"/>
              <a:t> </a:t>
            </a:r>
            <a:r>
              <a:rPr lang="en-US" sz="2300" dirty="0">
                <a:latin typeface="Times New Roman" pitchFamily="18" charset="0"/>
                <a:cs typeface="Times New Roman" pitchFamily="18" charset="0"/>
              </a:rPr>
              <a:t>Wind turbines, like aircraft propeller blades, turn in the moving air and power an electric generator that supplies an electric current. </a:t>
            </a:r>
            <a:endParaRPr lang="en-US" sz="2300" dirty="0" smtClean="0">
              <a:latin typeface="Times New Roman" pitchFamily="18" charset="0"/>
              <a:cs typeface="Times New Roman" pitchFamily="18" charset="0"/>
            </a:endParaRPr>
          </a:p>
          <a:p>
            <a:pPr>
              <a:buFont typeface="Wingdings" panose="05000000000000000000" pitchFamily="2" charset="2"/>
              <a:buChar char="v"/>
            </a:pPr>
            <a:endParaRPr lang="en-US" sz="2300" dirty="0" smtClean="0">
              <a:latin typeface="Times New Roman" pitchFamily="18" charset="0"/>
              <a:cs typeface="Times New Roman" pitchFamily="18" charset="0"/>
            </a:endParaRPr>
          </a:p>
          <a:p>
            <a:pPr>
              <a:buFont typeface="Wingdings" panose="05000000000000000000" pitchFamily="2" charset="2"/>
              <a:buChar char="v"/>
            </a:pPr>
            <a:r>
              <a:rPr lang="en-US" sz="2300" dirty="0" smtClean="0">
                <a:latin typeface="Times New Roman" pitchFamily="18" charset="0"/>
                <a:cs typeface="Times New Roman" pitchFamily="18" charset="0"/>
              </a:rPr>
              <a:t>Simply </a:t>
            </a:r>
            <a:r>
              <a:rPr lang="en-US" sz="2300" dirty="0">
                <a:latin typeface="Times New Roman" pitchFamily="18" charset="0"/>
                <a:cs typeface="Times New Roman" pitchFamily="18" charset="0"/>
              </a:rPr>
              <a:t>stated, a wind turbine is the opposite of a fan. Instead of using electricity to make wind, like a fan, wind turbines use wind to make electricity. </a:t>
            </a:r>
            <a:endParaRPr lang="en-US" sz="2300" dirty="0" smtClean="0">
              <a:latin typeface="Times New Roman" pitchFamily="18" charset="0"/>
              <a:cs typeface="Times New Roman" pitchFamily="18" charset="0"/>
            </a:endParaRPr>
          </a:p>
          <a:p>
            <a:pPr>
              <a:buFont typeface="Wingdings" panose="05000000000000000000" pitchFamily="2" charset="2"/>
              <a:buChar char="v"/>
            </a:pPr>
            <a:endParaRPr lang="en-US" sz="2300" dirty="0" smtClean="0">
              <a:latin typeface="Times New Roman" pitchFamily="18" charset="0"/>
              <a:cs typeface="Times New Roman" pitchFamily="18" charset="0"/>
            </a:endParaRPr>
          </a:p>
          <a:p>
            <a:pPr>
              <a:buFont typeface="Wingdings" panose="05000000000000000000" pitchFamily="2" charset="2"/>
              <a:buChar char="v"/>
            </a:pPr>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wind turns the blades, which spin a shaft, which connects to a generator and makes </a:t>
            </a:r>
            <a:r>
              <a:rPr lang="en-US" sz="2300" dirty="0" smtClean="0">
                <a:latin typeface="Times New Roman" pitchFamily="18" charset="0"/>
                <a:cs typeface="Times New Roman" pitchFamily="18" charset="0"/>
              </a:rPr>
              <a:t>electricity. </a:t>
            </a:r>
            <a:endParaRPr lang="en-GB" sz="23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551521"/>
            <a:ext cx="2880320" cy="29523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551521"/>
            <a:ext cx="5040560" cy="2952328"/>
          </a:xfrm>
          <a:prstGeom prst="rect">
            <a:avLst/>
          </a:prstGeom>
        </p:spPr>
      </p:pic>
    </p:spTree>
    <p:extLst>
      <p:ext uri="{BB962C8B-B14F-4D97-AF65-F5344CB8AC3E}">
        <p14:creationId xmlns:p14="http://schemas.microsoft.com/office/powerpoint/2010/main" val="12482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1241</Words>
  <Application>Microsoft Office PowerPoint</Application>
  <PresentationFormat>On-screen Show (4:3)</PresentationFormat>
  <Paragraphs>357</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 Math</vt:lpstr>
      <vt:lpstr>Times New Roman</vt:lpstr>
      <vt:lpstr>Verdana</vt:lpstr>
      <vt:lpstr>Wingdings</vt:lpstr>
      <vt:lpstr>Office Theme</vt:lpstr>
      <vt:lpstr>Wind Energy (Wind Power)</vt:lpstr>
      <vt:lpstr>PowerPoint Presentation</vt:lpstr>
      <vt:lpstr>Introduction</vt:lpstr>
      <vt:lpstr>PowerPoint Presentation</vt:lpstr>
      <vt:lpstr>  How Wind Power Is Generated: </vt:lpstr>
      <vt:lpstr>Wind Energy in Pakistan</vt:lpstr>
      <vt:lpstr>Wind Energy in Pakistan</vt:lpstr>
      <vt:lpstr>Wind Physics Available wind power</vt:lpstr>
      <vt:lpstr>  Wind Turbines </vt:lpstr>
      <vt:lpstr>PowerPoint Presentation</vt:lpstr>
      <vt:lpstr>  Types of Wind Turbines </vt:lpstr>
      <vt:lpstr> Types of Wind Turbines </vt:lpstr>
      <vt:lpstr>Types of Vertical Axis Wind Turbines</vt:lpstr>
      <vt:lpstr>PowerPoint Presentation</vt:lpstr>
      <vt:lpstr>Wind Turbine Components</vt:lpstr>
      <vt:lpstr>YAW</vt:lpstr>
      <vt:lpstr>Pitch</vt:lpstr>
      <vt:lpstr>     Drivetrain    </vt:lpstr>
      <vt:lpstr>     Nacelle     </vt:lpstr>
      <vt:lpstr>     Rotor blades     </vt:lpstr>
      <vt:lpstr>     Cooling unit     </vt:lpstr>
      <vt:lpstr>Efficiency in extracting wind power</vt:lpstr>
      <vt:lpstr>Wind Efficiency </vt:lpstr>
      <vt:lpstr>Wind Turbine Efficiency </vt:lpstr>
      <vt:lpstr>Wind Capacity Factor</vt:lpstr>
      <vt:lpstr>Choosing a wind turbine</vt:lpstr>
      <vt:lpstr>Lift and drag forces</vt:lpstr>
      <vt:lpstr>Numerical</vt:lpstr>
      <vt:lpstr>Design of Wind Turbine</vt:lpstr>
      <vt:lpstr>Advantages of Wind Energy </vt:lpstr>
      <vt:lpstr>Disadvantages of Wind Energy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zia</dc:creator>
  <cp:lastModifiedBy>The Laptop Hut</cp:lastModifiedBy>
  <cp:revision>37</cp:revision>
  <dcterms:created xsi:type="dcterms:W3CDTF">2018-10-23T15:02:25Z</dcterms:created>
  <dcterms:modified xsi:type="dcterms:W3CDTF">2019-04-09T09:48:34Z</dcterms:modified>
</cp:coreProperties>
</file>