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3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9D2B9D-22B8-457C-BFA6-831EAF4576A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6D02CA-F625-483C-85D7-5A1241BC23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to Choose a </a:t>
            </a:r>
            <a:br>
              <a:rPr lang="en-US" sz="4400" dirty="0" smtClean="0"/>
            </a:br>
            <a:r>
              <a:rPr lang="en-US" sz="4400" dirty="0" smtClean="0"/>
              <a:t>Research Topic</a:t>
            </a:r>
            <a:endParaRPr lang="en-US" sz="4400" dirty="0"/>
          </a:p>
        </p:txBody>
      </p:sp>
      <p:pic>
        <p:nvPicPr>
          <p:cNvPr id="4098" name="Picture 2" descr="Image result for emoji fa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814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401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more information to help you answer your research question</a:t>
            </a:r>
            <a:r>
              <a:rPr lang="en-US" dirty="0" smtClean="0"/>
              <a:t>.</a:t>
            </a:r>
          </a:p>
          <a:p>
            <a:r>
              <a:rPr lang="en-US" dirty="0"/>
              <a:t>You will need to do some research and reading before you select your final topic.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you find enough information to answer your research question? </a:t>
            </a:r>
            <a:r>
              <a:rPr lang="en-US" dirty="0" smtClean="0"/>
              <a:t>Your </a:t>
            </a:r>
            <a:r>
              <a:rPr lang="en-US" dirty="0" err="1" smtClean="0"/>
              <a:t>anser</a:t>
            </a:r>
            <a:r>
              <a:rPr lang="en-US" dirty="0" smtClean="0"/>
              <a:t> should be YES to have a go.</a:t>
            </a:r>
            <a:endParaRPr lang="en-US" dirty="0" smtClean="0"/>
          </a:p>
          <a:p>
            <a:r>
              <a:rPr lang="en-US" b="1" u="sng" dirty="0" smtClean="0"/>
              <a:t>Remember</a:t>
            </a:r>
            <a:r>
              <a:rPr lang="en-US" b="1" u="sng" dirty="0"/>
              <a:t>, selecting a topic is an important and complex part of the research process.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3200" b="0" dirty="0">
                <a:effectLst/>
              </a:rPr>
              <a:t>Step </a:t>
            </a:r>
            <a:r>
              <a:rPr lang="en-US" sz="3200" b="0" dirty="0" smtClean="0">
                <a:effectLst/>
              </a:rPr>
              <a:t>6: Read more about </a:t>
            </a:r>
            <a:r>
              <a:rPr lang="en-US" sz="3200" b="0" dirty="0">
                <a:effectLst/>
              </a:rPr>
              <a:t>Your </a:t>
            </a:r>
            <a:r>
              <a:rPr lang="en-US" sz="3200" b="0" dirty="0" smtClean="0">
                <a:effectLst/>
              </a:rPr>
              <a:t>Topic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785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your topic as a thesis statement. 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may be the answer to your research question and/or a way to clearly state the purpose of your research. </a:t>
            </a:r>
            <a:endParaRPr lang="en-US" dirty="0" smtClean="0"/>
          </a:p>
          <a:p>
            <a:r>
              <a:rPr lang="en-US" dirty="0" smtClean="0"/>
              <a:t>Your </a:t>
            </a:r>
            <a:r>
              <a:rPr lang="en-US" dirty="0"/>
              <a:t>thesis statement will usually be one or two sentences that </a:t>
            </a:r>
            <a:r>
              <a:rPr lang="en-US" dirty="0" smtClean="0"/>
              <a:t>state(s) </a:t>
            </a:r>
            <a:r>
              <a:rPr lang="en-US" dirty="0"/>
              <a:t>precisely what is to be answered, proven, or what you will inform your audience about your topic.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0" dirty="0">
                <a:effectLst/>
              </a:rPr>
              <a:t>Step </a:t>
            </a:r>
            <a:r>
              <a:rPr lang="en-US" sz="3600" b="0" dirty="0" smtClean="0">
                <a:effectLst/>
              </a:rPr>
              <a:t>7: </a:t>
            </a:r>
            <a:r>
              <a:rPr lang="en-US" sz="3600" b="0" dirty="0">
                <a:effectLst/>
              </a:rPr>
              <a:t>Formulate a Thesis </a:t>
            </a:r>
            <a:r>
              <a:rPr lang="en-US" sz="3600" b="0" dirty="0" smtClean="0">
                <a:effectLst/>
              </a:rPr>
              <a:t>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9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z\Documents\Bluetooth Folder\IMG_20190116_23123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88" y="7936"/>
            <a:ext cx="7696200" cy="580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emoji fa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emoji fac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emoji face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Image result for emoji face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Image result for emoji face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4" descr="Image result for emoji face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6" descr="Image result for emoji faces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2" descr="Image result for emoji fac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953000"/>
            <a:ext cx="1219200" cy="118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41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haz\Documents\Bluetooth Folder\IMG_20190116_23225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6381"/>
            <a:ext cx="6934200" cy="6144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002161"/>
            <a:ext cx="1752600" cy="162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29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324600"/>
          </a:xfrm>
        </p:spPr>
        <p:txBody>
          <a:bodyPr>
            <a:normAutofit/>
          </a:bodyPr>
          <a:lstStyle/>
          <a:p>
            <a:r>
              <a:rPr lang="en-US" sz="2400" dirty="0"/>
              <a:t>The ability to develop a good research topic is an important skill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An instructor may assign you a specific topic, but most often instructors require you to select your own topic of interest. </a:t>
            </a:r>
            <a:endParaRPr lang="en-US" sz="2400" dirty="0" smtClean="0"/>
          </a:p>
          <a:p>
            <a:r>
              <a:rPr lang="en-US" sz="2400" dirty="0"/>
              <a:t>When deciding on a topic, there are a few things that you will need to do:</a:t>
            </a:r>
            <a:endParaRPr lang="en-US" sz="2400" dirty="0" smtClean="0"/>
          </a:p>
          <a:p>
            <a:pPr lvl="1"/>
            <a:r>
              <a:rPr lang="en-US" sz="2000" dirty="0"/>
              <a:t>brainstorm for ideas</a:t>
            </a:r>
          </a:p>
          <a:p>
            <a:pPr lvl="1"/>
            <a:r>
              <a:rPr lang="en-US" sz="2000" dirty="0"/>
              <a:t>choose a topic that will enable you to read and understand the literature</a:t>
            </a:r>
          </a:p>
          <a:p>
            <a:pPr lvl="1"/>
            <a:r>
              <a:rPr lang="en-US" sz="2000" dirty="0"/>
              <a:t>ensure that the topic is manageable and that material is available</a:t>
            </a:r>
          </a:p>
          <a:p>
            <a:pPr lvl="1"/>
            <a:r>
              <a:rPr lang="en-US" sz="2000" dirty="0"/>
              <a:t>make a list of key words</a:t>
            </a:r>
          </a:p>
          <a:p>
            <a:pPr lvl="1"/>
            <a:r>
              <a:rPr lang="en-US" sz="2000" dirty="0" smtClean="0"/>
              <a:t>define </a:t>
            </a:r>
            <a:r>
              <a:rPr lang="en-US" sz="2000" dirty="0"/>
              <a:t>your topic as a focused research question</a:t>
            </a:r>
          </a:p>
          <a:p>
            <a:pPr lvl="1"/>
            <a:r>
              <a:rPr lang="en-US" sz="2000" dirty="0" smtClean="0"/>
              <a:t>read </a:t>
            </a:r>
            <a:r>
              <a:rPr lang="en-US" sz="2000" dirty="0"/>
              <a:t>more about your topic</a:t>
            </a:r>
          </a:p>
          <a:p>
            <a:pPr lvl="1"/>
            <a:r>
              <a:rPr lang="en-US" sz="2000" dirty="0"/>
              <a:t>formulate a thesis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1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257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Choose </a:t>
            </a:r>
            <a:r>
              <a:rPr lang="en-US" sz="2600" dirty="0"/>
              <a:t>a topic that interests you. Use the following questions to help generate topic ideas.</a:t>
            </a:r>
          </a:p>
          <a:p>
            <a:pPr lvl="1"/>
            <a:r>
              <a:rPr lang="en-US" sz="2200" dirty="0"/>
              <a:t>Do you have a strong opinion on a current </a:t>
            </a:r>
            <a:r>
              <a:rPr lang="en-US" sz="2200" dirty="0" smtClean="0"/>
              <a:t>linguistic  controversy?</a:t>
            </a:r>
            <a:endParaRPr lang="en-US" sz="2200" dirty="0"/>
          </a:p>
          <a:p>
            <a:pPr lvl="1"/>
            <a:r>
              <a:rPr lang="en-US" sz="2200" dirty="0"/>
              <a:t>Did you read or see </a:t>
            </a:r>
            <a:r>
              <a:rPr lang="en-US" sz="2200" dirty="0" smtClean="0"/>
              <a:t>an article </a:t>
            </a:r>
            <a:r>
              <a:rPr lang="en-US" sz="2200" dirty="0" err="1" smtClean="0"/>
              <a:t>etc</a:t>
            </a:r>
            <a:r>
              <a:rPr lang="en-US" sz="2200" dirty="0" smtClean="0"/>
              <a:t> </a:t>
            </a:r>
            <a:r>
              <a:rPr lang="en-US" sz="2200" dirty="0"/>
              <a:t>recently that has piqued your interest or made you </a:t>
            </a:r>
            <a:r>
              <a:rPr lang="en-US" sz="2200" dirty="0" smtClean="0"/>
              <a:t>anxious</a:t>
            </a:r>
            <a:r>
              <a:rPr lang="en-US" sz="2200" dirty="0"/>
              <a:t>?</a:t>
            </a:r>
          </a:p>
          <a:p>
            <a:pPr lvl="1"/>
            <a:r>
              <a:rPr lang="en-US" sz="2200" dirty="0"/>
              <a:t>Do you have </a:t>
            </a:r>
            <a:r>
              <a:rPr lang="en-US" sz="2200" dirty="0" smtClean="0"/>
              <a:t>a </a:t>
            </a:r>
            <a:r>
              <a:rPr lang="en-US" sz="2200" dirty="0"/>
              <a:t>problem or interest that you would like to know more about?</a:t>
            </a:r>
          </a:p>
          <a:p>
            <a:pPr lvl="1"/>
            <a:r>
              <a:rPr lang="en-US" sz="2200" dirty="0"/>
              <a:t>Do you have a research paper due for a class this semester?</a:t>
            </a:r>
          </a:p>
          <a:p>
            <a:pPr lvl="1"/>
            <a:r>
              <a:rPr lang="en-US" sz="2200" dirty="0"/>
              <a:t>Is there an aspect of a class that you are interested in learning more about?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Step 1: Brainstorm for </a:t>
            </a:r>
            <a:r>
              <a:rPr lang="en-US" dirty="0" smtClean="0"/>
              <a:t>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9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>
            <a:normAutofit/>
          </a:bodyPr>
          <a:lstStyle/>
          <a:p>
            <a:r>
              <a:rPr lang="en-US" sz="2400" dirty="0"/>
              <a:t>Read a </a:t>
            </a:r>
            <a:r>
              <a:rPr lang="en-US" sz="2400" dirty="0" err="1" smtClean="0"/>
              <a:t>gournal</a:t>
            </a:r>
            <a:r>
              <a:rPr lang="en-US" sz="2400" dirty="0" smtClean="0"/>
              <a:t> article / book chapter </a:t>
            </a:r>
            <a:r>
              <a:rPr lang="en-US" sz="2400" dirty="0" err="1" smtClean="0"/>
              <a:t>etc</a:t>
            </a:r>
            <a:r>
              <a:rPr lang="en-US" sz="2400" dirty="0" smtClean="0"/>
              <a:t> on </a:t>
            </a:r>
            <a:r>
              <a:rPr lang="en-US" sz="2400" dirty="0"/>
              <a:t>the top two or three topics you are considering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Reading a broad summary enables you to get an overview of the topic and see how your idea relates to broader, narrower, and related issues. 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also provides a great source for finding words commonly used to describe the topic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Use periodical indexes to scan current </a:t>
            </a:r>
            <a:r>
              <a:rPr lang="en-US" sz="2400" dirty="0" smtClean="0"/>
              <a:t>journal articles </a:t>
            </a:r>
            <a:r>
              <a:rPr lang="en-US" sz="2400" dirty="0"/>
              <a:t>on your topic. </a:t>
            </a:r>
          </a:p>
          <a:p>
            <a:r>
              <a:rPr lang="en-US" sz="2400" dirty="0"/>
              <a:t>Use Web search engines. </a:t>
            </a:r>
            <a:r>
              <a:rPr lang="en-US" sz="2400" dirty="0">
                <a:hlinkClick r:id="rId2"/>
              </a:rPr>
              <a:t>Google</a:t>
            </a:r>
            <a:r>
              <a:rPr lang="en-US" sz="2400" dirty="0"/>
              <a:t> and </a:t>
            </a:r>
            <a:r>
              <a:rPr lang="en-US" sz="2400" dirty="0">
                <a:hlinkClick r:id="rId3"/>
              </a:rPr>
              <a:t>Bing</a:t>
            </a:r>
            <a:r>
              <a:rPr lang="en-US" sz="2400" dirty="0"/>
              <a:t> are currently considered to be two of the best search engines to find web sites on the topic.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b="0" dirty="0">
                <a:effectLst/>
              </a:rPr>
              <a:t>Step 2: Read General Background </a:t>
            </a:r>
            <a:r>
              <a:rPr lang="en-US" sz="2800" b="0" dirty="0" smtClean="0">
                <a:effectLst/>
              </a:rPr>
              <a:t>Information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643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/>
              <a:t>Keep it manageable</a:t>
            </a:r>
          </a:p>
          <a:p>
            <a:r>
              <a:rPr lang="en-US" dirty="0"/>
              <a:t>A topic will be very difficult to research if it is </a:t>
            </a:r>
            <a:r>
              <a:rPr lang="en-US" dirty="0" smtClean="0"/>
              <a:t>too </a:t>
            </a:r>
            <a:r>
              <a:rPr lang="en-US" dirty="0"/>
              <a:t>broad or </a:t>
            </a:r>
            <a:r>
              <a:rPr lang="en-US" dirty="0" smtClean="0"/>
              <a:t>too narrow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Remember that a topic may be too difficult to research if it is too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locally confined - Topics this specific may </a:t>
            </a:r>
            <a:r>
              <a:rPr lang="en-US" dirty="0" smtClean="0"/>
              <a:t>not have any research significance</a:t>
            </a:r>
          </a:p>
          <a:p>
            <a:pPr lvl="1"/>
            <a:r>
              <a:rPr lang="en-US" dirty="0"/>
              <a:t>recent - If a topic is quite recent, books or journal articles may not be available</a:t>
            </a:r>
          </a:p>
          <a:p>
            <a:pPr lvl="1"/>
            <a:r>
              <a:rPr lang="en-US" dirty="0"/>
              <a:t>broadly interdisciplinary - You could be overwhelmed with superficial information.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>
                <a:effectLst/>
              </a:rPr>
              <a:t>Step 3: Focus on Your </a:t>
            </a:r>
            <a:r>
              <a:rPr lang="en-US" sz="3600" b="0" dirty="0" smtClean="0">
                <a:effectLst/>
              </a:rPr>
              <a:t>Topic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84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Keep track of the words that are used to describe your topic.</a:t>
            </a:r>
          </a:p>
          <a:p>
            <a:r>
              <a:rPr lang="en-US" sz="2400" dirty="0"/>
              <a:t>Look for words that best describe your topic</a:t>
            </a:r>
          </a:p>
          <a:p>
            <a:r>
              <a:rPr lang="en-US" sz="2400" dirty="0"/>
              <a:t>Look for them in when reading encyclopedia articles and background and general information</a:t>
            </a:r>
          </a:p>
          <a:p>
            <a:r>
              <a:rPr lang="en-US" sz="2400" dirty="0"/>
              <a:t>Find broader and narrower terms, synonyms, key concepts for key words to widen your search capabilities</a:t>
            </a:r>
          </a:p>
          <a:p>
            <a:r>
              <a:rPr lang="en-US" sz="2400" dirty="0"/>
              <a:t>Make note of these words and use them later when searching databases and catalogs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lstStyle/>
          <a:p>
            <a:r>
              <a:rPr lang="en-US" sz="3200" b="0" dirty="0">
                <a:effectLst/>
              </a:rPr>
              <a:t>Step 4: Make a List of Useful </a:t>
            </a:r>
            <a:r>
              <a:rPr lang="en-US" sz="3200" b="0" dirty="0" smtClean="0">
                <a:effectLst/>
              </a:rPr>
              <a:t>Keywords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8794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often begin with a word, develop a more focused interest in an aspect of something relating to that word, then begin to have questions about the topic. </a:t>
            </a:r>
            <a:endParaRPr lang="en-US" dirty="0" smtClean="0"/>
          </a:p>
          <a:p>
            <a:r>
              <a:rPr lang="en-US" dirty="0"/>
              <a:t>Ideas = </a:t>
            </a:r>
            <a:r>
              <a:rPr lang="en-US" dirty="0" smtClean="0"/>
              <a:t>Pakistani English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Research Question = </a:t>
            </a:r>
            <a:r>
              <a:rPr lang="en-US" dirty="0" smtClean="0"/>
              <a:t>Is Pakistani English an independent variety of English?</a:t>
            </a:r>
          </a:p>
          <a:p>
            <a:r>
              <a:rPr lang="en-US" dirty="0" smtClean="0"/>
              <a:t>Focused </a:t>
            </a:r>
            <a:r>
              <a:rPr lang="en-US" dirty="0"/>
              <a:t>Research Question </a:t>
            </a:r>
            <a:r>
              <a:rPr lang="en-US" dirty="0" smtClean="0"/>
              <a:t>= Are vowels </a:t>
            </a:r>
            <a:r>
              <a:rPr lang="en-US" dirty="0" smtClean="0"/>
              <a:t>of  </a:t>
            </a:r>
            <a:r>
              <a:rPr lang="en-US" dirty="0" smtClean="0"/>
              <a:t>Pakistani English different from </a:t>
            </a:r>
            <a:r>
              <a:rPr lang="en-US" dirty="0" smtClean="0"/>
              <a:t>vowels of British </a:t>
            </a:r>
            <a:r>
              <a:rPr lang="en-US" dirty="0" smtClean="0"/>
              <a:t>Standard English?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/>
            <a:r>
              <a:rPr lang="en-US" sz="3200" b="0" dirty="0">
                <a:effectLst/>
              </a:rPr>
              <a:t>Step </a:t>
            </a:r>
            <a:r>
              <a:rPr lang="en-US" sz="3200" b="0" dirty="0" smtClean="0">
                <a:effectLst/>
              </a:rPr>
              <a:t>5: </a:t>
            </a:r>
            <a:r>
              <a:rPr lang="en-US" sz="3200" b="0" dirty="0">
                <a:effectLst/>
              </a:rPr>
              <a:t>Define Your Topic as a </a:t>
            </a:r>
            <a:r>
              <a:rPr lang="en-US" sz="3200" b="0" dirty="0" smtClean="0">
                <a:effectLst/>
              </a:rPr>
              <a:t>focused </a:t>
            </a:r>
            <a:r>
              <a:rPr lang="en-US" sz="3200" b="0" dirty="0">
                <a:effectLst/>
              </a:rPr>
              <a:t>Research Question</a:t>
            </a:r>
          </a:p>
        </p:txBody>
      </p:sp>
    </p:spTree>
    <p:extLst>
      <p:ext uri="{BB962C8B-B14F-4D97-AF65-F5344CB8AC3E}">
        <p14:creationId xmlns:p14="http://schemas.microsoft.com/office/powerpoint/2010/main" val="2244952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460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How to Choose a  Research Topic</vt:lpstr>
      <vt:lpstr>PowerPoint Presentation</vt:lpstr>
      <vt:lpstr>PowerPoint Presentation</vt:lpstr>
      <vt:lpstr>PowerPoint Presentation</vt:lpstr>
      <vt:lpstr>Step 1: Brainstorm for ideas</vt:lpstr>
      <vt:lpstr>Step 2: Read General Background Information</vt:lpstr>
      <vt:lpstr>Step 3: Focus on Your Topic</vt:lpstr>
      <vt:lpstr>Step 4: Make a List of Useful Keywords</vt:lpstr>
      <vt:lpstr>Step 5: Define Your Topic as a focused Research Question</vt:lpstr>
      <vt:lpstr>Step 6: Read more about Your Topic</vt:lpstr>
      <vt:lpstr>Step 7: Formulate a Thesis Statement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shaz</dc:creator>
  <cp:lastModifiedBy>shaz</cp:lastModifiedBy>
  <cp:revision>28</cp:revision>
  <dcterms:created xsi:type="dcterms:W3CDTF">2019-01-16T16:19:52Z</dcterms:created>
  <dcterms:modified xsi:type="dcterms:W3CDTF">2019-01-17T02:24:36Z</dcterms:modified>
</cp:coreProperties>
</file>