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4" r:id="rId9"/>
    <p:sldId id="265" r:id="rId10"/>
    <p:sldId id="263" r:id="rId11"/>
    <p:sldId id="266" r:id="rId12"/>
    <p:sldId id="267" r:id="rId13"/>
    <p:sldId id="272" r:id="rId14"/>
    <p:sldId id="268" r:id="rId15"/>
    <p:sldId id="271" r:id="rId16"/>
    <p:sldId id="269" r:id="rId17"/>
    <p:sldId id="270"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6" r:id="rId51"/>
    <p:sldId id="305" r:id="rId52"/>
    <p:sldId id="307" r:id="rId53"/>
    <p:sldId id="309" r:id="rId54"/>
    <p:sldId id="310" r:id="rId55"/>
    <p:sldId id="308" r:id="rId56"/>
    <p:sldId id="311" r:id="rId57"/>
    <p:sldId id="312" r:id="rId58"/>
    <p:sldId id="313" r:id="rId59"/>
    <p:sldId id="315" r:id="rId60"/>
    <p:sldId id="316" r:id="rId61"/>
    <p:sldId id="314" r:id="rId62"/>
    <p:sldId id="317" r:id="rId63"/>
    <p:sldId id="318" r:id="rId64"/>
    <p:sldId id="319" r:id="rId65"/>
    <p:sldId id="321" r:id="rId66"/>
    <p:sldId id="322" r:id="rId67"/>
    <p:sldId id="320" r:id="rId68"/>
    <p:sldId id="323" r:id="rId69"/>
    <p:sldId id="324" r:id="rId70"/>
    <p:sldId id="325" r:id="rId7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9" d="100"/>
          <a:sy n="89" d="100"/>
        </p:scale>
        <p:origin x="46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71" Type="http://schemas.openxmlformats.org/officeDocument/2006/relationships/slide" Target="slides/slide7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F12E3B1F-87C8-42CB-981A-BD8D9AB8C655}" type="datetimeFigureOut">
              <a:rPr lang="en-GB" smtClean="0"/>
              <a:t>31/01/2020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FE9EAB9-3BE9-4DBB-86AE-D3C913F5BD8D}" type="slidenum">
              <a:rPr lang="en-GB" smtClean="0"/>
              <a:t>‹#›</a:t>
            </a:fld>
            <a:endParaRPr lang="en-GB"/>
          </a:p>
        </p:txBody>
      </p:sp>
    </p:spTree>
    <p:extLst>
      <p:ext uri="{BB962C8B-B14F-4D97-AF65-F5344CB8AC3E}">
        <p14:creationId xmlns:p14="http://schemas.microsoft.com/office/powerpoint/2010/main" val="35562079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12E3B1F-87C8-42CB-981A-BD8D9AB8C655}" type="datetimeFigureOut">
              <a:rPr lang="en-GB" smtClean="0"/>
              <a:t>31/01/2020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FE9EAB9-3BE9-4DBB-86AE-D3C913F5BD8D}" type="slidenum">
              <a:rPr lang="en-GB" smtClean="0"/>
              <a:t>‹#›</a:t>
            </a:fld>
            <a:endParaRPr lang="en-GB"/>
          </a:p>
        </p:txBody>
      </p:sp>
    </p:spTree>
    <p:extLst>
      <p:ext uri="{BB962C8B-B14F-4D97-AF65-F5344CB8AC3E}">
        <p14:creationId xmlns:p14="http://schemas.microsoft.com/office/powerpoint/2010/main" val="3148532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12E3B1F-87C8-42CB-981A-BD8D9AB8C655}" type="datetimeFigureOut">
              <a:rPr lang="en-GB" smtClean="0"/>
              <a:t>31/01/2020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FE9EAB9-3BE9-4DBB-86AE-D3C913F5BD8D}" type="slidenum">
              <a:rPr lang="en-GB" smtClean="0"/>
              <a:t>‹#›</a:t>
            </a:fld>
            <a:endParaRPr lang="en-GB"/>
          </a:p>
        </p:txBody>
      </p:sp>
    </p:spTree>
    <p:extLst>
      <p:ext uri="{BB962C8B-B14F-4D97-AF65-F5344CB8AC3E}">
        <p14:creationId xmlns:p14="http://schemas.microsoft.com/office/powerpoint/2010/main" val="9260092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12E3B1F-87C8-42CB-981A-BD8D9AB8C655}" type="datetimeFigureOut">
              <a:rPr lang="en-GB" smtClean="0"/>
              <a:t>31/01/2020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FE9EAB9-3BE9-4DBB-86AE-D3C913F5BD8D}" type="slidenum">
              <a:rPr lang="en-GB" smtClean="0"/>
              <a:t>‹#›</a:t>
            </a:fld>
            <a:endParaRPr lang="en-GB"/>
          </a:p>
        </p:txBody>
      </p:sp>
    </p:spTree>
    <p:extLst>
      <p:ext uri="{BB962C8B-B14F-4D97-AF65-F5344CB8AC3E}">
        <p14:creationId xmlns:p14="http://schemas.microsoft.com/office/powerpoint/2010/main" val="17752851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2E3B1F-87C8-42CB-981A-BD8D9AB8C655}" type="datetimeFigureOut">
              <a:rPr lang="en-GB" smtClean="0"/>
              <a:t>31/01/2020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FE9EAB9-3BE9-4DBB-86AE-D3C913F5BD8D}" type="slidenum">
              <a:rPr lang="en-GB" smtClean="0"/>
              <a:t>‹#›</a:t>
            </a:fld>
            <a:endParaRPr lang="en-GB"/>
          </a:p>
        </p:txBody>
      </p:sp>
    </p:spTree>
    <p:extLst>
      <p:ext uri="{BB962C8B-B14F-4D97-AF65-F5344CB8AC3E}">
        <p14:creationId xmlns:p14="http://schemas.microsoft.com/office/powerpoint/2010/main" val="36452146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F12E3B1F-87C8-42CB-981A-BD8D9AB8C655}" type="datetimeFigureOut">
              <a:rPr lang="en-GB" smtClean="0"/>
              <a:t>31/01/2020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FE9EAB9-3BE9-4DBB-86AE-D3C913F5BD8D}" type="slidenum">
              <a:rPr lang="en-GB" smtClean="0"/>
              <a:t>‹#›</a:t>
            </a:fld>
            <a:endParaRPr lang="en-GB"/>
          </a:p>
        </p:txBody>
      </p:sp>
    </p:spTree>
    <p:extLst>
      <p:ext uri="{BB962C8B-B14F-4D97-AF65-F5344CB8AC3E}">
        <p14:creationId xmlns:p14="http://schemas.microsoft.com/office/powerpoint/2010/main" val="11247286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F12E3B1F-87C8-42CB-981A-BD8D9AB8C655}" type="datetimeFigureOut">
              <a:rPr lang="en-GB" smtClean="0"/>
              <a:t>31/01/2020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FE9EAB9-3BE9-4DBB-86AE-D3C913F5BD8D}" type="slidenum">
              <a:rPr lang="en-GB" smtClean="0"/>
              <a:t>‹#›</a:t>
            </a:fld>
            <a:endParaRPr lang="en-GB"/>
          </a:p>
        </p:txBody>
      </p:sp>
    </p:spTree>
    <p:extLst>
      <p:ext uri="{BB962C8B-B14F-4D97-AF65-F5344CB8AC3E}">
        <p14:creationId xmlns:p14="http://schemas.microsoft.com/office/powerpoint/2010/main" val="18293157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F12E3B1F-87C8-42CB-981A-BD8D9AB8C655}" type="datetimeFigureOut">
              <a:rPr lang="en-GB" smtClean="0"/>
              <a:t>31/01/2020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FE9EAB9-3BE9-4DBB-86AE-D3C913F5BD8D}" type="slidenum">
              <a:rPr lang="en-GB" smtClean="0"/>
              <a:t>‹#›</a:t>
            </a:fld>
            <a:endParaRPr lang="en-GB"/>
          </a:p>
        </p:txBody>
      </p:sp>
    </p:spTree>
    <p:extLst>
      <p:ext uri="{BB962C8B-B14F-4D97-AF65-F5344CB8AC3E}">
        <p14:creationId xmlns:p14="http://schemas.microsoft.com/office/powerpoint/2010/main" val="34821397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2E3B1F-87C8-42CB-981A-BD8D9AB8C655}" type="datetimeFigureOut">
              <a:rPr lang="en-GB" smtClean="0"/>
              <a:t>31/01/2020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FE9EAB9-3BE9-4DBB-86AE-D3C913F5BD8D}" type="slidenum">
              <a:rPr lang="en-GB" smtClean="0"/>
              <a:t>‹#›</a:t>
            </a:fld>
            <a:endParaRPr lang="en-GB"/>
          </a:p>
        </p:txBody>
      </p:sp>
    </p:spTree>
    <p:extLst>
      <p:ext uri="{BB962C8B-B14F-4D97-AF65-F5344CB8AC3E}">
        <p14:creationId xmlns:p14="http://schemas.microsoft.com/office/powerpoint/2010/main" val="39545536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2E3B1F-87C8-42CB-981A-BD8D9AB8C655}" type="datetimeFigureOut">
              <a:rPr lang="en-GB" smtClean="0"/>
              <a:t>31/01/2020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FE9EAB9-3BE9-4DBB-86AE-D3C913F5BD8D}" type="slidenum">
              <a:rPr lang="en-GB" smtClean="0"/>
              <a:t>‹#›</a:t>
            </a:fld>
            <a:endParaRPr lang="en-GB"/>
          </a:p>
        </p:txBody>
      </p:sp>
    </p:spTree>
    <p:extLst>
      <p:ext uri="{BB962C8B-B14F-4D97-AF65-F5344CB8AC3E}">
        <p14:creationId xmlns:p14="http://schemas.microsoft.com/office/powerpoint/2010/main" val="9913785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2E3B1F-87C8-42CB-981A-BD8D9AB8C655}" type="datetimeFigureOut">
              <a:rPr lang="en-GB" smtClean="0"/>
              <a:t>31/01/2020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FE9EAB9-3BE9-4DBB-86AE-D3C913F5BD8D}" type="slidenum">
              <a:rPr lang="en-GB" smtClean="0"/>
              <a:t>‹#›</a:t>
            </a:fld>
            <a:endParaRPr lang="en-GB"/>
          </a:p>
        </p:txBody>
      </p:sp>
    </p:spTree>
    <p:extLst>
      <p:ext uri="{BB962C8B-B14F-4D97-AF65-F5344CB8AC3E}">
        <p14:creationId xmlns:p14="http://schemas.microsoft.com/office/powerpoint/2010/main" val="27509530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12E3B1F-87C8-42CB-981A-BD8D9AB8C655}" type="datetimeFigureOut">
              <a:rPr lang="en-GB" smtClean="0"/>
              <a:t>31/01/2020</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FE9EAB9-3BE9-4DBB-86AE-D3C913F5BD8D}" type="slidenum">
              <a:rPr lang="en-GB" smtClean="0"/>
              <a:t>‹#›</a:t>
            </a:fld>
            <a:endParaRPr lang="en-GB"/>
          </a:p>
        </p:txBody>
      </p:sp>
    </p:spTree>
    <p:extLst>
      <p:ext uri="{BB962C8B-B14F-4D97-AF65-F5344CB8AC3E}">
        <p14:creationId xmlns:p14="http://schemas.microsoft.com/office/powerpoint/2010/main" val="15156915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7.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Introduction </a:t>
            </a:r>
            <a:endParaRPr lang="en-GB" dirty="0"/>
          </a:p>
        </p:txBody>
      </p:sp>
      <p:sp>
        <p:nvSpPr>
          <p:cNvPr id="3" name="Subtitle 2"/>
          <p:cNvSpPr>
            <a:spLocks noGrp="1"/>
          </p:cNvSpPr>
          <p:nvPr>
            <p:ph type="subTitle" idx="1"/>
          </p:nvPr>
        </p:nvSpPr>
        <p:spPr/>
        <p:txBody>
          <a:bodyPr/>
          <a:lstStyle/>
          <a:p>
            <a:endParaRPr lang="en-GB"/>
          </a:p>
        </p:txBody>
      </p:sp>
    </p:spTree>
    <p:extLst>
      <p:ext uri="{BB962C8B-B14F-4D97-AF65-F5344CB8AC3E}">
        <p14:creationId xmlns:p14="http://schemas.microsoft.com/office/powerpoint/2010/main" val="75945909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85000" lnSpcReduction="10000"/>
          </a:bodyPr>
          <a:lstStyle/>
          <a:p>
            <a:r>
              <a:rPr lang="en-GB" dirty="0" err="1"/>
              <a:t>Donders</a:t>
            </a:r>
            <a:r>
              <a:rPr lang="en-GB" dirty="0"/>
              <a:t>’ experiment is important both because it was one of the fi </a:t>
            </a:r>
            <a:r>
              <a:rPr lang="en-GB" dirty="0" err="1"/>
              <a:t>rst</a:t>
            </a:r>
            <a:r>
              <a:rPr lang="en-GB" dirty="0"/>
              <a:t> cognitive psychology experiments, and because it illustrates something extremely important about studying the mind—mental responses (perceiving the light and deciding which button to push, in this example) cannot be measured directly, but must be inferred from the participants’ </a:t>
            </a:r>
            <a:r>
              <a:rPr lang="en-GB" dirty="0" err="1"/>
              <a:t>behavior</a:t>
            </a:r>
            <a:r>
              <a:rPr lang="en-GB" dirty="0"/>
              <a:t>. </a:t>
            </a:r>
            <a:endParaRPr lang="en-GB" dirty="0" smtClean="0"/>
          </a:p>
          <a:p>
            <a:r>
              <a:rPr lang="en-GB" dirty="0" smtClean="0"/>
              <a:t>We </a:t>
            </a:r>
            <a:r>
              <a:rPr lang="en-GB" dirty="0"/>
              <a:t>can see why this is so by noting the dashed lines in Figure 1.4. These lines indicate that when </a:t>
            </a:r>
            <a:r>
              <a:rPr lang="en-GB" dirty="0" err="1"/>
              <a:t>Donders</a:t>
            </a:r>
            <a:r>
              <a:rPr lang="en-GB" dirty="0"/>
              <a:t> measured the reaction time, he was measuring the relationship between the presentation of the stimulus and the participant’s response. </a:t>
            </a:r>
            <a:endParaRPr lang="en-GB" dirty="0" smtClean="0"/>
          </a:p>
          <a:p>
            <a:r>
              <a:rPr lang="en-GB" dirty="0" smtClean="0"/>
              <a:t>He </a:t>
            </a:r>
            <a:r>
              <a:rPr lang="en-GB" dirty="0"/>
              <a:t>did not measure the mental response directly, but inferred how long it took from the reaction times. The fact that mental responses can’t be measured directly, but must be inferred from observing </a:t>
            </a:r>
            <a:r>
              <a:rPr lang="en-GB" dirty="0" err="1"/>
              <a:t>behavior</a:t>
            </a:r>
            <a:r>
              <a:rPr lang="en-GB" dirty="0"/>
              <a:t>, is a principle that holds not only for </a:t>
            </a:r>
            <a:r>
              <a:rPr lang="en-GB" dirty="0" err="1"/>
              <a:t>Donders</a:t>
            </a:r>
            <a:r>
              <a:rPr lang="en-GB" dirty="0"/>
              <a:t>’ experiment, but for all research in cognitive psychology.</a:t>
            </a:r>
          </a:p>
        </p:txBody>
      </p:sp>
    </p:spTree>
    <p:extLst>
      <p:ext uri="{BB962C8B-B14F-4D97-AF65-F5344CB8AC3E}">
        <p14:creationId xmlns:p14="http://schemas.microsoft.com/office/powerpoint/2010/main" val="246729938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Helmholtz’s Unconscious Inference</a:t>
            </a:r>
          </a:p>
        </p:txBody>
      </p:sp>
      <p:sp>
        <p:nvSpPr>
          <p:cNvPr id="3" name="Content Placeholder 2"/>
          <p:cNvSpPr>
            <a:spLocks noGrp="1"/>
          </p:cNvSpPr>
          <p:nvPr>
            <p:ph idx="1"/>
          </p:nvPr>
        </p:nvSpPr>
        <p:spPr/>
        <p:txBody>
          <a:bodyPr/>
          <a:lstStyle/>
          <a:p>
            <a:r>
              <a:rPr lang="en-GB" dirty="0"/>
              <a:t>Hermann von Helmholtz was another 19th-century researcher who was concerned with studying the mind. </a:t>
            </a:r>
            <a:endParaRPr lang="en-GB" dirty="0" smtClean="0"/>
          </a:p>
          <a:p>
            <a:r>
              <a:rPr lang="en-GB" dirty="0" smtClean="0"/>
              <a:t>Helmholtz</a:t>
            </a:r>
            <a:r>
              <a:rPr lang="en-GB" dirty="0"/>
              <a:t>, who was professor of physiology at the University of Heidelberg (1858) and professor of physics at </a:t>
            </a:r>
            <a:r>
              <a:rPr lang="en-GB" dirty="0" smtClean="0"/>
              <a:t>the University </a:t>
            </a:r>
            <a:r>
              <a:rPr lang="en-GB" dirty="0"/>
              <a:t>of Berlin (1871), was one of the preeminent physiologists and physicists of his day. </a:t>
            </a:r>
            <a:endParaRPr lang="en-GB" dirty="0" smtClean="0"/>
          </a:p>
          <a:p>
            <a:r>
              <a:rPr lang="en-GB" dirty="0" smtClean="0"/>
              <a:t>He </a:t>
            </a:r>
            <a:r>
              <a:rPr lang="en-GB" dirty="0"/>
              <a:t>made basic discoveries in physiology and physics, and also developed the ophthalmoscope (the device that an optometrist or ophthalmologist uses to look into your eye) and proposed theories of object perception, </a:t>
            </a:r>
            <a:r>
              <a:rPr lang="en-GB" dirty="0" err="1"/>
              <a:t>color</a:t>
            </a:r>
            <a:r>
              <a:rPr lang="en-GB" dirty="0"/>
              <a:t> vision, and hearing.</a:t>
            </a:r>
          </a:p>
        </p:txBody>
      </p:sp>
    </p:spTree>
    <p:extLst>
      <p:ext uri="{BB962C8B-B14F-4D97-AF65-F5344CB8AC3E}">
        <p14:creationId xmlns:p14="http://schemas.microsoft.com/office/powerpoint/2010/main" val="337085002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theory of unconscious inference</a:t>
            </a:r>
            <a:endParaRPr lang="en-GB" dirty="0"/>
          </a:p>
        </p:txBody>
      </p:sp>
      <p:sp>
        <p:nvSpPr>
          <p:cNvPr id="3" name="Content Placeholder 2"/>
          <p:cNvSpPr>
            <a:spLocks noGrp="1"/>
          </p:cNvSpPr>
          <p:nvPr>
            <p:ph idx="1"/>
          </p:nvPr>
        </p:nvSpPr>
        <p:spPr/>
        <p:txBody>
          <a:bodyPr>
            <a:normAutofit fontScale="85000" lnSpcReduction="20000"/>
          </a:bodyPr>
          <a:lstStyle/>
          <a:p>
            <a:r>
              <a:rPr lang="en-GB" dirty="0"/>
              <a:t>One of the conclusions Helmholtz reached from his research on perception is a principle called the </a:t>
            </a:r>
            <a:r>
              <a:rPr lang="en-GB" b="1" dirty="0"/>
              <a:t>theory of unconscious inference</a:t>
            </a:r>
            <a:r>
              <a:rPr lang="en-GB" dirty="0"/>
              <a:t>, which states that some of our perceptions are the result of unconscious assumptions that we make about the environment. </a:t>
            </a:r>
            <a:endParaRPr lang="en-GB" dirty="0" smtClean="0"/>
          </a:p>
          <a:p>
            <a:r>
              <a:rPr lang="en-GB" dirty="0" smtClean="0"/>
              <a:t>For </a:t>
            </a:r>
            <a:r>
              <a:rPr lang="en-GB" dirty="0"/>
              <a:t>example, consider Figure 1.5a. This display could be caused by one rectangle overlapping another (Figure 1.5b), or by a six-sided shape positioned to line up with the upper-right corner of the </a:t>
            </a:r>
            <a:r>
              <a:rPr lang="en-GB" dirty="0" err="1"/>
              <a:t>gray</a:t>
            </a:r>
            <a:r>
              <a:rPr lang="en-GB" dirty="0"/>
              <a:t> rectangle (Figure 1.5c), or a rectangle overlapping a strange shape (Figure 1.5d). </a:t>
            </a:r>
            <a:endParaRPr lang="en-GB" dirty="0" smtClean="0"/>
          </a:p>
          <a:p>
            <a:r>
              <a:rPr lang="en-GB" dirty="0" smtClean="0"/>
              <a:t>However</a:t>
            </a:r>
            <a:r>
              <a:rPr lang="en-GB" dirty="0"/>
              <a:t>, according to the theory of unconscious inference, we infer that we are seeing a rectangle covering another rectangle because of experiences we have had with similar situations in the past. </a:t>
            </a:r>
            <a:endParaRPr lang="en-GB" dirty="0" smtClean="0"/>
          </a:p>
          <a:p>
            <a:r>
              <a:rPr lang="en-GB" dirty="0" smtClean="0"/>
              <a:t>This </a:t>
            </a:r>
            <a:r>
              <a:rPr lang="en-GB" dirty="0"/>
              <a:t>inference is called unconscious because it occurs without our awareness or any conscious effort. Helmholtz’s idea that we infer much of what we know about the world was an early statement of what is now considered to be a central principle of modern cognitive psychology</a:t>
            </a:r>
          </a:p>
        </p:txBody>
      </p:sp>
    </p:spTree>
    <p:extLst>
      <p:ext uri="{BB962C8B-B14F-4D97-AF65-F5344CB8AC3E}">
        <p14:creationId xmlns:p14="http://schemas.microsoft.com/office/powerpoint/2010/main" val="323785541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0" y="0"/>
            <a:ext cx="12192000" cy="6858000"/>
          </a:xfrm>
          <a:prstGeom prst="rect">
            <a:avLst/>
          </a:prstGeom>
        </p:spPr>
      </p:pic>
    </p:spTree>
    <p:extLst>
      <p:ext uri="{BB962C8B-B14F-4D97-AF65-F5344CB8AC3E}">
        <p14:creationId xmlns:p14="http://schemas.microsoft.com/office/powerpoint/2010/main" val="322650686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a:t>Ebbinghaus’s</a:t>
            </a:r>
            <a:r>
              <a:rPr lang="en-GB" dirty="0"/>
              <a:t> Memory Experiments</a:t>
            </a:r>
          </a:p>
        </p:txBody>
      </p:sp>
      <p:sp>
        <p:nvSpPr>
          <p:cNvPr id="3" name="Content Placeholder 2"/>
          <p:cNvSpPr>
            <a:spLocks noGrp="1"/>
          </p:cNvSpPr>
          <p:nvPr>
            <p:ph idx="1"/>
          </p:nvPr>
        </p:nvSpPr>
        <p:spPr/>
        <p:txBody>
          <a:bodyPr/>
          <a:lstStyle/>
          <a:p>
            <a:r>
              <a:rPr lang="en-GB" dirty="0" smtClean="0"/>
              <a:t>Hermann </a:t>
            </a:r>
            <a:r>
              <a:rPr lang="en-GB" dirty="0" err="1"/>
              <a:t>Ebbinghaus</a:t>
            </a:r>
            <a:r>
              <a:rPr lang="en-GB" dirty="0"/>
              <a:t> (1885) performed his classic experiments on memory by learning lists of nonsense syllables like DAX, QEH, LUH, and ZIF. </a:t>
            </a:r>
            <a:endParaRPr lang="en-GB" dirty="0" smtClean="0"/>
          </a:p>
          <a:p>
            <a:r>
              <a:rPr lang="en-GB" dirty="0" smtClean="0"/>
              <a:t>He </a:t>
            </a:r>
            <a:r>
              <a:rPr lang="en-GB" dirty="0"/>
              <a:t>used nonsense syllables so that his memory would not </a:t>
            </a:r>
            <a:r>
              <a:rPr lang="en-GB" dirty="0" smtClean="0"/>
              <a:t>be</a:t>
            </a:r>
          </a:p>
          <a:p>
            <a:pPr marL="0" indent="0">
              <a:buNone/>
            </a:pPr>
            <a:r>
              <a:rPr lang="en-GB" dirty="0" smtClean="0"/>
              <a:t>influenced </a:t>
            </a:r>
            <a:r>
              <a:rPr lang="en-GB" dirty="0"/>
              <a:t>by the meaning of a particular word. </a:t>
            </a:r>
          </a:p>
          <a:p>
            <a:pPr>
              <a:buFont typeface="Wingdings" panose="05000000000000000000" pitchFamily="2" charset="2"/>
              <a:buChar char="§"/>
            </a:pPr>
            <a:r>
              <a:rPr lang="en-GB" dirty="0" smtClean="0"/>
              <a:t>He </a:t>
            </a:r>
            <a:r>
              <a:rPr lang="en-GB" dirty="0"/>
              <a:t>read lists of these syllables out loud to himself over and over and determined how many repetitions it took to repeat the lists with no errors</a:t>
            </a:r>
            <a:r>
              <a:rPr lang="en-GB" dirty="0" smtClean="0"/>
              <a:t>.</a:t>
            </a:r>
          </a:p>
          <a:p>
            <a:pPr marL="0" indent="0">
              <a:buNone/>
            </a:pPr>
            <a:r>
              <a:rPr lang="en-GB" dirty="0" smtClean="0"/>
              <a:t> </a:t>
            </a:r>
            <a:r>
              <a:rPr lang="en-GB" dirty="0"/>
              <a:t>This initial learning is the </a:t>
            </a:r>
            <a:r>
              <a:rPr lang="en-GB" dirty="0" smtClean="0"/>
              <a:t>first </a:t>
            </a:r>
            <a:r>
              <a:rPr lang="en-GB" dirty="0"/>
              <a:t>step in the </a:t>
            </a:r>
            <a:r>
              <a:rPr lang="en-GB" b="1" dirty="0"/>
              <a:t>savings method</a:t>
            </a:r>
            <a:r>
              <a:rPr lang="en-GB" dirty="0"/>
              <a:t>.</a:t>
            </a:r>
          </a:p>
        </p:txBody>
      </p:sp>
    </p:spTree>
    <p:extLst>
      <p:ext uri="{BB962C8B-B14F-4D97-AF65-F5344CB8AC3E}">
        <p14:creationId xmlns:p14="http://schemas.microsoft.com/office/powerpoint/2010/main" val="110784986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60384" y="0"/>
            <a:ext cx="12131616" cy="6858000"/>
          </a:xfrm>
          <a:prstGeom prst="rect">
            <a:avLst/>
          </a:prstGeom>
        </p:spPr>
      </p:pic>
    </p:spTree>
    <p:extLst>
      <p:ext uri="{BB962C8B-B14F-4D97-AF65-F5344CB8AC3E}">
        <p14:creationId xmlns:p14="http://schemas.microsoft.com/office/powerpoint/2010/main" val="414761158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92500" lnSpcReduction="20000"/>
          </a:bodyPr>
          <a:lstStyle/>
          <a:p>
            <a:r>
              <a:rPr lang="en-GB" dirty="0" err="1"/>
              <a:t>Ebbinghaus</a:t>
            </a:r>
            <a:r>
              <a:rPr lang="en-GB" dirty="0"/>
              <a:t> then waited a period of time and relearned the list using the same procedure. </a:t>
            </a:r>
            <a:endParaRPr lang="en-GB" dirty="0" smtClean="0"/>
          </a:p>
          <a:p>
            <a:r>
              <a:rPr lang="en-GB" dirty="0" smtClean="0"/>
              <a:t>For </a:t>
            </a:r>
            <a:r>
              <a:rPr lang="en-GB" dirty="0"/>
              <a:t>short intervals between initial learning and relearning, it usually took fewer repetitions to relearn the list than it had taken him to initially learn it. </a:t>
            </a:r>
            <a:endParaRPr lang="en-GB" dirty="0" smtClean="0"/>
          </a:p>
          <a:p>
            <a:r>
              <a:rPr lang="en-GB" dirty="0" smtClean="0"/>
              <a:t>For </a:t>
            </a:r>
            <a:r>
              <a:rPr lang="en-GB" dirty="0"/>
              <a:t>example, if </a:t>
            </a:r>
            <a:r>
              <a:rPr lang="en-GB" dirty="0" err="1"/>
              <a:t>Ebbinghaus</a:t>
            </a:r>
            <a:r>
              <a:rPr lang="en-GB" dirty="0"/>
              <a:t> had to repeat the list 9 times to initially learn it, it might take only 3 repetitions to relearn the list after a short interval</a:t>
            </a:r>
            <a:r>
              <a:rPr lang="en-GB" dirty="0" smtClean="0"/>
              <a:t>.</a:t>
            </a:r>
          </a:p>
          <a:p>
            <a:r>
              <a:rPr lang="en-GB" dirty="0" smtClean="0"/>
              <a:t> </a:t>
            </a:r>
            <a:r>
              <a:rPr lang="en-GB" dirty="0"/>
              <a:t>Based on this data, he calculated a savings score, using the following formula: </a:t>
            </a:r>
            <a:endParaRPr lang="en-GB" dirty="0" smtClean="0"/>
          </a:p>
          <a:p>
            <a:r>
              <a:rPr lang="en-GB" dirty="0" smtClean="0"/>
              <a:t>Savings =[(</a:t>
            </a:r>
            <a:r>
              <a:rPr lang="en-GB" dirty="0"/>
              <a:t>Initial repetitions) </a:t>
            </a:r>
            <a:r>
              <a:rPr lang="en-GB" dirty="0" smtClean="0"/>
              <a:t>- </a:t>
            </a:r>
            <a:r>
              <a:rPr lang="en-GB" dirty="0"/>
              <a:t>(Relearning repetitions)] / Initial repetitions. </a:t>
            </a:r>
            <a:endParaRPr lang="en-GB" dirty="0" smtClean="0"/>
          </a:p>
          <a:p>
            <a:r>
              <a:rPr lang="en-GB" dirty="0" smtClean="0"/>
              <a:t>Multiplying </a:t>
            </a:r>
            <a:r>
              <a:rPr lang="en-GB" dirty="0"/>
              <a:t>the result by 100 converts the savings to a percentage, so for the example above, Savings </a:t>
            </a:r>
            <a:r>
              <a:rPr lang="en-GB" dirty="0" smtClean="0"/>
              <a:t>= </a:t>
            </a:r>
            <a:r>
              <a:rPr lang="en-GB" dirty="0"/>
              <a:t>[(9 </a:t>
            </a:r>
            <a:r>
              <a:rPr lang="en-GB" dirty="0" smtClean="0"/>
              <a:t>- </a:t>
            </a:r>
            <a:r>
              <a:rPr lang="en-GB" dirty="0"/>
              <a:t>3) / 9] x</a:t>
            </a:r>
            <a:r>
              <a:rPr lang="en-GB" dirty="0" smtClean="0"/>
              <a:t>100 = </a:t>
            </a:r>
            <a:r>
              <a:rPr lang="en-GB" dirty="0"/>
              <a:t>67 percent.</a:t>
            </a:r>
          </a:p>
        </p:txBody>
      </p:sp>
    </p:spTree>
    <p:extLst>
      <p:ext uri="{BB962C8B-B14F-4D97-AF65-F5344CB8AC3E}">
        <p14:creationId xmlns:p14="http://schemas.microsoft.com/office/powerpoint/2010/main" val="9506182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lnSpcReduction="10000"/>
          </a:bodyPr>
          <a:lstStyle/>
          <a:p>
            <a:r>
              <a:rPr lang="en-GB" dirty="0"/>
              <a:t>By learning many different lists at retention intervals ranging from 19 minutes to 31 days, </a:t>
            </a:r>
            <a:r>
              <a:rPr lang="en-GB" dirty="0" err="1"/>
              <a:t>Ebbinghaus</a:t>
            </a:r>
            <a:r>
              <a:rPr lang="en-GB" dirty="0"/>
              <a:t> was able to plot the “forgetting curve” in Figure 1.6, </a:t>
            </a:r>
            <a:r>
              <a:rPr lang="en-GB" b="1" dirty="0"/>
              <a:t>which shows savings as a function of retention interval</a:t>
            </a:r>
            <a:r>
              <a:rPr lang="en-GB" b="1" dirty="0" smtClean="0"/>
              <a:t>.</a:t>
            </a:r>
          </a:p>
          <a:p>
            <a:r>
              <a:rPr lang="en-GB" dirty="0" smtClean="0"/>
              <a:t> </a:t>
            </a:r>
            <a:r>
              <a:rPr lang="en-GB" dirty="0" err="1"/>
              <a:t>Ebbinghaus’s</a:t>
            </a:r>
            <a:r>
              <a:rPr lang="en-GB" dirty="0"/>
              <a:t> experiments were important because they provided a way to quantify memory and therefore plot functions like the forgetting curve that describe the operation of the mind</a:t>
            </a:r>
            <a:r>
              <a:rPr lang="en-GB" dirty="0" smtClean="0"/>
              <a:t>.</a:t>
            </a:r>
          </a:p>
          <a:p>
            <a:r>
              <a:rPr lang="en-GB" dirty="0" smtClean="0"/>
              <a:t> </a:t>
            </a:r>
            <a:r>
              <a:rPr lang="en-GB" dirty="0"/>
              <a:t>Notice that although </a:t>
            </a:r>
            <a:r>
              <a:rPr lang="en-GB" dirty="0" err="1"/>
              <a:t>Ebbinghaus’s</a:t>
            </a:r>
            <a:r>
              <a:rPr lang="en-GB" dirty="0"/>
              <a:t> savings method was very different from </a:t>
            </a:r>
            <a:r>
              <a:rPr lang="en-GB" dirty="0" err="1"/>
              <a:t>Donders</a:t>
            </a:r>
            <a:r>
              <a:rPr lang="en-GB" dirty="0"/>
              <a:t>’ reaction-time method, they have something in common: They both measure </a:t>
            </a:r>
            <a:r>
              <a:rPr lang="en-GB" dirty="0" err="1"/>
              <a:t>behavior</a:t>
            </a:r>
            <a:r>
              <a:rPr lang="en-GB" dirty="0"/>
              <a:t> to determine a property of the mind.</a:t>
            </a:r>
          </a:p>
        </p:txBody>
      </p:sp>
    </p:spTree>
    <p:extLst>
      <p:ext uri="{BB962C8B-B14F-4D97-AF65-F5344CB8AC3E}">
        <p14:creationId xmlns:p14="http://schemas.microsoft.com/office/powerpoint/2010/main" val="234016454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The First Psychology Laboratories</a:t>
            </a:r>
          </a:p>
        </p:txBody>
      </p:sp>
      <p:sp>
        <p:nvSpPr>
          <p:cNvPr id="3" name="Content Placeholder 2"/>
          <p:cNvSpPr>
            <a:spLocks noGrp="1"/>
          </p:cNvSpPr>
          <p:nvPr>
            <p:ph idx="1"/>
          </p:nvPr>
        </p:nvSpPr>
        <p:spPr/>
        <p:txBody>
          <a:bodyPr/>
          <a:lstStyle/>
          <a:p>
            <a:r>
              <a:rPr lang="en-GB" dirty="0" smtClean="0"/>
              <a:t>People </a:t>
            </a:r>
            <a:r>
              <a:rPr lang="en-GB" dirty="0"/>
              <a:t>like </a:t>
            </a:r>
            <a:r>
              <a:rPr lang="en-GB" dirty="0" err="1"/>
              <a:t>Donders</a:t>
            </a:r>
            <a:r>
              <a:rPr lang="en-GB" dirty="0"/>
              <a:t>, Helmholtz, and </a:t>
            </a:r>
            <a:r>
              <a:rPr lang="en-GB" dirty="0" err="1"/>
              <a:t>Ebbinghaus</a:t>
            </a:r>
            <a:r>
              <a:rPr lang="en-GB" dirty="0"/>
              <a:t>, who were investigating the mind in the 19th century, were usually based in departments of physiology, physics, or philosophy, because there were no psychology departments at the time. </a:t>
            </a:r>
            <a:endParaRPr lang="en-GB" dirty="0" smtClean="0"/>
          </a:p>
          <a:p>
            <a:r>
              <a:rPr lang="en-GB" dirty="0" smtClean="0"/>
              <a:t>But </a:t>
            </a:r>
            <a:r>
              <a:rPr lang="en-GB" dirty="0"/>
              <a:t>in 1879 Wilhelm Wundt founded the </a:t>
            </a:r>
            <a:r>
              <a:rPr lang="en-GB" dirty="0" smtClean="0"/>
              <a:t>first </a:t>
            </a:r>
            <a:r>
              <a:rPr lang="en-GB" dirty="0"/>
              <a:t>laboratory of </a:t>
            </a:r>
            <a:r>
              <a:rPr lang="en-GB" dirty="0" smtClean="0"/>
              <a:t>scientific </a:t>
            </a:r>
            <a:r>
              <a:rPr lang="en-GB" dirty="0"/>
              <a:t>psychology at the University of Leipzig, with the goal of studying the mind </a:t>
            </a:r>
            <a:r>
              <a:rPr lang="en-GB" dirty="0" smtClean="0"/>
              <a:t>scientifically</a:t>
            </a:r>
            <a:r>
              <a:rPr lang="en-GB" dirty="0"/>
              <a:t>. </a:t>
            </a:r>
            <a:endParaRPr lang="en-GB" dirty="0" smtClean="0"/>
          </a:p>
          <a:p>
            <a:r>
              <a:rPr lang="en-GB" dirty="0" smtClean="0"/>
              <a:t>He </a:t>
            </a:r>
            <a:r>
              <a:rPr lang="en-GB" dirty="0"/>
              <a:t>and his students carried out reaction-time experiments and measured basic properties of the senses, particularly vision and </a:t>
            </a:r>
            <a:r>
              <a:rPr lang="en-GB" dirty="0" smtClean="0"/>
              <a:t>hearing.</a:t>
            </a:r>
            <a:endParaRPr lang="en-GB" dirty="0"/>
          </a:p>
        </p:txBody>
      </p:sp>
    </p:spTree>
    <p:extLst>
      <p:ext uri="{BB962C8B-B14F-4D97-AF65-F5344CB8AC3E}">
        <p14:creationId xmlns:p14="http://schemas.microsoft.com/office/powerpoint/2010/main" val="13987308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85000" lnSpcReduction="20000"/>
          </a:bodyPr>
          <a:lstStyle/>
          <a:p>
            <a:r>
              <a:rPr lang="en-GB" dirty="0"/>
              <a:t>The theoretical approach that dominated psychology in the late 1800s and early 1900s was called </a:t>
            </a:r>
            <a:r>
              <a:rPr lang="en-GB" u="sng" dirty="0"/>
              <a:t>structuralism</a:t>
            </a:r>
            <a:r>
              <a:rPr lang="en-GB" dirty="0"/>
              <a:t>. According to structuralism, our overall experience is determined by combining basic elements of experience called </a:t>
            </a:r>
            <a:r>
              <a:rPr lang="en-GB" dirty="0" smtClean="0"/>
              <a:t>sensations.</a:t>
            </a:r>
          </a:p>
          <a:p>
            <a:r>
              <a:rPr lang="en-GB" dirty="0"/>
              <a:t>Thus, just as chemistry had developed a periodic table of the elements, which organized elements on the basis of their molecular weights and chemical properties, Wundt wanted to create a “periodic table of the mind,” which would include all of the basic sensations involved in creating experience. </a:t>
            </a:r>
            <a:endParaRPr lang="en-GB" dirty="0" smtClean="0"/>
          </a:p>
          <a:p>
            <a:r>
              <a:rPr lang="en-GB" dirty="0" smtClean="0"/>
              <a:t>Wundt </a:t>
            </a:r>
            <a:r>
              <a:rPr lang="en-GB" dirty="0"/>
              <a:t>thought he could achieve this by using </a:t>
            </a:r>
            <a:r>
              <a:rPr lang="en-GB" b="1" u="sng" dirty="0"/>
              <a:t>analytic introspection</a:t>
            </a:r>
            <a:r>
              <a:rPr lang="en-GB" dirty="0"/>
              <a:t>, a technique in which trained participants described their experiences and thought processes in response to stimuli</a:t>
            </a:r>
            <a:r>
              <a:rPr lang="en-GB" dirty="0" smtClean="0"/>
              <a:t>.</a:t>
            </a:r>
          </a:p>
          <a:p>
            <a:r>
              <a:rPr lang="en-GB" dirty="0" smtClean="0"/>
              <a:t> </a:t>
            </a:r>
            <a:r>
              <a:rPr lang="en-GB" dirty="0"/>
              <a:t>For example, in one experiment, Wundt asked participants to describe their experience of hearing a </a:t>
            </a:r>
            <a:r>
              <a:rPr lang="en-GB" dirty="0" smtClean="0"/>
              <a:t>five-note </a:t>
            </a:r>
            <a:r>
              <a:rPr lang="en-GB" dirty="0"/>
              <a:t>chord played on the piano. </a:t>
            </a:r>
            <a:endParaRPr lang="en-GB" dirty="0" smtClean="0"/>
          </a:p>
          <a:p>
            <a:r>
              <a:rPr lang="en-GB" dirty="0" smtClean="0"/>
              <a:t>Wundt </a:t>
            </a:r>
            <a:r>
              <a:rPr lang="en-GB" dirty="0"/>
              <a:t>was interested in whether they heard the </a:t>
            </a:r>
            <a:r>
              <a:rPr lang="en-GB" dirty="0" smtClean="0"/>
              <a:t>five </a:t>
            </a:r>
            <a:r>
              <a:rPr lang="en-GB" dirty="0"/>
              <a:t>notes as a single unit or if they were able to hear the individual notes.</a:t>
            </a:r>
          </a:p>
        </p:txBody>
      </p:sp>
    </p:spTree>
    <p:extLst>
      <p:ext uri="{BB962C8B-B14F-4D97-AF65-F5344CB8AC3E}">
        <p14:creationId xmlns:p14="http://schemas.microsoft.com/office/powerpoint/2010/main" val="193041777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70000" lnSpcReduction="20000"/>
          </a:bodyPr>
          <a:lstStyle/>
          <a:p>
            <a:r>
              <a:rPr lang="en-GB" dirty="0"/>
              <a:t>Sarah is walking across campus. She stops for a moment to talk with a friend about the movie they saw last night. She can’t talk for long because she has an appointment to plan her schedule for next term, so she says good-bye and heads off toward her advisor’s </a:t>
            </a:r>
            <a:r>
              <a:rPr lang="en-GB" dirty="0" err="1"/>
              <a:t>offi</a:t>
            </a:r>
            <a:r>
              <a:rPr lang="en-GB" dirty="0"/>
              <a:t> </a:t>
            </a:r>
            <a:r>
              <a:rPr lang="en-GB" dirty="0" err="1"/>
              <a:t>ce</a:t>
            </a:r>
            <a:r>
              <a:rPr lang="en-GB" dirty="0"/>
              <a:t>. This minor event in Sarah’s life is just one occurrence on a typical day. But if we stop for a moment to consider what’s involved in this simple sequence of events, we see that beneath the simplicity lies mental processes such as the following:</a:t>
            </a:r>
          </a:p>
          <a:p>
            <a:r>
              <a:rPr lang="en-GB" dirty="0"/>
              <a:t>● Perception. Sarah is able to fi </a:t>
            </a:r>
            <a:r>
              <a:rPr lang="en-GB" dirty="0" err="1"/>
              <a:t>nd</a:t>
            </a:r>
            <a:r>
              <a:rPr lang="en-GB" dirty="0"/>
              <a:t> her way through campus, recognize her friend, and hear her speak. </a:t>
            </a:r>
            <a:endParaRPr lang="en-GB" dirty="0" smtClean="0"/>
          </a:p>
          <a:p>
            <a:r>
              <a:rPr lang="en-GB" dirty="0" smtClean="0"/>
              <a:t>● </a:t>
            </a:r>
            <a:r>
              <a:rPr lang="en-GB" dirty="0"/>
              <a:t>Attention. As she walks across campus, she focuses on only a portion of her environment, but seeing her friend captures her attention. </a:t>
            </a:r>
            <a:endParaRPr lang="en-GB" dirty="0" smtClean="0"/>
          </a:p>
          <a:p>
            <a:r>
              <a:rPr lang="en-GB" dirty="0" smtClean="0"/>
              <a:t>● </a:t>
            </a:r>
            <a:r>
              <a:rPr lang="en-GB" dirty="0"/>
              <a:t>Memory. Sarah remembers her friend’s name, that she has an appointment, and how to fi </a:t>
            </a:r>
            <a:r>
              <a:rPr lang="en-GB" dirty="0" err="1"/>
              <a:t>nd</a:t>
            </a:r>
            <a:r>
              <a:rPr lang="en-GB" dirty="0"/>
              <a:t> her way to her advisor’s </a:t>
            </a:r>
            <a:r>
              <a:rPr lang="en-GB" dirty="0" err="1"/>
              <a:t>offi</a:t>
            </a:r>
            <a:r>
              <a:rPr lang="en-GB" dirty="0"/>
              <a:t> </a:t>
            </a:r>
            <a:r>
              <a:rPr lang="en-GB" dirty="0" err="1"/>
              <a:t>ce</a:t>
            </a:r>
            <a:r>
              <a:rPr lang="en-GB" dirty="0"/>
              <a:t>. She fi </a:t>
            </a:r>
            <a:r>
              <a:rPr lang="en-GB" dirty="0" err="1"/>
              <a:t>nds</a:t>
            </a:r>
            <a:r>
              <a:rPr lang="en-GB" dirty="0"/>
              <a:t> it interesting that although she and her friend saw the same movie, they remember different things about it. </a:t>
            </a:r>
            <a:endParaRPr lang="en-GB" dirty="0" smtClean="0"/>
          </a:p>
          <a:p>
            <a:r>
              <a:rPr lang="en-GB" dirty="0" smtClean="0"/>
              <a:t>● </a:t>
            </a:r>
            <a:r>
              <a:rPr lang="en-GB" dirty="0"/>
              <a:t>Language. She talks with her friend about the movie they saw last night. </a:t>
            </a:r>
            <a:endParaRPr lang="en-GB" dirty="0" smtClean="0"/>
          </a:p>
          <a:p>
            <a:r>
              <a:rPr lang="en-GB" dirty="0" smtClean="0"/>
              <a:t>● </a:t>
            </a:r>
            <a:r>
              <a:rPr lang="en-GB" dirty="0"/>
              <a:t>Reasoning and decision making. Sarah needs to decide which courses to take and, soon, what to do after graduation. Should she go to graduate school or start looking for a job</a:t>
            </a:r>
          </a:p>
        </p:txBody>
      </p:sp>
    </p:spTree>
    <p:extLst>
      <p:ext uri="{BB962C8B-B14F-4D97-AF65-F5344CB8AC3E}">
        <p14:creationId xmlns:p14="http://schemas.microsoft.com/office/powerpoint/2010/main" val="228026723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85000" lnSpcReduction="20000"/>
          </a:bodyPr>
          <a:lstStyle/>
          <a:p>
            <a:r>
              <a:rPr lang="en-GB" dirty="0"/>
              <a:t>Although Wundt never achieved his goal of explaining </a:t>
            </a:r>
            <a:r>
              <a:rPr lang="en-GB" dirty="0" err="1"/>
              <a:t>behavior</a:t>
            </a:r>
            <a:r>
              <a:rPr lang="en-GB" dirty="0"/>
              <a:t> in terms of sensations, he had a major impact on psychology by establishing the </a:t>
            </a:r>
            <a:r>
              <a:rPr lang="en-GB" dirty="0" smtClean="0"/>
              <a:t>first </a:t>
            </a:r>
            <a:r>
              <a:rPr lang="en-GB" dirty="0"/>
              <a:t>laboratory of </a:t>
            </a:r>
            <a:r>
              <a:rPr lang="en-GB" dirty="0" smtClean="0"/>
              <a:t>scientific </a:t>
            </a:r>
            <a:r>
              <a:rPr lang="en-GB" dirty="0"/>
              <a:t>psychology and training PhDs who established psychology departments at other universities</a:t>
            </a:r>
            <a:r>
              <a:rPr lang="en-GB" dirty="0" smtClean="0"/>
              <a:t>.</a:t>
            </a:r>
          </a:p>
          <a:p>
            <a:r>
              <a:rPr lang="en-GB" dirty="0" smtClean="0"/>
              <a:t> </a:t>
            </a:r>
            <a:r>
              <a:rPr lang="en-GB" dirty="0"/>
              <a:t>By the beginning of the 20th century, psychology was taking hold in the United States, and much of the research was inspired by the work of the early cognitive psychologists mentioned in this chapter, who were interested in understanding mental functioning (Table 1.1). </a:t>
            </a:r>
            <a:endParaRPr lang="en-GB" dirty="0" smtClean="0"/>
          </a:p>
          <a:p>
            <a:r>
              <a:rPr lang="en-GB" dirty="0" smtClean="0"/>
              <a:t>As </a:t>
            </a:r>
            <a:r>
              <a:rPr lang="en-GB" dirty="0"/>
              <a:t>we will see, however, events early in the 20th century would shift the focus of psychology away from the study of mental processes and toward the study of observable </a:t>
            </a:r>
            <a:r>
              <a:rPr lang="en-GB" dirty="0" err="1"/>
              <a:t>behavior</a:t>
            </a:r>
            <a:r>
              <a:rPr lang="en-GB" dirty="0"/>
              <a:t>. </a:t>
            </a:r>
            <a:endParaRPr lang="en-GB" dirty="0" smtClean="0"/>
          </a:p>
          <a:p>
            <a:r>
              <a:rPr lang="en-GB" dirty="0" smtClean="0"/>
              <a:t>One </a:t>
            </a:r>
            <a:r>
              <a:rPr lang="en-GB" dirty="0"/>
              <a:t>of the major forces that caused psychology to reject the study of mental processes was a negative reaction to the technique of </a:t>
            </a:r>
            <a:r>
              <a:rPr lang="en-GB" b="1" dirty="0"/>
              <a:t>analytic </a:t>
            </a:r>
            <a:r>
              <a:rPr lang="en-GB" b="1" dirty="0" smtClean="0"/>
              <a:t>introspection (in meditation when we try to understand our own feelings).</a:t>
            </a:r>
            <a:endParaRPr lang="en-GB" b="1" dirty="0"/>
          </a:p>
        </p:txBody>
      </p:sp>
    </p:spTree>
    <p:extLst>
      <p:ext uri="{BB962C8B-B14F-4D97-AF65-F5344CB8AC3E}">
        <p14:creationId xmlns:p14="http://schemas.microsoft.com/office/powerpoint/2010/main" val="351948107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0" y="155276"/>
            <a:ext cx="12192000" cy="6702724"/>
          </a:xfrm>
          <a:prstGeom prst="rect">
            <a:avLst/>
          </a:prstGeom>
        </p:spPr>
      </p:pic>
    </p:spTree>
    <p:extLst>
      <p:ext uri="{BB962C8B-B14F-4D97-AF65-F5344CB8AC3E}">
        <p14:creationId xmlns:p14="http://schemas.microsoft.com/office/powerpoint/2010/main" val="84171991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The Decline and Rebirth of Cognitive Psychology</a:t>
            </a:r>
          </a:p>
        </p:txBody>
      </p:sp>
      <p:sp>
        <p:nvSpPr>
          <p:cNvPr id="3" name="Content Placeholder 2"/>
          <p:cNvSpPr>
            <a:spLocks noGrp="1"/>
          </p:cNvSpPr>
          <p:nvPr>
            <p:ph idx="1"/>
          </p:nvPr>
        </p:nvSpPr>
        <p:spPr/>
        <p:txBody>
          <a:bodyPr/>
          <a:lstStyle/>
          <a:p>
            <a:r>
              <a:rPr lang="en-GB" dirty="0"/>
              <a:t>Research in most early departments of psychology was conducted in the tradition of Wundt’s laboratory, with its emphasis on using analytic introspection to reveal hidden mental processes. </a:t>
            </a:r>
            <a:endParaRPr lang="en-GB" dirty="0" smtClean="0"/>
          </a:p>
          <a:p>
            <a:r>
              <a:rPr lang="en-GB" dirty="0" smtClean="0"/>
              <a:t>This </a:t>
            </a:r>
            <a:r>
              <a:rPr lang="en-GB" dirty="0"/>
              <a:t>emphasis on studying the mind was to change, however, because of the efforts of John Watson, who received his PhD in psychology in 1904 from the University of Chicago</a:t>
            </a:r>
            <a:r>
              <a:rPr lang="en-GB" dirty="0" smtClean="0"/>
              <a:t>.</a:t>
            </a:r>
          </a:p>
          <a:p>
            <a:endParaRPr lang="en-GB" dirty="0"/>
          </a:p>
        </p:txBody>
      </p:sp>
    </p:spTree>
    <p:extLst>
      <p:ext uri="{BB962C8B-B14F-4D97-AF65-F5344CB8AC3E}">
        <p14:creationId xmlns:p14="http://schemas.microsoft.com/office/powerpoint/2010/main" val="347148749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The Rise of </a:t>
            </a:r>
            <a:r>
              <a:rPr lang="en-GB" dirty="0" err="1"/>
              <a:t>Behaviorism</a:t>
            </a:r>
            <a:endParaRPr lang="en-GB" dirty="0"/>
          </a:p>
        </p:txBody>
      </p:sp>
      <p:sp>
        <p:nvSpPr>
          <p:cNvPr id="3" name="Content Placeholder 2"/>
          <p:cNvSpPr>
            <a:spLocks noGrp="1"/>
          </p:cNvSpPr>
          <p:nvPr>
            <p:ph idx="1"/>
          </p:nvPr>
        </p:nvSpPr>
        <p:spPr/>
        <p:txBody>
          <a:bodyPr>
            <a:normAutofit fontScale="85000" lnSpcReduction="20000"/>
          </a:bodyPr>
          <a:lstStyle/>
          <a:p>
            <a:r>
              <a:rPr lang="en-GB" dirty="0" smtClean="0"/>
              <a:t>The </a:t>
            </a:r>
            <a:r>
              <a:rPr lang="en-GB" dirty="0"/>
              <a:t>story of how John Watson founded an approach to psychology called </a:t>
            </a:r>
            <a:r>
              <a:rPr lang="en-GB" dirty="0" err="1"/>
              <a:t>behaviorism</a:t>
            </a:r>
            <a:r>
              <a:rPr lang="en-GB" dirty="0"/>
              <a:t> is well known to introductory psychology students. We will </a:t>
            </a:r>
            <a:r>
              <a:rPr lang="en-GB" dirty="0" smtClean="0"/>
              <a:t>briefly </a:t>
            </a:r>
            <a:r>
              <a:rPr lang="en-GB" dirty="0"/>
              <a:t>review it here because of its importance to the story of cognitive psychology</a:t>
            </a:r>
            <a:r>
              <a:rPr lang="en-GB" dirty="0" smtClean="0"/>
              <a:t>.</a:t>
            </a:r>
          </a:p>
          <a:p>
            <a:r>
              <a:rPr lang="en-GB" dirty="0"/>
              <a:t>Watson Founds </a:t>
            </a:r>
            <a:r>
              <a:rPr lang="en-GB" dirty="0" err="1"/>
              <a:t>Behaviorism</a:t>
            </a:r>
            <a:r>
              <a:rPr lang="en-GB" dirty="0"/>
              <a:t> As a graduate student at the University of Chicago, Watson became </a:t>
            </a:r>
            <a:r>
              <a:rPr lang="en-GB" dirty="0" smtClean="0"/>
              <a:t>dissatisfied </a:t>
            </a:r>
            <a:r>
              <a:rPr lang="en-GB" dirty="0"/>
              <a:t>with the method of analytic introspection. </a:t>
            </a:r>
            <a:endParaRPr lang="en-GB" dirty="0" smtClean="0"/>
          </a:p>
          <a:p>
            <a:r>
              <a:rPr lang="en-GB" dirty="0" smtClean="0"/>
              <a:t>His </a:t>
            </a:r>
            <a:r>
              <a:rPr lang="en-GB" dirty="0"/>
              <a:t>problems with this method </a:t>
            </a:r>
            <a:r>
              <a:rPr lang="en-GB" dirty="0" smtClean="0"/>
              <a:t>were</a:t>
            </a:r>
          </a:p>
          <a:p>
            <a:r>
              <a:rPr lang="en-GB" dirty="0" smtClean="0"/>
              <a:t> </a:t>
            </a:r>
            <a:r>
              <a:rPr lang="en-GB" dirty="0"/>
              <a:t>(1) it produced extremely variable results from person to person, and </a:t>
            </a:r>
            <a:endParaRPr lang="en-GB" dirty="0" smtClean="0"/>
          </a:p>
          <a:p>
            <a:r>
              <a:rPr lang="en-GB" dirty="0" smtClean="0"/>
              <a:t>(</a:t>
            </a:r>
            <a:r>
              <a:rPr lang="en-GB" dirty="0"/>
              <a:t>2) these results were </a:t>
            </a:r>
            <a:r>
              <a:rPr lang="en-GB" dirty="0" smtClean="0"/>
              <a:t>difficult </a:t>
            </a:r>
            <a:r>
              <a:rPr lang="en-GB" dirty="0"/>
              <a:t>to verify because they were interpreted in terms of invisible inner mental processes. </a:t>
            </a:r>
            <a:endParaRPr lang="en-GB" dirty="0" smtClean="0"/>
          </a:p>
          <a:p>
            <a:r>
              <a:rPr lang="en-GB" dirty="0" smtClean="0"/>
              <a:t>In </a:t>
            </a:r>
            <a:r>
              <a:rPr lang="en-GB" dirty="0"/>
              <a:t>response to what Watson perceived to be </a:t>
            </a:r>
            <a:r>
              <a:rPr lang="en-GB" dirty="0" smtClean="0"/>
              <a:t>deficiencies </a:t>
            </a:r>
            <a:r>
              <a:rPr lang="en-GB" dirty="0"/>
              <a:t>in analytic introspection, he proposed a new approach called </a:t>
            </a:r>
            <a:r>
              <a:rPr lang="en-GB" dirty="0" err="1"/>
              <a:t>behaviorism</a:t>
            </a:r>
            <a:r>
              <a:rPr lang="en-GB" dirty="0"/>
              <a:t>. </a:t>
            </a:r>
            <a:endParaRPr lang="en-GB" dirty="0" smtClean="0"/>
          </a:p>
          <a:p>
            <a:r>
              <a:rPr lang="en-GB" dirty="0" smtClean="0"/>
              <a:t>One </a:t>
            </a:r>
            <a:r>
              <a:rPr lang="en-GB" dirty="0"/>
              <a:t>of Watson’s papers, “Psychology as the </a:t>
            </a:r>
            <a:r>
              <a:rPr lang="en-GB" dirty="0" err="1"/>
              <a:t>Behaviorist</a:t>
            </a:r>
            <a:r>
              <a:rPr lang="en-GB" dirty="0"/>
              <a:t> Views It,” set forth the goals of this approach to psychology in this famous quote:</a:t>
            </a:r>
          </a:p>
        </p:txBody>
      </p:sp>
    </p:spTree>
    <p:extLst>
      <p:ext uri="{BB962C8B-B14F-4D97-AF65-F5344CB8AC3E}">
        <p14:creationId xmlns:p14="http://schemas.microsoft.com/office/powerpoint/2010/main" val="425694226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pPr marL="0" indent="0" algn="ctr">
              <a:buNone/>
            </a:pPr>
            <a:endParaRPr lang="en-GB" dirty="0" smtClean="0"/>
          </a:p>
          <a:p>
            <a:pPr marL="0" indent="0" algn="ctr">
              <a:buNone/>
            </a:pPr>
            <a:r>
              <a:rPr lang="en-GB" dirty="0" smtClean="0"/>
              <a:t>Psychology </a:t>
            </a:r>
            <a:r>
              <a:rPr lang="en-GB" dirty="0"/>
              <a:t>as the </a:t>
            </a:r>
            <a:r>
              <a:rPr lang="en-GB" dirty="0" err="1"/>
              <a:t>Behaviorist</a:t>
            </a:r>
            <a:r>
              <a:rPr lang="en-GB" dirty="0"/>
              <a:t> sees it is a purely objective, experimental branch of natural science. Its theoretical goal is the prediction and control of </a:t>
            </a:r>
            <a:r>
              <a:rPr lang="en-GB" dirty="0" err="1"/>
              <a:t>behavior</a:t>
            </a:r>
            <a:r>
              <a:rPr lang="en-GB" dirty="0"/>
              <a:t>. Introspection forms no essential part of its methods, nor is the </a:t>
            </a:r>
            <a:r>
              <a:rPr lang="en-GB" dirty="0" smtClean="0"/>
              <a:t>scientific </a:t>
            </a:r>
            <a:r>
              <a:rPr lang="en-GB" dirty="0"/>
              <a:t>value of its data dependent upon the readiness with which they lend themselves to interpretation in terms of consciousness. . . . What we need to do is start work upon psychology making </a:t>
            </a:r>
            <a:r>
              <a:rPr lang="en-GB" dirty="0" err="1"/>
              <a:t>behavior</a:t>
            </a:r>
            <a:r>
              <a:rPr lang="en-GB" dirty="0"/>
              <a:t>, not consciousness, the objective point of our attack. </a:t>
            </a:r>
          </a:p>
        </p:txBody>
      </p:sp>
    </p:spTree>
    <p:extLst>
      <p:ext uri="{BB962C8B-B14F-4D97-AF65-F5344CB8AC3E}">
        <p14:creationId xmlns:p14="http://schemas.microsoft.com/office/powerpoint/2010/main" val="304856224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92500"/>
          </a:bodyPr>
          <a:lstStyle/>
          <a:p>
            <a:r>
              <a:rPr lang="en-GB" dirty="0"/>
              <a:t>There are three key parts of this quote: </a:t>
            </a:r>
            <a:endParaRPr lang="en-GB" dirty="0" smtClean="0"/>
          </a:p>
          <a:p>
            <a:r>
              <a:rPr lang="en-GB" dirty="0" smtClean="0"/>
              <a:t>(</a:t>
            </a:r>
            <a:r>
              <a:rPr lang="en-GB" dirty="0"/>
              <a:t>1) Watson rejects introspection as a method, </a:t>
            </a:r>
            <a:endParaRPr lang="en-GB" dirty="0" smtClean="0"/>
          </a:p>
          <a:p>
            <a:r>
              <a:rPr lang="en-GB" dirty="0" smtClean="0"/>
              <a:t>(</a:t>
            </a:r>
            <a:r>
              <a:rPr lang="en-GB" dirty="0"/>
              <a:t>2) he eliminates consciousness as a topic for study, and </a:t>
            </a:r>
            <a:endParaRPr lang="en-GB" dirty="0" smtClean="0"/>
          </a:p>
          <a:p>
            <a:r>
              <a:rPr lang="en-GB" dirty="0" smtClean="0"/>
              <a:t>(</a:t>
            </a:r>
            <a:r>
              <a:rPr lang="en-GB" dirty="0"/>
              <a:t>3) he suggests that psychology’s main topic for study should be </a:t>
            </a:r>
            <a:r>
              <a:rPr lang="en-GB" dirty="0" err="1"/>
              <a:t>behavior</a:t>
            </a:r>
            <a:r>
              <a:rPr lang="en-GB" dirty="0"/>
              <a:t>. </a:t>
            </a:r>
            <a:endParaRPr lang="en-GB" dirty="0" smtClean="0"/>
          </a:p>
          <a:p>
            <a:r>
              <a:rPr lang="en-GB" dirty="0" smtClean="0"/>
              <a:t>In </a:t>
            </a:r>
            <a:r>
              <a:rPr lang="en-GB" dirty="0"/>
              <a:t>another part of this paper, Watson also proclaims that “psychology . . . need no longer </a:t>
            </a:r>
            <a:r>
              <a:rPr lang="en-GB" dirty="0" smtClean="0"/>
              <a:t>deceive </a:t>
            </a:r>
            <a:r>
              <a:rPr lang="en-GB" dirty="0"/>
              <a:t>itself into thinking that it is making mental states the object of observation” (p. 163). </a:t>
            </a:r>
            <a:endParaRPr lang="en-GB" dirty="0" smtClean="0"/>
          </a:p>
          <a:p>
            <a:r>
              <a:rPr lang="en-GB" dirty="0" smtClean="0"/>
              <a:t>Watson’s </a:t>
            </a:r>
            <a:r>
              <a:rPr lang="en-GB" dirty="0"/>
              <a:t>goal was to eliminate the mind as a topic of study in psychology, and to replace it with the study of directly observable </a:t>
            </a:r>
            <a:r>
              <a:rPr lang="en-GB" dirty="0" err="1"/>
              <a:t>behavior</a:t>
            </a:r>
            <a:r>
              <a:rPr lang="en-GB" dirty="0"/>
              <a:t>.</a:t>
            </a:r>
          </a:p>
        </p:txBody>
      </p:sp>
    </p:spTree>
    <p:extLst>
      <p:ext uri="{BB962C8B-B14F-4D97-AF65-F5344CB8AC3E}">
        <p14:creationId xmlns:p14="http://schemas.microsoft.com/office/powerpoint/2010/main" val="51828612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dirty="0"/>
              <a:t>As </a:t>
            </a:r>
            <a:r>
              <a:rPr lang="en-GB" dirty="0" err="1"/>
              <a:t>behaviorism</a:t>
            </a:r>
            <a:r>
              <a:rPr lang="en-GB" dirty="0"/>
              <a:t> became the dominant force in American psychology, psychologists’ attention shifted from understanding the mind by inferring mental processes from </a:t>
            </a:r>
            <a:r>
              <a:rPr lang="en-GB" dirty="0" err="1"/>
              <a:t>behavior</a:t>
            </a:r>
            <a:r>
              <a:rPr lang="en-GB" dirty="0"/>
              <a:t>, to understanding </a:t>
            </a:r>
            <a:r>
              <a:rPr lang="en-GB" dirty="0" err="1"/>
              <a:t>behavior</a:t>
            </a:r>
            <a:r>
              <a:rPr lang="en-GB" dirty="0"/>
              <a:t> in terms of stimulus-response relationships, without any reference to the mind. </a:t>
            </a:r>
            <a:endParaRPr lang="en-GB" dirty="0" smtClean="0"/>
          </a:p>
          <a:p>
            <a:r>
              <a:rPr lang="en-GB" dirty="0" smtClean="0"/>
              <a:t>Watson’s </a:t>
            </a:r>
            <a:r>
              <a:rPr lang="en-GB" dirty="0"/>
              <a:t>most famous experiment was the “little Albert” experiment, in which Watson and Rosalie Rayner (1920) caused a 9-month-old boy named Albert to become frightened of a rat by presenting a loud noise every time the rat (which Albert had originally liked) came close to Albert.</a:t>
            </a:r>
          </a:p>
        </p:txBody>
      </p:sp>
    </p:spTree>
    <p:extLst>
      <p:ext uri="{BB962C8B-B14F-4D97-AF65-F5344CB8AC3E}">
        <p14:creationId xmlns:p14="http://schemas.microsoft.com/office/powerpoint/2010/main" val="50128527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dirty="0"/>
              <a:t>Watson’s ideas are associated with classical conditioning, which focused on how pairing one stimulus (such as the loud noise presented to Albert) with another, previously neutral stimulus (such as the rat) causes changes in the response to the neutral stimulus (Pavlov, 1927). </a:t>
            </a:r>
            <a:endParaRPr lang="en-GB" dirty="0" smtClean="0"/>
          </a:p>
          <a:p>
            <a:r>
              <a:rPr lang="en-GB" dirty="0" smtClean="0"/>
              <a:t>Watson </a:t>
            </a:r>
            <a:r>
              <a:rPr lang="en-GB" dirty="0"/>
              <a:t>used the conditioning of little Albert to argue that </a:t>
            </a:r>
            <a:r>
              <a:rPr lang="en-GB" dirty="0" err="1"/>
              <a:t>behavior</a:t>
            </a:r>
            <a:r>
              <a:rPr lang="en-GB" dirty="0"/>
              <a:t> can be </a:t>
            </a:r>
            <a:r>
              <a:rPr lang="en-GB" dirty="0" err="1"/>
              <a:t>analyzed</a:t>
            </a:r>
            <a:r>
              <a:rPr lang="en-GB" dirty="0"/>
              <a:t> without any reference to the mind. </a:t>
            </a:r>
            <a:endParaRPr lang="en-GB" dirty="0" smtClean="0"/>
          </a:p>
          <a:p>
            <a:r>
              <a:rPr lang="en-GB" u="sng" dirty="0" smtClean="0"/>
              <a:t>For </a:t>
            </a:r>
            <a:r>
              <a:rPr lang="en-GB" u="sng" dirty="0"/>
              <a:t>Watson, what was going on inside little Albert’s head, either physiologically or mentally, was irrelevant. He cared only about how pairing one stimulus with another affected </a:t>
            </a:r>
            <a:r>
              <a:rPr lang="en-GB" u="sng" dirty="0" err="1"/>
              <a:t>behavior</a:t>
            </a:r>
            <a:r>
              <a:rPr lang="en-GB" dirty="0"/>
              <a:t>.</a:t>
            </a:r>
          </a:p>
        </p:txBody>
      </p:sp>
    </p:spTree>
    <p:extLst>
      <p:ext uri="{BB962C8B-B14F-4D97-AF65-F5344CB8AC3E}">
        <p14:creationId xmlns:p14="http://schemas.microsoft.com/office/powerpoint/2010/main" val="138720986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Skinner’s Operant Conditioning</a:t>
            </a:r>
          </a:p>
        </p:txBody>
      </p:sp>
      <p:sp>
        <p:nvSpPr>
          <p:cNvPr id="3" name="Content Placeholder 2"/>
          <p:cNvSpPr>
            <a:spLocks noGrp="1"/>
          </p:cNvSpPr>
          <p:nvPr>
            <p:ph idx="1"/>
          </p:nvPr>
        </p:nvSpPr>
        <p:spPr/>
        <p:txBody>
          <a:bodyPr>
            <a:normAutofit fontScale="92500" lnSpcReduction="20000"/>
          </a:bodyPr>
          <a:lstStyle/>
          <a:p>
            <a:r>
              <a:rPr lang="en-GB" dirty="0" smtClean="0"/>
              <a:t>In </a:t>
            </a:r>
            <a:r>
              <a:rPr lang="en-GB" dirty="0"/>
              <a:t>the midst of </a:t>
            </a:r>
            <a:r>
              <a:rPr lang="en-GB" dirty="0" err="1"/>
              <a:t>behaviorism’s</a:t>
            </a:r>
            <a:r>
              <a:rPr lang="en-GB" dirty="0"/>
              <a:t> dominance of American psychology, a young graduate student at Harvard named B. F. Skinner provided another tool for </a:t>
            </a:r>
            <a:r>
              <a:rPr lang="en-GB" dirty="0" err="1"/>
              <a:t>behaviorism</a:t>
            </a:r>
            <a:r>
              <a:rPr lang="en-GB" dirty="0"/>
              <a:t>, which insured this approach would dominate psychology for decades to come</a:t>
            </a:r>
            <a:r>
              <a:rPr lang="en-GB" dirty="0" smtClean="0"/>
              <a:t>.</a:t>
            </a:r>
          </a:p>
          <a:p>
            <a:r>
              <a:rPr lang="en-GB" dirty="0" smtClean="0"/>
              <a:t> </a:t>
            </a:r>
            <a:r>
              <a:rPr lang="en-GB" dirty="0"/>
              <a:t>Skinner introduced operant conditioning, which focused on how </a:t>
            </a:r>
            <a:r>
              <a:rPr lang="en-GB" dirty="0" err="1"/>
              <a:t>behavior</a:t>
            </a:r>
            <a:r>
              <a:rPr lang="en-GB" dirty="0"/>
              <a:t> is strengthened by presentation of positive </a:t>
            </a:r>
            <a:r>
              <a:rPr lang="en-GB" dirty="0" err="1"/>
              <a:t>reinforcers</a:t>
            </a:r>
            <a:r>
              <a:rPr lang="en-GB" dirty="0"/>
              <a:t>, such as food or social approval, or withdrawal of negative </a:t>
            </a:r>
            <a:r>
              <a:rPr lang="en-GB" dirty="0" err="1"/>
              <a:t>reinforcers</a:t>
            </a:r>
            <a:r>
              <a:rPr lang="en-GB" dirty="0"/>
              <a:t>, such as a shock or social rejection. </a:t>
            </a:r>
            <a:endParaRPr lang="en-GB" dirty="0" smtClean="0"/>
          </a:p>
          <a:p>
            <a:r>
              <a:rPr lang="en-GB" dirty="0" smtClean="0"/>
              <a:t>For </a:t>
            </a:r>
            <a:r>
              <a:rPr lang="en-GB" dirty="0"/>
              <a:t>example, Skinner showed that reinforcing a rat with food for pressing a bar maintained or increased the rat’s rate of bar pressing. Like Watson, Skinner was not interested in what was </a:t>
            </a:r>
            <a:r>
              <a:rPr lang="en-GB" u="sng" dirty="0"/>
              <a:t>happening in the mind, </a:t>
            </a:r>
            <a:r>
              <a:rPr lang="en-GB" dirty="0"/>
              <a:t>but focused solely on determining the relationship between </a:t>
            </a:r>
            <a:r>
              <a:rPr lang="en-GB" u="sng" dirty="0"/>
              <a:t>stimuli and responding </a:t>
            </a:r>
            <a:r>
              <a:rPr lang="en-GB" dirty="0"/>
              <a:t>(Skinner, 1938).</a:t>
            </a:r>
          </a:p>
        </p:txBody>
      </p:sp>
    </p:spTree>
    <p:extLst>
      <p:ext uri="{BB962C8B-B14F-4D97-AF65-F5344CB8AC3E}">
        <p14:creationId xmlns:p14="http://schemas.microsoft.com/office/powerpoint/2010/main" val="254011474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The Decline of </a:t>
            </a:r>
            <a:r>
              <a:rPr lang="en-GB" dirty="0" err="1"/>
              <a:t>Behaviorism</a:t>
            </a:r>
            <a:endParaRPr lang="en-GB" dirty="0"/>
          </a:p>
        </p:txBody>
      </p:sp>
      <p:sp>
        <p:nvSpPr>
          <p:cNvPr id="3" name="Content Placeholder 2"/>
          <p:cNvSpPr>
            <a:spLocks noGrp="1"/>
          </p:cNvSpPr>
          <p:nvPr>
            <p:ph idx="1"/>
          </p:nvPr>
        </p:nvSpPr>
        <p:spPr/>
        <p:txBody>
          <a:bodyPr>
            <a:normAutofit fontScale="92500"/>
          </a:bodyPr>
          <a:lstStyle/>
          <a:p>
            <a:r>
              <a:rPr lang="en-GB" dirty="0" smtClean="0"/>
              <a:t>The </a:t>
            </a:r>
            <a:r>
              <a:rPr lang="en-GB" dirty="0" err="1"/>
              <a:t>behaviorists’</a:t>
            </a:r>
            <a:r>
              <a:rPr lang="en-GB" dirty="0"/>
              <a:t> idea that </a:t>
            </a:r>
            <a:r>
              <a:rPr lang="en-GB" dirty="0" err="1"/>
              <a:t>behavior</a:t>
            </a:r>
            <a:r>
              <a:rPr lang="en-GB" dirty="0"/>
              <a:t> can be understood by studying stimulus-response relationships </a:t>
            </a:r>
            <a:r>
              <a:rPr lang="en-GB" dirty="0" smtClean="0"/>
              <a:t>influenced </a:t>
            </a:r>
            <a:r>
              <a:rPr lang="en-GB" dirty="0"/>
              <a:t>an entire generation of psychologists and dominated psychology in the United States during the 1940s, 1950s, and into the 1960s. </a:t>
            </a:r>
            <a:endParaRPr lang="en-GB" dirty="0" smtClean="0"/>
          </a:p>
          <a:p>
            <a:r>
              <a:rPr lang="en-GB" dirty="0" smtClean="0"/>
              <a:t>Psychologists </a:t>
            </a:r>
            <a:r>
              <a:rPr lang="en-GB" dirty="0"/>
              <a:t>applied the techniques of conditioning to things like classroom teaching, treating psychological disorders, and testing the effects of drugs on animals. </a:t>
            </a:r>
            <a:endParaRPr lang="en-GB" dirty="0" smtClean="0"/>
          </a:p>
          <a:p>
            <a:r>
              <a:rPr lang="en-GB" dirty="0" smtClean="0"/>
              <a:t>However</a:t>
            </a:r>
            <a:r>
              <a:rPr lang="en-GB" dirty="0"/>
              <a:t>, beginning in the 1950s, changes began to occur in psychology, which would eventually lead to a decline in the </a:t>
            </a:r>
            <a:r>
              <a:rPr lang="en-GB" dirty="0" smtClean="0"/>
              <a:t>influence </a:t>
            </a:r>
            <a:r>
              <a:rPr lang="en-GB" dirty="0"/>
              <a:t>of </a:t>
            </a:r>
            <a:r>
              <a:rPr lang="en-GB" dirty="0" err="1"/>
              <a:t>behaviorism</a:t>
            </a:r>
            <a:r>
              <a:rPr lang="en-GB" dirty="0"/>
              <a:t>. </a:t>
            </a:r>
            <a:r>
              <a:rPr lang="en-GB" b="1" dirty="0"/>
              <a:t>One of the important events that led to the decline of </a:t>
            </a:r>
            <a:r>
              <a:rPr lang="en-GB" b="1" dirty="0" err="1"/>
              <a:t>behaviorism</a:t>
            </a:r>
            <a:r>
              <a:rPr lang="en-GB" b="1" dirty="0"/>
              <a:t> was the publication of Skinner’s book Verbal </a:t>
            </a:r>
            <a:r>
              <a:rPr lang="en-GB" b="1" dirty="0" err="1"/>
              <a:t>Behavior</a:t>
            </a:r>
            <a:r>
              <a:rPr lang="en-GB" b="1" dirty="0"/>
              <a:t>, in </a:t>
            </a:r>
            <a:r>
              <a:rPr lang="en-GB" b="1" dirty="0" smtClean="0"/>
              <a:t>1957.</a:t>
            </a:r>
            <a:endParaRPr lang="en-GB" b="1" dirty="0"/>
          </a:p>
        </p:txBody>
      </p:sp>
    </p:spTree>
    <p:extLst>
      <p:ext uri="{BB962C8B-B14F-4D97-AF65-F5344CB8AC3E}">
        <p14:creationId xmlns:p14="http://schemas.microsoft.com/office/powerpoint/2010/main" val="3503390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77500" lnSpcReduction="20000"/>
          </a:bodyPr>
          <a:lstStyle/>
          <a:p>
            <a:r>
              <a:rPr lang="en-GB" dirty="0"/>
              <a:t>Not only is it easy to provide examples of cognition in everyday experience, but it is also easy to fi </a:t>
            </a:r>
            <a:r>
              <a:rPr lang="en-GB" dirty="0" err="1"/>
              <a:t>nd</a:t>
            </a:r>
            <a:r>
              <a:rPr lang="en-GB" dirty="0"/>
              <a:t> examples in the news.</a:t>
            </a:r>
          </a:p>
          <a:p>
            <a:r>
              <a:rPr lang="en-GB" dirty="0"/>
              <a:t>● Perception. Thousands of deaf people have had a cochlear implant operation that enables them to hear. Researchers are also working to develop devices that would provide sight to the blind. </a:t>
            </a:r>
            <a:endParaRPr lang="en-GB" dirty="0" smtClean="0"/>
          </a:p>
          <a:p>
            <a:r>
              <a:rPr lang="en-GB" dirty="0" smtClean="0"/>
              <a:t>● </a:t>
            </a:r>
            <a:r>
              <a:rPr lang="en-GB" dirty="0"/>
              <a:t>Attention. Researchers testify at a hearing of the New York State legislature that cell phones distract attention from driving. The legislature agrees and bans the use of cell phones while driving in New York </a:t>
            </a:r>
          </a:p>
          <a:p>
            <a:r>
              <a:rPr lang="en-GB" dirty="0" smtClean="0"/>
              <a:t>● </a:t>
            </a:r>
            <a:r>
              <a:rPr lang="en-GB" dirty="0"/>
              <a:t>Memory. Memory researchers search for ways to prevent the memory losses that are associated with aging. Also, research studies show that a large number of innocent people have been convicted of crimes based on faulty memory by eyewitnesses at crime scenes. </a:t>
            </a:r>
            <a:endParaRPr lang="en-GB" dirty="0" smtClean="0"/>
          </a:p>
          <a:p>
            <a:r>
              <a:rPr lang="en-GB" dirty="0" smtClean="0"/>
              <a:t>● </a:t>
            </a:r>
            <a:r>
              <a:rPr lang="en-GB" dirty="0"/>
              <a:t>Problem solving and reasoning. Experts ponder evidence to determine the cause of the disintegration of the space shuttle Columbia as it </a:t>
            </a:r>
            <a:r>
              <a:rPr lang="en-GB" dirty="0" err="1"/>
              <a:t>reentered</a:t>
            </a:r>
            <a:r>
              <a:rPr lang="en-GB" dirty="0"/>
              <a:t> the atmosphere on Feb </a:t>
            </a:r>
            <a:r>
              <a:rPr lang="en-GB" dirty="0" err="1"/>
              <a:t>ru</a:t>
            </a:r>
            <a:r>
              <a:rPr lang="en-GB" dirty="0"/>
              <a:t> </a:t>
            </a:r>
            <a:r>
              <a:rPr lang="en-GB" dirty="0" err="1"/>
              <a:t>ary</a:t>
            </a:r>
            <a:r>
              <a:rPr lang="en-GB" dirty="0"/>
              <a:t> 1, 2003.</a:t>
            </a:r>
          </a:p>
        </p:txBody>
      </p:sp>
    </p:spTree>
    <p:extLst>
      <p:ext uri="{BB962C8B-B14F-4D97-AF65-F5344CB8AC3E}">
        <p14:creationId xmlns:p14="http://schemas.microsoft.com/office/powerpoint/2010/main" val="382857894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Noam Chomsky’s Critique of Skinner’s</a:t>
            </a:r>
          </a:p>
        </p:txBody>
      </p:sp>
      <p:sp>
        <p:nvSpPr>
          <p:cNvPr id="3" name="Content Placeholder 2"/>
          <p:cNvSpPr>
            <a:spLocks noGrp="1"/>
          </p:cNvSpPr>
          <p:nvPr>
            <p:ph idx="1"/>
          </p:nvPr>
        </p:nvSpPr>
        <p:spPr/>
        <p:txBody>
          <a:bodyPr>
            <a:normAutofit fontScale="92500" lnSpcReduction="10000"/>
          </a:bodyPr>
          <a:lstStyle/>
          <a:p>
            <a:r>
              <a:rPr lang="en-GB" dirty="0" smtClean="0"/>
              <a:t>Verbal </a:t>
            </a:r>
            <a:r>
              <a:rPr lang="en-GB" dirty="0" err="1"/>
              <a:t>Behavior</a:t>
            </a:r>
            <a:r>
              <a:rPr lang="en-GB" dirty="0"/>
              <a:t> In his book Verbal </a:t>
            </a:r>
            <a:r>
              <a:rPr lang="en-GB" dirty="0" err="1"/>
              <a:t>Behavior</a:t>
            </a:r>
            <a:r>
              <a:rPr lang="en-GB" dirty="0"/>
              <a:t>, Skinner explained the </a:t>
            </a:r>
            <a:r>
              <a:rPr lang="en-GB" u="sng" dirty="0"/>
              <a:t>development of language in children in terms of operant conditioning. </a:t>
            </a:r>
            <a:endParaRPr lang="en-GB" u="sng" dirty="0" smtClean="0"/>
          </a:p>
          <a:p>
            <a:r>
              <a:rPr lang="en-GB" dirty="0" smtClean="0"/>
              <a:t>Skinner </a:t>
            </a:r>
            <a:r>
              <a:rPr lang="en-GB" dirty="0"/>
              <a:t>argued that children learn language through operant conditioning. </a:t>
            </a:r>
            <a:endParaRPr lang="en-GB" dirty="0" smtClean="0"/>
          </a:p>
          <a:p>
            <a:r>
              <a:rPr lang="en-GB" dirty="0" smtClean="0"/>
              <a:t>They </a:t>
            </a:r>
            <a:r>
              <a:rPr lang="en-GB" dirty="0"/>
              <a:t>imitate speech that they hear, and repeat correct speech because it is rewarded</a:t>
            </a:r>
            <a:r>
              <a:rPr lang="en-GB" dirty="0" smtClean="0"/>
              <a:t>.</a:t>
            </a:r>
          </a:p>
          <a:p>
            <a:r>
              <a:rPr lang="en-GB" dirty="0" smtClean="0"/>
              <a:t> </a:t>
            </a:r>
            <a:r>
              <a:rPr lang="en-GB" dirty="0"/>
              <a:t>But in 1959 Chomsky, a linguist from the Massachusetts Institute of Technology, published a scathing review of Skinner’s book, in which he pointed out that children say many sentences that they have never heard (“I hate you, Mommy,” for example), and that during the normal course of language development, they go through a stage in which they use incorrect grammar, such as “the boy </a:t>
            </a:r>
            <a:r>
              <a:rPr lang="en-GB" dirty="0" err="1"/>
              <a:t>hitted</a:t>
            </a:r>
            <a:r>
              <a:rPr lang="en-GB" dirty="0"/>
              <a:t> the ball,” even though this incorrect grammar may never have been reinforced.</a:t>
            </a:r>
          </a:p>
        </p:txBody>
      </p:sp>
    </p:spTree>
    <p:extLst>
      <p:ext uri="{BB962C8B-B14F-4D97-AF65-F5344CB8AC3E}">
        <p14:creationId xmlns:p14="http://schemas.microsoft.com/office/powerpoint/2010/main" val="143588279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dirty="0"/>
              <a:t>Chomsky saw language development as being determined not by imitation or reinforcement, but by an </a:t>
            </a:r>
            <a:r>
              <a:rPr lang="en-GB" u="sng" dirty="0"/>
              <a:t>inborn biological program that holds across cultures</a:t>
            </a:r>
            <a:r>
              <a:rPr lang="en-GB" u="sng" dirty="0" smtClean="0"/>
              <a:t>.</a:t>
            </a:r>
          </a:p>
          <a:p>
            <a:pPr algn="just"/>
            <a:r>
              <a:rPr lang="en-GB" dirty="0" smtClean="0"/>
              <a:t> </a:t>
            </a:r>
            <a:r>
              <a:rPr lang="en-GB" dirty="0"/>
              <a:t>Chomsky’s analysis led psychologists to reconsider the idea that language and other complex </a:t>
            </a:r>
            <a:r>
              <a:rPr lang="en-GB" dirty="0" err="1"/>
              <a:t>behaviors</a:t>
            </a:r>
            <a:r>
              <a:rPr lang="en-GB" dirty="0"/>
              <a:t> such as problem solving and reasoning can be explained by operant conditioning, and</a:t>
            </a:r>
            <a:r>
              <a:rPr lang="en-GB" u="sng" dirty="0"/>
              <a:t> they began to realize that to understand complex cognitive </a:t>
            </a:r>
            <a:r>
              <a:rPr lang="en-GB" u="sng" dirty="0" err="1"/>
              <a:t>behaviors</a:t>
            </a:r>
            <a:r>
              <a:rPr lang="en-GB" u="sng" dirty="0"/>
              <a:t> it is necessary not only to measure observable </a:t>
            </a:r>
            <a:r>
              <a:rPr lang="en-GB" u="sng" dirty="0" err="1"/>
              <a:t>behavior</a:t>
            </a:r>
            <a:r>
              <a:rPr lang="en-GB" u="sng" dirty="0"/>
              <a:t>, but to consider what this </a:t>
            </a:r>
            <a:r>
              <a:rPr lang="en-GB" u="sng" dirty="0" err="1"/>
              <a:t>behavior</a:t>
            </a:r>
            <a:r>
              <a:rPr lang="en-GB" u="sng" dirty="0"/>
              <a:t> tells us about how the mind works</a:t>
            </a:r>
            <a:r>
              <a:rPr lang="en-GB" dirty="0"/>
              <a:t>.</a:t>
            </a:r>
          </a:p>
        </p:txBody>
      </p:sp>
    </p:spTree>
    <p:extLst>
      <p:ext uri="{BB962C8B-B14F-4D97-AF65-F5344CB8AC3E}">
        <p14:creationId xmlns:p14="http://schemas.microsoft.com/office/powerpoint/2010/main" val="140173710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The </a:t>
            </a:r>
            <a:r>
              <a:rPr lang="en-GB" dirty="0" err="1"/>
              <a:t>Misbehavior</a:t>
            </a:r>
            <a:r>
              <a:rPr lang="en-GB" dirty="0"/>
              <a:t> of Organisms</a:t>
            </a:r>
          </a:p>
        </p:txBody>
      </p:sp>
      <p:sp>
        <p:nvSpPr>
          <p:cNvPr id="3" name="Content Placeholder 2"/>
          <p:cNvSpPr>
            <a:spLocks noGrp="1"/>
          </p:cNvSpPr>
          <p:nvPr>
            <p:ph idx="1"/>
          </p:nvPr>
        </p:nvSpPr>
        <p:spPr/>
        <p:txBody>
          <a:bodyPr>
            <a:normAutofit fontScale="85000" lnSpcReduction="20000"/>
          </a:bodyPr>
          <a:lstStyle/>
          <a:p>
            <a:r>
              <a:rPr lang="en-GB" dirty="0" smtClean="0"/>
              <a:t>Another </a:t>
            </a:r>
            <a:r>
              <a:rPr lang="en-GB" dirty="0"/>
              <a:t>event that led people to question </a:t>
            </a:r>
            <a:r>
              <a:rPr lang="en-GB" dirty="0" err="1"/>
              <a:t>behaviorism</a:t>
            </a:r>
            <a:r>
              <a:rPr lang="en-GB" dirty="0"/>
              <a:t> was the publication in 1961 of a paper titled “The </a:t>
            </a:r>
            <a:r>
              <a:rPr lang="en-GB" dirty="0" err="1"/>
              <a:t>Misbehavior</a:t>
            </a:r>
            <a:r>
              <a:rPr lang="en-GB" dirty="0"/>
              <a:t> of Organisms” by two of Skinner’s students, Keller </a:t>
            </a:r>
            <a:r>
              <a:rPr lang="en-GB" dirty="0" err="1"/>
              <a:t>Breland</a:t>
            </a:r>
            <a:r>
              <a:rPr lang="en-GB" dirty="0"/>
              <a:t> and Marian </a:t>
            </a:r>
            <a:r>
              <a:rPr lang="en-GB" dirty="0" err="1"/>
              <a:t>Breland</a:t>
            </a:r>
            <a:r>
              <a:rPr lang="en-GB" dirty="0"/>
              <a:t> (1961). </a:t>
            </a:r>
            <a:endParaRPr lang="en-GB" dirty="0" smtClean="0"/>
          </a:p>
          <a:p>
            <a:r>
              <a:rPr lang="en-GB" dirty="0" smtClean="0"/>
              <a:t>The </a:t>
            </a:r>
            <a:r>
              <a:rPr lang="en-GB" dirty="0"/>
              <a:t>title of their paper was, </a:t>
            </a:r>
            <a:r>
              <a:rPr lang="en-GB" dirty="0" smtClean="0"/>
              <a:t>significantly</a:t>
            </a:r>
            <a:r>
              <a:rPr lang="en-GB" dirty="0"/>
              <a:t>, a </a:t>
            </a:r>
            <a:r>
              <a:rPr lang="en-GB" dirty="0" err="1"/>
              <a:t>takeoff</a:t>
            </a:r>
            <a:r>
              <a:rPr lang="en-GB" dirty="0"/>
              <a:t> on the title of Skinner’s 1938 book The </a:t>
            </a:r>
            <a:r>
              <a:rPr lang="en-GB" dirty="0" err="1"/>
              <a:t>Behavior</a:t>
            </a:r>
            <a:r>
              <a:rPr lang="en-GB" dirty="0"/>
              <a:t> of Organisms, in which Skinner described how </a:t>
            </a:r>
            <a:r>
              <a:rPr lang="en-GB" dirty="0" err="1"/>
              <a:t>behavior</a:t>
            </a:r>
            <a:r>
              <a:rPr lang="en-GB" dirty="0"/>
              <a:t> can be controlled by reinforcements</a:t>
            </a:r>
            <a:r>
              <a:rPr lang="en-GB" dirty="0" smtClean="0"/>
              <a:t>.</a:t>
            </a:r>
          </a:p>
          <a:p>
            <a:r>
              <a:rPr lang="en-GB" dirty="0"/>
              <a:t>Drawing on their experience in using operant conditioning to train animals for circuses, TV, and </a:t>
            </a:r>
            <a:r>
              <a:rPr lang="en-GB" dirty="0" smtClean="0"/>
              <a:t>film </a:t>
            </a:r>
            <a:r>
              <a:rPr lang="en-GB" dirty="0"/>
              <a:t>stunts, the </a:t>
            </a:r>
            <a:r>
              <a:rPr lang="en-GB" dirty="0" err="1"/>
              <a:t>Brelands</a:t>
            </a:r>
            <a:r>
              <a:rPr lang="en-GB" dirty="0"/>
              <a:t> described a number of situations in which their attempts to condition an animal’s </a:t>
            </a:r>
            <a:r>
              <a:rPr lang="en-GB" dirty="0" err="1"/>
              <a:t>behavior</a:t>
            </a:r>
            <a:r>
              <a:rPr lang="en-GB" dirty="0"/>
              <a:t> ran head-on into the animal’s built-in instincts. </a:t>
            </a:r>
            <a:endParaRPr lang="en-GB" dirty="0" smtClean="0"/>
          </a:p>
          <a:p>
            <a:r>
              <a:rPr lang="en-GB" dirty="0" smtClean="0"/>
              <a:t>For </a:t>
            </a:r>
            <a:r>
              <a:rPr lang="en-GB" dirty="0"/>
              <a:t>example, according to the theory of operant conditioning, rewarding a </a:t>
            </a:r>
            <a:r>
              <a:rPr lang="en-GB" dirty="0" err="1"/>
              <a:t>behavior</a:t>
            </a:r>
            <a:r>
              <a:rPr lang="en-GB" dirty="0"/>
              <a:t> should increase its frequency. However, when the </a:t>
            </a:r>
            <a:r>
              <a:rPr lang="en-GB" dirty="0" err="1"/>
              <a:t>Brelands</a:t>
            </a:r>
            <a:r>
              <a:rPr lang="en-GB" dirty="0"/>
              <a:t> attempted to train a raccoon to drop two coins in a piggy bank by rewarding this response with food, the raccoon did not cooperate.</a:t>
            </a:r>
          </a:p>
        </p:txBody>
      </p:sp>
    </p:spTree>
    <p:extLst>
      <p:ext uri="{BB962C8B-B14F-4D97-AF65-F5344CB8AC3E}">
        <p14:creationId xmlns:p14="http://schemas.microsoft.com/office/powerpoint/2010/main" val="41497097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92500" lnSpcReduction="20000"/>
          </a:bodyPr>
          <a:lstStyle/>
          <a:p>
            <a:r>
              <a:rPr lang="en-GB" dirty="0"/>
              <a:t>After the raccoon was rewarded with food for dropping two coins into the bank, it took the next two coins and began rubbing them together, just as they do to remove the shells of newly caught </a:t>
            </a:r>
            <a:r>
              <a:rPr lang="en-GB" dirty="0" err="1"/>
              <a:t>crayfi</a:t>
            </a:r>
            <a:r>
              <a:rPr lang="en-GB" dirty="0"/>
              <a:t> sh. </a:t>
            </a:r>
            <a:endParaRPr lang="en-GB" dirty="0" smtClean="0"/>
          </a:p>
          <a:p>
            <a:r>
              <a:rPr lang="en-GB" dirty="0" smtClean="0"/>
              <a:t>Eventually</a:t>
            </a:r>
            <a:r>
              <a:rPr lang="en-GB" dirty="0"/>
              <a:t>, the coin-rubbing response overpowered the coin-dropping response, and the </a:t>
            </a:r>
            <a:r>
              <a:rPr lang="en-GB" dirty="0" err="1"/>
              <a:t>Brelands</a:t>
            </a:r>
            <a:r>
              <a:rPr lang="en-GB" dirty="0"/>
              <a:t> had to abandon their attempt to condition the raccoon. </a:t>
            </a:r>
            <a:endParaRPr lang="en-GB" dirty="0" smtClean="0"/>
          </a:p>
          <a:p>
            <a:r>
              <a:rPr lang="en-GB" u="sng" dirty="0" smtClean="0"/>
              <a:t>The </a:t>
            </a:r>
            <a:r>
              <a:rPr lang="en-GB" u="sng" dirty="0" err="1"/>
              <a:t>Brelands</a:t>
            </a:r>
            <a:r>
              <a:rPr lang="en-GB" u="sng" dirty="0"/>
              <a:t> used this and other examples to emphasize the importance of biologically programmed </a:t>
            </a:r>
            <a:r>
              <a:rPr lang="en-GB" u="sng" dirty="0" err="1"/>
              <a:t>behavior</a:t>
            </a:r>
            <a:r>
              <a:rPr lang="en-GB" u="sng" dirty="0"/>
              <a:t>. </a:t>
            </a:r>
            <a:endParaRPr lang="en-GB" u="sng" dirty="0" smtClean="0"/>
          </a:p>
          <a:p>
            <a:r>
              <a:rPr lang="en-GB" dirty="0" smtClean="0"/>
              <a:t>Although </a:t>
            </a:r>
            <a:r>
              <a:rPr lang="en-GB" dirty="0"/>
              <a:t>some researchers were questioning the ability of reinforcement to explain complex </a:t>
            </a:r>
            <a:r>
              <a:rPr lang="en-GB" dirty="0" err="1"/>
              <a:t>behavior</a:t>
            </a:r>
            <a:r>
              <a:rPr lang="en-GB" dirty="0"/>
              <a:t> like language in humans and the “coin rubbing” of </a:t>
            </a:r>
            <a:r>
              <a:rPr lang="en-GB" dirty="0" err="1"/>
              <a:t>Breland’s</a:t>
            </a:r>
            <a:r>
              <a:rPr lang="en-GB" dirty="0"/>
              <a:t> raccoons, other researchers were developing an alternative approach to studying </a:t>
            </a:r>
            <a:r>
              <a:rPr lang="en-GB" dirty="0" err="1"/>
              <a:t>behavior</a:t>
            </a:r>
            <a:r>
              <a:rPr lang="en-GB" dirty="0"/>
              <a:t>, based on the idea that the mind is a processor of information.</a:t>
            </a:r>
          </a:p>
        </p:txBody>
      </p:sp>
    </p:spTree>
    <p:extLst>
      <p:ext uri="{BB962C8B-B14F-4D97-AF65-F5344CB8AC3E}">
        <p14:creationId xmlns:p14="http://schemas.microsoft.com/office/powerpoint/2010/main" val="142437649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The Cognitive Revolution</a:t>
            </a:r>
          </a:p>
        </p:txBody>
      </p:sp>
      <p:sp>
        <p:nvSpPr>
          <p:cNvPr id="3" name="Content Placeholder 2"/>
          <p:cNvSpPr>
            <a:spLocks noGrp="1"/>
          </p:cNvSpPr>
          <p:nvPr>
            <p:ph idx="1"/>
          </p:nvPr>
        </p:nvSpPr>
        <p:spPr/>
        <p:txBody>
          <a:bodyPr/>
          <a:lstStyle/>
          <a:p>
            <a:r>
              <a:rPr lang="en-GB" dirty="0" smtClean="0"/>
              <a:t>A </a:t>
            </a:r>
            <a:r>
              <a:rPr lang="en-GB" dirty="0"/>
              <a:t>number of events occurred in the 1950s that resulted in what has been called the cognitive revolution—a shift in psychology from the </a:t>
            </a:r>
            <a:r>
              <a:rPr lang="en-GB" dirty="0" err="1"/>
              <a:t>behaviorist’s</a:t>
            </a:r>
            <a:r>
              <a:rPr lang="en-GB" dirty="0"/>
              <a:t> </a:t>
            </a:r>
            <a:r>
              <a:rPr lang="en-GB" dirty="0" smtClean="0"/>
              <a:t>stimulus response </a:t>
            </a:r>
            <a:r>
              <a:rPr lang="en-GB" dirty="0"/>
              <a:t>relationships to an approach in which the main thrust was to explain </a:t>
            </a:r>
            <a:r>
              <a:rPr lang="en-GB" dirty="0" err="1"/>
              <a:t>behavior</a:t>
            </a:r>
            <a:r>
              <a:rPr lang="en-GB" dirty="0"/>
              <a:t> in terms of the mind. </a:t>
            </a:r>
            <a:endParaRPr lang="en-GB" dirty="0" smtClean="0"/>
          </a:p>
          <a:p>
            <a:r>
              <a:rPr lang="en-GB" dirty="0" smtClean="0"/>
              <a:t>These </a:t>
            </a:r>
            <a:r>
              <a:rPr lang="en-GB" dirty="0"/>
              <a:t>events provided a new way to study the mind, called the information-processing approach</a:t>
            </a:r>
            <a:r>
              <a:rPr lang="en-GB" dirty="0" smtClean="0"/>
              <a:t>.</a:t>
            </a:r>
          </a:p>
          <a:p>
            <a:r>
              <a:rPr lang="en-GB" dirty="0" smtClean="0"/>
              <a:t> </a:t>
            </a:r>
            <a:r>
              <a:rPr lang="en-GB" dirty="0"/>
              <a:t>One of the events that inspired psychologists to think of the mind in terms of information processing was a newly introduced </a:t>
            </a:r>
            <a:r>
              <a:rPr lang="en-GB" dirty="0" smtClean="0"/>
              <a:t>information processing </a:t>
            </a:r>
            <a:r>
              <a:rPr lang="en-GB" dirty="0"/>
              <a:t>device called the digital </a:t>
            </a:r>
            <a:r>
              <a:rPr lang="en-GB" u="sng" dirty="0"/>
              <a:t>computer.</a:t>
            </a:r>
          </a:p>
        </p:txBody>
      </p:sp>
    </p:spTree>
    <p:extLst>
      <p:ext uri="{BB962C8B-B14F-4D97-AF65-F5344CB8AC3E}">
        <p14:creationId xmlns:p14="http://schemas.microsoft.com/office/powerpoint/2010/main" val="389164527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Introduction of the Digital Computer</a:t>
            </a:r>
          </a:p>
        </p:txBody>
      </p:sp>
      <p:sp>
        <p:nvSpPr>
          <p:cNvPr id="3" name="Content Placeholder 2"/>
          <p:cNvSpPr>
            <a:spLocks noGrp="1"/>
          </p:cNvSpPr>
          <p:nvPr>
            <p:ph idx="1"/>
          </p:nvPr>
        </p:nvSpPr>
        <p:spPr/>
        <p:txBody>
          <a:bodyPr>
            <a:normAutofit fontScale="85000" lnSpcReduction="10000"/>
          </a:bodyPr>
          <a:lstStyle/>
          <a:p>
            <a:r>
              <a:rPr lang="en-GB" dirty="0" smtClean="0"/>
              <a:t>The first </a:t>
            </a:r>
            <a:r>
              <a:rPr lang="en-GB" dirty="0"/>
              <a:t>digital computers, which were developed in the late 1940s, were huge machines that took up entire buildings. </a:t>
            </a:r>
            <a:endParaRPr lang="en-GB" dirty="0" smtClean="0"/>
          </a:p>
          <a:p>
            <a:r>
              <a:rPr lang="en-GB" dirty="0" smtClean="0"/>
              <a:t>But </a:t>
            </a:r>
            <a:r>
              <a:rPr lang="en-GB" dirty="0"/>
              <a:t>in 1954 IBM introduced a computer that was available to the general public. These computers were still extremely large compared to the laptops of today, but they found their way to university research laboratories, where they were used both to </a:t>
            </a:r>
            <a:r>
              <a:rPr lang="en-GB" dirty="0" err="1"/>
              <a:t>analyze</a:t>
            </a:r>
            <a:r>
              <a:rPr lang="en-GB" dirty="0"/>
              <a:t> data and, most important for our purposes, to suggest a new way to think about the mind. </a:t>
            </a:r>
            <a:endParaRPr lang="en-GB" dirty="0" smtClean="0"/>
          </a:p>
          <a:p>
            <a:r>
              <a:rPr lang="en-GB" u="sng" dirty="0" smtClean="0"/>
              <a:t>One </a:t>
            </a:r>
            <a:r>
              <a:rPr lang="en-GB" u="sng" dirty="0"/>
              <a:t>of the characteristics of computers that captured the attention of cognitive psychologists in the 1950s was that they processed information in stages. </a:t>
            </a:r>
            <a:endParaRPr lang="en-GB" u="sng" dirty="0" smtClean="0"/>
          </a:p>
          <a:p>
            <a:r>
              <a:rPr lang="en-GB" dirty="0" smtClean="0"/>
              <a:t>For </a:t>
            </a:r>
            <a:r>
              <a:rPr lang="en-GB" dirty="0"/>
              <a:t>example, the diagram in Figure 1.7a shows the layout of a computer in which information is received by an “input processor” and is then stored in a “memory unit” before it is processed by an “arithmetic unit,” which then creates the computer’s output.</a:t>
            </a:r>
          </a:p>
        </p:txBody>
      </p:sp>
    </p:spTree>
    <p:extLst>
      <p:ext uri="{BB962C8B-B14F-4D97-AF65-F5344CB8AC3E}">
        <p14:creationId xmlns:p14="http://schemas.microsoft.com/office/powerpoint/2010/main" val="415973264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dirty="0"/>
              <a:t>Applying this stage approach to the mind led psychologists to ask new questions and to frame their answers to these questions in new ways. </a:t>
            </a:r>
            <a:endParaRPr lang="en-GB" dirty="0" smtClean="0"/>
          </a:p>
          <a:p>
            <a:r>
              <a:rPr lang="en-GB" dirty="0" smtClean="0"/>
              <a:t>British </a:t>
            </a:r>
            <a:r>
              <a:rPr lang="en-GB" dirty="0"/>
              <a:t>psychologists Colin Cherry and Donald Broadbent sought to answer two questions: </a:t>
            </a:r>
            <a:endParaRPr lang="en-GB" dirty="0" smtClean="0"/>
          </a:p>
          <a:p>
            <a:r>
              <a:rPr lang="en-GB" dirty="0" smtClean="0"/>
              <a:t>“</a:t>
            </a:r>
            <a:r>
              <a:rPr lang="en-GB" dirty="0"/>
              <a:t>How much information can the mind take in?” and </a:t>
            </a:r>
            <a:endParaRPr lang="en-GB" dirty="0" smtClean="0"/>
          </a:p>
          <a:p>
            <a:r>
              <a:rPr lang="en-GB" dirty="0" smtClean="0"/>
              <a:t>“</a:t>
            </a:r>
            <a:r>
              <a:rPr lang="en-GB" dirty="0"/>
              <a:t>Is it possible to attend to just some part of the incoming information?” </a:t>
            </a:r>
            <a:endParaRPr lang="en-GB" dirty="0" smtClean="0"/>
          </a:p>
          <a:p>
            <a:r>
              <a:rPr lang="en-GB" dirty="0" smtClean="0"/>
              <a:t>These </a:t>
            </a:r>
            <a:r>
              <a:rPr lang="en-GB" dirty="0"/>
              <a:t>questions led to some pioneering work on attention</a:t>
            </a:r>
          </a:p>
        </p:txBody>
      </p:sp>
    </p:spTree>
    <p:extLst>
      <p:ext uri="{BB962C8B-B14F-4D97-AF65-F5344CB8AC3E}">
        <p14:creationId xmlns:p14="http://schemas.microsoft.com/office/powerpoint/2010/main" val="241252929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1" y="0"/>
            <a:ext cx="12111486" cy="6858000"/>
          </a:xfrm>
          <a:prstGeom prst="rect">
            <a:avLst/>
          </a:prstGeom>
        </p:spPr>
      </p:pic>
    </p:spTree>
    <p:extLst>
      <p:ext uri="{BB962C8B-B14F-4D97-AF65-F5344CB8AC3E}">
        <p14:creationId xmlns:p14="http://schemas.microsoft.com/office/powerpoint/2010/main" val="160795027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Early Experiments on Attention</a:t>
            </a:r>
          </a:p>
        </p:txBody>
      </p:sp>
      <p:sp>
        <p:nvSpPr>
          <p:cNvPr id="3" name="Content Placeholder 2"/>
          <p:cNvSpPr>
            <a:spLocks noGrp="1"/>
          </p:cNvSpPr>
          <p:nvPr>
            <p:ph idx="1"/>
          </p:nvPr>
        </p:nvSpPr>
        <p:spPr/>
        <p:txBody>
          <a:bodyPr/>
          <a:lstStyle/>
          <a:p>
            <a:r>
              <a:rPr lang="en-GB" dirty="0" smtClean="0"/>
              <a:t>To </a:t>
            </a:r>
            <a:r>
              <a:rPr lang="en-GB" dirty="0"/>
              <a:t>study how well people can pay attention to some information when other information is presented at the same time, Cherry (1953) asked participants to listen to two different messages, one presented to the left ear and the other presented to the right ear. </a:t>
            </a:r>
            <a:endParaRPr lang="en-GB" dirty="0" smtClean="0"/>
          </a:p>
          <a:p>
            <a:r>
              <a:rPr lang="en-GB" dirty="0" smtClean="0"/>
              <a:t>To </a:t>
            </a:r>
            <a:r>
              <a:rPr lang="en-GB" dirty="0"/>
              <a:t>ensure that his participants were attending to one of the messages, Cherry asked them to repeat, out loud, the message presented to one of the ears. </a:t>
            </a:r>
            <a:endParaRPr lang="en-GB" dirty="0" smtClean="0"/>
          </a:p>
          <a:p>
            <a:r>
              <a:rPr lang="en-GB" dirty="0" smtClean="0"/>
              <a:t>Cherry </a:t>
            </a:r>
            <a:r>
              <a:rPr lang="en-GB" dirty="0"/>
              <a:t>found that participants were able to focus on the message they were repeating, but could take in very little information from the other message.</a:t>
            </a:r>
          </a:p>
        </p:txBody>
      </p:sp>
    </p:spTree>
    <p:extLst>
      <p:ext uri="{BB962C8B-B14F-4D97-AF65-F5344CB8AC3E}">
        <p14:creationId xmlns:p14="http://schemas.microsoft.com/office/powerpoint/2010/main" val="3166289491"/>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dirty="0"/>
              <a:t>Cherry’s </a:t>
            </a:r>
            <a:r>
              <a:rPr lang="en-GB" u="sng" dirty="0"/>
              <a:t>result was important because it showed both that people were able to focus their attention on one message among many, and also that there are limits to the amount of information that people can deal with. </a:t>
            </a:r>
            <a:endParaRPr lang="en-GB" u="sng" dirty="0" smtClean="0"/>
          </a:p>
          <a:p>
            <a:r>
              <a:rPr lang="en-GB" dirty="0" smtClean="0"/>
              <a:t>But </a:t>
            </a:r>
            <a:r>
              <a:rPr lang="en-GB" dirty="0"/>
              <a:t>what made this result even more important is what happened next: Donald Broadbent (1958) proposed a </a:t>
            </a:r>
            <a:r>
              <a:rPr lang="en-GB" dirty="0" smtClean="0"/>
              <a:t>flow </a:t>
            </a:r>
            <a:r>
              <a:rPr lang="en-GB" dirty="0"/>
              <a:t>diagram (Figure 1.7b) to represent what happens in a person’s mind as he or she directs attention to one stimulus in the environment, like Cherry’s participants did when they focused their attention on the message presented to one </a:t>
            </a:r>
            <a:r>
              <a:rPr lang="en-GB" dirty="0" smtClean="0"/>
              <a:t>ear.</a:t>
            </a:r>
            <a:endParaRPr lang="en-GB" dirty="0"/>
          </a:p>
        </p:txBody>
      </p:sp>
    </p:spTree>
    <p:extLst>
      <p:ext uri="{BB962C8B-B14F-4D97-AF65-F5344CB8AC3E}">
        <p14:creationId xmlns:p14="http://schemas.microsoft.com/office/powerpoint/2010/main" val="165182545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dirty="0"/>
              <a:t>Each of the items on the preceding lists are aspects of cognition—the mental processes that are involved in perception, attention, memory, problem solving, reasoning, and making decisions. </a:t>
            </a:r>
            <a:endParaRPr lang="en-GB" dirty="0" smtClean="0"/>
          </a:p>
          <a:p>
            <a:r>
              <a:rPr lang="en-GB" dirty="0" smtClean="0"/>
              <a:t>Cognitive </a:t>
            </a:r>
            <a:r>
              <a:rPr lang="en-GB" dirty="0"/>
              <a:t>psychology is the branch of psychology concerned with the </a:t>
            </a:r>
            <a:r>
              <a:rPr lang="en-GB" dirty="0" smtClean="0"/>
              <a:t>scientific </a:t>
            </a:r>
            <a:r>
              <a:rPr lang="en-GB" dirty="0"/>
              <a:t>study of </a:t>
            </a:r>
            <a:r>
              <a:rPr lang="en-GB" dirty="0" smtClean="0"/>
              <a:t>cognition.</a:t>
            </a:r>
            <a:endParaRPr lang="en-GB" dirty="0"/>
          </a:p>
        </p:txBody>
      </p:sp>
    </p:spTree>
    <p:extLst>
      <p:ext uri="{BB962C8B-B14F-4D97-AF65-F5344CB8AC3E}">
        <p14:creationId xmlns:p14="http://schemas.microsoft.com/office/powerpoint/2010/main" val="1474283927"/>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92500" lnSpcReduction="20000"/>
          </a:bodyPr>
          <a:lstStyle/>
          <a:p>
            <a:r>
              <a:rPr lang="en-GB" dirty="0"/>
              <a:t>This </a:t>
            </a:r>
            <a:r>
              <a:rPr lang="en-GB" dirty="0" smtClean="0"/>
              <a:t>flow </a:t>
            </a:r>
            <a:r>
              <a:rPr lang="en-GB" dirty="0"/>
              <a:t>diagram, which we will describe in more detail in Chapter 4, is notable because it was the </a:t>
            </a:r>
            <a:r>
              <a:rPr lang="en-GB" dirty="0" smtClean="0"/>
              <a:t>first </a:t>
            </a:r>
            <a:r>
              <a:rPr lang="en-GB" dirty="0"/>
              <a:t>to depict the mind as processing information in a sequence of stages. </a:t>
            </a:r>
            <a:endParaRPr lang="en-GB" dirty="0" smtClean="0"/>
          </a:p>
          <a:p>
            <a:r>
              <a:rPr lang="en-GB" dirty="0" smtClean="0"/>
              <a:t>Applied </a:t>
            </a:r>
            <a:r>
              <a:rPr lang="en-GB" dirty="0"/>
              <a:t>to Cherry’s experiment, “input” would be the sounds entering the person’s ears; the “</a:t>
            </a:r>
            <a:r>
              <a:rPr lang="en-GB" dirty="0" smtClean="0"/>
              <a:t>filter</a:t>
            </a:r>
            <a:r>
              <a:rPr lang="en-GB" dirty="0"/>
              <a:t>” lets through the part of the input to which the person is attending; </a:t>
            </a:r>
            <a:endParaRPr lang="en-GB" dirty="0" smtClean="0"/>
          </a:p>
          <a:p>
            <a:r>
              <a:rPr lang="en-GB" dirty="0" smtClean="0"/>
              <a:t>and </a:t>
            </a:r>
            <a:r>
              <a:rPr lang="en-GB" dirty="0"/>
              <a:t>the “detector” records the information that gets through the </a:t>
            </a:r>
            <a:r>
              <a:rPr lang="en-GB" dirty="0" smtClean="0"/>
              <a:t>filter</a:t>
            </a:r>
            <a:r>
              <a:rPr lang="en-GB" dirty="0"/>
              <a:t>. </a:t>
            </a:r>
            <a:endParaRPr lang="en-GB" dirty="0" smtClean="0"/>
          </a:p>
          <a:p>
            <a:r>
              <a:rPr lang="en-GB" dirty="0" smtClean="0"/>
              <a:t>The </a:t>
            </a:r>
            <a:r>
              <a:rPr lang="en-GB" dirty="0"/>
              <a:t>important point for now is that the </a:t>
            </a:r>
            <a:r>
              <a:rPr lang="en-GB" dirty="0" smtClean="0"/>
              <a:t>flow </a:t>
            </a:r>
            <a:r>
              <a:rPr lang="en-GB" dirty="0"/>
              <a:t>diagram provided a way to </a:t>
            </a:r>
            <a:r>
              <a:rPr lang="en-GB" dirty="0" err="1"/>
              <a:t>analyze</a:t>
            </a:r>
            <a:r>
              <a:rPr lang="en-GB" dirty="0"/>
              <a:t> the operation of the mind in terms of a sequence of processing stages. </a:t>
            </a:r>
            <a:endParaRPr lang="en-GB" dirty="0" smtClean="0"/>
          </a:p>
          <a:p>
            <a:r>
              <a:rPr lang="en-GB" dirty="0" smtClean="0"/>
              <a:t>You </a:t>
            </a:r>
            <a:r>
              <a:rPr lang="en-GB" dirty="0"/>
              <a:t>will see many more </a:t>
            </a:r>
            <a:r>
              <a:rPr lang="en-GB" dirty="0" smtClean="0"/>
              <a:t>flow </a:t>
            </a:r>
            <a:r>
              <a:rPr lang="en-GB" dirty="0"/>
              <a:t>diagrams like this throughout this book because they have become one of the standard ways of depicting the operation of the </a:t>
            </a:r>
            <a:r>
              <a:rPr lang="en-GB" dirty="0" smtClean="0"/>
              <a:t>mind.</a:t>
            </a:r>
            <a:endParaRPr lang="en-GB" dirty="0"/>
          </a:p>
        </p:txBody>
      </p:sp>
    </p:spTree>
    <p:extLst>
      <p:ext uri="{BB962C8B-B14F-4D97-AF65-F5344CB8AC3E}">
        <p14:creationId xmlns:p14="http://schemas.microsoft.com/office/powerpoint/2010/main" val="701713404"/>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two </a:t>
            </a:r>
            <a:r>
              <a:rPr lang="en-GB" dirty="0"/>
              <a:t>Historic Conferences</a:t>
            </a:r>
          </a:p>
        </p:txBody>
      </p:sp>
      <p:sp>
        <p:nvSpPr>
          <p:cNvPr id="3" name="Content Placeholder 2"/>
          <p:cNvSpPr>
            <a:spLocks noGrp="1"/>
          </p:cNvSpPr>
          <p:nvPr>
            <p:ph idx="1"/>
          </p:nvPr>
        </p:nvSpPr>
        <p:spPr/>
        <p:txBody>
          <a:bodyPr>
            <a:normAutofit fontScale="92500" lnSpcReduction="20000"/>
          </a:bodyPr>
          <a:lstStyle/>
          <a:p>
            <a:r>
              <a:rPr lang="en-GB" dirty="0"/>
              <a:t> At about the time Cherry and Broadbent were studying attention in England, two meetings were held in the United States that also played an important role in reintroducing the mind to psychology. In the summer of 1956, Dartmouth University held a research seminar on </a:t>
            </a:r>
            <a:r>
              <a:rPr lang="en-GB" dirty="0" err="1"/>
              <a:t>artifi</a:t>
            </a:r>
            <a:r>
              <a:rPr lang="en-GB" dirty="0"/>
              <a:t> </a:t>
            </a:r>
            <a:r>
              <a:rPr lang="en-GB" dirty="0" err="1"/>
              <a:t>cial</a:t>
            </a:r>
            <a:r>
              <a:rPr lang="en-GB" dirty="0"/>
              <a:t> intelligence. </a:t>
            </a:r>
            <a:endParaRPr lang="en-GB" dirty="0" smtClean="0"/>
          </a:p>
          <a:p>
            <a:r>
              <a:rPr lang="en-GB" dirty="0" smtClean="0"/>
              <a:t>On </a:t>
            </a:r>
            <a:r>
              <a:rPr lang="en-GB" dirty="0"/>
              <a:t>September 10–12 of the same year, the Second Symposium on Information Theory was held at MIT. A notable paper presented at both conferences was Alan Newell and Herb Simon’s (1956) description of their “logic theorist” computer program that enabled computers to solve logic problems. </a:t>
            </a:r>
            <a:endParaRPr lang="en-GB" dirty="0" smtClean="0"/>
          </a:p>
          <a:p>
            <a:r>
              <a:rPr lang="en-GB" dirty="0" smtClean="0"/>
              <a:t>Both </a:t>
            </a:r>
            <a:r>
              <a:rPr lang="en-GB" dirty="0"/>
              <a:t>of these conferences brought together researchers from a number of </a:t>
            </a:r>
            <a:r>
              <a:rPr lang="en-GB" dirty="0" smtClean="0"/>
              <a:t>fields</a:t>
            </a:r>
            <a:r>
              <a:rPr lang="en-GB" dirty="0"/>
              <a:t>, including psychology, linguistics, computer science, and anthropology.</a:t>
            </a:r>
          </a:p>
        </p:txBody>
      </p:sp>
    </p:spTree>
    <p:extLst>
      <p:ext uri="{BB962C8B-B14F-4D97-AF65-F5344CB8AC3E}">
        <p14:creationId xmlns:p14="http://schemas.microsoft.com/office/powerpoint/2010/main" val="195204279"/>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92500" lnSpcReduction="20000"/>
          </a:bodyPr>
          <a:lstStyle/>
          <a:p>
            <a:r>
              <a:rPr lang="en-GB" dirty="0"/>
              <a:t>All of the events we have described represented the beginning of a shift in psychology from </a:t>
            </a:r>
            <a:r>
              <a:rPr lang="en-GB" dirty="0" err="1"/>
              <a:t>behaviorism</a:t>
            </a:r>
            <a:r>
              <a:rPr lang="en-GB" dirty="0"/>
              <a:t> to the study of the mind. This shift has been called the cognitive revolution, but the word “revolution” should not be interpreted as meaning that the shift from </a:t>
            </a:r>
            <a:r>
              <a:rPr lang="en-GB" dirty="0" err="1"/>
              <a:t>behaviorism</a:t>
            </a:r>
            <a:r>
              <a:rPr lang="en-GB" dirty="0"/>
              <a:t> to cognitive approach occurred quickly. </a:t>
            </a:r>
            <a:endParaRPr lang="en-GB" dirty="0" smtClean="0"/>
          </a:p>
          <a:p>
            <a:r>
              <a:rPr lang="en-GB" dirty="0" smtClean="0"/>
              <a:t>The </a:t>
            </a:r>
            <a:r>
              <a:rPr lang="en-GB" dirty="0"/>
              <a:t>scientists attending the conferences in 1956 had no idea that these conferences would, years later, be seen as historic events in the birth of a new way of thinking about the mind (Miller, 2003). </a:t>
            </a:r>
            <a:endParaRPr lang="en-GB" dirty="0" smtClean="0"/>
          </a:p>
          <a:p>
            <a:r>
              <a:rPr lang="en-GB" dirty="0" smtClean="0"/>
              <a:t>In </a:t>
            </a:r>
            <a:r>
              <a:rPr lang="en-GB" dirty="0"/>
              <a:t>fact, the conferences were so </a:t>
            </a:r>
            <a:r>
              <a:rPr lang="en-GB" dirty="0" smtClean="0"/>
              <a:t>influential </a:t>
            </a:r>
            <a:r>
              <a:rPr lang="en-GB" dirty="0"/>
              <a:t>that </a:t>
            </a:r>
            <a:r>
              <a:rPr lang="en-GB" dirty="0" smtClean="0"/>
              <a:t>scientific </a:t>
            </a:r>
            <a:r>
              <a:rPr lang="en-GB" dirty="0"/>
              <a:t>historians have called 1956 “the birthday of cognitive science” (Bechtel et al., 1998; </a:t>
            </a:r>
            <a:r>
              <a:rPr lang="en-GB" dirty="0" err="1"/>
              <a:t>Neisser</a:t>
            </a:r>
            <a:r>
              <a:rPr lang="en-GB" dirty="0"/>
              <a:t>, 1988). But ten years after these meetings, a textbook on the history of psychology makes no mention of cognitive psychology (</a:t>
            </a:r>
            <a:r>
              <a:rPr lang="en-GB" dirty="0" err="1"/>
              <a:t>Misiak</a:t>
            </a:r>
            <a:r>
              <a:rPr lang="en-GB" dirty="0"/>
              <a:t> &amp; Sexton, 1966), and it wasn’t until 1967 that the </a:t>
            </a:r>
            <a:r>
              <a:rPr lang="en-GB" dirty="0" smtClean="0"/>
              <a:t>first </a:t>
            </a:r>
            <a:r>
              <a:rPr lang="en-GB" dirty="0"/>
              <a:t>cognitive psychology textbook appeared (</a:t>
            </a:r>
            <a:r>
              <a:rPr lang="en-GB" dirty="0" err="1"/>
              <a:t>Neisser</a:t>
            </a:r>
            <a:r>
              <a:rPr lang="en-GB" dirty="0"/>
              <a:t>, 1967).</a:t>
            </a:r>
          </a:p>
        </p:txBody>
      </p:sp>
    </p:spTree>
    <p:extLst>
      <p:ext uri="{BB962C8B-B14F-4D97-AF65-F5344CB8AC3E}">
        <p14:creationId xmlns:p14="http://schemas.microsoft.com/office/powerpoint/2010/main" val="2040479505"/>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lnSpcReduction="10000"/>
          </a:bodyPr>
          <a:lstStyle/>
          <a:p>
            <a:r>
              <a:rPr lang="en-GB" dirty="0"/>
              <a:t>Nonetheless, events that began in the 1950s resulted in a new generation of psychologists who began conducting experiments in perception, attention, memory, language, and problem solving, and were interpreting their results in terms of the </a:t>
            </a:r>
            <a:r>
              <a:rPr lang="en-GB" dirty="0" smtClean="0"/>
              <a:t>flow </a:t>
            </a:r>
            <a:r>
              <a:rPr lang="en-GB" dirty="0"/>
              <a:t>of information within the mind</a:t>
            </a:r>
            <a:r>
              <a:rPr lang="en-GB" dirty="0" smtClean="0"/>
              <a:t>.</a:t>
            </a:r>
          </a:p>
          <a:p>
            <a:r>
              <a:rPr lang="en-GB" dirty="0" smtClean="0"/>
              <a:t> </a:t>
            </a:r>
            <a:r>
              <a:rPr lang="en-GB" dirty="0"/>
              <a:t>It soon became evident that the information-processing approach worked, and so more and more psychologists became interested in using it, and by the 1980s, American psychology had evolved from being a </a:t>
            </a:r>
            <a:r>
              <a:rPr lang="en-GB" dirty="0" err="1"/>
              <a:t>behaviorist</a:t>
            </a:r>
            <a:r>
              <a:rPr lang="en-GB" dirty="0"/>
              <a:t> world to a cognitive one. It happened gradually, more like an evolution than a revolution, but the overall result was revolutionary (Figure 1.8).</a:t>
            </a:r>
          </a:p>
        </p:txBody>
      </p:sp>
    </p:spTree>
    <p:extLst>
      <p:ext uri="{BB962C8B-B14F-4D97-AF65-F5344CB8AC3E}">
        <p14:creationId xmlns:p14="http://schemas.microsoft.com/office/powerpoint/2010/main" val="3572299130"/>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1" y="0"/>
            <a:ext cx="12192000" cy="6858000"/>
          </a:xfrm>
          <a:prstGeom prst="rect">
            <a:avLst/>
          </a:prstGeom>
        </p:spPr>
      </p:pic>
    </p:spTree>
    <p:extLst>
      <p:ext uri="{BB962C8B-B14F-4D97-AF65-F5344CB8AC3E}">
        <p14:creationId xmlns:p14="http://schemas.microsoft.com/office/powerpoint/2010/main" val="3501512966"/>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 How Do Cognitive Psychologists Study the Mind?</a:t>
            </a:r>
          </a:p>
        </p:txBody>
      </p:sp>
      <p:sp>
        <p:nvSpPr>
          <p:cNvPr id="3" name="Content Placeholder 2"/>
          <p:cNvSpPr>
            <a:spLocks noGrp="1"/>
          </p:cNvSpPr>
          <p:nvPr>
            <p:ph idx="1"/>
          </p:nvPr>
        </p:nvSpPr>
        <p:spPr/>
        <p:txBody>
          <a:bodyPr>
            <a:normAutofit/>
          </a:bodyPr>
          <a:lstStyle/>
          <a:p>
            <a:r>
              <a:rPr lang="en-GB" dirty="0"/>
              <a:t>Now that we have described the history of cognitive psychology, let’s consider how cognitive psychology is studied today. The basic principle of using </a:t>
            </a:r>
            <a:r>
              <a:rPr lang="en-GB" dirty="0" err="1"/>
              <a:t>behavior</a:t>
            </a:r>
            <a:r>
              <a:rPr lang="en-GB" dirty="0"/>
              <a:t> to infer mental processes, as </a:t>
            </a:r>
            <a:r>
              <a:rPr lang="en-GB" dirty="0" err="1"/>
              <a:t>Donders</a:t>
            </a:r>
            <a:r>
              <a:rPr lang="en-GB" dirty="0"/>
              <a:t> did, still guides present-day research. In addition, modern researchers can also measure physiological responding.</a:t>
            </a:r>
          </a:p>
          <a:p>
            <a:r>
              <a:rPr lang="en-GB" b="1" u="sng" dirty="0" err="1"/>
              <a:t>Behavioral</a:t>
            </a:r>
            <a:r>
              <a:rPr lang="en-GB" b="1" u="sng" dirty="0"/>
              <a:t> and Physiological Approaches to Cognition </a:t>
            </a:r>
            <a:r>
              <a:rPr lang="en-GB" dirty="0"/>
              <a:t>An important characteristic of the present-day study of cognition is the use of both </a:t>
            </a:r>
            <a:r>
              <a:rPr lang="en-GB" dirty="0" err="1"/>
              <a:t>behavioral</a:t>
            </a:r>
            <a:r>
              <a:rPr lang="en-GB" dirty="0"/>
              <a:t> and physiological approaches to the study of the mind. </a:t>
            </a:r>
            <a:r>
              <a:rPr lang="en-GB" u="sng" dirty="0"/>
              <a:t>The </a:t>
            </a:r>
            <a:r>
              <a:rPr lang="en-GB" u="sng" dirty="0" err="1"/>
              <a:t>behavioral</a:t>
            </a:r>
            <a:r>
              <a:rPr lang="en-GB" u="sng" dirty="0"/>
              <a:t> approach involves measuring the relationship between stimuli and </a:t>
            </a:r>
            <a:r>
              <a:rPr lang="en-GB" u="sng" dirty="0" err="1"/>
              <a:t>behavior</a:t>
            </a:r>
            <a:r>
              <a:rPr lang="en-GB" u="sng" dirty="0"/>
              <a:t>. </a:t>
            </a:r>
          </a:p>
        </p:txBody>
      </p:sp>
    </p:spTree>
    <p:extLst>
      <p:ext uri="{BB962C8B-B14F-4D97-AF65-F5344CB8AC3E}">
        <p14:creationId xmlns:p14="http://schemas.microsoft.com/office/powerpoint/2010/main" val="1032994403"/>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85000" lnSpcReduction="10000"/>
          </a:bodyPr>
          <a:lstStyle/>
          <a:p>
            <a:r>
              <a:rPr lang="en-GB" dirty="0"/>
              <a:t>For example, </a:t>
            </a:r>
            <a:r>
              <a:rPr lang="en-GB" u="sng" dirty="0" err="1"/>
              <a:t>Donders</a:t>
            </a:r>
            <a:r>
              <a:rPr lang="en-GB" u="sng" dirty="0"/>
              <a:t> used the </a:t>
            </a:r>
            <a:r>
              <a:rPr lang="en-GB" u="sng" dirty="0" err="1"/>
              <a:t>behavioral</a:t>
            </a:r>
            <a:r>
              <a:rPr lang="en-GB" u="sng" dirty="0"/>
              <a:t> approach </a:t>
            </a:r>
            <a:r>
              <a:rPr lang="en-GB" dirty="0"/>
              <a:t>because he measured the relationship between presentation of the light and the reaction time to respond to the light. </a:t>
            </a:r>
            <a:endParaRPr lang="en-GB" dirty="0" smtClean="0"/>
          </a:p>
          <a:p>
            <a:r>
              <a:rPr lang="en-GB" dirty="0" smtClean="0"/>
              <a:t>The </a:t>
            </a:r>
            <a:r>
              <a:rPr lang="en-GB" dirty="0"/>
              <a:t>physiological approach involves measuring the relationship between </a:t>
            </a:r>
            <a:r>
              <a:rPr lang="en-GB" u="sng" dirty="0"/>
              <a:t>physiology and </a:t>
            </a:r>
            <a:r>
              <a:rPr lang="en-GB" u="sng" dirty="0" err="1"/>
              <a:t>behavior</a:t>
            </a:r>
            <a:r>
              <a:rPr lang="en-GB" dirty="0"/>
              <a:t>. </a:t>
            </a:r>
            <a:endParaRPr lang="en-GB" dirty="0" smtClean="0"/>
          </a:p>
          <a:p>
            <a:r>
              <a:rPr lang="en-GB" dirty="0" smtClean="0"/>
              <a:t>For </a:t>
            </a:r>
            <a:r>
              <a:rPr lang="en-GB" dirty="0"/>
              <a:t>example, let’s assume we decide to repeat </a:t>
            </a:r>
            <a:r>
              <a:rPr lang="en-GB" dirty="0" err="1"/>
              <a:t>Donders</a:t>
            </a:r>
            <a:r>
              <a:rPr lang="en-GB" dirty="0"/>
              <a:t>’ experiment in a modern laboratory so we can measure the time it takes to respond to presentation of the light and the brain activity that occurs in response to the light. Figure 1.9 updates the diagram of Figure 1.4, taking these physiological measurements into account. </a:t>
            </a:r>
            <a:endParaRPr lang="en-GB" dirty="0" smtClean="0"/>
          </a:p>
          <a:p>
            <a:r>
              <a:rPr lang="en-GB" dirty="0" smtClean="0"/>
              <a:t>The </a:t>
            </a:r>
            <a:r>
              <a:rPr lang="en-GB" dirty="0"/>
              <a:t>diagram still includes the purely </a:t>
            </a:r>
            <a:r>
              <a:rPr lang="en-GB" dirty="0" err="1"/>
              <a:t>behavioral</a:t>
            </a:r>
            <a:r>
              <a:rPr lang="en-GB" dirty="0"/>
              <a:t> relationship between the stimulus and </a:t>
            </a:r>
            <a:r>
              <a:rPr lang="en-GB" dirty="0" err="1"/>
              <a:t>behavior</a:t>
            </a:r>
            <a:r>
              <a:rPr lang="en-GB" dirty="0"/>
              <a:t> from Figure 1.4 (A), but the physiological response creates another relationship: the relationship between the physiological response and </a:t>
            </a:r>
            <a:r>
              <a:rPr lang="en-GB" dirty="0" err="1"/>
              <a:t>behavior</a:t>
            </a:r>
            <a:r>
              <a:rPr lang="en-GB" dirty="0"/>
              <a:t> (B).</a:t>
            </a:r>
          </a:p>
          <a:p>
            <a:endParaRPr lang="en-GB" dirty="0"/>
          </a:p>
        </p:txBody>
      </p:sp>
    </p:spTree>
    <p:extLst>
      <p:ext uri="{BB962C8B-B14F-4D97-AF65-F5344CB8AC3E}">
        <p14:creationId xmlns:p14="http://schemas.microsoft.com/office/powerpoint/2010/main" val="216850926"/>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dirty="0"/>
              <a:t>To understand what these relationships mean, let’s consider how they might be measured if we repeated </a:t>
            </a:r>
            <a:r>
              <a:rPr lang="en-GB" dirty="0" err="1"/>
              <a:t>Donders</a:t>
            </a:r>
            <a:r>
              <a:rPr lang="en-GB" dirty="0"/>
              <a:t>’ reaction-time experiment in a modern laboratory, which has a brain scanner that can indicate which areas of the brain are activated. (We will describe this technique in Chapter 2</a:t>
            </a:r>
            <a:r>
              <a:rPr lang="en-GB" dirty="0" smtClean="0"/>
              <a:t>).</a:t>
            </a:r>
          </a:p>
          <a:p>
            <a:r>
              <a:rPr lang="en-GB" dirty="0" smtClean="0"/>
              <a:t> </a:t>
            </a:r>
            <a:r>
              <a:rPr lang="en-GB" dirty="0"/>
              <a:t>We measure the stimulus-</a:t>
            </a:r>
            <a:r>
              <a:rPr lang="en-GB" dirty="0" err="1"/>
              <a:t>behavior</a:t>
            </a:r>
            <a:r>
              <a:rPr lang="en-GB" dirty="0"/>
              <a:t> relation ship for simple and choice reaction-time tasks, as </a:t>
            </a:r>
            <a:r>
              <a:rPr lang="en-GB" dirty="0" err="1"/>
              <a:t>Donders</a:t>
            </a:r>
            <a:r>
              <a:rPr lang="en-GB" dirty="0"/>
              <a:t> did. </a:t>
            </a:r>
            <a:endParaRPr lang="en-GB" dirty="0" smtClean="0"/>
          </a:p>
          <a:p>
            <a:r>
              <a:rPr lang="en-GB" dirty="0" smtClean="0"/>
              <a:t>In </a:t>
            </a:r>
            <a:r>
              <a:rPr lang="en-GB" dirty="0"/>
              <a:t>addition, we measure the physiology-</a:t>
            </a:r>
            <a:r>
              <a:rPr lang="en-GB" dirty="0" err="1"/>
              <a:t>behavior</a:t>
            </a:r>
            <a:r>
              <a:rPr lang="en-GB" dirty="0"/>
              <a:t> relationship at the same time by noting which brain areas are activated during the simple and choice reaction-time tasks.</a:t>
            </a:r>
          </a:p>
        </p:txBody>
      </p:sp>
    </p:spTree>
    <p:extLst>
      <p:ext uri="{BB962C8B-B14F-4D97-AF65-F5344CB8AC3E}">
        <p14:creationId xmlns:p14="http://schemas.microsoft.com/office/powerpoint/2010/main" val="1593023211"/>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lnSpcReduction="10000"/>
          </a:bodyPr>
          <a:lstStyle/>
          <a:p>
            <a:r>
              <a:rPr lang="en-GB" dirty="0"/>
              <a:t>Comparing the brain activation that occurred during the choice reaction-time task to the results in the simple reaction-time task might enable us to conclude that “making a choice between two lights activates an area of the brain that is not activated when a person is responding to just one light.” </a:t>
            </a:r>
            <a:r>
              <a:rPr lang="en-GB" u="sng" dirty="0"/>
              <a:t>This might lead to the hypothesis that this brain area may be involved in the process of making a decision between the two lights</a:t>
            </a:r>
            <a:r>
              <a:rPr lang="en-GB" dirty="0"/>
              <a:t>. </a:t>
            </a:r>
            <a:endParaRPr lang="en-GB" dirty="0" smtClean="0"/>
          </a:p>
          <a:p>
            <a:r>
              <a:rPr lang="en-GB" dirty="0" smtClean="0"/>
              <a:t>Although </a:t>
            </a:r>
            <a:r>
              <a:rPr lang="en-GB" dirty="0"/>
              <a:t>we have distinguished between the </a:t>
            </a:r>
            <a:r>
              <a:rPr lang="en-GB" dirty="0" err="1"/>
              <a:t>behavioral</a:t>
            </a:r>
            <a:r>
              <a:rPr lang="en-GB" dirty="0"/>
              <a:t> and physiological approaches for studying the mind, it is important to realize that the goal of both approaches is to understand how the </a:t>
            </a:r>
            <a:r>
              <a:rPr lang="en-GB" u="sng" dirty="0"/>
              <a:t>mind operates</a:t>
            </a:r>
            <a:r>
              <a:rPr lang="en-GB" u="sng" dirty="0" smtClean="0"/>
              <a:t>.</a:t>
            </a:r>
          </a:p>
        </p:txBody>
      </p:sp>
    </p:spTree>
    <p:extLst>
      <p:ext uri="{BB962C8B-B14F-4D97-AF65-F5344CB8AC3E}">
        <p14:creationId xmlns:p14="http://schemas.microsoft.com/office/powerpoint/2010/main" val="743538720"/>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lnSpcReduction="10000"/>
          </a:bodyPr>
          <a:lstStyle/>
          <a:p>
            <a:r>
              <a:rPr lang="en-GB" dirty="0"/>
              <a:t> The </a:t>
            </a:r>
            <a:r>
              <a:rPr lang="en-GB" dirty="0" err="1"/>
              <a:t>behavioral</a:t>
            </a:r>
            <a:r>
              <a:rPr lang="en-GB" dirty="0"/>
              <a:t> approach makes inferences about the mind based on measurements of </a:t>
            </a:r>
            <a:r>
              <a:rPr lang="en-GB" dirty="0" err="1"/>
              <a:t>behavior</a:t>
            </a:r>
            <a:r>
              <a:rPr lang="en-GB" dirty="0"/>
              <a:t>, whereas the physiological approach makes inferences based on measurements of physiological responding</a:t>
            </a:r>
            <a:r>
              <a:rPr lang="en-GB" dirty="0" smtClean="0"/>
              <a:t>.</a:t>
            </a:r>
          </a:p>
          <a:p>
            <a:r>
              <a:rPr lang="en-GB" dirty="0" smtClean="0"/>
              <a:t> </a:t>
            </a:r>
            <a:r>
              <a:rPr lang="en-GB" dirty="0"/>
              <a:t>We will see that using both </a:t>
            </a:r>
            <a:r>
              <a:rPr lang="en-GB" dirty="0" err="1"/>
              <a:t>behavioral</a:t>
            </a:r>
            <a:r>
              <a:rPr lang="en-GB" dirty="0"/>
              <a:t> and physiological approaches results in a more complete understanding of how the mind operates than using either one alone. </a:t>
            </a:r>
          </a:p>
          <a:p>
            <a:r>
              <a:rPr lang="en-GB" dirty="0"/>
              <a:t>To provide specific examples of how the </a:t>
            </a:r>
            <a:r>
              <a:rPr lang="en-GB" dirty="0" err="1"/>
              <a:t>behavioral</a:t>
            </a:r>
            <a:r>
              <a:rPr lang="en-GB" dirty="0"/>
              <a:t> and physiological approaches have been used by modern cognitive psychologists, we will describe two experiments that have used these approaches to study the processes involved in memory.</a:t>
            </a:r>
          </a:p>
        </p:txBody>
      </p:sp>
    </p:spTree>
    <p:extLst>
      <p:ext uri="{BB962C8B-B14F-4D97-AF65-F5344CB8AC3E}">
        <p14:creationId xmlns:p14="http://schemas.microsoft.com/office/powerpoint/2010/main" val="132139128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History of cognitive psychology </a:t>
            </a:r>
            <a:endParaRPr lang="en-GB" dirty="0"/>
          </a:p>
        </p:txBody>
      </p:sp>
      <p:sp>
        <p:nvSpPr>
          <p:cNvPr id="3" name="Content Placeholder 2"/>
          <p:cNvSpPr>
            <a:spLocks noGrp="1"/>
          </p:cNvSpPr>
          <p:nvPr>
            <p:ph idx="1"/>
          </p:nvPr>
        </p:nvSpPr>
        <p:spPr/>
        <p:txBody>
          <a:bodyPr>
            <a:normAutofit fontScale="92500"/>
          </a:bodyPr>
          <a:lstStyle/>
          <a:p>
            <a:r>
              <a:rPr lang="en-GB" dirty="0"/>
              <a:t>Cognitive psychology research began in the 19th century before there was a fi </a:t>
            </a:r>
            <a:r>
              <a:rPr lang="en-GB" dirty="0" err="1"/>
              <a:t>eld</a:t>
            </a:r>
            <a:r>
              <a:rPr lang="en-GB" dirty="0"/>
              <a:t> called cognitive psychology—or even, for that matter, psychology. </a:t>
            </a:r>
            <a:endParaRPr lang="en-GB" dirty="0" smtClean="0"/>
          </a:p>
          <a:p>
            <a:r>
              <a:rPr lang="en-GB" dirty="0" smtClean="0"/>
              <a:t>(first cognitive psychologist) In </a:t>
            </a:r>
            <a:r>
              <a:rPr lang="en-GB" dirty="0"/>
              <a:t>1868, eleven years before the founding of the </a:t>
            </a:r>
            <a:r>
              <a:rPr lang="en-GB" dirty="0" smtClean="0"/>
              <a:t>first </a:t>
            </a:r>
            <a:r>
              <a:rPr lang="en-GB" dirty="0"/>
              <a:t>laboratory of </a:t>
            </a:r>
            <a:r>
              <a:rPr lang="en-GB" dirty="0" err="1"/>
              <a:t>scientifi</a:t>
            </a:r>
            <a:r>
              <a:rPr lang="en-GB" dirty="0"/>
              <a:t> c psychology, </a:t>
            </a:r>
            <a:r>
              <a:rPr lang="en-GB" dirty="0" err="1"/>
              <a:t>Franciscus</a:t>
            </a:r>
            <a:r>
              <a:rPr lang="en-GB" dirty="0"/>
              <a:t> </a:t>
            </a:r>
            <a:r>
              <a:rPr lang="en-GB" dirty="0" err="1"/>
              <a:t>Donders</a:t>
            </a:r>
            <a:r>
              <a:rPr lang="en-GB" dirty="0"/>
              <a:t>, a Dutch physiologist, did one of the </a:t>
            </a:r>
            <a:r>
              <a:rPr lang="en-GB" dirty="0" smtClean="0"/>
              <a:t>first </a:t>
            </a:r>
            <a:r>
              <a:rPr lang="en-GB" dirty="0"/>
              <a:t>cognitive psychology experiments</a:t>
            </a:r>
            <a:r>
              <a:rPr lang="en-GB" dirty="0" smtClean="0"/>
              <a:t>.</a:t>
            </a:r>
          </a:p>
          <a:p>
            <a:r>
              <a:rPr lang="en-GB" b="1" u="sng" dirty="0" err="1"/>
              <a:t>Donders</a:t>
            </a:r>
            <a:r>
              <a:rPr lang="en-GB" b="1" u="sng" dirty="0"/>
              <a:t>’ Reaction-Time Experiment </a:t>
            </a:r>
            <a:r>
              <a:rPr lang="en-GB" dirty="0" err="1"/>
              <a:t>Donders</a:t>
            </a:r>
            <a:r>
              <a:rPr lang="en-GB" dirty="0"/>
              <a:t> conducted research on what today would be called mental chronometry, measuring how long a cognitive processes takes. </a:t>
            </a:r>
            <a:endParaRPr lang="en-GB" dirty="0" smtClean="0"/>
          </a:p>
          <a:p>
            <a:r>
              <a:rPr lang="en-GB" dirty="0" smtClean="0"/>
              <a:t>Specifically</a:t>
            </a:r>
            <a:r>
              <a:rPr lang="en-GB" dirty="0"/>
              <a:t>, he was interested in how long it took for a person to make a decision. He determined this by using a measure called </a:t>
            </a:r>
            <a:r>
              <a:rPr lang="en-GB" u="sng" dirty="0"/>
              <a:t>reaction time</a:t>
            </a:r>
            <a:r>
              <a:rPr lang="en-GB" dirty="0"/>
              <a:t>.</a:t>
            </a:r>
            <a:endParaRPr lang="en-GB" dirty="0" smtClean="0"/>
          </a:p>
          <a:p>
            <a:endParaRPr lang="en-GB" dirty="0"/>
          </a:p>
        </p:txBody>
      </p:sp>
    </p:spTree>
    <p:extLst>
      <p:ext uri="{BB962C8B-B14F-4D97-AF65-F5344CB8AC3E}">
        <p14:creationId xmlns:p14="http://schemas.microsoft.com/office/powerpoint/2010/main" val="3735311379"/>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0" y="0"/>
            <a:ext cx="12192000" cy="6858000"/>
          </a:xfrm>
          <a:prstGeom prst="rect">
            <a:avLst/>
          </a:prstGeom>
        </p:spPr>
      </p:pic>
    </p:spTree>
    <p:extLst>
      <p:ext uri="{BB962C8B-B14F-4D97-AF65-F5344CB8AC3E}">
        <p14:creationId xmlns:p14="http://schemas.microsoft.com/office/powerpoint/2010/main" val="406963411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The </a:t>
            </a:r>
            <a:r>
              <a:rPr lang="en-GB" dirty="0" err="1"/>
              <a:t>Behavioral</a:t>
            </a:r>
            <a:r>
              <a:rPr lang="en-GB" dirty="0"/>
              <a:t> Approach: Measuring Mental Rotation</a:t>
            </a:r>
          </a:p>
        </p:txBody>
      </p:sp>
      <p:sp>
        <p:nvSpPr>
          <p:cNvPr id="3" name="Content Placeholder 2"/>
          <p:cNvSpPr>
            <a:spLocks noGrp="1"/>
          </p:cNvSpPr>
          <p:nvPr>
            <p:ph idx="1"/>
          </p:nvPr>
        </p:nvSpPr>
        <p:spPr/>
        <p:txBody>
          <a:bodyPr>
            <a:normAutofit lnSpcReduction="10000"/>
          </a:bodyPr>
          <a:lstStyle/>
          <a:p>
            <a:r>
              <a:rPr lang="en-GB" dirty="0" smtClean="0"/>
              <a:t>The </a:t>
            </a:r>
            <a:r>
              <a:rPr lang="en-GB" dirty="0"/>
              <a:t>following demonstration is based on an experiment by Roger Shepard and J. Metzler (1971) that was designed to study the properties of images people form in their </a:t>
            </a:r>
            <a:r>
              <a:rPr lang="en-GB" dirty="0" smtClean="0"/>
              <a:t>minds.</a:t>
            </a:r>
          </a:p>
          <a:p>
            <a:r>
              <a:rPr lang="en-GB" u="sng" dirty="0" smtClean="0"/>
              <a:t>Comparing objects </a:t>
            </a:r>
            <a:endParaRPr lang="en-GB" u="sng" dirty="0"/>
          </a:p>
          <a:p>
            <a:r>
              <a:rPr lang="en-GB" dirty="0"/>
              <a:t>When Shepard and Metzler measured participants’ reaction time to decide whether pairs of objects were the same or different, they obtained the relationship shown in Figure 1.11 for objects that were the same. It took longer to compare two objects that were separated by a large angle, like the ones in Figure 1.10b, than it did to compare two objects that were separated by a smaller angle, like the ones in Figure 1.10a.</a:t>
            </a:r>
          </a:p>
        </p:txBody>
      </p:sp>
    </p:spTree>
    <p:extLst>
      <p:ext uri="{BB962C8B-B14F-4D97-AF65-F5344CB8AC3E}">
        <p14:creationId xmlns:p14="http://schemas.microsoft.com/office/powerpoint/2010/main" val="382082549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0" y="0"/>
            <a:ext cx="12192000" cy="6858000"/>
          </a:xfrm>
          <a:prstGeom prst="rect">
            <a:avLst/>
          </a:prstGeom>
        </p:spPr>
      </p:pic>
    </p:spTree>
    <p:extLst>
      <p:ext uri="{BB962C8B-B14F-4D97-AF65-F5344CB8AC3E}">
        <p14:creationId xmlns:p14="http://schemas.microsoft.com/office/powerpoint/2010/main" val="348052523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0" y="0"/>
            <a:ext cx="12128740" cy="6858000"/>
          </a:xfrm>
          <a:prstGeom prst="rect">
            <a:avLst/>
          </a:prstGeom>
        </p:spPr>
      </p:pic>
    </p:spTree>
    <p:extLst>
      <p:ext uri="{BB962C8B-B14F-4D97-AF65-F5344CB8AC3E}">
        <p14:creationId xmlns:p14="http://schemas.microsoft.com/office/powerpoint/2010/main" val="3430617031"/>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92500"/>
          </a:bodyPr>
          <a:lstStyle/>
          <a:p>
            <a:r>
              <a:rPr lang="en-GB" dirty="0"/>
              <a:t>From this relationship between reaction time and difference in orientation, Shepard and Metzler inferred that participants were rotating an image of one of the objects in their mind, a phenomenon they called </a:t>
            </a:r>
            <a:r>
              <a:rPr lang="en-GB" u="sng" dirty="0"/>
              <a:t>mental rotation. </a:t>
            </a:r>
            <a:endParaRPr lang="en-GB" u="sng" dirty="0" smtClean="0"/>
          </a:p>
          <a:p>
            <a:r>
              <a:rPr lang="en-GB" dirty="0" smtClean="0"/>
              <a:t>From </a:t>
            </a:r>
            <a:r>
              <a:rPr lang="en-GB" dirty="0"/>
              <a:t>the data in Figure 1.11 we can see that for an orientation difference of 40 degrees, it took 2 seconds to decide a pair was the same shape, but for a difference of 140 degrees, it took 4 seconds. Because it took 2 seconds to accomplish a rotation of 100 degrees, this means that participants were rotating the images at a rate of 50 degrees per second. </a:t>
            </a:r>
            <a:endParaRPr lang="en-GB" dirty="0" smtClean="0"/>
          </a:p>
          <a:p>
            <a:r>
              <a:rPr lang="en-GB" dirty="0" smtClean="0"/>
              <a:t>This </a:t>
            </a:r>
            <a:r>
              <a:rPr lang="en-GB" dirty="0"/>
              <a:t>experiment is considered a classic because it was one of the </a:t>
            </a:r>
            <a:r>
              <a:rPr lang="en-GB" dirty="0" smtClean="0"/>
              <a:t>first </a:t>
            </a:r>
            <a:r>
              <a:rPr lang="en-GB" dirty="0"/>
              <a:t>to apply quantitative methods to the study of mental imagery.</a:t>
            </a:r>
          </a:p>
        </p:txBody>
      </p:sp>
    </p:spTree>
    <p:extLst>
      <p:ext uri="{BB962C8B-B14F-4D97-AF65-F5344CB8AC3E}">
        <p14:creationId xmlns:p14="http://schemas.microsoft.com/office/powerpoint/2010/main" val="369139612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The Physiological Approach: The Relationship Between Brain Activity and Memory</a:t>
            </a:r>
          </a:p>
        </p:txBody>
      </p:sp>
      <p:sp>
        <p:nvSpPr>
          <p:cNvPr id="3" name="Content Placeholder 2"/>
          <p:cNvSpPr>
            <a:spLocks noGrp="1"/>
          </p:cNvSpPr>
          <p:nvPr>
            <p:ph idx="1"/>
          </p:nvPr>
        </p:nvSpPr>
        <p:spPr/>
        <p:txBody>
          <a:bodyPr>
            <a:normAutofit fontScale="92500"/>
          </a:bodyPr>
          <a:lstStyle/>
          <a:p>
            <a:r>
              <a:rPr lang="en-GB" dirty="0"/>
              <a:t>We are now going to describe a more recent experiment that used a technique called brain imaging, which we will describe in the next chapter</a:t>
            </a:r>
            <a:r>
              <a:rPr lang="en-GB" dirty="0" smtClean="0"/>
              <a:t>.</a:t>
            </a:r>
          </a:p>
          <a:p>
            <a:r>
              <a:rPr lang="en-GB" dirty="0" smtClean="0"/>
              <a:t> </a:t>
            </a:r>
            <a:r>
              <a:rPr lang="en-GB" dirty="0"/>
              <a:t>For our purposes it is simply necessary to know that this technique enables researchers to identify which areas of the brain are activated as a person carries out a </a:t>
            </a:r>
            <a:r>
              <a:rPr lang="en-GB" dirty="0" smtClean="0"/>
              <a:t>specific </a:t>
            </a:r>
            <a:r>
              <a:rPr lang="en-GB" dirty="0"/>
              <a:t>task. </a:t>
            </a:r>
            <a:endParaRPr lang="en-GB" dirty="0" smtClean="0"/>
          </a:p>
          <a:p>
            <a:r>
              <a:rPr lang="en-GB" dirty="0" smtClean="0"/>
              <a:t>In </a:t>
            </a:r>
            <a:r>
              <a:rPr lang="en-GB" dirty="0"/>
              <a:t>this experiment Lisa </a:t>
            </a:r>
            <a:r>
              <a:rPr lang="en-GB" dirty="0" err="1"/>
              <a:t>Davachi</a:t>
            </a:r>
            <a:r>
              <a:rPr lang="en-GB" dirty="0"/>
              <a:t> and </a:t>
            </a:r>
            <a:r>
              <a:rPr lang="en-GB" dirty="0" err="1"/>
              <a:t>coworkers</a:t>
            </a:r>
            <a:r>
              <a:rPr lang="en-GB" dirty="0"/>
              <a:t> (2003) showed participants a series of 200 words while monitoring participants’ brain activity</a:t>
            </a:r>
            <a:r>
              <a:rPr lang="en-GB" dirty="0" smtClean="0"/>
              <a:t>.</a:t>
            </a:r>
          </a:p>
          <a:p>
            <a:r>
              <a:rPr lang="en-GB" dirty="0" smtClean="0"/>
              <a:t> </a:t>
            </a:r>
            <a:r>
              <a:rPr lang="en-GB" dirty="0"/>
              <a:t>Participants were instructed to create an image in their mind that went with each word. For example, if the word was “dirty,” they could create an image of a garbage dump.</a:t>
            </a:r>
          </a:p>
        </p:txBody>
      </p:sp>
    </p:spTree>
    <p:extLst>
      <p:ext uri="{BB962C8B-B14F-4D97-AF65-F5344CB8AC3E}">
        <p14:creationId xmlns:p14="http://schemas.microsoft.com/office/powerpoint/2010/main" val="141548558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dirty="0"/>
              <a:t>Twenty hours later, the participants were presented with the same 200 words they had seen earlier, along with 200 new words</a:t>
            </a:r>
            <a:r>
              <a:rPr lang="en-GB" dirty="0" smtClean="0"/>
              <a:t>.</a:t>
            </a:r>
          </a:p>
          <a:p>
            <a:r>
              <a:rPr lang="en-GB" dirty="0" smtClean="0"/>
              <a:t> </a:t>
            </a:r>
            <a:r>
              <a:rPr lang="en-GB" dirty="0"/>
              <a:t>During this part of the experiment, they were not in the brain scanner. </a:t>
            </a:r>
            <a:endParaRPr lang="en-GB" dirty="0" smtClean="0"/>
          </a:p>
          <a:p>
            <a:r>
              <a:rPr lang="en-GB" dirty="0" smtClean="0"/>
              <a:t>Their </a:t>
            </a:r>
            <a:r>
              <a:rPr lang="en-GB" dirty="0"/>
              <a:t>task was to indicate which of the words they had seen before, so a correct answer would be “yes” when an old word was presented, and “no” when a new one was presented. </a:t>
            </a:r>
            <a:endParaRPr lang="en-GB" dirty="0" smtClean="0"/>
          </a:p>
          <a:p>
            <a:r>
              <a:rPr lang="en-GB" dirty="0" err="1" smtClean="0"/>
              <a:t>Divachi</a:t>
            </a:r>
            <a:r>
              <a:rPr lang="en-GB" dirty="0" smtClean="0"/>
              <a:t> </a:t>
            </a:r>
            <a:r>
              <a:rPr lang="en-GB" dirty="0"/>
              <a:t>found that participants remembered 54 percent of the old words (they said “yes” to an old word) and forgot the remaining 46 percent (they said “no” to an old word).</a:t>
            </a:r>
          </a:p>
        </p:txBody>
      </p:sp>
    </p:spTree>
    <p:extLst>
      <p:ext uri="{BB962C8B-B14F-4D97-AF65-F5344CB8AC3E}">
        <p14:creationId xmlns:p14="http://schemas.microsoft.com/office/powerpoint/2010/main" val="283050108"/>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dirty="0" err="1"/>
              <a:t>Divachi</a:t>
            </a:r>
            <a:r>
              <a:rPr lang="en-GB" dirty="0"/>
              <a:t> was interested in whether the remembered and forgotten words had elicited any difference in the brain activity when they were </a:t>
            </a:r>
            <a:r>
              <a:rPr lang="en-GB" dirty="0" smtClean="0"/>
              <a:t>first </a:t>
            </a:r>
            <a:r>
              <a:rPr lang="en-GB" dirty="0"/>
              <a:t>presented. </a:t>
            </a:r>
            <a:endParaRPr lang="en-GB" dirty="0" smtClean="0"/>
          </a:p>
          <a:p>
            <a:r>
              <a:rPr lang="en-GB" dirty="0" smtClean="0"/>
              <a:t>To </a:t>
            </a:r>
            <a:r>
              <a:rPr lang="en-GB" dirty="0"/>
              <a:t>answer this question, she looked at brain activity generated by the remembered and not remembered words in an area of the brain called the </a:t>
            </a:r>
            <a:r>
              <a:rPr lang="en-GB" dirty="0" err="1"/>
              <a:t>perirhinal</a:t>
            </a:r>
            <a:r>
              <a:rPr lang="en-GB" dirty="0"/>
              <a:t> cortex (an area located inside the brain that belongs to a cluster of areas that are involved in memory)</a:t>
            </a:r>
          </a:p>
        </p:txBody>
      </p:sp>
    </p:spTree>
    <p:extLst>
      <p:ext uri="{BB962C8B-B14F-4D97-AF65-F5344CB8AC3E}">
        <p14:creationId xmlns:p14="http://schemas.microsoft.com/office/powerpoint/2010/main" val="372403099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dirty="0"/>
              <a:t>The result, shown in Figure 1.12, was that brain activity was greater for the remembered words. </a:t>
            </a:r>
            <a:endParaRPr lang="en-GB" dirty="0" smtClean="0"/>
          </a:p>
          <a:p>
            <a:r>
              <a:rPr lang="en-GB" dirty="0" smtClean="0"/>
              <a:t>Apparently</a:t>
            </a:r>
            <a:r>
              <a:rPr lang="en-GB" dirty="0"/>
              <a:t>, something was happening in the brain as the participants were </a:t>
            </a:r>
            <a:r>
              <a:rPr lang="en-GB" dirty="0" smtClean="0"/>
              <a:t>first </a:t>
            </a:r>
            <a:r>
              <a:rPr lang="en-GB" dirty="0"/>
              <a:t>exposed to the words that led to better memory for some of the words later. </a:t>
            </a:r>
            <a:endParaRPr lang="en-GB" dirty="0" smtClean="0"/>
          </a:p>
          <a:p>
            <a:r>
              <a:rPr lang="en-GB" dirty="0" smtClean="0"/>
              <a:t>Clearly</a:t>
            </a:r>
            <a:r>
              <a:rPr lang="en-GB" dirty="0"/>
              <a:t>, the physiological measurements in this experiment provide information about how the mind operates that could not be determined using the </a:t>
            </a:r>
            <a:r>
              <a:rPr lang="en-GB" dirty="0" err="1"/>
              <a:t>behavioral</a:t>
            </a:r>
            <a:r>
              <a:rPr lang="en-GB" dirty="0"/>
              <a:t> approach alone.</a:t>
            </a:r>
          </a:p>
        </p:txBody>
      </p:sp>
    </p:spTree>
    <p:extLst>
      <p:ext uri="{BB962C8B-B14F-4D97-AF65-F5344CB8AC3E}">
        <p14:creationId xmlns:p14="http://schemas.microsoft.com/office/powerpoint/2010/main" val="648978833"/>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0" y="0"/>
            <a:ext cx="12192000" cy="6918385"/>
          </a:xfrm>
          <a:prstGeom prst="rect">
            <a:avLst/>
          </a:prstGeom>
        </p:spPr>
      </p:pic>
    </p:spTree>
    <p:extLst>
      <p:ext uri="{BB962C8B-B14F-4D97-AF65-F5344CB8AC3E}">
        <p14:creationId xmlns:p14="http://schemas.microsoft.com/office/powerpoint/2010/main" val="37617696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Method </a:t>
            </a:r>
            <a:endParaRPr lang="en-GB" dirty="0"/>
          </a:p>
        </p:txBody>
      </p:sp>
      <p:sp>
        <p:nvSpPr>
          <p:cNvPr id="3" name="Content Placeholder 2"/>
          <p:cNvSpPr>
            <a:spLocks noGrp="1"/>
          </p:cNvSpPr>
          <p:nvPr>
            <p:ph idx="1"/>
          </p:nvPr>
        </p:nvSpPr>
        <p:spPr/>
        <p:txBody>
          <a:bodyPr>
            <a:normAutofit fontScale="85000" lnSpcReduction="20000"/>
          </a:bodyPr>
          <a:lstStyle/>
          <a:p>
            <a:r>
              <a:rPr lang="en-GB" b="1" dirty="0" smtClean="0"/>
              <a:t>Reaction </a:t>
            </a:r>
            <a:r>
              <a:rPr lang="en-GB" b="1" dirty="0"/>
              <a:t>time—the </a:t>
            </a:r>
            <a:r>
              <a:rPr lang="en-GB" dirty="0"/>
              <a:t>interval between presentation of a stimulus and a person’s response to the stimulus—is one of the most widely used measures in cognitive psychology</a:t>
            </a:r>
            <a:r>
              <a:rPr lang="en-GB" dirty="0" smtClean="0"/>
              <a:t>.</a:t>
            </a:r>
          </a:p>
          <a:p>
            <a:r>
              <a:rPr lang="en-GB" dirty="0" smtClean="0"/>
              <a:t> </a:t>
            </a:r>
            <a:r>
              <a:rPr lang="en-GB" dirty="0"/>
              <a:t>One reason for its importance is that measuring the speed of a person’s reaction can provide information about extremely rapid processes that occur in the mind</a:t>
            </a:r>
            <a:r>
              <a:rPr lang="en-GB" dirty="0" smtClean="0"/>
              <a:t>.</a:t>
            </a:r>
          </a:p>
          <a:p>
            <a:r>
              <a:rPr lang="en-GB" dirty="0" smtClean="0"/>
              <a:t> </a:t>
            </a:r>
            <a:r>
              <a:rPr lang="en-GB" dirty="0"/>
              <a:t>Reaction time is typically measured by presenting a stimulus and having a participant respond by pressing a button or a key on a computer keyboard as soon as the participant has completed a task</a:t>
            </a:r>
            <a:r>
              <a:rPr lang="en-GB" dirty="0" smtClean="0"/>
              <a:t>.</a:t>
            </a:r>
          </a:p>
          <a:p>
            <a:r>
              <a:rPr lang="en-GB" dirty="0" smtClean="0"/>
              <a:t>(</a:t>
            </a:r>
            <a:r>
              <a:rPr lang="en-GB" b="1" dirty="0" smtClean="0"/>
              <a:t>Type of tasks) </a:t>
            </a:r>
            <a:r>
              <a:rPr lang="en-GB" dirty="0"/>
              <a:t>Tasks can range from simply indicating that the stimulus was presented (“Press the button when you see the light”), to making a decision about stimuli (“Press the key if the letters you see form a word” or “Press Key #1 if the statement is true and Key #2 if it is false”). In each of these cases, reaction time can provide insights into the nature of mental processing involved in these tasks</a:t>
            </a:r>
          </a:p>
        </p:txBody>
      </p:sp>
    </p:spTree>
    <p:extLst>
      <p:ext uri="{BB962C8B-B14F-4D97-AF65-F5344CB8AC3E}">
        <p14:creationId xmlns:p14="http://schemas.microsoft.com/office/powerpoint/2010/main" val="2923848001"/>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Models in Cognitive Psychology</a:t>
            </a:r>
          </a:p>
        </p:txBody>
      </p:sp>
      <p:sp>
        <p:nvSpPr>
          <p:cNvPr id="3" name="Content Placeholder 2"/>
          <p:cNvSpPr>
            <a:spLocks noGrp="1"/>
          </p:cNvSpPr>
          <p:nvPr>
            <p:ph idx="1"/>
          </p:nvPr>
        </p:nvSpPr>
        <p:spPr/>
        <p:txBody>
          <a:bodyPr/>
          <a:lstStyle/>
          <a:p>
            <a:r>
              <a:rPr lang="en-GB" dirty="0"/>
              <a:t>What do cognitive psychologists do with the data they collect in their experiments? They </a:t>
            </a:r>
            <a:r>
              <a:rPr lang="en-GB" dirty="0" err="1"/>
              <a:t>analyze</a:t>
            </a:r>
            <a:r>
              <a:rPr lang="en-GB" dirty="0"/>
              <a:t> the data and attempt to draw conclusions about what the data mean, as we have seen in the Shepard and Meltzer and the </a:t>
            </a:r>
            <a:r>
              <a:rPr lang="en-GB" dirty="0" err="1"/>
              <a:t>Divachi</a:t>
            </a:r>
            <a:r>
              <a:rPr lang="en-GB" dirty="0"/>
              <a:t> and </a:t>
            </a:r>
            <a:r>
              <a:rPr lang="en-GB" dirty="0" err="1"/>
              <a:t>coworkers</a:t>
            </a:r>
            <a:r>
              <a:rPr lang="en-GB" dirty="0"/>
              <a:t> experiments</a:t>
            </a:r>
            <a:r>
              <a:rPr lang="en-GB" dirty="0" smtClean="0"/>
              <a:t>.</a:t>
            </a:r>
          </a:p>
          <a:p>
            <a:r>
              <a:rPr lang="en-GB" dirty="0" smtClean="0"/>
              <a:t> </a:t>
            </a:r>
            <a:r>
              <a:rPr lang="en-GB" dirty="0"/>
              <a:t>But cognitive psychologists are often interested in how their results fi t into a bigger picture. How, for example, do the results of the experiments we have just described help us explain the processes involved in generating mental images and remembering words?</a:t>
            </a:r>
          </a:p>
        </p:txBody>
      </p:sp>
    </p:spTree>
    <p:extLst>
      <p:ext uri="{BB962C8B-B14F-4D97-AF65-F5344CB8AC3E}">
        <p14:creationId xmlns:p14="http://schemas.microsoft.com/office/powerpoint/2010/main" val="1400348370"/>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dirty="0"/>
              <a:t>To understand the big picture, cognitive psychologists often create models. </a:t>
            </a:r>
            <a:endParaRPr lang="en-GB" dirty="0" smtClean="0"/>
          </a:p>
          <a:p>
            <a:r>
              <a:rPr lang="en-GB" dirty="0" smtClean="0"/>
              <a:t>There </a:t>
            </a:r>
            <a:r>
              <a:rPr lang="en-GB" dirty="0"/>
              <a:t>are many kinds of models. For example, Newell and Simon’s “logic theorist” was a computer model that simulated human </a:t>
            </a:r>
            <a:r>
              <a:rPr lang="en-GB" dirty="0" err="1"/>
              <a:t>behavior</a:t>
            </a:r>
            <a:r>
              <a:rPr lang="en-GB" dirty="0"/>
              <a:t>, but its inner workings bore little resemblance to the biology of the brain. </a:t>
            </a:r>
            <a:endParaRPr lang="en-GB" dirty="0" smtClean="0"/>
          </a:p>
          <a:p>
            <a:r>
              <a:rPr lang="en-GB" dirty="0" smtClean="0"/>
              <a:t>However</a:t>
            </a:r>
            <a:r>
              <a:rPr lang="en-GB" dirty="0"/>
              <a:t>, there are other models that are closely linked to how information is processed by the brain.</a:t>
            </a:r>
          </a:p>
        </p:txBody>
      </p:sp>
    </p:spTree>
    <p:extLst>
      <p:ext uri="{BB962C8B-B14F-4D97-AF65-F5344CB8AC3E}">
        <p14:creationId xmlns:p14="http://schemas.microsoft.com/office/powerpoint/2010/main" val="4146887898"/>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dirty="0"/>
              <a:t>The type of model you will see in this book, particularly in the </a:t>
            </a:r>
            <a:r>
              <a:rPr lang="en-GB" dirty="0" smtClean="0"/>
              <a:t>first </a:t>
            </a:r>
            <a:r>
              <a:rPr lang="en-GB" dirty="0"/>
              <a:t>seven chapters, pictures information as </a:t>
            </a:r>
            <a:r>
              <a:rPr lang="en-GB" dirty="0" smtClean="0"/>
              <a:t>flowing </a:t>
            </a:r>
            <a:r>
              <a:rPr lang="en-GB" dirty="0"/>
              <a:t>from one stage to the next, with these stages often being represented by boxes, as in Figure 1.13. </a:t>
            </a:r>
            <a:endParaRPr lang="en-GB" dirty="0" smtClean="0"/>
          </a:p>
          <a:p>
            <a:r>
              <a:rPr lang="en-GB" u="sng" dirty="0" smtClean="0"/>
              <a:t>This </a:t>
            </a:r>
            <a:r>
              <a:rPr lang="en-GB" u="sng" dirty="0"/>
              <a:t>model, which is called the modal model of memory, was proposed in 1968 by Richard Atkinson and Richard Shiffrin to explain the basic processes that occur in memory. </a:t>
            </a:r>
            <a:endParaRPr lang="en-GB" u="sng" dirty="0" smtClean="0"/>
          </a:p>
          <a:p>
            <a:r>
              <a:rPr lang="en-GB" dirty="0" smtClean="0"/>
              <a:t>We </a:t>
            </a:r>
            <a:r>
              <a:rPr lang="en-GB" dirty="0"/>
              <a:t>will be describing this model in detail beginning in Chapter 5, but we will </a:t>
            </a:r>
            <a:r>
              <a:rPr lang="en-GB" dirty="0" err="1"/>
              <a:t>briefl</a:t>
            </a:r>
            <a:r>
              <a:rPr lang="en-GB" dirty="0"/>
              <a:t> y describe how information </a:t>
            </a:r>
            <a:r>
              <a:rPr lang="en-GB" dirty="0" err="1"/>
              <a:t>fl</a:t>
            </a:r>
            <a:r>
              <a:rPr lang="en-GB" dirty="0"/>
              <a:t> </a:t>
            </a:r>
            <a:r>
              <a:rPr lang="en-GB" dirty="0" err="1"/>
              <a:t>ows</a:t>
            </a:r>
            <a:r>
              <a:rPr lang="en-GB" dirty="0"/>
              <a:t> through the three stages of the model now.</a:t>
            </a:r>
          </a:p>
        </p:txBody>
      </p:sp>
    </p:spTree>
    <p:extLst>
      <p:ext uri="{BB962C8B-B14F-4D97-AF65-F5344CB8AC3E}">
        <p14:creationId xmlns:p14="http://schemas.microsoft.com/office/powerpoint/2010/main" val="3863616333"/>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lnSpcReduction="10000"/>
          </a:bodyPr>
          <a:lstStyle/>
          <a:p>
            <a:r>
              <a:rPr lang="en-GB" dirty="0"/>
              <a:t>The </a:t>
            </a:r>
            <a:r>
              <a:rPr lang="en-GB" dirty="0" smtClean="0"/>
              <a:t>first </a:t>
            </a:r>
            <a:r>
              <a:rPr lang="en-GB" dirty="0"/>
              <a:t>stage in this model is sensory memory. </a:t>
            </a:r>
            <a:endParaRPr lang="en-GB" dirty="0" smtClean="0"/>
          </a:p>
          <a:p>
            <a:r>
              <a:rPr lang="en-GB" b="1" u="sng" dirty="0" smtClean="0"/>
              <a:t>Sensory </a:t>
            </a:r>
            <a:r>
              <a:rPr lang="en-GB" b="1" u="sng" dirty="0"/>
              <a:t>memory </a:t>
            </a:r>
            <a:r>
              <a:rPr lang="en-GB" dirty="0"/>
              <a:t>can take in a large amount of information, but most of it fades rapidly, within about half a second. </a:t>
            </a:r>
            <a:endParaRPr lang="en-GB" dirty="0" smtClean="0"/>
          </a:p>
          <a:p>
            <a:r>
              <a:rPr lang="en-GB" dirty="0" smtClean="0"/>
              <a:t>Some </a:t>
            </a:r>
            <a:r>
              <a:rPr lang="en-GB" dirty="0"/>
              <a:t>of the information from sensory memory is then transferred into short-term memory, where information can be held for about 15–20 seconds, unless it is rehearsed, as when you repeat a telephone number you want to remember. </a:t>
            </a:r>
            <a:endParaRPr lang="en-GB" dirty="0" smtClean="0"/>
          </a:p>
          <a:p>
            <a:r>
              <a:rPr lang="en-GB" dirty="0" smtClean="0"/>
              <a:t>Although </a:t>
            </a:r>
            <a:r>
              <a:rPr lang="en-GB" dirty="0"/>
              <a:t>much of the information that enters short-term memory is lost, some enters long-term memory, in which information can be stored for long periods of time, as when you remember some of the things you did yesterday, last summer, or many years ago.</a:t>
            </a:r>
          </a:p>
        </p:txBody>
      </p:sp>
    </p:spTree>
    <p:extLst>
      <p:ext uri="{BB962C8B-B14F-4D97-AF65-F5344CB8AC3E}">
        <p14:creationId xmlns:p14="http://schemas.microsoft.com/office/powerpoint/2010/main" val="549944120"/>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lnSpcReduction="10000"/>
          </a:bodyPr>
          <a:lstStyle/>
          <a:p>
            <a:r>
              <a:rPr lang="en-GB" dirty="0"/>
              <a:t>Introduction of this model of memory stimulated thousands of experiments, which considered questions such as “How long is information held in each stage?” and “What causes some information to become stored in long-term memory and other information to be forgotten</a:t>
            </a:r>
            <a:r>
              <a:rPr lang="en-GB" dirty="0" smtClean="0"/>
              <a:t>?”</a:t>
            </a:r>
          </a:p>
          <a:p>
            <a:r>
              <a:rPr lang="en-GB" dirty="0" smtClean="0"/>
              <a:t> </a:t>
            </a:r>
            <a:r>
              <a:rPr lang="en-GB" dirty="0"/>
              <a:t>The modal model illustrates an important property of models in general: They pose questions to be answered and organize data that has been generated by many different experiments into a common scheme</a:t>
            </a:r>
            <a:r>
              <a:rPr lang="en-GB" dirty="0" smtClean="0"/>
              <a:t>.</a:t>
            </a:r>
          </a:p>
          <a:p>
            <a:r>
              <a:rPr lang="en-GB" dirty="0" smtClean="0"/>
              <a:t> </a:t>
            </a:r>
            <a:r>
              <a:rPr lang="en-GB" dirty="0"/>
              <a:t>Another property of cognitive psychology models is that they are often revised based on the results of experiments. </a:t>
            </a:r>
          </a:p>
        </p:txBody>
      </p:sp>
    </p:spTree>
    <p:extLst>
      <p:ext uri="{BB962C8B-B14F-4D97-AF65-F5344CB8AC3E}">
        <p14:creationId xmlns:p14="http://schemas.microsoft.com/office/powerpoint/2010/main" val="1615629480"/>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0" y="957532"/>
            <a:ext cx="12192000" cy="5193102"/>
          </a:xfrm>
          <a:prstGeom prst="rect">
            <a:avLst/>
          </a:prstGeom>
        </p:spPr>
      </p:pic>
    </p:spTree>
    <p:extLst>
      <p:ext uri="{BB962C8B-B14F-4D97-AF65-F5344CB8AC3E}">
        <p14:creationId xmlns:p14="http://schemas.microsoft.com/office/powerpoint/2010/main" val="215256520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85000" lnSpcReduction="10000"/>
          </a:bodyPr>
          <a:lstStyle/>
          <a:p>
            <a:r>
              <a:rPr lang="en-GB" dirty="0" smtClean="0"/>
              <a:t>. </a:t>
            </a:r>
            <a:r>
              <a:rPr lang="en-GB" dirty="0"/>
              <a:t>New results showed that memory is too complex to be described by just three stages, so new models that provide better explanations of the data have been proposed. </a:t>
            </a:r>
            <a:endParaRPr lang="en-GB" dirty="0" smtClean="0"/>
          </a:p>
          <a:p>
            <a:r>
              <a:rPr lang="en-GB" dirty="0" smtClean="0"/>
              <a:t>Students </a:t>
            </a:r>
            <a:r>
              <a:rPr lang="en-GB" dirty="0"/>
              <a:t>often wonder whether the boxes in these models stand for </a:t>
            </a:r>
            <a:r>
              <a:rPr lang="en-GB" dirty="0" err="1"/>
              <a:t>specifi</a:t>
            </a:r>
            <a:r>
              <a:rPr lang="en-GB" dirty="0"/>
              <a:t> c areas in the brain. </a:t>
            </a:r>
            <a:endParaRPr lang="en-GB" dirty="0" smtClean="0"/>
          </a:p>
          <a:p>
            <a:r>
              <a:rPr lang="en-GB" dirty="0" smtClean="0"/>
              <a:t>Although </a:t>
            </a:r>
            <a:r>
              <a:rPr lang="en-GB" dirty="0"/>
              <a:t>in some models each box corresponds to a </a:t>
            </a:r>
            <a:r>
              <a:rPr lang="en-GB" dirty="0" err="1"/>
              <a:t>specifi</a:t>
            </a:r>
            <a:r>
              <a:rPr lang="en-GB" dirty="0"/>
              <a:t> c place in the brain, the boxes in most of the models we will be describing do not correspond to one brain area. We will see that a basic principle of the operation of the mind is that activity is distributed across many areas of the brain. </a:t>
            </a:r>
            <a:endParaRPr lang="en-GB" dirty="0" smtClean="0"/>
          </a:p>
          <a:p>
            <a:r>
              <a:rPr lang="en-GB" dirty="0" smtClean="0"/>
              <a:t>Thus</a:t>
            </a:r>
            <a:r>
              <a:rPr lang="en-GB" dirty="0"/>
              <a:t>, although a model might represent long-term memory by a single box, the process of creating, storing, and retrieving memories involves a large number of separate brain areas, many of which interact with each other in complicated ways.</a:t>
            </a:r>
          </a:p>
        </p:txBody>
      </p:sp>
    </p:spTree>
    <p:extLst>
      <p:ext uri="{BB962C8B-B14F-4D97-AF65-F5344CB8AC3E}">
        <p14:creationId xmlns:p14="http://schemas.microsoft.com/office/powerpoint/2010/main" val="2908168806"/>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Studying Cognition Across Many Disciplines</a:t>
            </a:r>
          </a:p>
        </p:txBody>
      </p:sp>
      <p:sp>
        <p:nvSpPr>
          <p:cNvPr id="3" name="Content Placeholder 2"/>
          <p:cNvSpPr>
            <a:spLocks noGrp="1"/>
          </p:cNvSpPr>
          <p:nvPr>
            <p:ph idx="1"/>
          </p:nvPr>
        </p:nvSpPr>
        <p:spPr/>
        <p:txBody>
          <a:bodyPr>
            <a:normAutofit fontScale="92500" lnSpcReduction="10000"/>
          </a:bodyPr>
          <a:lstStyle/>
          <a:p>
            <a:r>
              <a:rPr lang="en-GB" dirty="0" smtClean="0"/>
              <a:t>The </a:t>
            </a:r>
            <a:r>
              <a:rPr lang="en-GB" dirty="0"/>
              <a:t>historic 1956 meetings that are often taken as marking the beginning of the cognitive revolution were attended by researchers in many disciplines in addition to psychology</a:t>
            </a:r>
            <a:r>
              <a:rPr lang="en-GB" dirty="0" smtClean="0"/>
              <a:t>.</a:t>
            </a:r>
          </a:p>
          <a:p>
            <a:r>
              <a:rPr lang="en-GB" dirty="0" smtClean="0"/>
              <a:t> </a:t>
            </a:r>
            <a:r>
              <a:rPr lang="en-GB" dirty="0"/>
              <a:t>These conferences were therefore interdisciplinary, and so fall within the </a:t>
            </a:r>
            <a:r>
              <a:rPr lang="en-GB" dirty="0" smtClean="0"/>
              <a:t>field </a:t>
            </a:r>
            <a:r>
              <a:rPr lang="en-GB" dirty="0"/>
              <a:t>of cognitive science, which is </a:t>
            </a:r>
            <a:r>
              <a:rPr lang="en-GB" dirty="0" smtClean="0"/>
              <a:t>defined </a:t>
            </a:r>
            <a:r>
              <a:rPr lang="en-GB" dirty="0"/>
              <a:t>as the interdisciplinary study of the mind. </a:t>
            </a:r>
            <a:endParaRPr lang="en-GB" dirty="0" smtClean="0"/>
          </a:p>
          <a:p>
            <a:r>
              <a:rPr lang="en-GB" dirty="0" smtClean="0"/>
              <a:t>Figure </a:t>
            </a:r>
            <a:r>
              <a:rPr lang="en-GB" dirty="0"/>
              <a:t>1.14 shows the major </a:t>
            </a:r>
            <a:r>
              <a:rPr lang="en-GB" dirty="0" smtClean="0"/>
              <a:t>fields </a:t>
            </a:r>
            <a:r>
              <a:rPr lang="en-GB" dirty="0"/>
              <a:t>that make up cognitive science (Miller, 2003). </a:t>
            </a:r>
            <a:endParaRPr lang="en-GB" dirty="0" smtClean="0"/>
          </a:p>
          <a:p>
            <a:r>
              <a:rPr lang="en-GB" dirty="0" smtClean="0"/>
              <a:t>The </a:t>
            </a:r>
            <a:r>
              <a:rPr lang="en-GB" dirty="0"/>
              <a:t>lines connecting them represent the fact that studying the mind has involved interactions and collaborations between these different </a:t>
            </a:r>
            <a:r>
              <a:rPr lang="en-GB" dirty="0" smtClean="0"/>
              <a:t>fields</a:t>
            </a:r>
            <a:r>
              <a:rPr lang="en-GB" dirty="0"/>
              <a:t>, with each </a:t>
            </a:r>
            <a:r>
              <a:rPr lang="en-GB" dirty="0" smtClean="0"/>
              <a:t>field </a:t>
            </a:r>
            <a:r>
              <a:rPr lang="en-GB" dirty="0"/>
              <a:t>bringing its own perspective to understanding the mind.</a:t>
            </a:r>
          </a:p>
        </p:txBody>
      </p:sp>
    </p:spTree>
    <p:extLst>
      <p:ext uri="{BB962C8B-B14F-4D97-AF65-F5344CB8AC3E}">
        <p14:creationId xmlns:p14="http://schemas.microsoft.com/office/powerpoint/2010/main" val="3654511264"/>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0" y="0"/>
            <a:ext cx="12192000" cy="6858000"/>
          </a:xfrm>
          <a:prstGeom prst="rect">
            <a:avLst/>
          </a:prstGeom>
        </p:spPr>
      </p:pic>
    </p:spTree>
    <p:extLst>
      <p:ext uri="{BB962C8B-B14F-4D97-AF65-F5344CB8AC3E}">
        <p14:creationId xmlns:p14="http://schemas.microsoft.com/office/powerpoint/2010/main" val="976968523"/>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a:bodyPr>
          <a:lstStyle/>
          <a:p>
            <a:r>
              <a:rPr lang="en-GB" dirty="0"/>
              <a:t>Psychology. As we have described in this chapter, cognitive psychologists focus on using </a:t>
            </a:r>
            <a:r>
              <a:rPr lang="en-GB" dirty="0" err="1"/>
              <a:t>behavioral</a:t>
            </a:r>
            <a:r>
              <a:rPr lang="en-GB" dirty="0"/>
              <a:t> measures to understand the operation of the mind, and increasingly have also taken a physiological approach as well. </a:t>
            </a:r>
            <a:endParaRPr lang="en-GB" dirty="0" smtClean="0"/>
          </a:p>
          <a:p>
            <a:r>
              <a:rPr lang="en-GB" dirty="0" smtClean="0"/>
              <a:t>● </a:t>
            </a:r>
            <a:r>
              <a:rPr lang="en-GB" dirty="0"/>
              <a:t>Computer science. Computer scientists are concerned with </a:t>
            </a:r>
            <a:r>
              <a:rPr lang="en-GB" dirty="0" smtClean="0"/>
              <a:t>artificial </a:t>
            </a:r>
            <a:r>
              <a:rPr lang="en-GB" dirty="0"/>
              <a:t>intelligence—creating computer programs that can duplicate intelligent </a:t>
            </a:r>
            <a:r>
              <a:rPr lang="en-GB" dirty="0" err="1"/>
              <a:t>behaviors</a:t>
            </a:r>
            <a:r>
              <a:rPr lang="en-GB" dirty="0"/>
              <a:t> such as perceiving and thinking. One application of </a:t>
            </a:r>
            <a:r>
              <a:rPr lang="en-GB" dirty="0" smtClean="0"/>
              <a:t>artificial </a:t>
            </a:r>
            <a:r>
              <a:rPr lang="en-GB" dirty="0"/>
              <a:t>intelligence is designing computer-vision systems that enable computers to navigate vehicles over different terrains or to identify people as they pass through airport security. </a:t>
            </a:r>
          </a:p>
        </p:txBody>
      </p:sp>
    </p:spTree>
    <p:extLst>
      <p:ext uri="{BB962C8B-B14F-4D97-AF65-F5344CB8AC3E}">
        <p14:creationId xmlns:p14="http://schemas.microsoft.com/office/powerpoint/2010/main" val="16323426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92500" lnSpcReduction="10000"/>
          </a:bodyPr>
          <a:lstStyle/>
          <a:p>
            <a:r>
              <a:rPr lang="en-GB" dirty="0" err="1"/>
              <a:t>Donders</a:t>
            </a:r>
            <a:r>
              <a:rPr lang="en-GB" dirty="0"/>
              <a:t> measured the reaction time to perceiving a light</a:t>
            </a:r>
            <a:r>
              <a:rPr lang="en-GB" dirty="0" smtClean="0"/>
              <a:t>.</a:t>
            </a:r>
          </a:p>
          <a:p>
            <a:r>
              <a:rPr lang="en-GB" dirty="0" smtClean="0"/>
              <a:t> </a:t>
            </a:r>
            <a:r>
              <a:rPr lang="en-GB" dirty="0"/>
              <a:t>In the simple </a:t>
            </a:r>
            <a:r>
              <a:rPr lang="en-GB" dirty="0" smtClean="0"/>
              <a:t>reaction time </a:t>
            </a:r>
            <a:r>
              <a:rPr lang="en-GB" dirty="0"/>
              <a:t>task there was one location for the light, and participants pushed a button as quickly as possible after the light was </a:t>
            </a:r>
            <a:r>
              <a:rPr lang="en-GB" dirty="0" smtClean="0"/>
              <a:t>illuminated.</a:t>
            </a:r>
          </a:p>
          <a:p>
            <a:r>
              <a:rPr lang="en-GB" dirty="0" smtClean="0"/>
              <a:t>In </a:t>
            </a:r>
            <a:r>
              <a:rPr lang="en-GB" dirty="0"/>
              <a:t>the choice </a:t>
            </a:r>
            <a:r>
              <a:rPr lang="en-GB" dirty="0" smtClean="0"/>
              <a:t>reaction time </a:t>
            </a:r>
            <a:r>
              <a:rPr lang="en-GB" dirty="0"/>
              <a:t>task, the light could appear on the left or on the right, and the participants were to push one button if the light was illuminated on the left, and the other button if the light was illuminated on the </a:t>
            </a:r>
            <a:r>
              <a:rPr lang="en-GB" dirty="0" smtClean="0"/>
              <a:t>right.</a:t>
            </a:r>
          </a:p>
          <a:p>
            <a:r>
              <a:rPr lang="en-GB" dirty="0" smtClean="0"/>
              <a:t>Presenting </a:t>
            </a:r>
            <a:r>
              <a:rPr lang="en-GB" dirty="0"/>
              <a:t>the stimulus (the light) causes a mental response (perceiving the light), which leads to a </a:t>
            </a:r>
            <a:r>
              <a:rPr lang="en-GB" dirty="0" err="1"/>
              <a:t>behavioral</a:t>
            </a:r>
            <a:r>
              <a:rPr lang="en-GB" dirty="0"/>
              <a:t> response (pushing the button). The reaction time (dashed line) is the time between presentation of the stimulus and the </a:t>
            </a:r>
            <a:r>
              <a:rPr lang="en-GB" dirty="0" err="1"/>
              <a:t>behavioral</a:t>
            </a:r>
            <a:r>
              <a:rPr lang="en-GB" dirty="0"/>
              <a:t> response.</a:t>
            </a:r>
          </a:p>
        </p:txBody>
      </p:sp>
    </p:spTree>
    <p:extLst>
      <p:ext uri="{BB962C8B-B14F-4D97-AF65-F5344CB8AC3E}">
        <p14:creationId xmlns:p14="http://schemas.microsoft.com/office/powerpoint/2010/main" val="4087374646"/>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92500" lnSpcReduction="20000"/>
          </a:bodyPr>
          <a:lstStyle/>
          <a:p>
            <a:r>
              <a:rPr lang="en-GB" dirty="0"/>
              <a:t>● Anthropology. Cognitive anthropologists study the social and cognitive contexts of cognition. A cognitive anthropologist might, for example, study differences in thinking across different cultures</a:t>
            </a:r>
            <a:r>
              <a:rPr lang="en-GB" dirty="0" smtClean="0"/>
              <a:t>.</a:t>
            </a:r>
          </a:p>
          <a:p>
            <a:r>
              <a:rPr lang="en-GB" dirty="0" smtClean="0"/>
              <a:t> </a:t>
            </a:r>
            <a:r>
              <a:rPr lang="en-GB" dirty="0"/>
              <a:t>● Linguistics. One of the most active areas of cognitive science research is the study of language. Linguists study how people use grammar and how people produce and understand language. </a:t>
            </a:r>
            <a:endParaRPr lang="en-GB" dirty="0" smtClean="0"/>
          </a:p>
          <a:p>
            <a:r>
              <a:rPr lang="en-GB" dirty="0" smtClean="0"/>
              <a:t>● </a:t>
            </a:r>
            <a:r>
              <a:rPr lang="en-GB" dirty="0"/>
              <a:t>Neuroscience. Neuroscientists study physiological processes involved in cognition, at levels ranging from single nerve cells to large areas of the brain</a:t>
            </a:r>
            <a:r>
              <a:rPr lang="en-GB"/>
              <a:t>. </a:t>
            </a:r>
            <a:endParaRPr lang="en-GB" smtClean="0"/>
          </a:p>
          <a:p>
            <a:r>
              <a:rPr lang="en-GB" dirty="0" smtClean="0"/>
              <a:t>● </a:t>
            </a:r>
            <a:r>
              <a:rPr lang="en-GB" dirty="0"/>
              <a:t>Philosophy. Philosophers are concerned with problems such as whether machines that can simulate human cognitions such as perceiving, thinking, or language can have experiences like those that humans report in connection with these activities.</a:t>
            </a:r>
          </a:p>
          <a:p>
            <a:endParaRPr lang="en-GB" dirty="0"/>
          </a:p>
        </p:txBody>
      </p:sp>
    </p:spTree>
    <p:extLst>
      <p:ext uri="{BB962C8B-B14F-4D97-AF65-F5344CB8AC3E}">
        <p14:creationId xmlns:p14="http://schemas.microsoft.com/office/powerpoint/2010/main" val="5700676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77638" y="0"/>
            <a:ext cx="12114362" cy="6858000"/>
          </a:xfrm>
          <a:prstGeom prst="rect">
            <a:avLst/>
          </a:prstGeom>
        </p:spPr>
      </p:pic>
    </p:spTree>
    <p:extLst>
      <p:ext uri="{BB962C8B-B14F-4D97-AF65-F5344CB8AC3E}">
        <p14:creationId xmlns:p14="http://schemas.microsoft.com/office/powerpoint/2010/main" val="258335219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92500"/>
          </a:bodyPr>
          <a:lstStyle/>
          <a:p>
            <a:r>
              <a:rPr lang="en-GB" dirty="0"/>
              <a:t>In Figure 1.4b, a similar diagram for the choice reaction-time experiment, the mental response includes not only perceiving the light but also deciding which light was illuminated and then which button to push. </a:t>
            </a:r>
            <a:endParaRPr lang="en-GB" dirty="0" smtClean="0"/>
          </a:p>
          <a:p>
            <a:r>
              <a:rPr lang="en-GB" dirty="0" err="1" smtClean="0"/>
              <a:t>Donders</a:t>
            </a:r>
            <a:r>
              <a:rPr lang="en-GB" dirty="0" smtClean="0"/>
              <a:t> </a:t>
            </a:r>
            <a:r>
              <a:rPr lang="en-GB" dirty="0"/>
              <a:t>reasoned that choice reaction time would be longer than simple reaction time because of the time it takes to make the decision</a:t>
            </a:r>
            <a:r>
              <a:rPr lang="en-GB" dirty="0" smtClean="0"/>
              <a:t>.</a:t>
            </a:r>
          </a:p>
          <a:p>
            <a:r>
              <a:rPr lang="en-GB" dirty="0" smtClean="0"/>
              <a:t> </a:t>
            </a:r>
            <a:r>
              <a:rPr lang="en-GB" dirty="0"/>
              <a:t>Thus, the difference in reaction time between the simple and choice conditions would indicate how long it took to make the decision</a:t>
            </a:r>
            <a:r>
              <a:rPr lang="en-GB" dirty="0" smtClean="0"/>
              <a:t>.</a:t>
            </a:r>
          </a:p>
          <a:p>
            <a:r>
              <a:rPr lang="en-GB" dirty="0" smtClean="0"/>
              <a:t> </a:t>
            </a:r>
            <a:r>
              <a:rPr lang="en-GB" dirty="0"/>
              <a:t>Because the choice reaction time took one-tenth of a second longer than simple reaction time, </a:t>
            </a:r>
            <a:r>
              <a:rPr lang="en-GB" dirty="0" err="1"/>
              <a:t>Donders</a:t>
            </a:r>
            <a:r>
              <a:rPr lang="en-GB" dirty="0"/>
              <a:t> concluded that it took one-tenth of a second to decide which button to push</a:t>
            </a:r>
          </a:p>
        </p:txBody>
      </p:sp>
    </p:spTree>
    <p:extLst>
      <p:ext uri="{BB962C8B-B14F-4D97-AF65-F5344CB8AC3E}">
        <p14:creationId xmlns:p14="http://schemas.microsoft.com/office/powerpoint/2010/main" val="215931724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501</TotalTime>
  <Words>6917</Words>
  <Application>Microsoft Office PowerPoint</Application>
  <PresentationFormat>Widescreen</PresentationFormat>
  <Paragraphs>221</Paragraphs>
  <Slides>70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70</vt:i4>
      </vt:variant>
    </vt:vector>
  </HeadingPairs>
  <TitlesOfParts>
    <vt:vector size="75" baseType="lpstr">
      <vt:lpstr>Arial</vt:lpstr>
      <vt:lpstr>Calibri</vt:lpstr>
      <vt:lpstr>Calibri Light</vt:lpstr>
      <vt:lpstr>Wingdings</vt:lpstr>
      <vt:lpstr>Office Theme</vt:lpstr>
      <vt:lpstr>Introduction </vt:lpstr>
      <vt:lpstr>PowerPoint Presentation</vt:lpstr>
      <vt:lpstr>PowerPoint Presentation</vt:lpstr>
      <vt:lpstr>PowerPoint Presentation</vt:lpstr>
      <vt:lpstr>History of cognitive psychology </vt:lpstr>
      <vt:lpstr>Method </vt:lpstr>
      <vt:lpstr>PowerPoint Presentation</vt:lpstr>
      <vt:lpstr>PowerPoint Presentation</vt:lpstr>
      <vt:lpstr>PowerPoint Presentation</vt:lpstr>
      <vt:lpstr>PowerPoint Presentation</vt:lpstr>
      <vt:lpstr>Helmholtz’s Unconscious Inference</vt:lpstr>
      <vt:lpstr>theory of unconscious inference</vt:lpstr>
      <vt:lpstr>PowerPoint Presentation</vt:lpstr>
      <vt:lpstr>Ebbinghaus’s Memory Experiments</vt:lpstr>
      <vt:lpstr>PowerPoint Presentation</vt:lpstr>
      <vt:lpstr>PowerPoint Presentation</vt:lpstr>
      <vt:lpstr>PowerPoint Presentation</vt:lpstr>
      <vt:lpstr>The First Psychology Laboratories</vt:lpstr>
      <vt:lpstr>PowerPoint Presentation</vt:lpstr>
      <vt:lpstr>PowerPoint Presentation</vt:lpstr>
      <vt:lpstr>PowerPoint Presentation</vt:lpstr>
      <vt:lpstr>The Decline and Rebirth of Cognitive Psychology</vt:lpstr>
      <vt:lpstr>The Rise of Behaviorism</vt:lpstr>
      <vt:lpstr>PowerPoint Presentation</vt:lpstr>
      <vt:lpstr>PowerPoint Presentation</vt:lpstr>
      <vt:lpstr>PowerPoint Presentation</vt:lpstr>
      <vt:lpstr>PowerPoint Presentation</vt:lpstr>
      <vt:lpstr>Skinner’s Operant Conditioning</vt:lpstr>
      <vt:lpstr>The Decline of Behaviorism</vt:lpstr>
      <vt:lpstr>Noam Chomsky’s Critique of Skinner’s</vt:lpstr>
      <vt:lpstr>PowerPoint Presentation</vt:lpstr>
      <vt:lpstr>The Misbehavior of Organisms</vt:lpstr>
      <vt:lpstr>PowerPoint Presentation</vt:lpstr>
      <vt:lpstr>The Cognitive Revolution</vt:lpstr>
      <vt:lpstr>Introduction of the Digital Computer</vt:lpstr>
      <vt:lpstr>PowerPoint Presentation</vt:lpstr>
      <vt:lpstr>PowerPoint Presentation</vt:lpstr>
      <vt:lpstr>Early Experiments on Attention</vt:lpstr>
      <vt:lpstr>PowerPoint Presentation</vt:lpstr>
      <vt:lpstr>PowerPoint Presentation</vt:lpstr>
      <vt:lpstr>two Historic Conferences</vt:lpstr>
      <vt:lpstr>PowerPoint Presentation</vt:lpstr>
      <vt:lpstr>PowerPoint Presentation</vt:lpstr>
      <vt:lpstr>PowerPoint Presentation</vt:lpstr>
      <vt:lpstr> How Do Cognitive Psychologists Study the Mind?</vt:lpstr>
      <vt:lpstr>PowerPoint Presentation</vt:lpstr>
      <vt:lpstr>PowerPoint Presentation</vt:lpstr>
      <vt:lpstr>PowerPoint Presentation</vt:lpstr>
      <vt:lpstr>PowerPoint Presentation</vt:lpstr>
      <vt:lpstr>PowerPoint Presentation</vt:lpstr>
      <vt:lpstr>The Behavioral Approach: Measuring Mental Rotation</vt:lpstr>
      <vt:lpstr>PowerPoint Presentation</vt:lpstr>
      <vt:lpstr>PowerPoint Presentation</vt:lpstr>
      <vt:lpstr>PowerPoint Presentation</vt:lpstr>
      <vt:lpstr>The Physiological Approach: The Relationship Between Brain Activity and Memory</vt:lpstr>
      <vt:lpstr>PowerPoint Presentation</vt:lpstr>
      <vt:lpstr>PowerPoint Presentation</vt:lpstr>
      <vt:lpstr>PowerPoint Presentation</vt:lpstr>
      <vt:lpstr>PowerPoint Presentation</vt:lpstr>
      <vt:lpstr>Models in Cognitive Psychology</vt:lpstr>
      <vt:lpstr>PowerPoint Presentation</vt:lpstr>
      <vt:lpstr>PowerPoint Presentation</vt:lpstr>
      <vt:lpstr>PowerPoint Presentation</vt:lpstr>
      <vt:lpstr>PowerPoint Presentation</vt:lpstr>
      <vt:lpstr>PowerPoint Presentation</vt:lpstr>
      <vt:lpstr>PowerPoint Presentation</vt:lpstr>
      <vt:lpstr>Studying Cognition Across Many Disciplines</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Sadia Niazi</dc:creator>
  <cp:lastModifiedBy>Sadia Niazi</cp:lastModifiedBy>
  <cp:revision>23</cp:revision>
  <dcterms:created xsi:type="dcterms:W3CDTF">2020-01-22T11:27:52Z</dcterms:created>
  <dcterms:modified xsi:type="dcterms:W3CDTF">2020-01-31T07:37:39Z</dcterms:modified>
</cp:coreProperties>
</file>