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57" r:id="rId2"/>
    <p:sldId id="256" r:id="rId3"/>
    <p:sldId id="273" r:id="rId4"/>
    <p:sldId id="258" r:id="rId5"/>
    <p:sldId id="262" r:id="rId6"/>
    <p:sldId id="263" r:id="rId7"/>
    <p:sldId id="264" r:id="rId8"/>
    <p:sldId id="265" r:id="rId9"/>
    <p:sldId id="271" r:id="rId10"/>
    <p:sldId id="261" r:id="rId11"/>
    <p:sldId id="266" r:id="rId12"/>
    <p:sldId id="267" r:id="rId13"/>
    <p:sldId id="268" r:id="rId14"/>
    <p:sldId id="269" r:id="rId15"/>
    <p:sldId id="270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800000"/>
    <a:srgbClr val="FF3300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207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0EDBE3C-0428-4FA3-BA56-D09AF7239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94B85-D717-478E-A418-42D31BBD23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61133-6097-4540-8226-749AD99D73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B5D8-9848-4705-9314-AA57FF160E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92D28-C504-4875-8FF2-513E86196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0ECD0-C26A-45F5-83AD-6CB709342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3369-144C-4E8E-8BE1-80F6FD62D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1A0D3CD4-7CAB-49ED-8B47-34B7680CF4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45F2-7450-4B44-B30E-40DFB4A067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4E8C9-6BAA-4AC2-9A3D-E03A150B5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B8B41-5D3A-45FE-BC26-D1A386B3B7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6BB4E-4D3C-467C-A135-90C31536AE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80CCD-29DD-4114-A1A3-D6D50ACFCF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428E6-46D4-4E28-AEB5-A0DC39D30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145C9D1-1B5E-4C4C-BC3A-472A730696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5.bin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9.bin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23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22.bin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8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21.bin"/><Relationship Id="rId27" Type="http://schemas.openxmlformats.org/officeDocument/2006/relationships/oleObject" Target="../embeddings/oleObject26.bin"/><Relationship Id="rId30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5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815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Somaclonal Variations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1295400"/>
          <a:ext cx="9144000" cy="4419600"/>
        </p:xfrm>
        <a:graphic>
          <a:graphicData uri="http://schemas.openxmlformats.org/presentationml/2006/ole">
            <p:oleObj spid="_x0000_s1026" name="Photo Editor Photo" r:id="rId3" imgW="5714286" imgH="4382112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914400" y="1658938"/>
            <a:ext cx="8229600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6.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DNA sequence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vl="1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Change in DNA </a:t>
            </a:r>
          </a:p>
          <a:p>
            <a:pPr lvl="2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Detection of altered fragment size by using Restriction enzyme</a:t>
            </a:r>
          </a:p>
          <a:p>
            <a:pPr lvl="2"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vl="1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Change in Protein</a:t>
            </a:r>
          </a:p>
          <a:p>
            <a:pPr lvl="2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Loss or gain in protein band</a:t>
            </a:r>
          </a:p>
          <a:p>
            <a:pPr lvl="2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Alteration in level of specific protein</a:t>
            </a:r>
          </a:p>
          <a:p>
            <a:pPr lvl="2"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vl="1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Methylation of DNA</a:t>
            </a:r>
          </a:p>
          <a:p>
            <a:pPr lvl="2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Methylation inactivates transcription process.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524000" y="381000"/>
            <a:ext cx="6019800" cy="7016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Genetic Cause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228600"/>
            <a:ext cx="6019800" cy="914400"/>
          </a:xfrm>
          <a:solidFill>
            <a:srgbClr val="8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Biochemical Cause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3250" y="1524000"/>
            <a:ext cx="7778750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latin typeface="Times New Roman" pitchFamily="18" charset="0"/>
              </a:rPr>
              <a:t>Lack of photosynthetic ability due to  alteration in carbon metabolism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latin typeface="Times New Roman" pitchFamily="18" charset="0"/>
              </a:rPr>
              <a:t>Biosynthesis of starch via carotenoid pathway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latin typeface="Times New Roman" pitchFamily="18" charset="0"/>
              </a:rPr>
              <a:t>Nitrogen metabolism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latin typeface="Times New Roman" pitchFamily="18" charset="0"/>
              </a:rPr>
              <a:t>Antibiotic resistance.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smtClean="0"/>
              <a:t>Detection and Isolation of Somaclonal Variants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 b="1" smtClean="0"/>
              <a:t>Analysis of morphological characters</a:t>
            </a:r>
          </a:p>
          <a:p>
            <a:pPr marL="1295400" lvl="2" indent="-381000" eaLnBrk="1" hangingPunct="1">
              <a:lnSpc>
                <a:spcPct val="80000"/>
              </a:lnSpc>
              <a:defRPr/>
            </a:pPr>
            <a:r>
              <a:rPr lang="en-US" sz="2000" b="1" smtClean="0"/>
              <a:t>Qualitative characters: Plant height, maturity date, flowering date and leaf size</a:t>
            </a:r>
          </a:p>
          <a:p>
            <a:pPr marL="1295400" lvl="2" indent="-381000" eaLnBrk="1" hangingPunct="1">
              <a:lnSpc>
                <a:spcPct val="80000"/>
              </a:lnSpc>
              <a:defRPr/>
            </a:pPr>
            <a:r>
              <a:rPr lang="en-US" sz="2000" b="1" smtClean="0"/>
              <a:t>Quantitative characters: yield of flower, seeds and wax contents in different plant parts </a:t>
            </a:r>
          </a:p>
          <a:p>
            <a:pPr marL="1295400" lvl="2" indent="-381000" eaLnBrk="1" hangingPunct="1">
              <a:lnSpc>
                <a:spcPct val="80000"/>
              </a:lnSpc>
              <a:defRPr/>
            </a:pPr>
            <a:endParaRPr lang="en-US" sz="2000" b="1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 b="1" smtClean="0"/>
              <a:t>Variant detection by cytological Studies</a:t>
            </a:r>
          </a:p>
          <a:p>
            <a:pPr marL="1295400" lvl="2" indent="-381000" eaLnBrk="1" hangingPunct="1">
              <a:lnSpc>
                <a:spcPct val="80000"/>
              </a:lnSpc>
              <a:defRPr/>
            </a:pPr>
            <a:r>
              <a:rPr lang="en-US" sz="2000" b="1" smtClean="0"/>
              <a:t>Staining of meristematic tissues like root tip, leaf tip with feulgen and acetocarmine provide the number and morphology of chromosomes. </a:t>
            </a:r>
          </a:p>
          <a:p>
            <a:pPr marL="1295400" lvl="2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 b="1" smtClean="0"/>
              <a:t>Variant detection by DNA contents</a:t>
            </a:r>
          </a:p>
          <a:p>
            <a:pPr marL="1295400" lvl="2" indent="-381000" eaLnBrk="1" hangingPunct="1">
              <a:lnSpc>
                <a:spcPct val="80000"/>
              </a:lnSpc>
              <a:defRPr/>
            </a:pPr>
            <a:r>
              <a:rPr lang="en-US" sz="2000" b="1" smtClean="0"/>
              <a:t>Cytophotometer detection of feulgen stained nuclei can be used to measure the DNA 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Rot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smtClean="0"/>
              <a:t>Detection and Isolation of Somaclonal Variants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825625"/>
            <a:ext cx="8540750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chemeClr val="hlink"/>
                </a:solidFill>
              </a:rPr>
              <a:t>4.</a:t>
            </a:r>
            <a:r>
              <a:rPr lang="en-US" sz="2800" b="1" smtClean="0"/>
              <a:t> Variant detection by gel electrophoresis</a:t>
            </a:r>
          </a:p>
          <a:p>
            <a:pPr lvl="2" eaLnBrk="1" hangingPunct="1">
              <a:defRPr/>
            </a:pPr>
            <a:r>
              <a:rPr lang="en-US" sz="2000" b="1" smtClean="0"/>
              <a:t>Change in concentration of enzymes, proteins and hemical products like pigments, alkaloids and amino acids can be detected by their electrophoretic pattern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chemeClr val="hlink"/>
                </a:solidFill>
              </a:rPr>
              <a:t>5.</a:t>
            </a:r>
            <a:r>
              <a:rPr lang="en-US" sz="2800" b="1" smtClean="0"/>
              <a:t> Detection of disease resistance variant</a:t>
            </a:r>
          </a:p>
          <a:p>
            <a:pPr lvl="2" eaLnBrk="1" hangingPunct="1">
              <a:defRPr/>
            </a:pPr>
            <a:r>
              <a:rPr lang="en-US" sz="2000" b="1" smtClean="0"/>
              <a:t>Pathogen or toxin responsible for disease resistance can be used as selection agent during culture.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chemeClr val="hlink"/>
                </a:solidFill>
              </a:rPr>
              <a:t>6.</a:t>
            </a:r>
            <a:r>
              <a:rPr lang="en-US" sz="2800" b="1" smtClean="0"/>
              <a:t> Detection of  herbicide resistance variant</a:t>
            </a:r>
          </a:p>
          <a:p>
            <a:pPr lvl="2" eaLnBrk="1" hangingPunct="1">
              <a:defRPr/>
            </a:pPr>
            <a:r>
              <a:rPr lang="en-US" sz="2000" b="1" smtClean="0"/>
              <a:t>Plantlets generated by the addition of herbicide to the cell culture system can be used as herbicide resistance plant.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smtClean="0"/>
              <a:t>Detection and Isolation of Somaclonal Variants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901825"/>
            <a:ext cx="8540750" cy="28987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chemeClr val="hlink"/>
                </a:solidFill>
              </a:rPr>
              <a:t>7.</a:t>
            </a:r>
            <a:r>
              <a:rPr lang="en-US" sz="2800" b="1" smtClean="0"/>
              <a:t> Detection of  environmental stress tolerant variant</a:t>
            </a:r>
          </a:p>
          <a:p>
            <a:pPr lvl="2" eaLnBrk="1" hangingPunct="1">
              <a:defRPr/>
            </a:pPr>
            <a:r>
              <a:rPr lang="en-US" sz="2000" b="1" smtClean="0"/>
              <a:t>Selection of high salt tolerant cell lines in tobacco</a:t>
            </a:r>
          </a:p>
          <a:p>
            <a:pPr lvl="2" eaLnBrk="1" hangingPunct="1">
              <a:defRPr/>
            </a:pPr>
            <a:r>
              <a:rPr lang="en-US" sz="2000" b="1" smtClean="0"/>
              <a:t>Selection of water-logging and drought resistance  cell lines in tomato</a:t>
            </a:r>
          </a:p>
          <a:p>
            <a:pPr lvl="2" eaLnBrk="1" hangingPunct="1">
              <a:defRPr/>
            </a:pPr>
            <a:r>
              <a:rPr lang="en-US" sz="2000" b="1" smtClean="0"/>
              <a:t>Selection of temperature stress tolerant in cell lines in pear.</a:t>
            </a:r>
          </a:p>
          <a:p>
            <a:pPr lvl="2" eaLnBrk="1" hangingPunct="1">
              <a:defRPr/>
            </a:pPr>
            <a:r>
              <a:rPr lang="en-US" sz="2000" b="1" smtClean="0"/>
              <a:t>Selection of mineral toxicities tolerant in sorghum plant (mainly for aluminium toxicity)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smtClean="0"/>
              <a:t>Advantages of Somaclonal Variations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Help in crop improvement</a:t>
            </a:r>
          </a:p>
          <a:p>
            <a:pPr eaLnBrk="1" hangingPunct="1">
              <a:defRPr/>
            </a:pPr>
            <a:r>
              <a:rPr lang="en-US" smtClean="0"/>
              <a:t>Creation of additional genetic varitions</a:t>
            </a:r>
          </a:p>
          <a:p>
            <a:pPr eaLnBrk="1" hangingPunct="1">
              <a:defRPr/>
            </a:pPr>
            <a:r>
              <a:rPr lang="en-US" smtClean="0"/>
              <a:t>Increased and improved production of secondary metabolites</a:t>
            </a:r>
          </a:p>
          <a:p>
            <a:pPr eaLnBrk="1" hangingPunct="1">
              <a:defRPr/>
            </a:pPr>
            <a:r>
              <a:rPr lang="en-US" smtClean="0"/>
              <a:t>Selection of plants resistant to various toxins, herbicides, high salt concentration and mineral toxicity </a:t>
            </a:r>
          </a:p>
          <a:p>
            <a:pPr eaLnBrk="1" hangingPunct="1">
              <a:defRPr/>
            </a:pPr>
            <a:r>
              <a:rPr lang="en-US" smtClean="0"/>
              <a:t>Suitable for breeding of tree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Disadvantages of Somaclonal Variations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981200"/>
            <a:ext cx="8540750" cy="3962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US" sz="2400" b="1" smtClean="0">
                <a:latin typeface="Times New Roman" pitchFamily="18" charset="0"/>
              </a:rPr>
              <a:t>A serious disadvantage occurs in operations which require clonal uniformity, as in the horticulture and forestry industries where tissue culture is employed for rapid propagation of elite genotypes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b="1" smtClean="0">
                <a:latin typeface="Times New Roman" pitchFamily="18" charset="0"/>
              </a:rPr>
              <a:t>Sometime leads to undesirable results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b="1" smtClean="0">
                <a:latin typeface="Times New Roman" pitchFamily="18" charset="0"/>
              </a:rPr>
              <a:t>Selected variants are random and genetically unstable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b="1" smtClean="0">
                <a:latin typeface="Times New Roman" pitchFamily="18" charset="0"/>
              </a:rPr>
              <a:t>Require extensive and extended field trials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b="1" smtClean="0">
                <a:latin typeface="Times New Roman" pitchFamily="18" charset="0"/>
              </a:rPr>
              <a:t>Not suitable for complex agronomic traits like yield, quality etc.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b="1" smtClean="0">
                <a:latin typeface="Times New Roman" pitchFamily="18" charset="0"/>
              </a:rPr>
              <a:t>May develop variants with pleiotropic effects which are not true</a:t>
            </a:r>
            <a:r>
              <a:rPr lang="en-US" sz="2800" b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WordArt 4"/>
          <p:cNvSpPr>
            <a:spLocks noChangeArrowheads="1" noChangeShapeType="1" noTextEdit="1"/>
          </p:cNvSpPr>
          <p:nvPr/>
        </p:nvSpPr>
        <p:spPr bwMode="auto">
          <a:xfrm>
            <a:off x="2057400" y="4343400"/>
            <a:ext cx="5410200" cy="909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THANK YOU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457200"/>
          <a:ext cx="1790700" cy="1905000"/>
        </p:xfrm>
        <a:graphic>
          <a:graphicData uri="http://schemas.openxmlformats.org/presentationml/2006/ole">
            <p:oleObj spid="_x0000_s2050" name="Photo Editor Photo" r:id="rId3" imgW="1790476" imgH="2790476" progId="MSPhotoEd.3">
              <p:embed/>
            </p:oleObj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152400" y="609600"/>
          <a:ext cx="1790700" cy="1905000"/>
        </p:xfrm>
        <a:graphic>
          <a:graphicData uri="http://schemas.openxmlformats.org/presentationml/2006/ole">
            <p:oleObj spid="_x0000_s2051" name="Photo Editor Photo" r:id="rId4" imgW="1790476" imgH="2790476" progId="MSPhotoEd.3">
              <p:embed/>
            </p:oleObj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304800" y="762000"/>
          <a:ext cx="1790700" cy="1905000"/>
        </p:xfrm>
        <a:graphic>
          <a:graphicData uri="http://schemas.openxmlformats.org/presentationml/2006/ole">
            <p:oleObj spid="_x0000_s2052" name="Photo Editor Photo" r:id="rId5" imgW="1790476" imgH="2790476" progId="MSPhotoEd.3">
              <p:embed/>
            </p:oleObj>
          </a:graphicData>
        </a:graphic>
      </p:graphicFrame>
      <p:graphicFrame>
        <p:nvGraphicFramePr>
          <p:cNvPr id="2053" name="Object 9"/>
          <p:cNvGraphicFramePr>
            <a:graphicFrameLocks noChangeAspect="1"/>
          </p:cNvGraphicFramePr>
          <p:nvPr/>
        </p:nvGraphicFramePr>
        <p:xfrm>
          <a:off x="457200" y="914400"/>
          <a:ext cx="1790700" cy="1905000"/>
        </p:xfrm>
        <a:graphic>
          <a:graphicData uri="http://schemas.openxmlformats.org/presentationml/2006/ole">
            <p:oleObj spid="_x0000_s2053" name="Photo Editor Photo" r:id="rId6" imgW="1790476" imgH="2790476" progId="MSPhotoEd.3">
              <p:embed/>
            </p:oleObj>
          </a:graphicData>
        </a:graphic>
      </p:graphicFrame>
      <p:graphicFrame>
        <p:nvGraphicFramePr>
          <p:cNvPr id="2054" name="Object 10"/>
          <p:cNvGraphicFramePr>
            <a:graphicFrameLocks noChangeAspect="1"/>
          </p:cNvGraphicFramePr>
          <p:nvPr/>
        </p:nvGraphicFramePr>
        <p:xfrm>
          <a:off x="609600" y="1066800"/>
          <a:ext cx="1790700" cy="1905000"/>
        </p:xfrm>
        <a:graphic>
          <a:graphicData uri="http://schemas.openxmlformats.org/presentationml/2006/ole">
            <p:oleObj spid="_x0000_s2054" name="Photo Editor Photo" r:id="rId7" imgW="1790476" imgH="2790476" progId="MSPhotoEd.3">
              <p:embed/>
            </p:oleObj>
          </a:graphicData>
        </a:graphic>
      </p:graphicFrame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762000" y="1219200"/>
          <a:ext cx="1790700" cy="1905000"/>
        </p:xfrm>
        <a:graphic>
          <a:graphicData uri="http://schemas.openxmlformats.org/presentationml/2006/ole">
            <p:oleObj spid="_x0000_s2055" name="Photo Editor Photo" r:id="rId8" imgW="1790476" imgH="2790476" progId="MSPhotoEd.3">
              <p:embed/>
            </p:oleObj>
          </a:graphicData>
        </a:graphic>
      </p:graphicFrame>
      <p:graphicFrame>
        <p:nvGraphicFramePr>
          <p:cNvPr id="2056" name="Object 12"/>
          <p:cNvGraphicFramePr>
            <a:graphicFrameLocks noChangeAspect="1"/>
          </p:cNvGraphicFramePr>
          <p:nvPr/>
        </p:nvGraphicFramePr>
        <p:xfrm>
          <a:off x="914400" y="1371600"/>
          <a:ext cx="1790700" cy="1905000"/>
        </p:xfrm>
        <a:graphic>
          <a:graphicData uri="http://schemas.openxmlformats.org/presentationml/2006/ole">
            <p:oleObj spid="_x0000_s2056" name="Photo Editor Photo" r:id="rId9" imgW="1790476" imgH="2790476" progId="MSPhotoEd.3">
              <p:embed/>
            </p:oleObj>
          </a:graphicData>
        </a:graphic>
      </p:graphicFrame>
      <p:graphicFrame>
        <p:nvGraphicFramePr>
          <p:cNvPr id="2057" name="Object 13"/>
          <p:cNvGraphicFramePr>
            <a:graphicFrameLocks noChangeAspect="1"/>
          </p:cNvGraphicFramePr>
          <p:nvPr/>
        </p:nvGraphicFramePr>
        <p:xfrm>
          <a:off x="1066800" y="1524000"/>
          <a:ext cx="1790700" cy="1905000"/>
        </p:xfrm>
        <a:graphic>
          <a:graphicData uri="http://schemas.openxmlformats.org/presentationml/2006/ole">
            <p:oleObj spid="_x0000_s2057" name="Photo Editor Photo" r:id="rId10" imgW="1790476" imgH="2790476" progId="MSPhotoEd.3">
              <p:embed/>
            </p:oleObj>
          </a:graphicData>
        </a:graphic>
      </p:graphicFrame>
      <p:graphicFrame>
        <p:nvGraphicFramePr>
          <p:cNvPr id="2058" name="Object 14"/>
          <p:cNvGraphicFramePr>
            <a:graphicFrameLocks noChangeAspect="1"/>
          </p:cNvGraphicFramePr>
          <p:nvPr/>
        </p:nvGraphicFramePr>
        <p:xfrm>
          <a:off x="1219200" y="1676400"/>
          <a:ext cx="1790700" cy="1905000"/>
        </p:xfrm>
        <a:graphic>
          <a:graphicData uri="http://schemas.openxmlformats.org/presentationml/2006/ole">
            <p:oleObj spid="_x0000_s2058" name="Photo Editor Photo" r:id="rId11" imgW="1790476" imgH="2790476" progId="MSPhotoEd.3">
              <p:embed/>
            </p:oleObj>
          </a:graphicData>
        </a:graphic>
      </p:graphicFrame>
      <p:graphicFrame>
        <p:nvGraphicFramePr>
          <p:cNvPr id="2059" name="Object 15"/>
          <p:cNvGraphicFramePr>
            <a:graphicFrameLocks noChangeAspect="1"/>
          </p:cNvGraphicFramePr>
          <p:nvPr/>
        </p:nvGraphicFramePr>
        <p:xfrm>
          <a:off x="3238500" y="381000"/>
          <a:ext cx="1790700" cy="1905000"/>
        </p:xfrm>
        <a:graphic>
          <a:graphicData uri="http://schemas.openxmlformats.org/presentationml/2006/ole">
            <p:oleObj spid="_x0000_s2059" name="Photo Editor Photo" r:id="rId12" imgW="1790476" imgH="2790476" progId="MSPhotoEd.3">
              <p:embed/>
            </p:oleObj>
          </a:graphicData>
        </a:graphic>
      </p:graphicFrame>
      <p:graphicFrame>
        <p:nvGraphicFramePr>
          <p:cNvPr id="2060" name="Object 25"/>
          <p:cNvGraphicFramePr>
            <a:graphicFrameLocks noChangeAspect="1"/>
          </p:cNvGraphicFramePr>
          <p:nvPr/>
        </p:nvGraphicFramePr>
        <p:xfrm>
          <a:off x="6096000" y="381000"/>
          <a:ext cx="1790700" cy="1905000"/>
        </p:xfrm>
        <a:graphic>
          <a:graphicData uri="http://schemas.openxmlformats.org/presentationml/2006/ole">
            <p:oleObj spid="_x0000_s2060" name="Photo Editor Photo" r:id="rId13" imgW="1790476" imgH="2790476" progId="MSPhotoEd.3">
              <p:embed/>
            </p:oleObj>
          </a:graphicData>
        </a:graphic>
      </p:graphicFrame>
      <p:graphicFrame>
        <p:nvGraphicFramePr>
          <p:cNvPr id="2061" name="Object 26"/>
          <p:cNvGraphicFramePr>
            <a:graphicFrameLocks noChangeAspect="1"/>
          </p:cNvGraphicFramePr>
          <p:nvPr/>
        </p:nvGraphicFramePr>
        <p:xfrm>
          <a:off x="6248400" y="533400"/>
          <a:ext cx="1790700" cy="1905000"/>
        </p:xfrm>
        <a:graphic>
          <a:graphicData uri="http://schemas.openxmlformats.org/presentationml/2006/ole">
            <p:oleObj spid="_x0000_s2061" name="Photo Editor Photo" r:id="rId14" imgW="1790476" imgH="2790476" progId="MSPhotoEd.3">
              <p:embed/>
            </p:oleObj>
          </a:graphicData>
        </a:graphic>
      </p:graphicFrame>
      <p:graphicFrame>
        <p:nvGraphicFramePr>
          <p:cNvPr id="2062" name="Object 27"/>
          <p:cNvGraphicFramePr>
            <a:graphicFrameLocks noChangeAspect="1"/>
          </p:cNvGraphicFramePr>
          <p:nvPr/>
        </p:nvGraphicFramePr>
        <p:xfrm>
          <a:off x="6400800" y="685800"/>
          <a:ext cx="1790700" cy="1905000"/>
        </p:xfrm>
        <a:graphic>
          <a:graphicData uri="http://schemas.openxmlformats.org/presentationml/2006/ole">
            <p:oleObj spid="_x0000_s2062" name="Photo Editor Photo" r:id="rId15" imgW="1790476" imgH="2790476" progId="MSPhotoEd.3">
              <p:embed/>
            </p:oleObj>
          </a:graphicData>
        </a:graphic>
      </p:graphicFrame>
      <p:graphicFrame>
        <p:nvGraphicFramePr>
          <p:cNvPr id="2063" name="Object 28"/>
          <p:cNvGraphicFramePr>
            <a:graphicFrameLocks noChangeAspect="1"/>
          </p:cNvGraphicFramePr>
          <p:nvPr/>
        </p:nvGraphicFramePr>
        <p:xfrm>
          <a:off x="6553200" y="838200"/>
          <a:ext cx="1790700" cy="1905000"/>
        </p:xfrm>
        <a:graphic>
          <a:graphicData uri="http://schemas.openxmlformats.org/presentationml/2006/ole">
            <p:oleObj spid="_x0000_s2063" name="Photo Editor Photo" r:id="rId16" imgW="1790476" imgH="2790476" progId="MSPhotoEd.3">
              <p:embed/>
            </p:oleObj>
          </a:graphicData>
        </a:graphic>
      </p:graphicFrame>
      <p:graphicFrame>
        <p:nvGraphicFramePr>
          <p:cNvPr id="2064" name="Object 29"/>
          <p:cNvGraphicFramePr>
            <a:graphicFrameLocks noChangeAspect="1"/>
          </p:cNvGraphicFramePr>
          <p:nvPr/>
        </p:nvGraphicFramePr>
        <p:xfrm>
          <a:off x="6705600" y="990600"/>
          <a:ext cx="1790700" cy="1905000"/>
        </p:xfrm>
        <a:graphic>
          <a:graphicData uri="http://schemas.openxmlformats.org/presentationml/2006/ole">
            <p:oleObj spid="_x0000_s2064" name="Photo Editor Photo" r:id="rId17" imgW="1790476" imgH="2790476" progId="MSPhotoEd.3">
              <p:embed/>
            </p:oleObj>
          </a:graphicData>
        </a:graphic>
      </p:graphicFrame>
      <p:graphicFrame>
        <p:nvGraphicFramePr>
          <p:cNvPr id="2065" name="Object 30"/>
          <p:cNvGraphicFramePr>
            <a:graphicFrameLocks noChangeAspect="1"/>
          </p:cNvGraphicFramePr>
          <p:nvPr/>
        </p:nvGraphicFramePr>
        <p:xfrm>
          <a:off x="6858000" y="1143000"/>
          <a:ext cx="1790700" cy="1905000"/>
        </p:xfrm>
        <a:graphic>
          <a:graphicData uri="http://schemas.openxmlformats.org/presentationml/2006/ole">
            <p:oleObj spid="_x0000_s2065" name="Photo Editor Photo" r:id="rId18" imgW="1790476" imgH="2790476" progId="MSPhotoEd.3">
              <p:embed/>
            </p:oleObj>
          </a:graphicData>
        </a:graphic>
      </p:graphicFrame>
      <p:graphicFrame>
        <p:nvGraphicFramePr>
          <p:cNvPr id="2066" name="Object 31"/>
          <p:cNvGraphicFramePr>
            <a:graphicFrameLocks noChangeAspect="1"/>
          </p:cNvGraphicFramePr>
          <p:nvPr/>
        </p:nvGraphicFramePr>
        <p:xfrm>
          <a:off x="7010400" y="1295400"/>
          <a:ext cx="1790700" cy="1905000"/>
        </p:xfrm>
        <a:graphic>
          <a:graphicData uri="http://schemas.openxmlformats.org/presentationml/2006/ole">
            <p:oleObj spid="_x0000_s2066" name="Photo Editor Photo" r:id="rId19" imgW="1790476" imgH="2790476" progId="MSPhotoEd.3">
              <p:embed/>
            </p:oleObj>
          </a:graphicData>
        </a:graphic>
      </p:graphicFrame>
      <p:graphicFrame>
        <p:nvGraphicFramePr>
          <p:cNvPr id="2067" name="Object 32"/>
          <p:cNvGraphicFramePr>
            <a:graphicFrameLocks noChangeAspect="1"/>
          </p:cNvGraphicFramePr>
          <p:nvPr/>
        </p:nvGraphicFramePr>
        <p:xfrm>
          <a:off x="7162800" y="1447800"/>
          <a:ext cx="1790700" cy="1905000"/>
        </p:xfrm>
        <a:graphic>
          <a:graphicData uri="http://schemas.openxmlformats.org/presentationml/2006/ole">
            <p:oleObj spid="_x0000_s2067" name="Photo Editor Photo" r:id="rId20" imgW="1790476" imgH="2790476" progId="MSPhotoEd.3">
              <p:embed/>
            </p:oleObj>
          </a:graphicData>
        </a:graphic>
      </p:graphicFrame>
      <p:graphicFrame>
        <p:nvGraphicFramePr>
          <p:cNvPr id="2068" name="Object 33"/>
          <p:cNvGraphicFramePr>
            <a:graphicFrameLocks noChangeAspect="1"/>
          </p:cNvGraphicFramePr>
          <p:nvPr/>
        </p:nvGraphicFramePr>
        <p:xfrm>
          <a:off x="7315200" y="1600200"/>
          <a:ext cx="1790700" cy="1905000"/>
        </p:xfrm>
        <a:graphic>
          <a:graphicData uri="http://schemas.openxmlformats.org/presentationml/2006/ole">
            <p:oleObj spid="_x0000_s2068" name="Photo Editor Photo" r:id="rId21" imgW="1790476" imgH="2790476" progId="MSPhotoEd.3">
              <p:embed/>
            </p:oleObj>
          </a:graphicData>
        </a:graphic>
      </p:graphicFrame>
      <p:graphicFrame>
        <p:nvGraphicFramePr>
          <p:cNvPr id="2069" name="Object 34"/>
          <p:cNvGraphicFramePr>
            <a:graphicFrameLocks noChangeAspect="1"/>
          </p:cNvGraphicFramePr>
          <p:nvPr/>
        </p:nvGraphicFramePr>
        <p:xfrm>
          <a:off x="3390900" y="533400"/>
          <a:ext cx="1790700" cy="1905000"/>
        </p:xfrm>
        <a:graphic>
          <a:graphicData uri="http://schemas.openxmlformats.org/presentationml/2006/ole">
            <p:oleObj spid="_x0000_s2069" name="Photo Editor Photo" r:id="rId22" imgW="1790476" imgH="2790476" progId="MSPhotoEd.3">
              <p:embed/>
            </p:oleObj>
          </a:graphicData>
        </a:graphic>
      </p:graphicFrame>
      <p:graphicFrame>
        <p:nvGraphicFramePr>
          <p:cNvPr id="2070" name="Object 35"/>
          <p:cNvGraphicFramePr>
            <a:graphicFrameLocks noChangeAspect="1"/>
          </p:cNvGraphicFramePr>
          <p:nvPr/>
        </p:nvGraphicFramePr>
        <p:xfrm>
          <a:off x="3543300" y="685800"/>
          <a:ext cx="1790700" cy="1905000"/>
        </p:xfrm>
        <a:graphic>
          <a:graphicData uri="http://schemas.openxmlformats.org/presentationml/2006/ole">
            <p:oleObj spid="_x0000_s2070" name="Photo Editor Photo" r:id="rId23" imgW="1790476" imgH="2790476" progId="MSPhotoEd.3">
              <p:embed/>
            </p:oleObj>
          </a:graphicData>
        </a:graphic>
      </p:graphicFrame>
      <p:graphicFrame>
        <p:nvGraphicFramePr>
          <p:cNvPr id="2071" name="Object 36"/>
          <p:cNvGraphicFramePr>
            <a:graphicFrameLocks noChangeAspect="1"/>
          </p:cNvGraphicFramePr>
          <p:nvPr/>
        </p:nvGraphicFramePr>
        <p:xfrm>
          <a:off x="3695700" y="838200"/>
          <a:ext cx="1790700" cy="1905000"/>
        </p:xfrm>
        <a:graphic>
          <a:graphicData uri="http://schemas.openxmlformats.org/presentationml/2006/ole">
            <p:oleObj spid="_x0000_s2071" name="Photo Editor Photo" r:id="rId24" imgW="1790476" imgH="2790476" progId="MSPhotoEd.3">
              <p:embed/>
            </p:oleObj>
          </a:graphicData>
        </a:graphic>
      </p:graphicFrame>
      <p:graphicFrame>
        <p:nvGraphicFramePr>
          <p:cNvPr id="2072" name="Object 37"/>
          <p:cNvGraphicFramePr>
            <a:graphicFrameLocks noChangeAspect="1"/>
          </p:cNvGraphicFramePr>
          <p:nvPr/>
        </p:nvGraphicFramePr>
        <p:xfrm>
          <a:off x="3848100" y="990600"/>
          <a:ext cx="1790700" cy="1905000"/>
        </p:xfrm>
        <a:graphic>
          <a:graphicData uri="http://schemas.openxmlformats.org/presentationml/2006/ole">
            <p:oleObj spid="_x0000_s2072" name="Photo Editor Photo" r:id="rId25" imgW="1790476" imgH="2790476" progId="MSPhotoEd.3">
              <p:embed/>
            </p:oleObj>
          </a:graphicData>
        </a:graphic>
      </p:graphicFrame>
      <p:graphicFrame>
        <p:nvGraphicFramePr>
          <p:cNvPr id="2073" name="Object 38"/>
          <p:cNvGraphicFramePr>
            <a:graphicFrameLocks noChangeAspect="1"/>
          </p:cNvGraphicFramePr>
          <p:nvPr/>
        </p:nvGraphicFramePr>
        <p:xfrm>
          <a:off x="4000500" y="1143000"/>
          <a:ext cx="1790700" cy="1905000"/>
        </p:xfrm>
        <a:graphic>
          <a:graphicData uri="http://schemas.openxmlformats.org/presentationml/2006/ole">
            <p:oleObj spid="_x0000_s2073" name="Photo Editor Photo" r:id="rId26" imgW="1790476" imgH="2790476" progId="MSPhotoEd.3">
              <p:embed/>
            </p:oleObj>
          </a:graphicData>
        </a:graphic>
      </p:graphicFrame>
      <p:graphicFrame>
        <p:nvGraphicFramePr>
          <p:cNvPr id="2074" name="Object 39"/>
          <p:cNvGraphicFramePr>
            <a:graphicFrameLocks noChangeAspect="1"/>
          </p:cNvGraphicFramePr>
          <p:nvPr/>
        </p:nvGraphicFramePr>
        <p:xfrm>
          <a:off x="4152900" y="1295400"/>
          <a:ext cx="1790700" cy="1905000"/>
        </p:xfrm>
        <a:graphic>
          <a:graphicData uri="http://schemas.openxmlformats.org/presentationml/2006/ole">
            <p:oleObj spid="_x0000_s2074" name="Photo Editor Photo" r:id="rId27" imgW="1790476" imgH="2790476" progId="MSPhotoEd.3">
              <p:embed/>
            </p:oleObj>
          </a:graphicData>
        </a:graphic>
      </p:graphicFrame>
      <p:graphicFrame>
        <p:nvGraphicFramePr>
          <p:cNvPr id="2075" name="Object 40"/>
          <p:cNvGraphicFramePr>
            <a:graphicFrameLocks noChangeAspect="1"/>
          </p:cNvGraphicFramePr>
          <p:nvPr/>
        </p:nvGraphicFramePr>
        <p:xfrm>
          <a:off x="4305300" y="1447800"/>
          <a:ext cx="1790700" cy="1905000"/>
        </p:xfrm>
        <a:graphic>
          <a:graphicData uri="http://schemas.openxmlformats.org/presentationml/2006/ole">
            <p:oleObj spid="_x0000_s2075" name="Photo Editor Photo" r:id="rId28" imgW="1790476" imgH="2790476" progId="MSPhotoEd.3">
              <p:embed/>
            </p:oleObj>
          </a:graphicData>
        </a:graphic>
      </p:graphicFrame>
      <p:graphicFrame>
        <p:nvGraphicFramePr>
          <p:cNvPr id="2076" name="Object 41"/>
          <p:cNvGraphicFramePr>
            <a:graphicFrameLocks noChangeAspect="1"/>
          </p:cNvGraphicFramePr>
          <p:nvPr/>
        </p:nvGraphicFramePr>
        <p:xfrm>
          <a:off x="4457700" y="1600200"/>
          <a:ext cx="1790700" cy="1905000"/>
        </p:xfrm>
        <a:graphic>
          <a:graphicData uri="http://schemas.openxmlformats.org/presentationml/2006/ole">
            <p:oleObj spid="_x0000_s2076" name="Photo Editor Photo" r:id="rId29" imgW="1790476" imgH="2790476" progId="MSPhotoEd.3">
              <p:embed/>
            </p:oleObj>
          </a:graphicData>
        </a:graphic>
      </p:graphicFrame>
      <p:graphicFrame>
        <p:nvGraphicFramePr>
          <p:cNvPr id="2077" name="Object 42"/>
          <p:cNvGraphicFramePr>
            <a:graphicFrameLocks noChangeAspect="1"/>
          </p:cNvGraphicFramePr>
          <p:nvPr/>
        </p:nvGraphicFramePr>
        <p:xfrm>
          <a:off x="4610100" y="1752600"/>
          <a:ext cx="1790700" cy="1905000"/>
        </p:xfrm>
        <a:graphic>
          <a:graphicData uri="http://schemas.openxmlformats.org/presentationml/2006/ole">
            <p:oleObj spid="_x0000_s2077" name="Photo Editor Photo" r:id="rId30" imgW="1790476" imgH="2790476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762000" y="2438400"/>
            <a:ext cx="7467600" cy="182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400" b="1" smtClean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b="1" smtClean="0"/>
              <a:t> Genetic  variations in plants that have been produced by plant tissue culture and can be detected as genetic or phenotypic traits. </a:t>
            </a:r>
          </a:p>
        </p:txBody>
      </p:sp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4953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Somaclonal Variation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800000"/>
                </a:solidFill>
              </a:rPr>
              <a:t>Basic Features of Somaclonal Variations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2286000"/>
            <a:ext cx="8540750" cy="3276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800000"/>
              </a:buClr>
              <a:defRPr/>
            </a:pPr>
            <a:r>
              <a:rPr lang="en-US" sz="2400" b="1" smtClean="0"/>
              <a:t>Variations for Karyotype, isozyme 	characteristics and 	morphology in somaclones may also observed. </a:t>
            </a:r>
          </a:p>
          <a:p>
            <a:pPr algn="just" eaLnBrk="1" hangingPunct="1">
              <a:lnSpc>
                <a:spcPct val="80000"/>
              </a:lnSpc>
              <a:buClr>
                <a:srgbClr val="800000"/>
              </a:buClr>
              <a:defRPr/>
            </a:pPr>
            <a:endParaRPr lang="en-US" sz="2400" b="1" smtClean="0"/>
          </a:p>
          <a:p>
            <a:pPr algn="just" eaLnBrk="1" hangingPunct="1">
              <a:lnSpc>
                <a:spcPct val="80000"/>
              </a:lnSpc>
              <a:buClr>
                <a:srgbClr val="800000"/>
              </a:buClr>
              <a:defRPr/>
            </a:pPr>
            <a:r>
              <a:rPr lang="en-US" sz="2400" b="1" smtClean="0"/>
              <a:t> Calliclone (clones of callus), mericlone (clones 	of 	meristem) and protoclone (clones of Protoplast) 	were produced. </a:t>
            </a:r>
          </a:p>
          <a:p>
            <a:pPr algn="just" eaLnBrk="1" hangingPunct="1">
              <a:lnSpc>
                <a:spcPct val="80000"/>
              </a:lnSpc>
              <a:buClr>
                <a:srgbClr val="800000"/>
              </a:buClr>
              <a:defRPr/>
            </a:pPr>
            <a:endParaRPr lang="en-US" sz="2400" b="1" smtClean="0"/>
          </a:p>
          <a:p>
            <a:pPr algn="just" eaLnBrk="1" hangingPunct="1">
              <a:lnSpc>
                <a:spcPct val="80000"/>
              </a:lnSpc>
              <a:buClr>
                <a:srgbClr val="800000"/>
              </a:buClr>
              <a:defRPr/>
            </a:pPr>
            <a:r>
              <a:rPr lang="en-US" sz="2400" b="1" smtClean="0"/>
              <a:t> Generally heritable mutation and persist in plant 	population even after plantation into the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3" name="Rectangle 3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800000"/>
                </a:solidFill>
              </a:rPr>
              <a:t>Mechanism of Somaclonal Variations</a:t>
            </a:r>
          </a:p>
        </p:txBody>
      </p:sp>
      <p:sp>
        <p:nvSpPr>
          <p:cNvPr id="6147" name="Text Box 42"/>
          <p:cNvSpPr txBox="1">
            <a:spLocks noChangeArrowheads="1"/>
          </p:cNvSpPr>
          <p:nvPr/>
        </p:nvSpPr>
        <p:spPr bwMode="auto">
          <a:xfrm>
            <a:off x="609600" y="1676400"/>
            <a:ext cx="85344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Tx/>
              <a:buAutoNum type="arabicPeriod"/>
            </a:pPr>
            <a:r>
              <a:rPr lang="en-US" sz="2800" b="1">
                <a:latin typeface="Times New Roman" pitchFamily="18" charset="0"/>
              </a:rPr>
              <a:t>Genetic (Heritable Variations)</a:t>
            </a:r>
          </a:p>
          <a:p>
            <a:pPr marL="1371600" lvl="2" indent="-457200" eaLnBrk="1" hangingPunct="1">
              <a:buFontTx/>
              <a:buChar char="•"/>
            </a:pPr>
            <a:r>
              <a:rPr lang="en-US" sz="2800">
                <a:latin typeface="Times New Roman" pitchFamily="18" charset="0"/>
              </a:rPr>
              <a:t>Pre-existing variations in the somatic cells of explant</a:t>
            </a:r>
          </a:p>
          <a:p>
            <a:pPr marL="1371600" lvl="2" indent="-457200" eaLnBrk="1" hangingPunct="1">
              <a:buFontTx/>
              <a:buChar char="•"/>
            </a:pPr>
            <a:r>
              <a:rPr lang="en-US" sz="2800">
                <a:latin typeface="Times New Roman" pitchFamily="18" charset="0"/>
              </a:rPr>
              <a:t>Caused by mutations and other DNA changes</a:t>
            </a:r>
          </a:p>
          <a:p>
            <a:pPr marL="1371600" lvl="2" indent="-457200" eaLnBrk="1" hangingPunct="1">
              <a:buFontTx/>
              <a:buChar char="•"/>
            </a:pPr>
            <a:r>
              <a:rPr lang="en-US" sz="2800">
                <a:latin typeface="Times New Roman" pitchFamily="18" charset="0"/>
              </a:rPr>
              <a:t>Occur at high frequency</a:t>
            </a:r>
          </a:p>
          <a:p>
            <a:pPr marL="1371600" lvl="2" indent="-457200" eaLnBrk="1" hangingPunct="1"/>
            <a:endParaRPr lang="en-US" sz="2800">
              <a:latin typeface="Times New Roman" pitchFamily="18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>
                <a:latin typeface="Times New Roman" pitchFamily="18" charset="0"/>
              </a:rPr>
              <a:t>Epigenetic (Non-heritable Variations)</a:t>
            </a:r>
          </a:p>
          <a:p>
            <a:pPr marL="1371600" lvl="2" indent="-457200" eaLnBrk="1" hangingPunct="1">
              <a:buFontTx/>
              <a:buChar char="•"/>
            </a:pPr>
            <a:r>
              <a:rPr lang="en-US" sz="2800">
                <a:latin typeface="Times New Roman" pitchFamily="18" charset="0"/>
              </a:rPr>
              <a:t>Variations generated during tissue culture</a:t>
            </a:r>
          </a:p>
          <a:p>
            <a:pPr marL="1371600" lvl="2" indent="-457200" eaLnBrk="1" hangingPunct="1">
              <a:buFontTx/>
              <a:buChar char="•"/>
            </a:pPr>
            <a:r>
              <a:rPr lang="en-US" sz="2800">
                <a:latin typeface="Times New Roman" pitchFamily="18" charset="0"/>
              </a:rPr>
              <a:t>Caused by temporary phenotypic changes</a:t>
            </a:r>
          </a:p>
          <a:p>
            <a:pPr marL="1371600" lvl="2" indent="-457200" eaLnBrk="1" hangingPunct="1">
              <a:buFontTx/>
              <a:buChar char="•"/>
            </a:pPr>
            <a:r>
              <a:rPr lang="en-US" sz="2800">
                <a:latin typeface="Times New Roman" pitchFamily="18" charset="0"/>
              </a:rPr>
              <a:t>Occur at low frequency</a:t>
            </a:r>
          </a:p>
          <a:p>
            <a:pPr marL="1828800" lvl="3" indent="-457200" eaLnBrk="1" hangingPunct="1">
              <a:buFontTx/>
              <a:buChar char="•"/>
            </a:pP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3124200" y="533400"/>
            <a:ext cx="3048000" cy="838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Callus Tissue </a:t>
            </a:r>
          </a:p>
        </p:txBody>
      </p:sp>
      <p:sp>
        <p:nvSpPr>
          <p:cNvPr id="7171" name="Oval 4"/>
          <p:cNvSpPr>
            <a:spLocks noChangeArrowheads="1"/>
          </p:cNvSpPr>
          <p:nvPr/>
        </p:nvSpPr>
        <p:spPr bwMode="auto">
          <a:xfrm>
            <a:off x="1676400" y="2133600"/>
            <a:ext cx="2209800" cy="914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Organogenesis</a:t>
            </a:r>
          </a:p>
        </p:txBody>
      </p:sp>
      <p:sp>
        <p:nvSpPr>
          <p:cNvPr id="7172" name="Oval 6"/>
          <p:cNvSpPr>
            <a:spLocks noChangeArrowheads="1"/>
          </p:cNvSpPr>
          <p:nvPr/>
        </p:nvSpPr>
        <p:spPr bwMode="auto">
          <a:xfrm>
            <a:off x="381000" y="4038600"/>
            <a:ext cx="2286000" cy="914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Regenerated plants</a:t>
            </a:r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6172200" y="3962400"/>
            <a:ext cx="2438400" cy="990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Hardening and Selfing</a:t>
            </a:r>
          </a:p>
        </p:txBody>
      </p:sp>
      <p:sp>
        <p:nvSpPr>
          <p:cNvPr id="7174" name="Oval 8"/>
          <p:cNvSpPr>
            <a:spLocks noChangeArrowheads="1"/>
          </p:cNvSpPr>
          <p:nvPr/>
        </p:nvSpPr>
        <p:spPr bwMode="auto">
          <a:xfrm>
            <a:off x="5334000" y="2133600"/>
            <a:ext cx="2438400" cy="838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Somaclonal Variants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0" y="5638800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Steps involved in induction and selection of Somaclonal Variations</a:t>
            </a:r>
          </a:p>
        </p:txBody>
      </p:sp>
      <p:sp>
        <p:nvSpPr>
          <p:cNvPr id="7176" name="AutoShape 12"/>
          <p:cNvSpPr>
            <a:spLocks noChangeArrowheads="1"/>
          </p:cNvSpPr>
          <p:nvPr/>
        </p:nvSpPr>
        <p:spPr bwMode="auto">
          <a:xfrm>
            <a:off x="3124200" y="13716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177" name="AutoShape 13"/>
          <p:cNvSpPr>
            <a:spLocks noChangeArrowheads="1"/>
          </p:cNvSpPr>
          <p:nvPr/>
        </p:nvSpPr>
        <p:spPr bwMode="auto">
          <a:xfrm>
            <a:off x="1676400" y="32004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178" name="AutoShape 14"/>
          <p:cNvSpPr>
            <a:spLocks noChangeArrowheads="1"/>
          </p:cNvSpPr>
          <p:nvPr/>
        </p:nvSpPr>
        <p:spPr bwMode="auto">
          <a:xfrm>
            <a:off x="3733800" y="44196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AutoShape 15"/>
          <p:cNvSpPr>
            <a:spLocks noChangeArrowheads="1"/>
          </p:cNvSpPr>
          <p:nvPr/>
        </p:nvSpPr>
        <p:spPr bwMode="auto">
          <a:xfrm>
            <a:off x="7010400" y="3124200"/>
            <a:ext cx="381000" cy="6858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180" name="AutoShape 16"/>
          <p:cNvSpPr>
            <a:spLocks noChangeArrowheads="1"/>
          </p:cNvSpPr>
          <p:nvPr/>
        </p:nvSpPr>
        <p:spPr bwMode="auto">
          <a:xfrm>
            <a:off x="5410200" y="1371600"/>
            <a:ext cx="457200" cy="609600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5"/>
          <p:cNvSpPr>
            <a:spLocks noChangeArrowheads="1"/>
          </p:cNvSpPr>
          <p:nvPr/>
        </p:nvSpPr>
        <p:spPr bwMode="auto">
          <a:xfrm>
            <a:off x="2438400" y="457200"/>
            <a:ext cx="3886200" cy="1295400"/>
          </a:xfrm>
          <a:prstGeom prst="hexagon">
            <a:avLst>
              <a:gd name="adj" fmla="val 75000"/>
              <a:gd name="vf" fmla="val 11547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Text Box 16"/>
          <p:cNvSpPr txBox="1">
            <a:spLocks noChangeArrowheads="1"/>
          </p:cNvSpPr>
          <p:nvPr/>
        </p:nvSpPr>
        <p:spPr bwMode="auto">
          <a:xfrm>
            <a:off x="2514600" y="8382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</a:rPr>
              <a:t>Causes of Somaclonal Variations</a:t>
            </a:r>
          </a:p>
        </p:txBody>
      </p:sp>
      <p:sp>
        <p:nvSpPr>
          <p:cNvPr id="8196" name="Oval 17"/>
          <p:cNvSpPr>
            <a:spLocks noChangeArrowheads="1"/>
          </p:cNvSpPr>
          <p:nvPr/>
        </p:nvSpPr>
        <p:spPr bwMode="auto">
          <a:xfrm>
            <a:off x="76200" y="3429000"/>
            <a:ext cx="2743200" cy="990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Text Box 18"/>
          <p:cNvSpPr txBox="1">
            <a:spLocks noChangeArrowheads="1"/>
          </p:cNvSpPr>
          <p:nvPr/>
        </p:nvSpPr>
        <p:spPr bwMode="auto">
          <a:xfrm>
            <a:off x="381000" y="377825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Physiological Cause</a:t>
            </a:r>
          </a:p>
        </p:txBody>
      </p:sp>
      <p:sp>
        <p:nvSpPr>
          <p:cNvPr id="8198" name="Oval 19"/>
          <p:cNvSpPr>
            <a:spLocks noChangeArrowheads="1"/>
          </p:cNvSpPr>
          <p:nvPr/>
        </p:nvSpPr>
        <p:spPr bwMode="auto">
          <a:xfrm>
            <a:off x="3048000" y="4800600"/>
            <a:ext cx="2895600" cy="990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Text Box 20"/>
          <p:cNvSpPr txBox="1">
            <a:spLocks noChangeArrowheads="1"/>
          </p:cNvSpPr>
          <p:nvPr/>
        </p:nvSpPr>
        <p:spPr bwMode="auto">
          <a:xfrm>
            <a:off x="3352800" y="5105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Genetic Cause</a:t>
            </a:r>
          </a:p>
        </p:txBody>
      </p:sp>
      <p:sp>
        <p:nvSpPr>
          <p:cNvPr id="8200" name="Oval 21"/>
          <p:cNvSpPr>
            <a:spLocks noChangeArrowheads="1"/>
          </p:cNvSpPr>
          <p:nvPr/>
        </p:nvSpPr>
        <p:spPr bwMode="auto">
          <a:xfrm>
            <a:off x="6477000" y="3429000"/>
            <a:ext cx="2667000" cy="914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  <p:sp>
        <p:nvSpPr>
          <p:cNvPr id="8201" name="Text Box 22"/>
          <p:cNvSpPr txBox="1">
            <a:spLocks noChangeArrowheads="1"/>
          </p:cNvSpPr>
          <p:nvPr/>
        </p:nvSpPr>
        <p:spPr bwMode="auto">
          <a:xfrm>
            <a:off x="7086600" y="3657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Biochemical Cause</a:t>
            </a:r>
          </a:p>
        </p:txBody>
      </p:sp>
      <p:sp>
        <p:nvSpPr>
          <p:cNvPr id="8202" name="Line 25"/>
          <p:cNvSpPr>
            <a:spLocks noChangeShapeType="1"/>
          </p:cNvSpPr>
          <p:nvPr/>
        </p:nvSpPr>
        <p:spPr bwMode="auto">
          <a:xfrm>
            <a:off x="4419600" y="2057400"/>
            <a:ext cx="0" cy="236220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26"/>
          <p:cNvSpPr>
            <a:spLocks noChangeShapeType="1"/>
          </p:cNvSpPr>
          <p:nvPr/>
        </p:nvSpPr>
        <p:spPr bwMode="auto">
          <a:xfrm flipH="1">
            <a:off x="2057400" y="1828800"/>
            <a:ext cx="1295400" cy="137160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27"/>
          <p:cNvSpPr>
            <a:spLocks noChangeShapeType="1"/>
          </p:cNvSpPr>
          <p:nvPr/>
        </p:nvSpPr>
        <p:spPr bwMode="auto">
          <a:xfrm>
            <a:off x="5410200" y="1828800"/>
            <a:ext cx="1447800" cy="129540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5400" y="228600"/>
            <a:ext cx="6629400" cy="1325563"/>
          </a:xfrm>
          <a:solidFill>
            <a:srgbClr val="8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Physiological Cause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76400"/>
            <a:ext cx="8540750" cy="3200400"/>
          </a:xfrm>
        </p:spPr>
        <p:txBody>
          <a:bodyPr/>
          <a:lstStyle/>
          <a:p>
            <a:pPr eaLnBrk="1" hangingPunct="1">
              <a:defRPr/>
            </a:pPr>
            <a:endParaRPr lang="en-US" sz="3600" b="1" smtClean="0"/>
          </a:p>
          <a:p>
            <a:pPr eaLnBrk="1" hangingPunct="1">
              <a:defRPr/>
            </a:pPr>
            <a:r>
              <a:rPr lang="en-US" sz="3600" b="1" smtClean="0"/>
              <a:t>Exposure of culture to plant growth regulators.</a:t>
            </a:r>
          </a:p>
          <a:p>
            <a:pPr eaLnBrk="1" hangingPunct="1">
              <a:defRPr/>
            </a:pPr>
            <a:endParaRPr lang="en-US" sz="3600" b="1" smtClean="0"/>
          </a:p>
          <a:p>
            <a:pPr eaLnBrk="1" hangingPunct="1">
              <a:defRPr/>
            </a:pPr>
            <a:r>
              <a:rPr lang="en-US" sz="3600" b="1" smtClean="0"/>
              <a:t>Culture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228600"/>
            <a:ext cx="6324600" cy="1325563"/>
          </a:xfrm>
          <a:solidFill>
            <a:srgbClr val="8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Genetic Cause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84250" y="1978025"/>
            <a:ext cx="7778750" cy="44227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b="1" smtClean="0">
                <a:latin typeface="Times New Roman" pitchFamily="18" charset="0"/>
              </a:rPr>
              <a:t>Change in chromosome number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b="1" smtClean="0">
                <a:latin typeface="Times New Roman" pitchFamily="18" charset="0"/>
              </a:rPr>
              <a:t>Euploidy: Changes chromosome Sets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b="1" smtClean="0">
                <a:latin typeface="Times New Roman" pitchFamily="18" charset="0"/>
              </a:rPr>
              <a:t>Aneuploidy: Changes in parts of chromosome Sets</a:t>
            </a:r>
          </a:p>
          <a:p>
            <a:pPr marL="1752600" lvl="3" indent="-381000" eaLnBrk="1" hangingPunct="1">
              <a:lnSpc>
                <a:spcPct val="90000"/>
              </a:lnSpc>
              <a:defRPr/>
            </a:pPr>
            <a:r>
              <a:rPr lang="en-US" sz="1800" b="1" smtClean="0">
                <a:latin typeface="Times New Roman" pitchFamily="18" charset="0"/>
              </a:rPr>
              <a:t>Polyploidy: Organisms with more than two chromosome sets</a:t>
            </a:r>
          </a:p>
          <a:p>
            <a:pPr marL="1752600" lvl="3" indent="-381000" eaLnBrk="1" hangingPunct="1">
              <a:lnSpc>
                <a:spcPct val="90000"/>
              </a:lnSpc>
              <a:defRPr/>
            </a:pPr>
            <a:r>
              <a:rPr lang="en-US" sz="1800" b="1" smtClean="0">
                <a:latin typeface="Times New Roman" pitchFamily="18" charset="0"/>
              </a:rPr>
              <a:t>Monoploidy: Organism with one chromasomes set</a:t>
            </a:r>
          </a:p>
          <a:p>
            <a:pPr marL="1752600" lvl="3" indent="-381000" eaLnBrk="1" hangingPunct="1">
              <a:lnSpc>
                <a:spcPct val="90000"/>
              </a:lnSpc>
              <a:buFontTx/>
              <a:buNone/>
              <a:defRPr/>
            </a:pPr>
            <a:endParaRPr lang="en-US" sz="18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b="1" smtClean="0">
                <a:latin typeface="Times New Roman" pitchFamily="18" charset="0"/>
              </a:rPr>
              <a:t>Change in chromosome structure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b="1" smtClean="0">
                <a:latin typeface="Times New Roman" pitchFamily="18" charset="0"/>
              </a:rPr>
              <a:t>Deletion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b="1" smtClean="0">
                <a:latin typeface="Times New Roman" pitchFamily="18" charset="0"/>
              </a:rPr>
              <a:t>Inversion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b="1" smtClean="0">
                <a:latin typeface="Times New Roman" pitchFamily="18" charset="0"/>
              </a:rPr>
              <a:t>Duplication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2000" b="1" smtClean="0">
                <a:latin typeface="Times New Roman" pitchFamily="18" charset="0"/>
              </a:rPr>
              <a:t>Translocation</a:t>
            </a: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70050" y="1676400"/>
            <a:ext cx="6559550" cy="44227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hlink"/>
                </a:solidFill>
              </a:rPr>
              <a:t>3.</a:t>
            </a:r>
            <a:r>
              <a:rPr lang="en-US" smtClean="0"/>
              <a:t> Gene Mutation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Tansition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Transversion 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Insertion </a:t>
            </a:r>
          </a:p>
          <a:p>
            <a:pPr marL="1371600" lvl="2" indent="-457200" eaLnBrk="1" hangingPunct="1">
              <a:defRPr/>
            </a:pPr>
            <a:r>
              <a:rPr lang="en-US" smtClean="0"/>
              <a:t>Deletion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hlink"/>
                </a:solidFill>
              </a:rPr>
              <a:t>4.</a:t>
            </a:r>
            <a:r>
              <a:rPr lang="en-US" smtClean="0"/>
              <a:t> Plasmagene Mutation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hlink"/>
                </a:solidFill>
              </a:rPr>
              <a:t>5.</a:t>
            </a:r>
            <a:r>
              <a:rPr lang="en-US" smtClean="0"/>
              <a:t> Transposable element activation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524000" y="381000"/>
            <a:ext cx="6019800" cy="7016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Genetic Cause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386</TotalTime>
  <Words>607</Words>
  <Application>Microsoft PowerPoint</Application>
  <PresentationFormat>On-screen Show (4:3)</PresentationFormat>
  <Paragraphs>114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Wingdings</vt:lpstr>
      <vt:lpstr>Times New Roman</vt:lpstr>
      <vt:lpstr>Apex</vt:lpstr>
      <vt:lpstr>Microsoft Photo Editor 3.0 Photo</vt:lpstr>
      <vt:lpstr>Slide 1</vt:lpstr>
      <vt:lpstr>Slide 2</vt:lpstr>
      <vt:lpstr>Basic Features of Somaclonal Variations</vt:lpstr>
      <vt:lpstr>Mechanism of Somaclonal Variations</vt:lpstr>
      <vt:lpstr>Slide 5</vt:lpstr>
      <vt:lpstr>Slide 6</vt:lpstr>
      <vt:lpstr>Physiological Cause</vt:lpstr>
      <vt:lpstr>Genetic Cause</vt:lpstr>
      <vt:lpstr>Slide 9</vt:lpstr>
      <vt:lpstr>Slide 10</vt:lpstr>
      <vt:lpstr>Biochemical Cause</vt:lpstr>
      <vt:lpstr>Detection and Isolation of Somaclonal Variants</vt:lpstr>
      <vt:lpstr>Detection and Isolation of Somaclonal Variants</vt:lpstr>
      <vt:lpstr>Detection and Isolation of Somaclonal Variants</vt:lpstr>
      <vt:lpstr>Advantages of Somaclonal Variations</vt:lpstr>
      <vt:lpstr>Disadvantages of Somaclonal Variations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Somaclonal Variations</dc:title>
  <dc:creator>Jayanti Tokas, Rubina Begum, Shalini Jain, Hariom Yadav</dc:creator>
  <cp:lastModifiedBy>Acer</cp:lastModifiedBy>
  <cp:revision>33</cp:revision>
  <dcterms:created xsi:type="dcterms:W3CDTF">1601-01-01T00:00:00Z</dcterms:created>
  <dcterms:modified xsi:type="dcterms:W3CDTF">2015-10-19T06:33:15Z</dcterms:modified>
</cp:coreProperties>
</file>