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58" r:id="rId3"/>
    <p:sldId id="257" r:id="rId4"/>
    <p:sldId id="263" r:id="rId5"/>
    <p:sldId id="259" r:id="rId6"/>
    <p:sldId id="260" r:id="rId7"/>
    <p:sldId id="261" r:id="rId8"/>
    <p:sldId id="262"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0BEEE1A-A30B-43CA-A107-A2701BBFB998}" type="slidenum">
              <a:rPr lang="en-GB" smtClean="0"/>
              <a:pPr/>
              <a:t>‹#›</a:t>
            </a:fld>
            <a:endParaRPr lang="en-GB"/>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EE1A-A30B-43CA-A107-A2701BBFB99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EE1A-A30B-43CA-A107-A2701BBFB99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0BEEE1A-A30B-43CA-A107-A2701BBFB998}" type="slidenum">
              <a:rPr lang="en-GB" smtClean="0"/>
              <a:pPr/>
              <a:t>‹#›</a:t>
            </a:fld>
            <a:endParaRPr lang="en-GB"/>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5" name="Footer Placeholder 4"/>
          <p:cNvSpPr>
            <a:spLocks noGrp="1"/>
          </p:cNvSpPr>
          <p:nvPr>
            <p:ph type="ftr" sz="quarter" idx="11"/>
          </p:nvPr>
        </p:nvSpPr>
        <p:spPr>
          <a:xfrm>
            <a:off x="1066800" y="6172200"/>
            <a:ext cx="5334000" cy="457200"/>
          </a:xfrm>
        </p:spPr>
        <p:txBody>
          <a:bodyPr/>
          <a:lstStyle/>
          <a:p>
            <a:endParaRPr lang="en-GB"/>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40BEEE1A-A30B-43CA-A107-A2701BBFB998}"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EEE1A-A30B-43CA-A107-A2701BBFB998}" type="slidenum">
              <a:rPr lang="en-GB" smtClean="0"/>
              <a:pPr/>
              <a:t>‹#›</a:t>
            </a:fld>
            <a:endParaRPr lang="en-GB"/>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0BEEE1A-A30B-43CA-A107-A2701BBFB998}" type="slidenum">
              <a:rPr lang="en-GB" smtClean="0"/>
              <a:pPr/>
              <a:t>‹#›</a:t>
            </a:fld>
            <a:endParaRPr lang="en-GB"/>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0BEEE1A-A30B-43CA-A107-A2701BBFB99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0BEEE1A-A30B-43CA-A107-A2701BBFB99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0BEEE1A-A30B-43CA-A107-A2701BBFB998}" type="slidenum">
              <a:rPr lang="en-GB" smtClean="0"/>
              <a:pPr/>
              <a:t>‹#›</a:t>
            </a:fld>
            <a:endParaRPr lang="en-GB"/>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B06A74F-7114-49D9-953C-195C43573A6D}" type="datetimeFigureOut">
              <a:rPr lang="en-GB" smtClean="0"/>
              <a:pPr/>
              <a:t>03/05/2020</a:t>
            </a:fld>
            <a:endParaRPr lang="en-GB"/>
          </a:p>
        </p:txBody>
      </p:sp>
      <p:sp>
        <p:nvSpPr>
          <p:cNvPr id="6" name="Footer Placeholder 5"/>
          <p:cNvSpPr>
            <a:spLocks noGrp="1"/>
          </p:cNvSpPr>
          <p:nvPr>
            <p:ph type="ftr" sz="quarter" idx="11"/>
          </p:nvPr>
        </p:nvSpPr>
        <p:spPr>
          <a:xfrm>
            <a:off x="1219200" y="6172200"/>
            <a:ext cx="5181600" cy="457200"/>
          </a:xfrm>
        </p:spPr>
        <p:txBody>
          <a:bodyPr/>
          <a:lstStyle/>
          <a:p>
            <a:endParaRPr lang="en-GB"/>
          </a:p>
        </p:txBody>
      </p:sp>
      <p:sp>
        <p:nvSpPr>
          <p:cNvPr id="7" name="Slide Number Placeholder 6"/>
          <p:cNvSpPr>
            <a:spLocks noGrp="1"/>
          </p:cNvSpPr>
          <p:nvPr>
            <p:ph type="sldNum" sz="quarter" idx="12"/>
          </p:nvPr>
        </p:nvSpPr>
        <p:spPr>
          <a:xfrm>
            <a:off x="195072" y="6208776"/>
            <a:ext cx="609600" cy="457200"/>
          </a:xfrm>
        </p:spPr>
        <p:txBody>
          <a:bodyPr/>
          <a:lstStyle/>
          <a:p>
            <a:fld id="{40BEEE1A-A30B-43CA-A107-A2701BBFB998}" type="slidenum">
              <a:rPr lang="en-GB" smtClean="0"/>
              <a:pPr/>
              <a:t>‹#›</a:t>
            </a:fld>
            <a:endParaRPr lang="en-GB"/>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FB06A74F-7114-49D9-953C-195C43573A6D}" type="datetimeFigureOut">
              <a:rPr lang="en-GB" smtClean="0"/>
              <a:pPr/>
              <a:t>03/05/2020</a:t>
            </a:fld>
            <a:endParaRPr lang="en-GB"/>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BEEE1A-A30B-43CA-A107-A2701BBFB99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7B20453E-BF02-4E46-993F-1739DE78485E}"/>
              </a:ext>
            </a:extLst>
          </p:cNvPr>
          <p:cNvSpPr>
            <a:spLocks noGrp="1"/>
          </p:cNvSpPr>
          <p:nvPr>
            <p:ph type="subTitle" idx="1"/>
          </p:nvPr>
        </p:nvSpPr>
        <p:spPr/>
        <p:txBody>
          <a:bodyPr>
            <a:normAutofit fontScale="92500" lnSpcReduction="20000"/>
          </a:bodyPr>
          <a:lstStyle/>
          <a:p>
            <a:r>
              <a:rPr lang="en-US" b="1" dirty="0"/>
              <a:t>Identity</a:t>
            </a:r>
            <a:r>
              <a:rPr lang="en-US" dirty="0"/>
              <a:t> is the qualities, beliefs, personality, looks and/or expressions that make a person (self-</a:t>
            </a:r>
            <a:r>
              <a:rPr lang="en-US" b="1" dirty="0"/>
              <a:t>identity</a:t>
            </a:r>
            <a:r>
              <a:rPr lang="en-US" dirty="0"/>
              <a:t> as emphasized in psychology) or group (collective </a:t>
            </a:r>
            <a:r>
              <a:rPr lang="en-US" b="1" dirty="0"/>
              <a:t>identity</a:t>
            </a:r>
            <a:r>
              <a:rPr lang="en-US" dirty="0"/>
              <a:t> as pre-eminent in sociology). ... A psychological </a:t>
            </a:r>
            <a:r>
              <a:rPr lang="en-US" b="1" dirty="0"/>
              <a:t>identity</a:t>
            </a:r>
            <a:r>
              <a:rPr lang="en-US" dirty="0"/>
              <a:t> relates to self-image (one's mental model of oneself), self-esteem, and individuality.</a:t>
            </a:r>
            <a:endParaRPr lang="en-GB" dirty="0"/>
          </a:p>
        </p:txBody>
      </p:sp>
      <p:sp>
        <p:nvSpPr>
          <p:cNvPr id="2" name="Title 1">
            <a:extLst>
              <a:ext uri="{FF2B5EF4-FFF2-40B4-BE49-F238E27FC236}">
                <a16:creationId xmlns:a16="http://schemas.microsoft.com/office/drawing/2014/main" xmlns="" id="{3B655833-77AA-44EB-892E-52267E2B2CA1}"/>
              </a:ext>
            </a:extLst>
          </p:cNvPr>
          <p:cNvSpPr>
            <a:spLocks noGrp="1"/>
          </p:cNvSpPr>
          <p:nvPr>
            <p:ph type="ctrTitle"/>
          </p:nvPr>
        </p:nvSpPr>
        <p:spPr/>
        <p:txBody>
          <a:bodyPr/>
          <a:lstStyle/>
          <a:p>
            <a:r>
              <a:rPr lang="en-US" dirty="0"/>
              <a:t>Identity</a:t>
            </a:r>
            <a:endParaRPr lang="en-GB" dirty="0"/>
          </a:p>
        </p:txBody>
      </p:sp>
    </p:spTree>
    <p:extLst>
      <p:ext uri="{BB962C8B-B14F-4D97-AF65-F5344CB8AC3E}">
        <p14:creationId xmlns:p14="http://schemas.microsoft.com/office/powerpoint/2010/main" xmlns="" val="2287324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25B1A6-7D02-4828-9C68-B18B9594307E}"/>
              </a:ext>
            </a:extLst>
          </p:cNvPr>
          <p:cNvSpPr>
            <a:spLocks noGrp="1"/>
          </p:cNvSpPr>
          <p:nvPr>
            <p:ph type="title"/>
          </p:nvPr>
        </p:nvSpPr>
        <p:spPr/>
        <p:txBody>
          <a:bodyPr/>
          <a:lstStyle/>
          <a:p>
            <a:r>
              <a:rPr lang="en-US" dirty="0"/>
              <a:t>Types of Culture</a:t>
            </a:r>
            <a:endParaRPr lang="en-GB" dirty="0"/>
          </a:p>
        </p:txBody>
      </p:sp>
      <p:sp>
        <p:nvSpPr>
          <p:cNvPr id="3" name="Content Placeholder 2">
            <a:extLst>
              <a:ext uri="{FF2B5EF4-FFF2-40B4-BE49-F238E27FC236}">
                <a16:creationId xmlns:a16="http://schemas.microsoft.com/office/drawing/2014/main" xmlns="" id="{AE774303-AD40-425B-B6C6-9617F78AA3BB}"/>
              </a:ext>
            </a:extLst>
          </p:cNvPr>
          <p:cNvSpPr>
            <a:spLocks noGrp="1"/>
          </p:cNvSpPr>
          <p:nvPr>
            <p:ph sz="quarter" idx="1"/>
          </p:nvPr>
        </p:nvSpPr>
        <p:spPr/>
        <p:txBody>
          <a:bodyPr>
            <a:normAutofit/>
          </a:bodyPr>
          <a:lstStyle/>
          <a:p>
            <a:r>
              <a:rPr lang="en-US" b="1" dirty="0"/>
              <a:t>Material culture</a:t>
            </a:r>
            <a:r>
              <a:rPr lang="en-US" dirty="0"/>
              <a:t> refers to the physical objects, resources, and spaces that people use to define their culture. These include homes, neighborhoods, cities, schools, churches, synagogues, temples, mosques, offices, factories and plants, tools, means of production, goods and products, stores, and so forth.</a:t>
            </a:r>
          </a:p>
          <a:p>
            <a:r>
              <a:rPr lang="en-US" b="1" dirty="0"/>
              <a:t>Non‐material culture</a:t>
            </a:r>
            <a:r>
              <a:rPr lang="en-US" dirty="0"/>
              <a:t> refers to the nonphysical ideas that people have about their culture, including beliefs, values, rules, norms, morals, language, organizations, and institutions. For instance, the non‐material cultural concept of </a:t>
            </a:r>
            <a:r>
              <a:rPr lang="en-US" i="1" dirty="0"/>
              <a:t>religion</a:t>
            </a:r>
            <a:r>
              <a:rPr lang="en-US" dirty="0"/>
              <a:t> consists of a set of ideas and beliefs about God, worship, morals, and ethics.</a:t>
            </a:r>
            <a:endParaRPr lang="en-GB" dirty="0"/>
          </a:p>
        </p:txBody>
      </p:sp>
    </p:spTree>
    <p:extLst>
      <p:ext uri="{BB962C8B-B14F-4D97-AF65-F5344CB8AC3E}">
        <p14:creationId xmlns:p14="http://schemas.microsoft.com/office/powerpoint/2010/main" xmlns="" val="3231268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05ABDE-FD8E-41B5-BFA1-F5E00D5324FC}"/>
              </a:ext>
            </a:extLst>
          </p:cNvPr>
          <p:cNvSpPr>
            <a:spLocks noGrp="1"/>
          </p:cNvSpPr>
          <p:nvPr>
            <p:ph type="title"/>
          </p:nvPr>
        </p:nvSpPr>
        <p:spPr/>
        <p:txBody>
          <a:bodyPr/>
          <a:lstStyle/>
          <a:p>
            <a:r>
              <a:rPr lang="en-US" dirty="0"/>
              <a:t>Aspects of Culture</a:t>
            </a:r>
            <a:endParaRPr lang="en-GB" dirty="0"/>
          </a:p>
        </p:txBody>
      </p:sp>
      <p:sp>
        <p:nvSpPr>
          <p:cNvPr id="3" name="Content Placeholder 2">
            <a:extLst>
              <a:ext uri="{FF2B5EF4-FFF2-40B4-BE49-F238E27FC236}">
                <a16:creationId xmlns:a16="http://schemas.microsoft.com/office/drawing/2014/main" xmlns="" id="{549D07C8-5989-48F3-81F6-5997D453D322}"/>
              </a:ext>
            </a:extLst>
          </p:cNvPr>
          <p:cNvSpPr>
            <a:spLocks noGrp="1"/>
          </p:cNvSpPr>
          <p:nvPr>
            <p:ph sz="quarter" idx="1"/>
          </p:nvPr>
        </p:nvSpPr>
        <p:spPr/>
        <p:txBody>
          <a:bodyPr/>
          <a:lstStyle/>
          <a:p>
            <a:r>
              <a:rPr lang="en-US" dirty="0"/>
              <a:t>A </a:t>
            </a:r>
            <a:r>
              <a:rPr lang="en-US" b="1" dirty="0"/>
              <a:t>symbol</a:t>
            </a:r>
            <a:r>
              <a:rPr lang="en-US" dirty="0"/>
              <a:t> is anything that is used to stand for something else. People who share a culture often attach a specific meaning to an object, gesture, sound, or image. For example, a cross is a significant symbol to Christians.</a:t>
            </a:r>
          </a:p>
          <a:p>
            <a:r>
              <a:rPr lang="en-US" b="1" dirty="0"/>
              <a:t>Language</a:t>
            </a:r>
            <a:r>
              <a:rPr lang="en-US" dirty="0"/>
              <a:t> is a system of words and symbols used to communicate with other people. This includes full languages as we usually think of them, such as English, Spanish, French, etc. But, it also includes body language, slang, and common phrases that are unique to certain groups of people.</a:t>
            </a:r>
            <a:endParaRPr lang="en-GB" dirty="0"/>
          </a:p>
        </p:txBody>
      </p:sp>
    </p:spTree>
    <p:extLst>
      <p:ext uri="{BB962C8B-B14F-4D97-AF65-F5344CB8AC3E}">
        <p14:creationId xmlns:p14="http://schemas.microsoft.com/office/powerpoint/2010/main" xmlns="" val="1855884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75E8A-74DD-4826-BFAF-83667F901E66}"/>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xmlns="" id="{F6825D07-59E9-4169-8D1D-AACC1FDFF617}"/>
              </a:ext>
            </a:extLst>
          </p:cNvPr>
          <p:cNvSpPr>
            <a:spLocks noGrp="1"/>
          </p:cNvSpPr>
          <p:nvPr>
            <p:ph sz="quarter" idx="1"/>
          </p:nvPr>
        </p:nvSpPr>
        <p:spPr/>
        <p:txBody>
          <a:bodyPr/>
          <a:lstStyle/>
          <a:p>
            <a:r>
              <a:rPr lang="en-US" b="1" dirty="0"/>
              <a:t>Values </a:t>
            </a:r>
            <a:r>
              <a:rPr lang="en-US" dirty="0"/>
              <a:t>which are culturally defined standard for what is good are desirable.. </a:t>
            </a:r>
          </a:p>
          <a:p>
            <a:r>
              <a:rPr lang="en-US" dirty="0"/>
              <a:t> As such, </a:t>
            </a:r>
            <a:r>
              <a:rPr lang="en-US" b="1" dirty="0"/>
              <a:t>values</a:t>
            </a:r>
            <a:r>
              <a:rPr lang="en-US" dirty="0"/>
              <a:t> reflect a person's sense of right and wrong or what "ought" to be.</a:t>
            </a:r>
          </a:p>
          <a:p>
            <a:r>
              <a:rPr lang="en-US" dirty="0"/>
              <a:t>S</a:t>
            </a:r>
            <a:r>
              <a:rPr lang="en-US" b="1" dirty="0"/>
              <a:t>ocial norms</a:t>
            </a:r>
            <a:r>
              <a:rPr lang="en-US" dirty="0"/>
              <a:t> are regarded as collective representations of acceptable group conduct as well as individual perceptions of particular group conduct.</a:t>
            </a:r>
            <a:endParaRPr lang="en-GB" dirty="0"/>
          </a:p>
        </p:txBody>
      </p:sp>
    </p:spTree>
    <p:extLst>
      <p:ext uri="{BB962C8B-B14F-4D97-AF65-F5344CB8AC3E}">
        <p14:creationId xmlns:p14="http://schemas.microsoft.com/office/powerpoint/2010/main" xmlns="" val="372184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E945A2-D0FE-4628-8AA0-38A548A45B40}"/>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xmlns="" id="{F563206C-3925-43C3-8558-CAD39394415D}"/>
              </a:ext>
            </a:extLst>
          </p:cNvPr>
          <p:cNvSpPr>
            <a:spLocks noGrp="1"/>
          </p:cNvSpPr>
          <p:nvPr>
            <p:ph sz="quarter" idx="1"/>
          </p:nvPr>
        </p:nvSpPr>
        <p:spPr/>
        <p:txBody>
          <a:bodyPr/>
          <a:lstStyle/>
          <a:p>
            <a:r>
              <a:rPr lang="en-US" dirty="0"/>
              <a:t>Sociologists speak of at least three types of norms: </a:t>
            </a:r>
            <a:r>
              <a:rPr lang="en-US" b="1" dirty="0"/>
              <a:t>folkways</a:t>
            </a:r>
            <a:r>
              <a:rPr lang="en-US" dirty="0"/>
              <a:t>, </a:t>
            </a:r>
            <a:r>
              <a:rPr lang="en-US" b="1" dirty="0"/>
              <a:t>mores</a:t>
            </a:r>
            <a:r>
              <a:rPr lang="en-US" dirty="0"/>
              <a:t>, taboos.</a:t>
            </a:r>
          </a:p>
          <a:p>
            <a:r>
              <a:rPr lang="en-US" b="1" dirty="0"/>
              <a:t>Folkways</a:t>
            </a:r>
            <a:r>
              <a:rPr lang="en-US" dirty="0"/>
              <a:t> are norms that stem from and organize casual interactions and emerge out of repetition and routines. Folkways are weak norms.</a:t>
            </a:r>
          </a:p>
          <a:p>
            <a:r>
              <a:rPr lang="en-US" b="1" dirty="0"/>
              <a:t>Mores</a:t>
            </a:r>
            <a:r>
              <a:rPr lang="en-US" dirty="0"/>
              <a:t> are strong norms and determine what is considered morally acceptable or unacceptable within any given culture.</a:t>
            </a:r>
            <a:endParaRPr lang="en-GB" dirty="0"/>
          </a:p>
        </p:txBody>
      </p:sp>
    </p:spTree>
    <p:extLst>
      <p:ext uri="{BB962C8B-B14F-4D97-AF65-F5344CB8AC3E}">
        <p14:creationId xmlns:p14="http://schemas.microsoft.com/office/powerpoint/2010/main" xmlns="" val="4223897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DED6D3-5DCD-41B2-90D9-F0317576BEC7}"/>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xmlns="" id="{ABC3A695-5D55-423B-885E-33C632479D8A}"/>
              </a:ext>
            </a:extLst>
          </p:cNvPr>
          <p:cNvSpPr>
            <a:spLocks noGrp="1"/>
          </p:cNvSpPr>
          <p:nvPr>
            <p:ph sz="quarter" idx="1"/>
          </p:nvPr>
        </p:nvSpPr>
        <p:spPr/>
        <p:txBody>
          <a:bodyPr/>
          <a:lstStyle/>
          <a:p>
            <a:r>
              <a:rPr lang="en-US" b="1" dirty="0"/>
              <a:t> Taboos are </a:t>
            </a:r>
            <a:r>
              <a:rPr lang="en-US" dirty="0"/>
              <a:t> social or religious custom prohibiting or restricting a particular practice or forbidding association with a particular person, place, or thing. </a:t>
            </a:r>
          </a:p>
          <a:p>
            <a:r>
              <a:rPr lang="en-US" dirty="0"/>
              <a:t> Breaking a </a:t>
            </a:r>
            <a:r>
              <a:rPr lang="en-US" b="1" dirty="0"/>
              <a:t>taboo</a:t>
            </a:r>
            <a:r>
              <a:rPr lang="en-US" dirty="0"/>
              <a:t> is extremely objectionable in society as a whole. Around the world, an act may be </a:t>
            </a:r>
            <a:r>
              <a:rPr lang="en-US" b="1" dirty="0"/>
              <a:t>taboo</a:t>
            </a:r>
            <a:r>
              <a:rPr lang="en-US" dirty="0"/>
              <a:t> in one culture and not in another.</a:t>
            </a:r>
            <a:endParaRPr lang="en-GB" dirty="0"/>
          </a:p>
        </p:txBody>
      </p:sp>
    </p:spTree>
    <p:extLst>
      <p:ext uri="{BB962C8B-B14F-4D97-AF65-F5344CB8AC3E}">
        <p14:creationId xmlns:p14="http://schemas.microsoft.com/office/powerpoint/2010/main" xmlns="" val="190301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48A88-AB5E-400A-A1A6-F6AF39EF30C3}"/>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xmlns="" id="{12ABD64F-7D93-40E7-AAC1-244A103C5C56}"/>
              </a:ext>
            </a:extLst>
          </p:cNvPr>
          <p:cNvSpPr>
            <a:spLocks noGrp="1"/>
          </p:cNvSpPr>
          <p:nvPr>
            <p:ph sz="quarter" idx="1"/>
          </p:nvPr>
        </p:nvSpPr>
        <p:spPr/>
        <p:txBody>
          <a:bodyPr/>
          <a:lstStyle/>
          <a:p>
            <a:r>
              <a:rPr lang="en-US" dirty="0"/>
              <a:t>Identity basically refers to how a person answers the question “Who am I?”</a:t>
            </a:r>
          </a:p>
          <a:p>
            <a:r>
              <a:rPr lang="en-US" dirty="0"/>
              <a:t>The process of finding our true self results in finding what psychologists have called our </a:t>
            </a:r>
            <a:r>
              <a:rPr lang="en-US" b="1" dirty="0"/>
              <a:t>identity</a:t>
            </a:r>
            <a:r>
              <a:rPr lang="en-US" dirty="0"/>
              <a:t>.</a:t>
            </a:r>
          </a:p>
          <a:p>
            <a:r>
              <a:rPr lang="en-US" dirty="0"/>
              <a:t>Identity can be defined as an individual's combination of behaviors, preferences, thoughts, talents, and beliefs. All people have lots of different identities over their lifespan.</a:t>
            </a:r>
          </a:p>
          <a:p>
            <a:endParaRPr lang="en-GB" dirty="0"/>
          </a:p>
        </p:txBody>
      </p:sp>
    </p:spTree>
    <p:extLst>
      <p:ext uri="{BB962C8B-B14F-4D97-AF65-F5344CB8AC3E}">
        <p14:creationId xmlns:p14="http://schemas.microsoft.com/office/powerpoint/2010/main" xmlns="" val="95212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4AA3A7-5CE5-4EB5-9543-3FB48A7024A9}"/>
              </a:ext>
            </a:extLst>
          </p:cNvPr>
          <p:cNvSpPr>
            <a:spLocks noGrp="1"/>
          </p:cNvSpPr>
          <p:nvPr>
            <p:ph type="title"/>
          </p:nvPr>
        </p:nvSpPr>
        <p:spPr/>
        <p:txBody>
          <a:bodyPr/>
          <a:lstStyle/>
          <a:p>
            <a:r>
              <a:rPr lang="en-US" dirty="0"/>
              <a:t>Importance of Identity</a:t>
            </a:r>
            <a:endParaRPr lang="en-GB" dirty="0"/>
          </a:p>
        </p:txBody>
      </p:sp>
      <p:sp>
        <p:nvSpPr>
          <p:cNvPr id="3" name="Content Placeholder 2">
            <a:extLst>
              <a:ext uri="{FF2B5EF4-FFF2-40B4-BE49-F238E27FC236}">
                <a16:creationId xmlns:a16="http://schemas.microsoft.com/office/drawing/2014/main" xmlns="" id="{7CA51327-626E-4FAA-8E15-9F7151FFDDD9}"/>
              </a:ext>
            </a:extLst>
          </p:cNvPr>
          <p:cNvSpPr>
            <a:spLocks noGrp="1"/>
          </p:cNvSpPr>
          <p:nvPr>
            <p:ph sz="quarter" idx="1"/>
          </p:nvPr>
        </p:nvSpPr>
        <p:spPr/>
        <p:txBody>
          <a:bodyPr/>
          <a:lstStyle/>
          <a:p>
            <a:r>
              <a:rPr lang="en-US" b="1" dirty="0"/>
              <a:t>Identity</a:t>
            </a:r>
            <a:r>
              <a:rPr lang="en-US" dirty="0"/>
              <a:t> formation is about </a:t>
            </a:r>
            <a:r>
              <a:rPr lang="en-US" b="1" dirty="0"/>
              <a:t>developing</a:t>
            </a:r>
            <a:r>
              <a:rPr lang="en-US" dirty="0"/>
              <a:t> a strong sense of self, personality, connection to others and individuality. ... Erikson believes </a:t>
            </a:r>
            <a:r>
              <a:rPr lang="en-US" b="1" dirty="0"/>
              <a:t>identity development</a:t>
            </a:r>
            <a:r>
              <a:rPr lang="en-US" dirty="0"/>
              <a:t> is a key process and that a failure to establish </a:t>
            </a:r>
            <a:r>
              <a:rPr lang="en-US" b="1" dirty="0"/>
              <a:t>identity</a:t>
            </a:r>
            <a:r>
              <a:rPr lang="en-US" dirty="0"/>
              <a:t> leads to role confusion and a weak sense of self later in life</a:t>
            </a:r>
            <a:endParaRPr lang="en-GB" dirty="0"/>
          </a:p>
        </p:txBody>
      </p:sp>
    </p:spTree>
    <p:extLst>
      <p:ext uri="{BB962C8B-B14F-4D97-AF65-F5344CB8AC3E}">
        <p14:creationId xmlns:p14="http://schemas.microsoft.com/office/powerpoint/2010/main" xmlns="" val="2129195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07611E-5CB3-4345-A8EA-486B75736806}"/>
              </a:ext>
            </a:extLst>
          </p:cNvPr>
          <p:cNvSpPr>
            <a:spLocks noGrp="1"/>
          </p:cNvSpPr>
          <p:nvPr>
            <p:ph type="title"/>
          </p:nvPr>
        </p:nvSpPr>
        <p:spPr/>
        <p:txBody>
          <a:bodyPr/>
          <a:lstStyle/>
          <a:p>
            <a:r>
              <a:rPr lang="en-US" dirty="0"/>
              <a:t>Four stages of Identity development</a:t>
            </a:r>
            <a:endParaRPr lang="en-GB" dirty="0"/>
          </a:p>
        </p:txBody>
      </p:sp>
      <p:sp>
        <p:nvSpPr>
          <p:cNvPr id="3" name="Content Placeholder 2">
            <a:extLst>
              <a:ext uri="{FF2B5EF4-FFF2-40B4-BE49-F238E27FC236}">
                <a16:creationId xmlns:a16="http://schemas.microsoft.com/office/drawing/2014/main" xmlns="" id="{C66AA884-9F38-4AA6-8BC9-3AE5F57B085F}"/>
              </a:ext>
            </a:extLst>
          </p:cNvPr>
          <p:cNvSpPr>
            <a:spLocks noGrp="1"/>
          </p:cNvSpPr>
          <p:nvPr>
            <p:ph sz="quarter" idx="1"/>
          </p:nvPr>
        </p:nvSpPr>
        <p:spPr/>
        <p:txBody>
          <a:bodyPr/>
          <a:lstStyle/>
          <a:p>
            <a:r>
              <a:rPr lang="en-US" dirty="0"/>
              <a:t>Identity diffusion</a:t>
            </a:r>
          </a:p>
          <a:p>
            <a:r>
              <a:rPr lang="en-US" dirty="0"/>
              <a:t>Identity foreclosure</a:t>
            </a:r>
          </a:p>
          <a:p>
            <a:r>
              <a:rPr lang="en-US" dirty="0"/>
              <a:t>Moratorium</a:t>
            </a:r>
          </a:p>
          <a:p>
            <a:r>
              <a:rPr lang="en-US" dirty="0"/>
              <a:t>Identity achievement</a:t>
            </a:r>
            <a:endParaRPr lang="en-GB" dirty="0"/>
          </a:p>
        </p:txBody>
      </p:sp>
    </p:spTree>
    <p:extLst>
      <p:ext uri="{BB962C8B-B14F-4D97-AF65-F5344CB8AC3E}">
        <p14:creationId xmlns:p14="http://schemas.microsoft.com/office/powerpoint/2010/main" xmlns="" val="4037252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B9578A-C175-4C18-86E6-3D5C842D4A02}"/>
              </a:ext>
            </a:extLst>
          </p:cNvPr>
          <p:cNvSpPr>
            <a:spLocks noGrp="1"/>
          </p:cNvSpPr>
          <p:nvPr>
            <p:ph type="title"/>
          </p:nvPr>
        </p:nvSpPr>
        <p:spPr/>
        <p:txBody>
          <a:bodyPr/>
          <a:lstStyle/>
          <a:p>
            <a:r>
              <a:rPr lang="en-US" dirty="0"/>
              <a:t>Identity diffusion</a:t>
            </a:r>
            <a:endParaRPr lang="en-GB" dirty="0"/>
          </a:p>
        </p:txBody>
      </p:sp>
      <p:sp>
        <p:nvSpPr>
          <p:cNvPr id="3" name="Content Placeholder 2">
            <a:extLst>
              <a:ext uri="{FF2B5EF4-FFF2-40B4-BE49-F238E27FC236}">
                <a16:creationId xmlns:a16="http://schemas.microsoft.com/office/drawing/2014/main" xmlns="" id="{6255CFA0-855B-4B82-ABD7-D4045C5C9ECA}"/>
              </a:ext>
            </a:extLst>
          </p:cNvPr>
          <p:cNvSpPr>
            <a:spLocks noGrp="1"/>
          </p:cNvSpPr>
          <p:nvPr>
            <p:ph sz="quarter" idx="1"/>
          </p:nvPr>
        </p:nvSpPr>
        <p:spPr/>
        <p:txBody>
          <a:bodyPr/>
          <a:lstStyle/>
          <a:p>
            <a:r>
              <a:rPr lang="en-US" dirty="0"/>
              <a:t>The first identity status, identity diffusion, describes youth who have neither explored nor committed to any particular identity. Thus, this identity status represents a low level of exploration and a low level of commitment. These adolescents haven't considered their identity at all, and haven't established any life goals.</a:t>
            </a:r>
            <a:endParaRPr lang="en-GB" dirty="0"/>
          </a:p>
        </p:txBody>
      </p:sp>
    </p:spTree>
    <p:extLst>
      <p:ext uri="{BB962C8B-B14F-4D97-AF65-F5344CB8AC3E}">
        <p14:creationId xmlns:p14="http://schemas.microsoft.com/office/powerpoint/2010/main" xmlns="" val="81709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062684-FF89-4520-B518-C300FF95353B}"/>
              </a:ext>
            </a:extLst>
          </p:cNvPr>
          <p:cNvSpPr>
            <a:spLocks noGrp="1"/>
          </p:cNvSpPr>
          <p:nvPr>
            <p:ph type="title"/>
          </p:nvPr>
        </p:nvSpPr>
        <p:spPr/>
        <p:txBody>
          <a:bodyPr/>
          <a:lstStyle/>
          <a:p>
            <a:r>
              <a:rPr lang="en-US" dirty="0"/>
              <a:t>Identity foreclosure</a:t>
            </a:r>
            <a:endParaRPr lang="en-GB" dirty="0"/>
          </a:p>
        </p:txBody>
      </p:sp>
      <p:sp>
        <p:nvSpPr>
          <p:cNvPr id="3" name="Content Placeholder 2">
            <a:extLst>
              <a:ext uri="{FF2B5EF4-FFF2-40B4-BE49-F238E27FC236}">
                <a16:creationId xmlns:a16="http://schemas.microsoft.com/office/drawing/2014/main" xmlns="" id="{7BDAAB37-E7D2-4D3F-9DFD-34E4BAB0EC8C}"/>
              </a:ext>
            </a:extLst>
          </p:cNvPr>
          <p:cNvSpPr>
            <a:spLocks noGrp="1"/>
          </p:cNvSpPr>
          <p:nvPr>
            <p:ph sz="quarter" idx="1"/>
          </p:nvPr>
        </p:nvSpPr>
        <p:spPr/>
        <p:txBody>
          <a:bodyPr/>
          <a:lstStyle/>
          <a:p>
            <a:r>
              <a:rPr lang="en-US" dirty="0"/>
              <a:t>The second identity status is the identity foreclosure status. This identity status represents a low degree of exploration but a high degree of commitment. At this identity status adolescents are not actively trying to determine what is important to them. </a:t>
            </a:r>
          </a:p>
          <a:p>
            <a:r>
              <a:rPr lang="en-US" dirty="0"/>
              <a:t>They are not questioning the values and beliefs they have been taught. Instead, these youth obtain their identity simply by accepting the beliefs and values of their family, community, and culture.</a:t>
            </a:r>
            <a:endParaRPr lang="en-GB" dirty="0"/>
          </a:p>
        </p:txBody>
      </p:sp>
    </p:spTree>
    <p:extLst>
      <p:ext uri="{BB962C8B-B14F-4D97-AF65-F5344CB8AC3E}">
        <p14:creationId xmlns:p14="http://schemas.microsoft.com/office/powerpoint/2010/main" xmlns="" val="3923780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15704C-44C5-4FB3-A557-A2FBB6C2CCCF}"/>
              </a:ext>
            </a:extLst>
          </p:cNvPr>
          <p:cNvSpPr>
            <a:spLocks noGrp="1"/>
          </p:cNvSpPr>
          <p:nvPr>
            <p:ph type="title"/>
          </p:nvPr>
        </p:nvSpPr>
        <p:spPr/>
        <p:txBody>
          <a:bodyPr/>
          <a:lstStyle/>
          <a:p>
            <a:r>
              <a:rPr lang="en-US" dirty="0"/>
              <a:t>Moratorium</a:t>
            </a:r>
            <a:endParaRPr lang="en-GB" dirty="0"/>
          </a:p>
        </p:txBody>
      </p:sp>
      <p:sp>
        <p:nvSpPr>
          <p:cNvPr id="3" name="Content Placeholder 2">
            <a:extLst>
              <a:ext uri="{FF2B5EF4-FFF2-40B4-BE49-F238E27FC236}">
                <a16:creationId xmlns:a16="http://schemas.microsoft.com/office/drawing/2014/main" xmlns="" id="{33E0FC6D-61CA-4A46-B1C9-502C57EC7681}"/>
              </a:ext>
            </a:extLst>
          </p:cNvPr>
          <p:cNvSpPr>
            <a:spLocks noGrp="1"/>
          </p:cNvSpPr>
          <p:nvPr>
            <p:ph sz="quarter" idx="1"/>
          </p:nvPr>
        </p:nvSpPr>
        <p:spPr/>
        <p:txBody>
          <a:bodyPr>
            <a:normAutofit/>
          </a:bodyPr>
          <a:lstStyle/>
          <a:p>
            <a:r>
              <a:rPr lang="en-US" dirty="0"/>
              <a:t>The third identity status is called moratorium. This identity status represents high degree of exploration but a low degree of commitment. At this status, youth are in the midst of an identity "crisis" which has prompted them to explore and experiment with different values, beliefs, and goals.</a:t>
            </a:r>
          </a:p>
          <a:p>
            <a:r>
              <a:rPr lang="en-US" dirty="0"/>
              <a:t> However, they have not made any final decisions about which beliefs and values are most important to them, and which principles should guide their lives. </a:t>
            </a:r>
          </a:p>
          <a:p>
            <a:r>
              <a:rPr lang="en-US" dirty="0"/>
              <a:t>Thus, they are not yet committed to a particular identity. They are keeping their options open.</a:t>
            </a:r>
            <a:endParaRPr lang="en-GB" dirty="0"/>
          </a:p>
        </p:txBody>
      </p:sp>
    </p:spTree>
    <p:extLst>
      <p:ext uri="{BB962C8B-B14F-4D97-AF65-F5344CB8AC3E}">
        <p14:creationId xmlns:p14="http://schemas.microsoft.com/office/powerpoint/2010/main" xmlns="" val="1995178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E725C-B0F2-454A-AC70-76972E8ECD8A}"/>
              </a:ext>
            </a:extLst>
          </p:cNvPr>
          <p:cNvSpPr>
            <a:spLocks noGrp="1"/>
          </p:cNvSpPr>
          <p:nvPr>
            <p:ph type="title"/>
          </p:nvPr>
        </p:nvSpPr>
        <p:spPr/>
        <p:txBody>
          <a:bodyPr/>
          <a:lstStyle/>
          <a:p>
            <a:r>
              <a:rPr lang="en-US" dirty="0"/>
              <a:t>Identity achievement</a:t>
            </a:r>
            <a:endParaRPr lang="en-GB" dirty="0"/>
          </a:p>
        </p:txBody>
      </p:sp>
      <p:sp>
        <p:nvSpPr>
          <p:cNvPr id="3" name="Content Placeholder 2">
            <a:extLst>
              <a:ext uri="{FF2B5EF4-FFF2-40B4-BE49-F238E27FC236}">
                <a16:creationId xmlns:a16="http://schemas.microsoft.com/office/drawing/2014/main" xmlns="" id="{7ADFCEEE-A169-4F64-9660-3A96042CBB0A}"/>
              </a:ext>
            </a:extLst>
          </p:cNvPr>
          <p:cNvSpPr>
            <a:spLocks noGrp="1"/>
          </p:cNvSpPr>
          <p:nvPr>
            <p:ph sz="quarter" idx="1"/>
          </p:nvPr>
        </p:nvSpPr>
        <p:spPr/>
        <p:txBody>
          <a:bodyPr/>
          <a:lstStyle/>
          <a:p>
            <a:r>
              <a:rPr lang="en-US" dirty="0"/>
              <a:t>The final identity status is identity achievement. This identity status represents both a high degree of exploration and a high degree of commitment. Youth are said to have achieved their identity by a process of active exploration and strong commitment to a particular set of values, beliefs, and life goals that has emerged from this active exploration and examination. At this identity status youth will have decided what values and goals are most important to them, and what purpose, or mission will direct their life.</a:t>
            </a:r>
            <a:endParaRPr lang="en-GB" dirty="0"/>
          </a:p>
        </p:txBody>
      </p:sp>
    </p:spTree>
    <p:extLst>
      <p:ext uri="{BB962C8B-B14F-4D97-AF65-F5344CB8AC3E}">
        <p14:creationId xmlns:p14="http://schemas.microsoft.com/office/powerpoint/2010/main" xmlns="" val="121895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494CA5-20C9-461C-B3A5-B4E07E69FC9B}"/>
              </a:ext>
            </a:extLst>
          </p:cNvPr>
          <p:cNvSpPr>
            <a:spLocks noGrp="1"/>
          </p:cNvSpPr>
          <p:nvPr>
            <p:ph type="title"/>
          </p:nvPr>
        </p:nvSpPr>
        <p:spPr/>
        <p:txBody>
          <a:bodyPr/>
          <a:lstStyle/>
          <a:p>
            <a:r>
              <a:rPr lang="en-US" dirty="0"/>
              <a:t>Culture</a:t>
            </a:r>
            <a:endParaRPr lang="en-GB" dirty="0"/>
          </a:p>
        </p:txBody>
      </p:sp>
      <p:sp>
        <p:nvSpPr>
          <p:cNvPr id="3" name="Content Placeholder 2">
            <a:extLst>
              <a:ext uri="{FF2B5EF4-FFF2-40B4-BE49-F238E27FC236}">
                <a16:creationId xmlns:a16="http://schemas.microsoft.com/office/drawing/2014/main" xmlns="" id="{AAA5F543-D0BE-4142-B3F3-D23B024D3A2C}"/>
              </a:ext>
            </a:extLst>
          </p:cNvPr>
          <p:cNvSpPr>
            <a:spLocks noGrp="1"/>
          </p:cNvSpPr>
          <p:nvPr>
            <p:ph sz="quarter" idx="1"/>
          </p:nvPr>
        </p:nvSpPr>
        <p:spPr/>
        <p:txBody>
          <a:bodyPr/>
          <a:lstStyle/>
          <a:p>
            <a:r>
              <a:rPr lang="en-US" dirty="0"/>
              <a:t>Culture is the characteristics and knowledge of a particular group of people, encompassing language, religion, social habits, music and arts.</a:t>
            </a:r>
          </a:p>
          <a:p>
            <a:r>
              <a:rPr lang="en-US" dirty="0"/>
              <a:t>Culture encompasses religion, food, what we wear, how we wear it, our language, marriage, music, what we believe is right or wrong, how we sit at the table, how we greet visitors, how we behave with loved ones, and a million other things,"</a:t>
            </a:r>
            <a:endParaRPr lang="en-GB" dirty="0"/>
          </a:p>
        </p:txBody>
      </p:sp>
    </p:spTree>
    <p:extLst>
      <p:ext uri="{BB962C8B-B14F-4D97-AF65-F5344CB8AC3E}">
        <p14:creationId xmlns:p14="http://schemas.microsoft.com/office/powerpoint/2010/main" xmlns="" val="25468218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1460</TotalTime>
  <Words>493</Words>
  <Application>Microsoft Office PowerPoint</Application>
  <PresentationFormat>Custom</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Identity</vt:lpstr>
      <vt:lpstr>Continue…</vt:lpstr>
      <vt:lpstr>Importance of Identity</vt:lpstr>
      <vt:lpstr>Four stages of Identity development</vt:lpstr>
      <vt:lpstr>Identity diffusion</vt:lpstr>
      <vt:lpstr>Identity foreclosure</vt:lpstr>
      <vt:lpstr>Moratorium</vt:lpstr>
      <vt:lpstr>Identity achievement</vt:lpstr>
      <vt:lpstr>Culture</vt:lpstr>
      <vt:lpstr>Types of Culture</vt:lpstr>
      <vt:lpstr>Aspects of Culture</vt:lpstr>
      <vt:lpstr>Continue…</vt:lpstr>
      <vt:lpstr>Continue…</vt:lpstr>
      <vt:lpstr>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Identity</dc:title>
  <dc:creator>Windows User</dc:creator>
  <cp:lastModifiedBy>Sadia</cp:lastModifiedBy>
  <cp:revision>10</cp:revision>
  <dcterms:created xsi:type="dcterms:W3CDTF">2020-03-25T12:06:30Z</dcterms:created>
  <dcterms:modified xsi:type="dcterms:W3CDTF">2020-05-03T16:22:50Z</dcterms:modified>
</cp:coreProperties>
</file>