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9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0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hammad Fahad" initials="MF" lastIdx="5" clrIdx="0">
    <p:extLst>
      <p:ext uri="{19B8F6BF-5375-455C-9EA6-DF929625EA0E}">
        <p15:presenceInfo xmlns:p15="http://schemas.microsoft.com/office/powerpoint/2012/main" userId="750535509e7f3a5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93D2"/>
    <a:srgbClr val="5195D3"/>
    <a:srgbClr val="3B8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65" autoAdjust="0"/>
  </p:normalViewPr>
  <p:slideViewPr>
    <p:cSldViewPr snapToGrid="0">
      <p:cViewPr varScale="1">
        <p:scale>
          <a:sx n="48" d="100"/>
          <a:sy n="48" d="100"/>
        </p:scale>
        <p:origin x="53" y="40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62D060A-3B73-43F0-BE2E-7CE0A8E5F7B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20DB4C7-FA3C-45C6-A884-BCF29839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41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2366588-B0A5-472E-B9B9-17E0A482C143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4"/>
            <a:ext cx="7437120" cy="2760346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FA383C7-79F1-4A3C-BB63-E7E190198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603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89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web application is a web site that the user can control</a:t>
            </a:r>
          </a:p>
          <a:p>
            <a:r>
              <a:rPr lang="en-US" dirty="0"/>
              <a:t>Informational</a:t>
            </a:r>
            <a:r>
              <a:rPr lang="en-US" baseline="0" dirty="0"/>
              <a:t> vs interactive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6586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6586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</a:t>
            </a:r>
            <a:r>
              <a:rPr lang="en-PK" dirty="0"/>
              <a:t>=</a:t>
            </a:r>
            <a:r>
              <a:rPr lang="en-GB" dirty="0"/>
              <a:t>d</a:t>
            </a:r>
            <a:r>
              <a:rPr lang="en-PK" dirty="0"/>
              <a:t>a</a:t>
            </a:r>
            <a:r>
              <a:rPr lang="en-GB" dirty="0"/>
              <a:t>y</a:t>
            </a:r>
            <a:r>
              <a:rPr lang="en-PK" dirty="0"/>
              <a:t>, </a:t>
            </a:r>
            <a:r>
              <a:rPr lang="en-GB" dirty="0"/>
              <a:t>F</a:t>
            </a:r>
            <a:r>
              <a:rPr lang="en-PK" dirty="0"/>
              <a:t>=</a:t>
            </a:r>
            <a:r>
              <a:rPr lang="en-GB" dirty="0"/>
              <a:t>M</a:t>
            </a:r>
            <a:r>
              <a:rPr lang="en-PK" dirty="0"/>
              <a:t>o</a:t>
            </a:r>
            <a:r>
              <a:rPr lang="en-GB" dirty="0"/>
              <a:t>n</a:t>
            </a:r>
            <a:r>
              <a:rPr lang="en-PK" dirty="0"/>
              <a:t>t</a:t>
            </a:r>
            <a:r>
              <a:rPr lang="en-GB" dirty="0"/>
              <a:t>h</a:t>
            </a:r>
            <a:r>
              <a:rPr lang="en-PK" dirty="0"/>
              <a:t>, </a:t>
            </a:r>
            <a:r>
              <a:rPr lang="en-GB" dirty="0"/>
              <a:t>j</a:t>
            </a:r>
            <a:r>
              <a:rPr lang="en-PK" dirty="0"/>
              <a:t>=date, S=</a:t>
            </a:r>
            <a:r>
              <a:rPr lang="en-PK" dirty="0" err="1"/>
              <a:t>nd</a:t>
            </a:r>
            <a:r>
              <a:rPr lang="en-PK" dirty="0"/>
              <a:t>/</a:t>
            </a:r>
            <a:r>
              <a:rPr lang="en-PK" dirty="0" err="1"/>
              <a:t>rd</a:t>
            </a:r>
            <a:r>
              <a:rPr lang="en-PK" dirty="0"/>
              <a:t>/</a:t>
            </a:r>
            <a:r>
              <a:rPr lang="en-PK" dirty="0" err="1"/>
              <a:t>th</a:t>
            </a:r>
            <a:r>
              <a:rPr lang="en-PK" dirty="0"/>
              <a:t>, Y=year</a:t>
            </a:r>
          </a:p>
          <a:p>
            <a:r>
              <a:rPr lang="en-GB" dirty="0"/>
              <a:t>T</a:t>
            </a:r>
            <a:r>
              <a:rPr lang="en-PK" dirty="0" err="1"/>
              <a:t>ime</a:t>
            </a:r>
            <a:r>
              <a:rPr lang="en-PK" dirty="0"/>
              <a:t>()=</a:t>
            </a:r>
            <a:r>
              <a:rPr lang="en-GB" dirty="0" err="1"/>
              <a:t>eturns</a:t>
            </a:r>
            <a:r>
              <a:rPr lang="en-GB" dirty="0"/>
              <a:t> the current time measured in the number of seconds since the </a:t>
            </a:r>
            <a:r>
              <a:rPr lang="en-PK" dirty="0"/>
              <a:t>1st January 1970 (</a:t>
            </a:r>
            <a:r>
              <a:rPr lang="en-GB" dirty="0"/>
              <a:t>Unix Epoch</a:t>
            </a:r>
            <a:r>
              <a:rPr lang="en-PK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684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97871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83680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flipV="1">
            <a:off x="1524000" y="3533141"/>
            <a:ext cx="9144000" cy="182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65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926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24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045" y="271585"/>
            <a:ext cx="11279909" cy="1075749"/>
          </a:xfrm>
        </p:spPr>
        <p:txBody>
          <a:bodyPr/>
          <a:lstStyle>
            <a:lvl1pPr>
              <a:defRPr>
                <a:latin typeface="Gotham Narrow Book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526721"/>
            <a:ext cx="11279909" cy="4650242"/>
          </a:xfrm>
        </p:spPr>
        <p:txBody>
          <a:bodyPr/>
          <a:lstStyle>
            <a:lvl1pPr>
              <a:buClr>
                <a:schemeClr val="accent1">
                  <a:lumMod val="75000"/>
                </a:schemeClr>
              </a:buClr>
              <a:defRPr sz="3000">
                <a:solidFill>
                  <a:schemeClr val="tx1"/>
                </a:solidFill>
                <a:latin typeface="Gotham Narrow Book" pitchFamily="50" charset="0"/>
              </a:defRPr>
            </a:lvl1pPr>
            <a:lvl2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2pPr>
            <a:lvl3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3pPr>
            <a:lvl4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4pPr>
            <a:lvl5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Isosceles Triangle 6"/>
          <p:cNvSpPr/>
          <p:nvPr userDrawn="1"/>
        </p:nvSpPr>
        <p:spPr>
          <a:xfrm rot="5400000">
            <a:off x="-314326" y="585910"/>
            <a:ext cx="1004207" cy="375557"/>
          </a:xfrm>
          <a:prstGeom prst="triangle">
            <a:avLst/>
          </a:prstGeom>
          <a:gradFill>
            <a:gsLst>
              <a:gs pos="0">
                <a:srgbClr val="5195D3"/>
              </a:gs>
              <a:gs pos="58000">
                <a:srgbClr val="4E93D2"/>
              </a:gs>
              <a:gs pos="100000">
                <a:srgbClr val="3B87CD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6045" y="1347334"/>
            <a:ext cx="11279909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4605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3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0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5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2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82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88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89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6045" y="365124"/>
            <a:ext cx="11279909" cy="1075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045" y="1698171"/>
            <a:ext cx="11279909" cy="4478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6046" y="635634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Gotham Narrow Medium" pitchFamily="50" charset="0"/>
              </a:defRPr>
            </a:lvl1pPr>
          </a:lstStyle>
          <a:p>
            <a:fld id="{C8794E75-353D-442E-BDEA-2D1BE4A45A3F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92754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D1DC9-C721-4D5F-A7A1-DF55DAF8C7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43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otham Narrow Book" pitchFamily="50" charset="0"/>
          <a:ea typeface="Adobe Fan Heiti Std B" panose="020B0700000000000000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24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Web Systems &amp; Technologies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Chapter </a:t>
            </a:r>
            <a:r>
              <a:rPr lang="en-US" dirty="0"/>
              <a:t>3 - Introduction to PHP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552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0A714-3910-4DFB-9B6A-66A9DFA12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Variable Assignment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EF75C-5255-4E11-88FC-5034D1168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</a:t>
            </a:r>
            <a:r>
              <a:rPr lang="en-PK" dirty="0"/>
              <a:t>y</a:t>
            </a:r>
            <a:r>
              <a:rPr lang="en-GB" dirty="0"/>
              <a:t>n</a:t>
            </a:r>
            <a:r>
              <a:rPr lang="en-PK" dirty="0"/>
              <a:t>t</a:t>
            </a:r>
            <a:r>
              <a:rPr lang="en-GB" dirty="0"/>
              <a:t>a</a:t>
            </a:r>
            <a:r>
              <a:rPr lang="en-PK" dirty="0"/>
              <a:t>x</a:t>
            </a:r>
          </a:p>
          <a:p>
            <a:pPr marL="457200" lvl="1" indent="0">
              <a:buNone/>
            </a:pPr>
            <a:r>
              <a:rPr lang="en-PK" dirty="0"/>
              <a:t>variable = value;</a:t>
            </a:r>
          </a:p>
          <a:p>
            <a:pPr marL="457200" lvl="1" indent="0">
              <a:buNone/>
            </a:pPr>
            <a:r>
              <a:rPr lang="en-GB" dirty="0"/>
              <a:t>o</a:t>
            </a:r>
            <a:r>
              <a:rPr lang="en-PK" dirty="0"/>
              <a:t>t</a:t>
            </a:r>
            <a:r>
              <a:rPr lang="en-GB" dirty="0"/>
              <a:t>h</a:t>
            </a:r>
            <a:r>
              <a:rPr lang="en-PK" dirty="0" err="1"/>
              <a:t>er_variable</a:t>
            </a:r>
            <a:r>
              <a:rPr lang="en-PK" dirty="0"/>
              <a:t> = variable;</a:t>
            </a:r>
          </a:p>
          <a:p>
            <a:r>
              <a:rPr lang="en-GB" dirty="0"/>
              <a:t>Variable incrementing and decrementing</a:t>
            </a:r>
            <a:endParaRPr lang="en-PK" dirty="0"/>
          </a:p>
          <a:p>
            <a:pPr lvl="1"/>
            <a:r>
              <a:rPr lang="en-GB" b="1" i="1" dirty="0"/>
              <a:t>first</a:t>
            </a:r>
            <a:r>
              <a:rPr lang="en-GB" i="1" dirty="0"/>
              <a:t> </a:t>
            </a:r>
            <a:r>
              <a:rPr lang="en-GB" dirty="0"/>
              <a:t>increment the value of $x and then test whether it has the value</a:t>
            </a:r>
            <a:r>
              <a:rPr lang="en-PK" dirty="0"/>
              <a:t> </a:t>
            </a:r>
            <a:r>
              <a:rPr lang="en-GB" dirty="0"/>
              <a:t>10; if it does, output its value</a:t>
            </a:r>
            <a:endParaRPr lang="en-PK" dirty="0"/>
          </a:p>
          <a:p>
            <a:pPr marL="457200" lvl="1" indent="0">
              <a:buNone/>
            </a:pPr>
            <a:r>
              <a:rPr lang="en-PK" dirty="0"/>
              <a:t>		</a:t>
            </a:r>
            <a:r>
              <a:rPr lang="en-GB" dirty="0"/>
              <a:t>if (++$x == 10) echo $x;</a:t>
            </a:r>
            <a:endParaRPr lang="en-PK" dirty="0"/>
          </a:p>
          <a:p>
            <a:pPr lvl="1"/>
            <a:r>
              <a:rPr lang="en-GB" dirty="0"/>
              <a:t>decrement a variable </a:t>
            </a:r>
            <a:r>
              <a:rPr lang="en-GB" b="1" i="1" dirty="0"/>
              <a:t>after </a:t>
            </a:r>
            <a:r>
              <a:rPr lang="en-GB" dirty="0"/>
              <a:t>it has tested the value</a:t>
            </a:r>
            <a:endParaRPr lang="en-PK" dirty="0"/>
          </a:p>
          <a:p>
            <a:pPr marL="457200" lvl="1" indent="0">
              <a:buNone/>
            </a:pPr>
            <a:r>
              <a:rPr lang="en-PK" dirty="0"/>
              <a:t>		</a:t>
            </a:r>
            <a:r>
              <a:rPr lang="es-ES" dirty="0" err="1"/>
              <a:t>if</a:t>
            </a:r>
            <a:r>
              <a:rPr lang="es-ES" dirty="0"/>
              <a:t> ($y-- == 0) echo $y;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AD94B6-3BD4-4A42-BED5-A9F0FD5F3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906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49D6B-1E3D-458B-9ACF-355FCA812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Variable Assignment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0FF61-ABE1-4357-B7B4-74C46F7D7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526720"/>
            <a:ext cx="11279909" cy="5194754"/>
          </a:xfrm>
        </p:spPr>
        <p:txBody>
          <a:bodyPr>
            <a:normAutofit fontScale="92500"/>
          </a:bodyPr>
          <a:lstStyle/>
          <a:p>
            <a:r>
              <a:rPr lang="en-GB" dirty="0"/>
              <a:t>String concatenation</a:t>
            </a:r>
            <a:endParaRPr lang="en-PK" dirty="0"/>
          </a:p>
          <a:p>
            <a:pPr lvl="1"/>
            <a:r>
              <a:rPr lang="en-GB" sz="3000" dirty="0"/>
              <a:t>use the period (.) to append one string to</a:t>
            </a:r>
            <a:r>
              <a:rPr lang="en-PK" sz="3000" dirty="0"/>
              <a:t> </a:t>
            </a:r>
            <a:r>
              <a:rPr lang="en-GB" sz="3000" dirty="0"/>
              <a:t>another.</a:t>
            </a:r>
            <a:endParaRPr lang="en-PK" sz="3000" dirty="0"/>
          </a:p>
          <a:p>
            <a:pPr marL="457200" lvl="1" indent="0">
              <a:buNone/>
            </a:pPr>
            <a:r>
              <a:rPr lang="en-PK" dirty="0"/>
              <a:t>		</a:t>
            </a:r>
            <a:r>
              <a:rPr lang="en-GB" dirty="0"/>
              <a:t> $</a:t>
            </a:r>
            <a:r>
              <a:rPr lang="en-GB" dirty="0" err="1"/>
              <a:t>msgs</a:t>
            </a:r>
            <a:r>
              <a:rPr lang="en-PK" dirty="0"/>
              <a:t>= 7; </a:t>
            </a:r>
            <a:r>
              <a:rPr lang="en-GB" dirty="0"/>
              <a:t>echo "You have " . $</a:t>
            </a:r>
            <a:r>
              <a:rPr lang="en-GB" dirty="0" err="1"/>
              <a:t>msgs</a:t>
            </a:r>
            <a:r>
              <a:rPr lang="en-GB" dirty="0"/>
              <a:t> . " messages.";</a:t>
            </a:r>
            <a:endParaRPr lang="en-PK" dirty="0"/>
          </a:p>
          <a:p>
            <a:r>
              <a:rPr lang="en-GB" dirty="0"/>
              <a:t>String types</a:t>
            </a:r>
            <a:endParaRPr lang="en-PK" dirty="0"/>
          </a:p>
          <a:p>
            <a:pPr lvl="1"/>
            <a:r>
              <a:rPr lang="en-PK" dirty="0"/>
              <a:t>T</a:t>
            </a:r>
            <a:r>
              <a:rPr lang="en-GB" dirty="0"/>
              <a:t>wo types of strings that are denoted by the type of quotation mark</a:t>
            </a:r>
            <a:r>
              <a:rPr lang="en-PK" dirty="0"/>
              <a:t>.</a:t>
            </a:r>
            <a:endParaRPr lang="en-GB" dirty="0"/>
          </a:p>
          <a:p>
            <a:pPr lvl="1"/>
            <a:r>
              <a:rPr lang="en-GB" b="1" dirty="0"/>
              <a:t>literal string</a:t>
            </a:r>
            <a:r>
              <a:rPr lang="en-PK" b="1" dirty="0"/>
              <a:t> </a:t>
            </a:r>
            <a:r>
              <a:rPr lang="en-PK" dirty="0"/>
              <a:t>- </a:t>
            </a:r>
            <a:r>
              <a:rPr lang="en-GB" dirty="0" err="1"/>
              <a:t>preser</a:t>
            </a:r>
            <a:r>
              <a:rPr lang="en-PK" dirty="0"/>
              <a:t>e</a:t>
            </a:r>
            <a:r>
              <a:rPr lang="en-GB" dirty="0"/>
              <a:t>s the exact contents</a:t>
            </a:r>
            <a:r>
              <a:rPr lang="en-PK" dirty="0"/>
              <a:t>,</a:t>
            </a:r>
            <a:r>
              <a:rPr lang="en-GB" dirty="0"/>
              <a:t> use the single quotation mark</a:t>
            </a:r>
          </a:p>
          <a:p>
            <a:pPr marL="457200" lvl="1" indent="0">
              <a:buNone/>
            </a:pPr>
            <a:r>
              <a:rPr lang="en-PK" dirty="0"/>
              <a:t>	</a:t>
            </a:r>
            <a:r>
              <a:rPr lang="en-GB" dirty="0"/>
              <a:t>$info = 'Preface variables with a $ like this: $variable';</a:t>
            </a:r>
          </a:p>
          <a:p>
            <a:pPr lvl="1"/>
            <a:r>
              <a:rPr lang="en-GB" b="1" dirty="0"/>
              <a:t>double-quoted string</a:t>
            </a:r>
            <a:r>
              <a:rPr lang="en-PK" b="1" dirty="0"/>
              <a:t> </a:t>
            </a:r>
            <a:r>
              <a:rPr lang="en-PK" dirty="0"/>
              <a:t>- </a:t>
            </a:r>
            <a:r>
              <a:rPr lang="en-GB" dirty="0"/>
              <a:t>include</a:t>
            </a:r>
            <a:r>
              <a:rPr lang="en-PK" dirty="0"/>
              <a:t>s</a:t>
            </a:r>
            <a:r>
              <a:rPr lang="en-GB" dirty="0"/>
              <a:t> the value of a variable inside a string</a:t>
            </a:r>
          </a:p>
          <a:p>
            <a:pPr marL="457200" lvl="1" indent="0">
              <a:buNone/>
            </a:pPr>
            <a:r>
              <a:rPr lang="en-PK" dirty="0"/>
              <a:t>	</a:t>
            </a:r>
            <a:r>
              <a:rPr lang="en-GB" dirty="0"/>
              <a:t>echo "This week $count people have viewed your profile";</a:t>
            </a:r>
          </a:p>
          <a:p>
            <a:pPr lvl="2"/>
            <a:r>
              <a:rPr lang="en-GB" dirty="0"/>
              <a:t>also offers a simpler form of concatenation in which</a:t>
            </a:r>
            <a:r>
              <a:rPr lang="en-PK" dirty="0"/>
              <a:t> </a:t>
            </a:r>
            <a:r>
              <a:rPr lang="en-GB" dirty="0"/>
              <a:t>you don’t need to use a period</a:t>
            </a:r>
            <a:r>
              <a:rPr lang="en-PK" dirty="0"/>
              <a:t> </a:t>
            </a:r>
            <a:r>
              <a:rPr lang="en-GB" dirty="0"/>
              <a:t>called </a:t>
            </a:r>
            <a:r>
              <a:rPr lang="en-GB" b="1" i="1" dirty="0"/>
              <a:t>variable substitution</a:t>
            </a:r>
            <a:endParaRPr lang="en-PK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E079E9-8061-4FC8-9387-3C1F27007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029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A7E9B-1B08-4669-B9D6-E05EFFCAC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Variable Assignment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ED063-C485-42FB-9A36-7456E918A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6" y="1526720"/>
            <a:ext cx="11279908" cy="5194753"/>
          </a:xfrm>
        </p:spPr>
        <p:txBody>
          <a:bodyPr>
            <a:normAutofit/>
          </a:bodyPr>
          <a:lstStyle/>
          <a:p>
            <a:r>
              <a:rPr lang="en-GB" sz="2800" dirty="0"/>
              <a:t>Escaping characters</a:t>
            </a:r>
            <a:endParaRPr lang="en-PK" sz="2800" dirty="0"/>
          </a:p>
          <a:p>
            <a:pPr lvl="1"/>
            <a:r>
              <a:rPr lang="en-GB" dirty="0"/>
              <a:t>S</a:t>
            </a:r>
            <a:r>
              <a:rPr lang="en-PK" dirty="0"/>
              <a:t>o</a:t>
            </a:r>
            <a:r>
              <a:rPr lang="en-GB" dirty="0"/>
              <a:t>m</a:t>
            </a:r>
            <a:r>
              <a:rPr lang="en-PK" dirty="0"/>
              <a:t>e </a:t>
            </a:r>
            <a:r>
              <a:rPr lang="en-GB" dirty="0"/>
              <a:t>characters that might be</a:t>
            </a:r>
            <a:r>
              <a:rPr lang="en-PK" dirty="0"/>
              <a:t> </a:t>
            </a:r>
            <a:r>
              <a:rPr lang="en-GB" dirty="0"/>
              <a:t>interpreted incorrectly. For example</a:t>
            </a:r>
            <a:r>
              <a:rPr lang="en-PK" dirty="0"/>
              <a:t>:</a:t>
            </a:r>
          </a:p>
          <a:p>
            <a:pPr marL="457200" lvl="1" indent="0">
              <a:buNone/>
            </a:pPr>
            <a:r>
              <a:rPr lang="en-PK" dirty="0"/>
              <a:t>		</a:t>
            </a:r>
            <a:r>
              <a:rPr lang="en-GB" dirty="0"/>
              <a:t>$text = ‘</a:t>
            </a:r>
            <a:r>
              <a:rPr lang="en-PK" dirty="0"/>
              <a:t>I</a:t>
            </a:r>
            <a:r>
              <a:rPr lang="en-GB" dirty="0"/>
              <a:t>t</a:t>
            </a:r>
            <a:r>
              <a:rPr lang="en-PK" dirty="0"/>
              <a:t>s</a:t>
            </a:r>
            <a:r>
              <a:rPr lang="en-GB" dirty="0"/>
              <a:t>’s </a:t>
            </a:r>
            <a:r>
              <a:rPr lang="en-PK" dirty="0"/>
              <a:t>a</a:t>
            </a:r>
            <a:r>
              <a:rPr lang="en-GB" dirty="0"/>
              <a:t>n</a:t>
            </a:r>
            <a:r>
              <a:rPr lang="en-PK" dirty="0"/>
              <a:t> </a:t>
            </a:r>
            <a:r>
              <a:rPr lang="en-GB" dirty="0"/>
              <a:t>e</a:t>
            </a:r>
            <a:r>
              <a:rPr lang="en-PK" dirty="0"/>
              <a:t>r</a:t>
            </a:r>
            <a:r>
              <a:rPr lang="en-GB" dirty="0"/>
              <a:t>r</a:t>
            </a:r>
            <a:r>
              <a:rPr lang="en-PK" dirty="0"/>
              <a:t>o</a:t>
            </a:r>
            <a:r>
              <a:rPr lang="en-GB" dirty="0"/>
              <a:t>r'; // Erroneous syntax</a:t>
            </a:r>
          </a:p>
          <a:p>
            <a:pPr lvl="1"/>
            <a:r>
              <a:rPr lang="en-PK" dirty="0"/>
              <a:t>A</a:t>
            </a:r>
            <a:r>
              <a:rPr lang="en-GB" dirty="0"/>
              <a:t>dd a backslash directly before the quotation mark</a:t>
            </a:r>
            <a:r>
              <a:rPr lang="en-PK" dirty="0"/>
              <a:t> </a:t>
            </a:r>
            <a:r>
              <a:rPr lang="en-GB" dirty="0"/>
              <a:t>to tell PHP to treat the character literally and not to interpret it:</a:t>
            </a:r>
          </a:p>
          <a:p>
            <a:pPr marL="457200" lvl="1" indent="0">
              <a:buNone/>
            </a:pPr>
            <a:r>
              <a:rPr lang="en-PK" dirty="0"/>
              <a:t>		</a:t>
            </a:r>
            <a:r>
              <a:rPr lang="en-GB" dirty="0"/>
              <a:t>$text = ‘</a:t>
            </a:r>
            <a:r>
              <a:rPr lang="en-PK" dirty="0"/>
              <a:t>I</a:t>
            </a:r>
            <a:r>
              <a:rPr lang="en-GB" dirty="0"/>
              <a:t>t</a:t>
            </a:r>
            <a:r>
              <a:rPr lang="en-PK" dirty="0"/>
              <a:t>s</a:t>
            </a:r>
            <a:r>
              <a:rPr lang="en-GB" dirty="0"/>
              <a:t>\’s </a:t>
            </a:r>
            <a:r>
              <a:rPr lang="en-PK" dirty="0"/>
              <a:t>a</a:t>
            </a:r>
            <a:r>
              <a:rPr lang="en-GB" dirty="0"/>
              <a:t>n</a:t>
            </a:r>
            <a:r>
              <a:rPr lang="en-PK" dirty="0"/>
              <a:t> </a:t>
            </a:r>
            <a:r>
              <a:rPr lang="en-GB" dirty="0"/>
              <a:t>e</a:t>
            </a:r>
            <a:r>
              <a:rPr lang="en-PK" dirty="0"/>
              <a:t>r</a:t>
            </a:r>
            <a:r>
              <a:rPr lang="en-GB" dirty="0"/>
              <a:t>r</a:t>
            </a:r>
            <a:r>
              <a:rPr lang="en-PK" dirty="0"/>
              <a:t>o</a:t>
            </a:r>
            <a:r>
              <a:rPr lang="en-GB" dirty="0"/>
              <a:t>r’;</a:t>
            </a:r>
          </a:p>
          <a:p>
            <a:pPr lvl="1"/>
            <a:r>
              <a:rPr lang="en-PK" dirty="0"/>
              <a:t>E</a:t>
            </a:r>
            <a:r>
              <a:rPr lang="en-GB" dirty="0"/>
              <a:t>scape characters </a:t>
            </a:r>
            <a:r>
              <a:rPr lang="en-PK" dirty="0"/>
              <a:t>a</a:t>
            </a:r>
            <a:r>
              <a:rPr lang="en-GB" dirty="0"/>
              <a:t>r</a:t>
            </a:r>
            <a:r>
              <a:rPr lang="en-PK" dirty="0"/>
              <a:t>e </a:t>
            </a:r>
            <a:r>
              <a:rPr lang="en-GB" dirty="0"/>
              <a:t>a</a:t>
            </a:r>
            <a:r>
              <a:rPr lang="en-PK" dirty="0"/>
              <a:t>l</a:t>
            </a:r>
            <a:r>
              <a:rPr lang="en-GB" dirty="0"/>
              <a:t>s</a:t>
            </a:r>
            <a:r>
              <a:rPr lang="en-PK" dirty="0"/>
              <a:t>o </a:t>
            </a:r>
            <a:r>
              <a:rPr lang="en-GB" dirty="0"/>
              <a:t>u</a:t>
            </a:r>
            <a:r>
              <a:rPr lang="en-PK" dirty="0"/>
              <a:t>s</a:t>
            </a:r>
            <a:r>
              <a:rPr lang="en-GB" dirty="0"/>
              <a:t>e</a:t>
            </a:r>
            <a:r>
              <a:rPr lang="en-PK" dirty="0"/>
              <a:t>d </a:t>
            </a:r>
            <a:r>
              <a:rPr lang="en-GB" dirty="0"/>
              <a:t>to insert various special characters into</a:t>
            </a:r>
            <a:r>
              <a:rPr lang="en-PK" dirty="0"/>
              <a:t> </a:t>
            </a:r>
            <a:r>
              <a:rPr lang="en-GB" dirty="0"/>
              <a:t>strings such as tabs, newlines, and carriage returns. </a:t>
            </a:r>
            <a:r>
              <a:rPr lang="en-PK" dirty="0"/>
              <a:t> </a:t>
            </a:r>
            <a:r>
              <a:rPr lang="en-GB" b="1" dirty="0">
                <a:solidFill>
                  <a:schemeClr val="accent5"/>
                </a:solidFill>
              </a:rPr>
              <a:t>\t</a:t>
            </a:r>
            <a:r>
              <a:rPr lang="en-PK" b="1" dirty="0">
                <a:solidFill>
                  <a:schemeClr val="accent5"/>
                </a:solidFill>
              </a:rPr>
              <a:t>  </a:t>
            </a:r>
            <a:r>
              <a:rPr lang="en-GB" b="1" dirty="0">
                <a:solidFill>
                  <a:schemeClr val="accent5"/>
                </a:solidFill>
              </a:rPr>
              <a:t> \n</a:t>
            </a:r>
            <a:r>
              <a:rPr lang="en-PK" b="1" dirty="0">
                <a:solidFill>
                  <a:schemeClr val="accent5"/>
                </a:solidFill>
              </a:rPr>
              <a:t>  </a:t>
            </a:r>
            <a:r>
              <a:rPr lang="en-GB" b="1" dirty="0">
                <a:solidFill>
                  <a:schemeClr val="accent5"/>
                </a:solidFill>
              </a:rPr>
              <a:t> \r</a:t>
            </a:r>
            <a:endParaRPr lang="en-PK" b="1" dirty="0">
              <a:solidFill>
                <a:schemeClr val="accent5"/>
              </a:solidFill>
            </a:endParaRPr>
          </a:p>
          <a:p>
            <a:pPr marL="457200" lvl="1" indent="0">
              <a:buNone/>
            </a:pPr>
            <a:r>
              <a:rPr lang="en-PK" dirty="0"/>
              <a:t>		</a:t>
            </a:r>
            <a:r>
              <a:rPr lang="en-GB" dirty="0"/>
              <a:t>$heading = "Date\</a:t>
            </a:r>
            <a:r>
              <a:rPr lang="en-GB" dirty="0" err="1"/>
              <a:t>tName</a:t>
            </a:r>
            <a:r>
              <a:rPr lang="en-GB" dirty="0"/>
              <a:t>\</a:t>
            </a:r>
            <a:r>
              <a:rPr lang="en-GB" dirty="0" err="1"/>
              <a:t>tPayment</a:t>
            </a:r>
            <a:r>
              <a:rPr lang="en-GB" dirty="0"/>
              <a:t>";</a:t>
            </a:r>
          </a:p>
          <a:p>
            <a:pPr lvl="2"/>
            <a:r>
              <a:rPr lang="en-GB" dirty="0"/>
              <a:t>These backslash-preceded characters work only in double-quoted strings.</a:t>
            </a:r>
            <a:endParaRPr lang="en-PK" dirty="0"/>
          </a:p>
          <a:p>
            <a:pPr lvl="2"/>
            <a:r>
              <a:rPr lang="en-GB" dirty="0"/>
              <a:t>Within single-quoted strings, only (\') and (\\) are recognized as escaped characters.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34A66C-E509-4F75-B7B8-F95ED86E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637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467DA-414C-4E16-B058-F0791B4AF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Multiple-Line Commands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F0F0A-E7B3-4408-BF3C-4B90A45AF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Example 3-6. A multiline string echo statement</a:t>
            </a:r>
          </a:p>
          <a:p>
            <a:pPr marL="457200" lvl="1" indent="0">
              <a:buNone/>
            </a:pPr>
            <a:r>
              <a:rPr lang="en-GB" dirty="0"/>
              <a:t>&lt;?php</a:t>
            </a:r>
          </a:p>
          <a:p>
            <a:pPr marL="457200" lvl="1" indent="0">
              <a:buNone/>
            </a:pPr>
            <a:r>
              <a:rPr lang="en-GB" dirty="0"/>
              <a:t>$author = "Steve Ballmer";</a:t>
            </a:r>
          </a:p>
          <a:p>
            <a:pPr marL="457200" lvl="1" indent="0">
              <a:buNone/>
            </a:pPr>
            <a:r>
              <a:rPr lang="en-GB" dirty="0"/>
              <a:t>echo "Developers, Developers, developers, developers, developers,</a:t>
            </a:r>
          </a:p>
          <a:p>
            <a:pPr marL="457200" lvl="1" indent="0">
              <a:buNone/>
            </a:pPr>
            <a:r>
              <a:rPr lang="en-GB" dirty="0"/>
              <a:t>developers, developers, developers, developers!</a:t>
            </a:r>
          </a:p>
          <a:p>
            <a:pPr marL="457200" lvl="1" indent="0">
              <a:buNone/>
            </a:pPr>
            <a:r>
              <a:rPr lang="en-GB" dirty="0"/>
              <a:t>- $author.";</a:t>
            </a:r>
          </a:p>
          <a:p>
            <a:pPr marL="457200" lvl="1" indent="0">
              <a:buNone/>
            </a:pPr>
            <a:r>
              <a:rPr lang="en-GB" dirty="0"/>
              <a:t>?&gt;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2E2118-7B46-49D2-A564-6E243505B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3304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72268-C7C2-4546-B3B5-03D2E02DB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Variable Typing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5515F-2CFB-4448-B827-602A6AA091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PHP is a very loosely typed language. </a:t>
            </a:r>
            <a:endParaRPr lang="en-PK" dirty="0"/>
          </a:p>
          <a:p>
            <a:pPr lvl="1"/>
            <a:r>
              <a:rPr lang="en-GB" dirty="0"/>
              <a:t>variables do not have to be</a:t>
            </a:r>
            <a:r>
              <a:rPr lang="en-PK" dirty="0"/>
              <a:t> </a:t>
            </a:r>
            <a:r>
              <a:rPr lang="en-GB" dirty="0"/>
              <a:t>declared before they are used</a:t>
            </a:r>
            <a:endParaRPr lang="en-PK" dirty="0"/>
          </a:p>
          <a:p>
            <a:pPr lvl="1"/>
            <a:r>
              <a:rPr lang="en-GB" dirty="0"/>
              <a:t>variables </a:t>
            </a:r>
            <a:r>
              <a:rPr lang="en-PK" dirty="0"/>
              <a:t>a</a:t>
            </a:r>
            <a:r>
              <a:rPr lang="en-GB" dirty="0"/>
              <a:t>r</a:t>
            </a:r>
            <a:r>
              <a:rPr lang="en-PK" dirty="0"/>
              <a:t>e </a:t>
            </a:r>
            <a:r>
              <a:rPr lang="en-GB" dirty="0"/>
              <a:t>c</a:t>
            </a:r>
            <a:r>
              <a:rPr lang="en-PK" dirty="0"/>
              <a:t>o</a:t>
            </a:r>
            <a:r>
              <a:rPr lang="en-GB" dirty="0"/>
              <a:t>n</a:t>
            </a:r>
            <a:r>
              <a:rPr lang="en-PK" dirty="0"/>
              <a:t>v</a:t>
            </a:r>
            <a:r>
              <a:rPr lang="en-GB" dirty="0"/>
              <a:t>e</a:t>
            </a:r>
            <a:r>
              <a:rPr lang="en-PK" dirty="0"/>
              <a:t>r</a:t>
            </a:r>
            <a:r>
              <a:rPr lang="en-GB" dirty="0"/>
              <a:t>t</a:t>
            </a:r>
            <a:r>
              <a:rPr lang="en-PK" dirty="0"/>
              <a:t>e</a:t>
            </a:r>
            <a:r>
              <a:rPr lang="en-GB" dirty="0"/>
              <a:t>d</a:t>
            </a:r>
            <a:r>
              <a:rPr lang="en-PK" dirty="0"/>
              <a:t> </a:t>
            </a:r>
            <a:r>
              <a:rPr lang="en-GB" dirty="0"/>
              <a:t>to the type</a:t>
            </a:r>
            <a:r>
              <a:rPr lang="en-PK" dirty="0"/>
              <a:t> </a:t>
            </a:r>
            <a:r>
              <a:rPr lang="en-GB" dirty="0"/>
              <a:t>required by their context when they are accessed.</a:t>
            </a:r>
          </a:p>
          <a:p>
            <a:r>
              <a:rPr lang="en-GB" dirty="0"/>
              <a:t>Example 3-10. Automatic conversion from a number to a string</a:t>
            </a:r>
          </a:p>
          <a:p>
            <a:pPr marL="457200" lvl="1" indent="0">
              <a:buNone/>
            </a:pPr>
            <a:r>
              <a:rPr lang="en-GB" dirty="0"/>
              <a:t>&lt;?php</a:t>
            </a:r>
          </a:p>
          <a:p>
            <a:pPr marL="457200" lvl="1" indent="0">
              <a:buNone/>
            </a:pPr>
            <a:r>
              <a:rPr lang="en-GB" dirty="0"/>
              <a:t>$number = 12345 * 67890;</a:t>
            </a:r>
            <a:r>
              <a:rPr lang="en-PK" dirty="0"/>
              <a:t>		// $</a:t>
            </a:r>
            <a:r>
              <a:rPr lang="en-GB" dirty="0"/>
              <a:t>n</a:t>
            </a:r>
            <a:r>
              <a:rPr lang="en-PK" dirty="0"/>
              <a:t>u</a:t>
            </a:r>
            <a:r>
              <a:rPr lang="en-GB" dirty="0"/>
              <a:t>m</a:t>
            </a:r>
            <a:r>
              <a:rPr lang="en-PK" dirty="0"/>
              <a:t>b</a:t>
            </a:r>
            <a:r>
              <a:rPr lang="en-GB" dirty="0"/>
              <a:t>e</a:t>
            </a:r>
            <a:r>
              <a:rPr lang="en-PK" dirty="0"/>
              <a:t>r </a:t>
            </a:r>
            <a:r>
              <a:rPr lang="en-GB" dirty="0" err="1"/>
              <a:t>i</a:t>
            </a:r>
            <a:r>
              <a:rPr lang="en-PK" dirty="0"/>
              <a:t>s </a:t>
            </a:r>
            <a:r>
              <a:rPr lang="en-GB" dirty="0"/>
              <a:t>a</a:t>
            </a:r>
            <a:r>
              <a:rPr lang="en-PK" dirty="0"/>
              <a:t> </a:t>
            </a:r>
            <a:r>
              <a:rPr lang="en-GB" dirty="0"/>
              <a:t>n</a:t>
            </a:r>
            <a:r>
              <a:rPr lang="en-PK" dirty="0"/>
              <a:t>u</a:t>
            </a:r>
            <a:r>
              <a:rPr lang="en-GB" dirty="0"/>
              <a:t>m</a:t>
            </a:r>
            <a:r>
              <a:rPr lang="en-PK" dirty="0"/>
              <a:t>e</a:t>
            </a:r>
            <a:r>
              <a:rPr lang="en-GB" dirty="0"/>
              <a:t>r</a:t>
            </a:r>
            <a:r>
              <a:rPr lang="en-PK" dirty="0" err="1"/>
              <a:t>i</a:t>
            </a:r>
            <a:r>
              <a:rPr lang="en-GB" dirty="0"/>
              <a:t>c</a:t>
            </a:r>
            <a:r>
              <a:rPr lang="en-PK" dirty="0"/>
              <a:t> </a:t>
            </a:r>
            <a:r>
              <a:rPr lang="en-GB" dirty="0"/>
              <a:t>v</a:t>
            </a:r>
            <a:r>
              <a:rPr lang="en-PK" dirty="0"/>
              <a:t>a</a:t>
            </a:r>
            <a:r>
              <a:rPr lang="en-GB" dirty="0"/>
              <a:t>r</a:t>
            </a:r>
            <a:r>
              <a:rPr lang="en-PK" dirty="0" err="1"/>
              <a:t>i</a:t>
            </a:r>
            <a:r>
              <a:rPr lang="en-GB" dirty="0"/>
              <a:t>a</a:t>
            </a:r>
            <a:r>
              <a:rPr lang="en-PK" dirty="0"/>
              <a:t>b</a:t>
            </a:r>
            <a:r>
              <a:rPr lang="en-GB" dirty="0"/>
              <a:t>l</a:t>
            </a:r>
            <a:r>
              <a:rPr lang="en-PK" dirty="0"/>
              <a:t>e</a:t>
            </a:r>
            <a:endParaRPr lang="en-GB" dirty="0"/>
          </a:p>
          <a:p>
            <a:pPr marL="457200" lvl="1" indent="0">
              <a:buNone/>
            </a:pPr>
            <a:r>
              <a:rPr lang="en-GB" dirty="0"/>
              <a:t>echo </a:t>
            </a:r>
            <a:r>
              <a:rPr lang="en-GB" dirty="0" err="1"/>
              <a:t>substr</a:t>
            </a:r>
            <a:r>
              <a:rPr lang="en-GB" dirty="0"/>
              <a:t>($number, 3, 1);</a:t>
            </a:r>
            <a:r>
              <a:rPr lang="en-PK" dirty="0"/>
              <a:t>	// $</a:t>
            </a:r>
            <a:r>
              <a:rPr lang="en-GB" dirty="0"/>
              <a:t>n</a:t>
            </a:r>
            <a:r>
              <a:rPr lang="en-PK" dirty="0"/>
              <a:t>u</a:t>
            </a:r>
            <a:r>
              <a:rPr lang="en-GB" dirty="0"/>
              <a:t>m</a:t>
            </a:r>
            <a:r>
              <a:rPr lang="en-PK" dirty="0"/>
              <a:t>b</a:t>
            </a:r>
            <a:r>
              <a:rPr lang="en-GB" dirty="0"/>
              <a:t>e</a:t>
            </a:r>
            <a:r>
              <a:rPr lang="en-PK" dirty="0"/>
              <a:t>r </a:t>
            </a:r>
            <a:r>
              <a:rPr lang="en-GB" dirty="0" err="1"/>
              <a:t>i</a:t>
            </a:r>
            <a:r>
              <a:rPr lang="en-PK" dirty="0"/>
              <a:t>s </a:t>
            </a:r>
            <a:r>
              <a:rPr lang="en-GB" dirty="0"/>
              <a:t>a</a:t>
            </a:r>
            <a:r>
              <a:rPr lang="en-PK" dirty="0"/>
              <a:t> </a:t>
            </a:r>
            <a:r>
              <a:rPr lang="en-GB" dirty="0"/>
              <a:t>n</a:t>
            </a:r>
            <a:r>
              <a:rPr lang="en-PK" dirty="0" err="1"/>
              <a:t>i</a:t>
            </a:r>
            <a:r>
              <a:rPr lang="en-GB" dirty="0"/>
              <a:t>n</a:t>
            </a:r>
            <a:r>
              <a:rPr lang="en-PK" dirty="0"/>
              <a:t>e-</a:t>
            </a:r>
            <a:r>
              <a:rPr lang="en-GB" dirty="0"/>
              <a:t>c</a:t>
            </a:r>
            <a:r>
              <a:rPr lang="en-PK" dirty="0"/>
              <a:t>h</a:t>
            </a:r>
            <a:r>
              <a:rPr lang="en-GB" dirty="0"/>
              <a:t>a</a:t>
            </a:r>
            <a:r>
              <a:rPr lang="en-PK" dirty="0"/>
              <a:t>r</a:t>
            </a:r>
            <a:r>
              <a:rPr lang="en-GB" dirty="0"/>
              <a:t>a</a:t>
            </a:r>
            <a:r>
              <a:rPr lang="en-PK" dirty="0"/>
              <a:t>c</a:t>
            </a:r>
            <a:r>
              <a:rPr lang="en-GB" dirty="0"/>
              <a:t>t</a:t>
            </a:r>
            <a:r>
              <a:rPr lang="en-PK" dirty="0"/>
              <a:t>e</a:t>
            </a:r>
            <a:r>
              <a:rPr lang="en-GB" dirty="0"/>
              <a:t>r</a:t>
            </a:r>
            <a:r>
              <a:rPr lang="en-PK" dirty="0"/>
              <a:t> s</a:t>
            </a:r>
            <a:r>
              <a:rPr lang="en-GB" dirty="0"/>
              <a:t>t</a:t>
            </a:r>
            <a:r>
              <a:rPr lang="en-PK" dirty="0"/>
              <a:t>r</a:t>
            </a:r>
            <a:r>
              <a:rPr lang="en-GB" dirty="0" err="1"/>
              <a:t>i</a:t>
            </a:r>
            <a:r>
              <a:rPr lang="en-PK" dirty="0"/>
              <a:t>n</a:t>
            </a:r>
            <a:r>
              <a:rPr lang="en-GB" dirty="0"/>
              <a:t>g</a:t>
            </a:r>
          </a:p>
          <a:p>
            <a:pPr marL="457200" lvl="1" indent="0">
              <a:buNone/>
            </a:pPr>
            <a:r>
              <a:rPr lang="en-GB" dirty="0"/>
              <a:t>?&gt;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CD5805-2289-427F-A9F3-A2BA48C59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6203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AECBD-5757-41FF-A235-1BA640943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Constants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39C226-1A4A-4132-8A08-E846DB1F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526721"/>
            <a:ext cx="11279909" cy="4917110"/>
          </a:xfrm>
        </p:spPr>
        <p:txBody>
          <a:bodyPr>
            <a:normAutofit/>
          </a:bodyPr>
          <a:lstStyle/>
          <a:p>
            <a:r>
              <a:rPr lang="en-GB" dirty="0"/>
              <a:t>H</a:t>
            </a:r>
            <a:r>
              <a:rPr lang="en-PK" dirty="0"/>
              <a:t>o</a:t>
            </a:r>
            <a:r>
              <a:rPr lang="en-GB" dirty="0"/>
              <a:t>l</a:t>
            </a:r>
            <a:r>
              <a:rPr lang="en-PK" dirty="0"/>
              <a:t>d</a:t>
            </a:r>
            <a:r>
              <a:rPr lang="en-GB" dirty="0"/>
              <a:t>s</a:t>
            </a:r>
            <a:r>
              <a:rPr lang="en-PK" dirty="0"/>
              <a:t> </a:t>
            </a:r>
            <a:r>
              <a:rPr lang="en-GB" dirty="0" err="1"/>
              <a:t>i</a:t>
            </a:r>
            <a:r>
              <a:rPr lang="en-PK" dirty="0"/>
              <a:t>n</a:t>
            </a:r>
            <a:r>
              <a:rPr lang="en-GB" dirty="0"/>
              <a:t>f</a:t>
            </a:r>
            <a:r>
              <a:rPr lang="en-PK" dirty="0"/>
              <a:t>o</a:t>
            </a:r>
            <a:r>
              <a:rPr lang="en-GB" dirty="0"/>
              <a:t>r</a:t>
            </a:r>
            <a:r>
              <a:rPr lang="en-PK" dirty="0"/>
              <a:t>m</a:t>
            </a:r>
            <a:r>
              <a:rPr lang="en-GB" dirty="0"/>
              <a:t>a</a:t>
            </a:r>
            <a:r>
              <a:rPr lang="en-PK" dirty="0"/>
              <a:t>t</a:t>
            </a:r>
            <a:r>
              <a:rPr lang="en-GB" dirty="0" err="1"/>
              <a:t>i</a:t>
            </a:r>
            <a:r>
              <a:rPr lang="en-PK" dirty="0"/>
              <a:t>o</a:t>
            </a:r>
            <a:r>
              <a:rPr lang="en-GB" dirty="0"/>
              <a:t>n</a:t>
            </a:r>
            <a:r>
              <a:rPr lang="en-PK" dirty="0"/>
              <a:t> </a:t>
            </a:r>
            <a:r>
              <a:rPr lang="en-GB" dirty="0"/>
              <a:t>t</a:t>
            </a:r>
            <a:r>
              <a:rPr lang="en-PK" dirty="0"/>
              <a:t>h</a:t>
            </a:r>
            <a:r>
              <a:rPr lang="en-GB" dirty="0"/>
              <a:t>a</a:t>
            </a:r>
            <a:r>
              <a:rPr lang="en-PK" dirty="0"/>
              <a:t>t </a:t>
            </a:r>
            <a:r>
              <a:rPr lang="en-GB" dirty="0"/>
              <a:t>once defined, cannot be altered</a:t>
            </a:r>
            <a:r>
              <a:rPr lang="en-PK" dirty="0"/>
              <a:t>.</a:t>
            </a:r>
          </a:p>
          <a:p>
            <a:r>
              <a:rPr lang="en-PK" dirty="0"/>
              <a:t>C</a:t>
            </a:r>
            <a:r>
              <a:rPr lang="en-GB" dirty="0" err="1"/>
              <a:t>onstants</a:t>
            </a:r>
            <a:r>
              <a:rPr lang="en-GB" dirty="0"/>
              <a:t> must </a:t>
            </a:r>
            <a:r>
              <a:rPr lang="en-GB" i="1" dirty="0"/>
              <a:t>not </a:t>
            </a:r>
            <a:r>
              <a:rPr lang="en-GB" dirty="0"/>
              <a:t>be prefaced with a $</a:t>
            </a:r>
            <a:r>
              <a:rPr lang="en-PK" dirty="0"/>
              <a:t>.</a:t>
            </a:r>
            <a:endParaRPr lang="en-GB" dirty="0"/>
          </a:p>
          <a:p>
            <a:r>
              <a:rPr lang="en-GB" dirty="0" err="1"/>
              <a:t>Ar</a:t>
            </a:r>
            <a:r>
              <a:rPr lang="en-PK" dirty="0"/>
              <a:t>e </a:t>
            </a:r>
            <a:r>
              <a:rPr lang="en-GB" dirty="0"/>
              <a:t>define</a:t>
            </a:r>
            <a:r>
              <a:rPr lang="en-PK" dirty="0"/>
              <a:t>d</a:t>
            </a:r>
            <a:r>
              <a:rPr lang="en-GB" dirty="0"/>
              <a:t> using the define function.</a:t>
            </a:r>
            <a:endParaRPr lang="en-PK" dirty="0"/>
          </a:p>
          <a:p>
            <a:r>
              <a:rPr lang="en-GB" dirty="0"/>
              <a:t>It is generally considered a good practice to use only uppercase for constant variable</a:t>
            </a:r>
            <a:r>
              <a:rPr lang="en-PK" dirty="0"/>
              <a:t> </a:t>
            </a:r>
            <a:r>
              <a:rPr lang="en-GB" dirty="0"/>
              <a:t>names.</a:t>
            </a:r>
            <a:endParaRPr lang="en-PK" dirty="0"/>
          </a:p>
          <a:p>
            <a:r>
              <a:rPr lang="en-PK" dirty="0"/>
              <a:t>E</a:t>
            </a:r>
            <a:r>
              <a:rPr lang="en-GB" dirty="0"/>
              <a:t>x</a:t>
            </a:r>
            <a:r>
              <a:rPr lang="en-PK" dirty="0"/>
              <a:t>a</a:t>
            </a:r>
            <a:r>
              <a:rPr lang="en-GB" dirty="0"/>
              <a:t>m</a:t>
            </a:r>
            <a:r>
              <a:rPr lang="en-PK" dirty="0"/>
              <a:t>p</a:t>
            </a:r>
            <a:r>
              <a:rPr lang="en-GB" dirty="0"/>
              <a:t>l</a:t>
            </a:r>
            <a:r>
              <a:rPr lang="en-PK" dirty="0"/>
              <a:t>e:</a:t>
            </a:r>
          </a:p>
          <a:p>
            <a:pPr marL="457200" lvl="1" indent="0">
              <a:buNone/>
            </a:pPr>
            <a:r>
              <a:rPr lang="en-GB" sz="3000" dirty="0"/>
              <a:t>define(“</a:t>
            </a:r>
            <a:r>
              <a:rPr lang="en-PK" sz="3000" dirty="0"/>
              <a:t>P</a:t>
            </a:r>
            <a:r>
              <a:rPr lang="en-GB" sz="3000" dirty="0"/>
              <a:t>I", “</a:t>
            </a:r>
            <a:r>
              <a:rPr lang="en-PK" sz="3000" dirty="0"/>
              <a:t>3.14</a:t>
            </a:r>
            <a:r>
              <a:rPr lang="en-GB" sz="3000" dirty="0"/>
              <a:t>");</a:t>
            </a:r>
            <a:endParaRPr lang="en-PK" sz="3000" dirty="0"/>
          </a:p>
          <a:p>
            <a:pPr marL="457200" lvl="1" indent="0">
              <a:buNone/>
            </a:pPr>
            <a:r>
              <a:rPr lang="en-PK" sz="3000" dirty="0"/>
              <a:t>echo PI;</a:t>
            </a:r>
          </a:p>
          <a:p>
            <a:pPr marL="457200" lvl="1" indent="0">
              <a:buNone/>
            </a:pPr>
            <a:r>
              <a:rPr lang="en-PK" dirty="0"/>
              <a:t>$</a:t>
            </a:r>
            <a:r>
              <a:rPr lang="en-GB" dirty="0"/>
              <a:t>p</a:t>
            </a:r>
            <a:r>
              <a:rPr lang="en-PK" dirty="0"/>
              <a:t> = </a:t>
            </a:r>
            <a:r>
              <a:rPr lang="en-GB" dirty="0"/>
              <a:t>P</a:t>
            </a:r>
            <a:r>
              <a:rPr lang="en-PK" dirty="0"/>
              <a:t>I;</a:t>
            </a:r>
          </a:p>
          <a:p>
            <a:pPr marL="457200" lvl="1" indent="0">
              <a:buNone/>
            </a:pPr>
            <a:r>
              <a:rPr lang="en-PK" dirty="0"/>
              <a:t>e</a:t>
            </a:r>
            <a:r>
              <a:rPr lang="en-GB" dirty="0"/>
              <a:t>c</a:t>
            </a:r>
            <a:r>
              <a:rPr lang="en-PK" dirty="0"/>
              <a:t>h</a:t>
            </a:r>
            <a:r>
              <a:rPr lang="en-GB" dirty="0"/>
              <a:t>o</a:t>
            </a:r>
            <a:r>
              <a:rPr lang="en-PK" dirty="0"/>
              <a:t> $p;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8487C2-B17E-483B-A75B-92BC4F4C0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0055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D5176-81F3-4DDF-A4B7-C1D2EE68B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The Difference Between the echo and print Commands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FD10E-467E-4037-ABB2-69179F439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PK" dirty="0"/>
              <a:t>B</a:t>
            </a:r>
            <a:r>
              <a:rPr lang="en-GB" dirty="0" err="1"/>
              <a:t>oth</a:t>
            </a:r>
            <a:r>
              <a:rPr lang="en-GB" dirty="0"/>
              <a:t> used to output data to the screen</a:t>
            </a:r>
            <a:r>
              <a:rPr lang="en-PK" dirty="0"/>
              <a:t>.</a:t>
            </a:r>
          </a:p>
          <a:p>
            <a:r>
              <a:rPr lang="en-GB" b="1" dirty="0"/>
              <a:t>print</a:t>
            </a:r>
            <a:r>
              <a:rPr lang="en-GB" dirty="0"/>
              <a:t> is a function-like construct that takes a single parameter</a:t>
            </a:r>
            <a:r>
              <a:rPr lang="en-PK" dirty="0"/>
              <a:t> </a:t>
            </a:r>
            <a:r>
              <a:rPr lang="en-GB" dirty="0"/>
              <a:t>and has a return value (which is always 1)</a:t>
            </a:r>
            <a:endParaRPr lang="en-PK" dirty="0"/>
          </a:p>
          <a:p>
            <a:r>
              <a:rPr lang="en-GB" b="1" dirty="0"/>
              <a:t>echo </a:t>
            </a:r>
            <a:r>
              <a:rPr lang="en-GB" dirty="0"/>
              <a:t>is </a:t>
            </a:r>
            <a:r>
              <a:rPr lang="en-PK" dirty="0"/>
              <a:t>s</a:t>
            </a:r>
            <a:r>
              <a:rPr lang="en-GB" dirty="0"/>
              <a:t>l</a:t>
            </a:r>
            <a:r>
              <a:rPr lang="en-PK" dirty="0" err="1"/>
              <a:t>i</a:t>
            </a:r>
            <a:r>
              <a:rPr lang="en-GB" dirty="0"/>
              <a:t>g</a:t>
            </a:r>
            <a:r>
              <a:rPr lang="en-PK" dirty="0"/>
              <a:t>h</a:t>
            </a:r>
            <a:r>
              <a:rPr lang="en-GB" dirty="0"/>
              <a:t>t</a:t>
            </a:r>
            <a:r>
              <a:rPr lang="en-PK" dirty="0"/>
              <a:t>l</a:t>
            </a:r>
            <a:r>
              <a:rPr lang="en-GB" dirty="0"/>
              <a:t>y faster than print in general text output,</a:t>
            </a:r>
            <a:r>
              <a:rPr lang="en-PK" dirty="0"/>
              <a:t> </a:t>
            </a:r>
            <a:r>
              <a:rPr lang="en-GB" dirty="0"/>
              <a:t>because it doesn’t </a:t>
            </a:r>
            <a:r>
              <a:rPr lang="en-PK" dirty="0"/>
              <a:t>h</a:t>
            </a:r>
            <a:r>
              <a:rPr lang="en-GB" dirty="0"/>
              <a:t>a</a:t>
            </a:r>
            <a:r>
              <a:rPr lang="en-PK" dirty="0"/>
              <a:t>s</a:t>
            </a:r>
            <a:r>
              <a:rPr lang="en-GB" dirty="0"/>
              <a:t> a return value.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C2B6DC-B557-448F-B4DF-BDB32640D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596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2C557-78CD-4AAA-B5BB-318344C83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Function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6E814-AFC4-4593-96A7-CFCD9DC44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526720"/>
            <a:ext cx="11279909" cy="5194753"/>
          </a:xfrm>
        </p:spPr>
        <p:txBody>
          <a:bodyPr>
            <a:normAutofit fontScale="70000" lnSpcReduction="20000"/>
          </a:bodyPr>
          <a:lstStyle/>
          <a:p>
            <a:r>
              <a:rPr lang="en-GB" sz="3900" dirty="0"/>
              <a:t>Used to separate out sections of code that perform a particular task.</a:t>
            </a:r>
            <a:endParaRPr lang="en-PK" sz="3900" dirty="0"/>
          </a:p>
          <a:p>
            <a:r>
              <a:rPr lang="en-PK" sz="3900" dirty="0"/>
              <a:t>W</a:t>
            </a:r>
            <a:r>
              <a:rPr lang="en-GB" sz="3900" dirty="0"/>
              <a:t>ill not execute automatically when a page loads</a:t>
            </a:r>
            <a:r>
              <a:rPr lang="en-PK" sz="3900" dirty="0"/>
              <a:t> but </a:t>
            </a:r>
            <a:r>
              <a:rPr lang="en-GB" sz="3900" dirty="0"/>
              <a:t>executed by a call to the function</a:t>
            </a:r>
            <a:r>
              <a:rPr lang="en-PK" sz="3900" dirty="0"/>
              <a:t>.</a:t>
            </a:r>
          </a:p>
          <a:p>
            <a:endParaRPr lang="en-PK" dirty="0"/>
          </a:p>
          <a:p>
            <a:r>
              <a:rPr lang="en-GB" sz="4000" dirty="0"/>
              <a:t>Example 3-12. A simple function declaration</a:t>
            </a:r>
          </a:p>
          <a:p>
            <a:pPr marL="457200" lvl="1" indent="0">
              <a:buNone/>
            </a:pPr>
            <a:r>
              <a:rPr lang="en-GB" sz="4000" dirty="0"/>
              <a:t>&lt;?php</a:t>
            </a:r>
          </a:p>
          <a:p>
            <a:pPr marL="457200" lvl="1" indent="0">
              <a:buNone/>
            </a:pPr>
            <a:r>
              <a:rPr lang="en-GB" sz="4000" dirty="0"/>
              <a:t>function </a:t>
            </a:r>
            <a:r>
              <a:rPr lang="en-GB" sz="4000" dirty="0" err="1"/>
              <a:t>longdate</a:t>
            </a:r>
            <a:r>
              <a:rPr lang="en-GB" sz="4000" dirty="0"/>
              <a:t>($timestamp)</a:t>
            </a:r>
          </a:p>
          <a:p>
            <a:pPr marL="457200" lvl="1" indent="0">
              <a:buNone/>
            </a:pPr>
            <a:r>
              <a:rPr lang="en-GB" sz="4000" dirty="0"/>
              <a:t>{</a:t>
            </a:r>
          </a:p>
          <a:p>
            <a:pPr marL="457200" lvl="1" indent="0">
              <a:buNone/>
            </a:pPr>
            <a:r>
              <a:rPr lang="en-GB" sz="4000" dirty="0"/>
              <a:t>return date("l F </a:t>
            </a:r>
            <a:r>
              <a:rPr lang="en-GB" sz="4000" dirty="0" err="1"/>
              <a:t>jS</a:t>
            </a:r>
            <a:r>
              <a:rPr lang="en-GB" sz="4000" dirty="0"/>
              <a:t> Y", $timestamp);</a:t>
            </a:r>
          </a:p>
          <a:p>
            <a:pPr marL="457200" lvl="1" indent="0">
              <a:buNone/>
            </a:pPr>
            <a:r>
              <a:rPr lang="en-GB" sz="4000" dirty="0"/>
              <a:t>}</a:t>
            </a:r>
            <a:endParaRPr lang="en-PK" sz="4000" dirty="0"/>
          </a:p>
          <a:p>
            <a:pPr marL="457200" lvl="1" indent="0">
              <a:buNone/>
            </a:pPr>
            <a:r>
              <a:rPr lang="en-GB" sz="4000" dirty="0"/>
              <a:t>echo </a:t>
            </a:r>
            <a:r>
              <a:rPr lang="en-GB" sz="4000" dirty="0" err="1"/>
              <a:t>longdate</a:t>
            </a:r>
            <a:r>
              <a:rPr lang="en-GB" sz="4000" dirty="0"/>
              <a:t>(time());</a:t>
            </a:r>
            <a:r>
              <a:rPr lang="en-PK" sz="4000" dirty="0"/>
              <a:t>	</a:t>
            </a:r>
            <a:endParaRPr lang="en-GB" sz="4000" dirty="0"/>
          </a:p>
          <a:p>
            <a:pPr marL="457200" lvl="1" indent="0">
              <a:buNone/>
            </a:pPr>
            <a:r>
              <a:rPr lang="en-GB" sz="4000" dirty="0"/>
              <a:t>?&gt;</a:t>
            </a:r>
            <a:r>
              <a:rPr lang="en-PK" sz="4000" dirty="0"/>
              <a:t> </a:t>
            </a:r>
          </a:p>
          <a:p>
            <a:pPr marL="457200" lvl="1" indent="0">
              <a:buNone/>
            </a:pPr>
            <a:r>
              <a:rPr lang="en-PK" sz="2600" dirty="0"/>
              <a:t>//</a:t>
            </a:r>
            <a:r>
              <a:rPr lang="en-GB" sz="2600" dirty="0"/>
              <a:t>This function takes a Unix timestamp (an integer number representing a date and</a:t>
            </a:r>
            <a:r>
              <a:rPr lang="en-PK" sz="2600" dirty="0"/>
              <a:t> </a:t>
            </a:r>
            <a:r>
              <a:rPr lang="en-GB" sz="2600" dirty="0"/>
              <a:t>time based on the number of seconds since 00:00 a.m. on January 1, 1970) as its input</a:t>
            </a:r>
            <a:r>
              <a:rPr lang="en-PK" sz="2600" dirty="0"/>
              <a:t> </a:t>
            </a:r>
            <a:r>
              <a:rPr lang="en-GB" sz="2600" dirty="0"/>
              <a:t>and then calls the PHP date function with the correct format string to return a date</a:t>
            </a:r>
            <a:r>
              <a:rPr lang="en-PK" sz="2600" dirty="0"/>
              <a:t> </a:t>
            </a:r>
            <a:r>
              <a:rPr lang="en-GB" sz="2600" dirty="0"/>
              <a:t>in the format </a:t>
            </a:r>
            <a:r>
              <a:rPr lang="en-GB" sz="2600" b="1" dirty="0">
                <a:solidFill>
                  <a:schemeClr val="accent5"/>
                </a:solidFill>
              </a:rPr>
              <a:t>Thursday January 30th 2020</a:t>
            </a:r>
            <a:r>
              <a:rPr lang="en-GB" sz="2600" dirty="0"/>
              <a:t>.</a:t>
            </a:r>
            <a:endParaRPr lang="en-PK" sz="2600" dirty="0"/>
          </a:p>
          <a:p>
            <a:pPr marL="457200" lvl="1" indent="0">
              <a:buNone/>
            </a:pP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280FB0-97AF-402B-8B71-4CBB4CEC3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5666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36308-2AC6-4A4A-AF2F-1309F48EC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Variable Scope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0197B-97C2-4263-B440-A09695DC3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Boundary within which a variable is accessible to code.</a:t>
            </a:r>
          </a:p>
          <a:p>
            <a:r>
              <a:rPr lang="en-GB" dirty="0"/>
              <a:t>When a variable is accessed outside its scope it will cause PHP error </a:t>
            </a:r>
            <a:r>
              <a:rPr lang="en-GB" i="1" dirty="0"/>
              <a:t>Undefined Variable</a:t>
            </a:r>
            <a:r>
              <a:rPr lang="en-GB" dirty="0"/>
              <a:t>.</a:t>
            </a:r>
          </a:p>
          <a:p>
            <a:r>
              <a:rPr lang="en-GB" dirty="0"/>
              <a:t>Local variables</a:t>
            </a:r>
          </a:p>
          <a:p>
            <a:pPr lvl="1"/>
            <a:r>
              <a:rPr lang="en-GB" dirty="0"/>
              <a:t>Created and accessed only within a function. </a:t>
            </a:r>
          </a:p>
          <a:p>
            <a:pPr lvl="1"/>
            <a:r>
              <a:rPr lang="en-GB" dirty="0"/>
              <a:t>These are temporary variables that are used to store partially processed results prior to the function’s return.</a:t>
            </a:r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64DEC0-9BEF-4826-81E3-CE95880D3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611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10632-CF6B-44DE-BFCE-8C1C92B2E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Variable Scope</a:t>
            </a:r>
            <a:r>
              <a:rPr lang="en-PK" dirty="0"/>
              <a:t> - </a:t>
            </a:r>
            <a:r>
              <a:rPr lang="en-GB" dirty="0"/>
              <a:t>Local variables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F25D0-A0CB-4780-9338-55C928D28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526720"/>
            <a:ext cx="11279909" cy="5194753"/>
          </a:xfrm>
        </p:spPr>
        <p:txBody>
          <a:bodyPr>
            <a:normAutofit fontScale="92500" lnSpcReduction="20000"/>
          </a:bodyPr>
          <a:lstStyle/>
          <a:p>
            <a:r>
              <a:rPr lang="en-GB" i="1" dirty="0"/>
              <a:t>Example 3-13. An expanded version of the </a:t>
            </a:r>
            <a:r>
              <a:rPr lang="en-GB" i="1" dirty="0" err="1"/>
              <a:t>longdate</a:t>
            </a:r>
            <a:r>
              <a:rPr lang="en-GB" i="1" dirty="0"/>
              <a:t> function</a:t>
            </a:r>
          </a:p>
          <a:p>
            <a:pPr marL="457200" lvl="1" indent="0">
              <a:buNone/>
            </a:pPr>
            <a:r>
              <a:rPr lang="en-US" sz="3000" dirty="0"/>
              <a:t>&lt;?php</a:t>
            </a:r>
          </a:p>
          <a:p>
            <a:pPr marL="457200" lvl="1" indent="0">
              <a:buNone/>
            </a:pPr>
            <a:r>
              <a:rPr lang="en-US" sz="3000" dirty="0"/>
              <a:t>function </a:t>
            </a:r>
            <a:r>
              <a:rPr lang="en-US" sz="3000" dirty="0" err="1"/>
              <a:t>longdate</a:t>
            </a:r>
            <a:r>
              <a:rPr lang="en-US" sz="3000" dirty="0"/>
              <a:t>($timestamp)</a:t>
            </a:r>
          </a:p>
          <a:p>
            <a:pPr marL="457200" lvl="1" indent="0">
              <a:buNone/>
            </a:pPr>
            <a:r>
              <a:rPr lang="en-US" sz="3000" dirty="0"/>
              <a:t>{  $temp = date("l F </a:t>
            </a:r>
            <a:r>
              <a:rPr lang="en-US" sz="3000" dirty="0" err="1"/>
              <a:t>jS</a:t>
            </a:r>
            <a:r>
              <a:rPr lang="en-US" sz="3000" dirty="0"/>
              <a:t> Y", $timestamp);  </a:t>
            </a:r>
            <a:r>
              <a:rPr lang="en-GB" sz="3000" dirty="0"/>
              <a:t>return "The date is $temp"; </a:t>
            </a:r>
            <a:r>
              <a:rPr lang="en-US" sz="3000" dirty="0"/>
              <a:t>}</a:t>
            </a:r>
          </a:p>
          <a:p>
            <a:pPr marL="457200" lvl="1" indent="0">
              <a:buNone/>
            </a:pPr>
            <a:r>
              <a:rPr lang="en-US" sz="3000" dirty="0"/>
              <a:t>?&gt;</a:t>
            </a:r>
          </a:p>
          <a:p>
            <a:pPr marL="457200" lvl="1" indent="0">
              <a:buNone/>
            </a:pPr>
            <a:endParaRPr lang="en-US" sz="3000" dirty="0"/>
          </a:p>
          <a:p>
            <a:r>
              <a:rPr lang="en-GB" i="1" dirty="0"/>
              <a:t>Example 3-14. This attempt to access $temp in function </a:t>
            </a:r>
            <a:r>
              <a:rPr lang="en-GB" i="1" dirty="0" err="1"/>
              <a:t>longdate</a:t>
            </a:r>
            <a:r>
              <a:rPr lang="en-GB" i="1" dirty="0"/>
              <a:t> will fail</a:t>
            </a:r>
          </a:p>
          <a:p>
            <a:pPr marL="457200" lvl="1" indent="0">
              <a:buNone/>
            </a:pPr>
            <a:r>
              <a:rPr lang="en-GB" sz="3000" dirty="0"/>
              <a:t>&lt;?php</a:t>
            </a:r>
          </a:p>
          <a:p>
            <a:pPr marL="914400" lvl="2" indent="0">
              <a:buNone/>
            </a:pPr>
            <a:r>
              <a:rPr lang="en-GB" sz="3000" dirty="0"/>
              <a:t>$temp = "The date is ";</a:t>
            </a:r>
          </a:p>
          <a:p>
            <a:pPr marL="914400" lvl="2" indent="0">
              <a:buNone/>
            </a:pPr>
            <a:r>
              <a:rPr lang="en-GB" sz="3000" dirty="0"/>
              <a:t>echo </a:t>
            </a:r>
            <a:r>
              <a:rPr lang="en-GB" sz="3000" dirty="0" err="1"/>
              <a:t>longdate</a:t>
            </a:r>
            <a:r>
              <a:rPr lang="en-GB" sz="3000" dirty="0"/>
              <a:t>(time());</a:t>
            </a:r>
          </a:p>
          <a:p>
            <a:pPr marL="914400" lvl="2" indent="0">
              <a:buNone/>
            </a:pPr>
            <a:endParaRPr lang="en-GB" sz="3000" dirty="0"/>
          </a:p>
          <a:p>
            <a:pPr marL="914400" lvl="2" indent="0">
              <a:buNone/>
            </a:pPr>
            <a:r>
              <a:rPr lang="en-GB" sz="3000" dirty="0"/>
              <a:t>function </a:t>
            </a:r>
            <a:r>
              <a:rPr lang="en-GB" sz="3000" dirty="0" err="1"/>
              <a:t>longdate</a:t>
            </a:r>
            <a:r>
              <a:rPr lang="en-GB" sz="3000" dirty="0"/>
              <a:t>($timestamp)</a:t>
            </a:r>
          </a:p>
          <a:p>
            <a:pPr marL="914400" lvl="2" indent="0">
              <a:buNone/>
            </a:pPr>
            <a:r>
              <a:rPr lang="en-GB" sz="3000" dirty="0"/>
              <a:t>{ return $temp . date("l F </a:t>
            </a:r>
            <a:r>
              <a:rPr lang="en-GB" sz="3000" dirty="0" err="1"/>
              <a:t>jS</a:t>
            </a:r>
            <a:r>
              <a:rPr lang="en-GB" sz="3000" dirty="0"/>
              <a:t> Y", $timestamp); }</a:t>
            </a:r>
          </a:p>
          <a:p>
            <a:pPr marL="457200" lvl="1" indent="0">
              <a:buNone/>
            </a:pPr>
            <a:r>
              <a:rPr lang="en-GB" sz="3000" dirty="0"/>
              <a:t>?&gt;</a:t>
            </a:r>
            <a:endParaRPr lang="en-PK" sz="3000" dirty="0"/>
          </a:p>
          <a:p>
            <a:pPr marL="457200" lvl="1" indent="0">
              <a:buNone/>
            </a:pPr>
            <a:endParaRPr lang="en-PK" sz="3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87ABF8-585E-4856-980D-8B46D75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954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Incorporating PHP Within HTML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526720"/>
            <a:ext cx="11279909" cy="5194753"/>
          </a:xfrm>
        </p:spPr>
        <p:txBody>
          <a:bodyPr>
            <a:normAutofit/>
          </a:bodyPr>
          <a:lstStyle/>
          <a:p>
            <a:r>
              <a:rPr lang="en-GB" dirty="0"/>
              <a:t>When a web server encounters with documents ending with .php extension, it automatically passes it to the PHP processor.</a:t>
            </a:r>
          </a:p>
          <a:p>
            <a:r>
              <a:rPr lang="en-GB" dirty="0"/>
              <a:t>One approach is to open PHP tag at the start of a document and close it right at the end, outputting any HTML directly from PHP commands.</a:t>
            </a:r>
          </a:p>
          <a:p>
            <a:r>
              <a:rPr lang="en-GB" dirty="0"/>
              <a:t>Other approach is to insert small fragments of PHP wherever dynamic scripting is required.</a:t>
            </a:r>
          </a:p>
          <a:p>
            <a:r>
              <a:rPr lang="en-US" i="1" dirty="0"/>
              <a:t>Example 3-1. Invoking PHP</a:t>
            </a:r>
          </a:p>
          <a:p>
            <a:pPr marL="457200" lvl="1" indent="0">
              <a:buNone/>
            </a:pPr>
            <a:r>
              <a:rPr lang="en-US" dirty="0"/>
              <a:t>&lt;?php</a:t>
            </a:r>
          </a:p>
          <a:p>
            <a:pPr marL="457200" lvl="1" indent="0">
              <a:buNone/>
            </a:pPr>
            <a:r>
              <a:rPr lang="en-US" dirty="0"/>
              <a:t>echo "Hello world";</a:t>
            </a:r>
          </a:p>
          <a:p>
            <a:pPr marL="457200" lvl="1" indent="0">
              <a:buNone/>
            </a:pPr>
            <a:r>
              <a:rPr lang="en-US" dirty="0"/>
              <a:t>?&gt;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452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AF540-1DC6-4BBC-B665-D71EF0202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Variable Scope</a:t>
            </a:r>
            <a:r>
              <a:rPr lang="en-PK" dirty="0"/>
              <a:t> - </a:t>
            </a:r>
            <a:r>
              <a:rPr lang="en-GB" dirty="0"/>
              <a:t>Global variables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40689-6897-4070-B0B4-415A46159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Variables in global scope can be accessed from anywhere independent of its boundary.</a:t>
            </a:r>
          </a:p>
          <a:p>
            <a:r>
              <a:rPr lang="en-US" dirty="0"/>
              <a:t>Are defined using the keyword </a:t>
            </a:r>
            <a:r>
              <a:rPr lang="en-US" b="1" i="1" dirty="0"/>
              <a:t>global</a:t>
            </a:r>
            <a:r>
              <a:rPr lang="en-US" dirty="0"/>
              <a:t>.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GB" sz="3000" dirty="0"/>
              <a:t>&lt;?php</a:t>
            </a:r>
          </a:p>
          <a:p>
            <a:pPr marL="914400" lvl="2" indent="0">
              <a:buNone/>
            </a:pPr>
            <a:r>
              <a:rPr lang="en-GB" sz="3000" dirty="0"/>
              <a:t>global $TEMP = "The date is ";</a:t>
            </a:r>
          </a:p>
          <a:p>
            <a:pPr marL="914400" lvl="2" indent="0">
              <a:buNone/>
            </a:pPr>
            <a:r>
              <a:rPr lang="en-GB" sz="3000" dirty="0"/>
              <a:t>echo </a:t>
            </a:r>
            <a:r>
              <a:rPr lang="en-GB" sz="3000" dirty="0" err="1"/>
              <a:t>longdate</a:t>
            </a:r>
            <a:r>
              <a:rPr lang="en-GB" sz="3000" dirty="0"/>
              <a:t>(time());</a:t>
            </a:r>
          </a:p>
          <a:p>
            <a:pPr marL="914400" lvl="2" indent="0">
              <a:buNone/>
            </a:pPr>
            <a:endParaRPr lang="en-GB" sz="3000" dirty="0"/>
          </a:p>
          <a:p>
            <a:pPr marL="914400" lvl="2" indent="0">
              <a:buNone/>
            </a:pPr>
            <a:r>
              <a:rPr lang="en-GB" sz="3000" dirty="0"/>
              <a:t>function </a:t>
            </a:r>
            <a:r>
              <a:rPr lang="en-GB" sz="3000" dirty="0" err="1"/>
              <a:t>longdate</a:t>
            </a:r>
            <a:r>
              <a:rPr lang="en-GB" sz="3000" dirty="0"/>
              <a:t>($timestamp)</a:t>
            </a:r>
          </a:p>
          <a:p>
            <a:pPr marL="914400" lvl="2" indent="0">
              <a:buNone/>
            </a:pPr>
            <a:r>
              <a:rPr lang="en-GB" sz="3000" dirty="0"/>
              <a:t>{ return $TEMP . date("l F </a:t>
            </a:r>
            <a:r>
              <a:rPr lang="en-GB" sz="3000" dirty="0" err="1"/>
              <a:t>jS</a:t>
            </a:r>
            <a:r>
              <a:rPr lang="en-GB" sz="3000" dirty="0"/>
              <a:t> Y", $timestamp); }</a:t>
            </a:r>
          </a:p>
          <a:p>
            <a:pPr marL="457200" lvl="1" indent="0">
              <a:buNone/>
            </a:pPr>
            <a:r>
              <a:rPr lang="en-GB" sz="3000" dirty="0"/>
              <a:t>?&gt;</a:t>
            </a:r>
            <a:endParaRPr lang="en-PK" sz="3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E97A0-E7F9-4427-869C-13A00D7DE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1609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3E97B-C409-450C-8598-CA3FDB61B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Variable Scope</a:t>
            </a:r>
            <a:r>
              <a:rPr lang="en-PK" dirty="0"/>
              <a:t> - </a:t>
            </a:r>
            <a:r>
              <a:rPr lang="en-GB" dirty="0"/>
              <a:t>Static variables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DE8B0-52A7-4821-AD7C-B06FAD5E1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526721"/>
            <a:ext cx="11019675" cy="5059694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Value of local variable is wiped out when the function ends. </a:t>
            </a:r>
          </a:p>
          <a:p>
            <a:r>
              <a:rPr lang="en-GB" dirty="0"/>
              <a:t>A local variable inside a function which retains its value for the next time the function is called. </a:t>
            </a:r>
          </a:p>
          <a:p>
            <a:r>
              <a:rPr lang="en-GB" dirty="0"/>
              <a:t>Defined using keyword </a:t>
            </a:r>
            <a:r>
              <a:rPr lang="en-GB" b="1" i="1" dirty="0"/>
              <a:t>static</a:t>
            </a:r>
            <a:r>
              <a:rPr lang="en-GB" dirty="0"/>
              <a:t>.</a:t>
            </a:r>
          </a:p>
          <a:p>
            <a:pPr marL="457200" lvl="1" indent="0">
              <a:buNone/>
            </a:pPr>
            <a:r>
              <a:rPr lang="en-US" sz="3000" dirty="0"/>
              <a:t>&lt;?php</a:t>
            </a:r>
          </a:p>
          <a:p>
            <a:pPr marL="457200" lvl="1" indent="0">
              <a:buNone/>
            </a:pPr>
            <a:r>
              <a:rPr lang="en-US" sz="3000" dirty="0"/>
              <a:t>function test()</a:t>
            </a:r>
          </a:p>
          <a:p>
            <a:pPr marL="457200" lvl="1" indent="0">
              <a:buNone/>
            </a:pPr>
            <a:r>
              <a:rPr lang="en-US" sz="3000" dirty="0"/>
              <a:t>{   static $count = 0;</a:t>
            </a:r>
          </a:p>
          <a:p>
            <a:pPr marL="914400" lvl="2" indent="0">
              <a:buNone/>
            </a:pPr>
            <a:r>
              <a:rPr lang="en-US" sz="3000" dirty="0"/>
              <a:t>echo $count;</a:t>
            </a:r>
          </a:p>
          <a:p>
            <a:pPr marL="914400" lvl="2" indent="0">
              <a:buNone/>
            </a:pPr>
            <a:r>
              <a:rPr lang="en-US" sz="3000" dirty="0"/>
              <a:t>$count++; </a:t>
            </a:r>
          </a:p>
          <a:p>
            <a:pPr marL="457200" lvl="1" indent="0">
              <a:buNone/>
            </a:pPr>
            <a:r>
              <a:rPr lang="en-US" sz="3000" dirty="0"/>
              <a:t>}</a:t>
            </a:r>
          </a:p>
          <a:p>
            <a:pPr marL="457200" lvl="1" indent="0">
              <a:buNone/>
            </a:pPr>
            <a:r>
              <a:rPr lang="en-US" sz="3000" dirty="0"/>
              <a:t>test(); test(); test();</a:t>
            </a:r>
          </a:p>
          <a:p>
            <a:pPr marL="457200" lvl="1" indent="0">
              <a:buNone/>
            </a:pPr>
            <a:r>
              <a:rPr lang="en-US" sz="3000" dirty="0"/>
              <a:t>?&gt;</a:t>
            </a:r>
            <a:endParaRPr lang="en-PK" sz="3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433251-E792-4C9B-9C7B-29C612B41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7A83C0-1811-49A0-84C5-54573DEED512}"/>
              </a:ext>
            </a:extLst>
          </p:cNvPr>
          <p:cNvSpPr txBox="1"/>
          <p:nvPr/>
        </p:nvSpPr>
        <p:spPr>
          <a:xfrm>
            <a:off x="5965882" y="3429000"/>
            <a:ext cx="537972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Gotham Narrow Book" pitchFamily="50" charset="0"/>
              </a:rPr>
              <a:t>because $count has already been declared, the first line of the function is skipped. Then the previously incremented value of $count is displayed before the variable is again incremented.</a:t>
            </a:r>
            <a:endParaRPr lang="en-US" sz="2400" dirty="0">
              <a:latin typeface="Gotham Narrow Book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9104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244D2-6792-4EA3-B279-E8B4AED01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Variable Scope</a:t>
            </a:r>
            <a:r>
              <a:rPr lang="en-PK" dirty="0"/>
              <a:t> - </a:t>
            </a:r>
            <a:r>
              <a:rPr lang="en-GB" dirty="0"/>
              <a:t>Static variables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E795B-6DB1-4CA5-92E8-A64DCE6F3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Example 3-18. Allowed and disallowed static variable declarations</a:t>
            </a:r>
          </a:p>
          <a:p>
            <a:pPr marL="0" indent="0">
              <a:buNone/>
            </a:pPr>
            <a:r>
              <a:rPr lang="en-GB" sz="2800" dirty="0"/>
              <a:t>&lt;?php</a:t>
            </a:r>
          </a:p>
          <a:p>
            <a:pPr marL="457200" lvl="1" indent="0">
              <a:buNone/>
            </a:pPr>
            <a:r>
              <a:rPr lang="en-GB" dirty="0"/>
              <a:t>static $int = 0; // Allowed</a:t>
            </a:r>
          </a:p>
          <a:p>
            <a:pPr marL="457200" lvl="1" indent="0">
              <a:buNone/>
            </a:pPr>
            <a:r>
              <a:rPr lang="en-GB" dirty="0"/>
              <a:t>static $int = 1+2; // Disallowed (will produce a Parse error)</a:t>
            </a:r>
          </a:p>
          <a:p>
            <a:pPr marL="457200" lvl="1" indent="0">
              <a:buNone/>
            </a:pPr>
            <a:r>
              <a:rPr lang="en-GB" dirty="0"/>
              <a:t>static $int = sqrt(144); // Disallowed</a:t>
            </a:r>
          </a:p>
          <a:p>
            <a:pPr marL="0" indent="0">
              <a:buNone/>
            </a:pPr>
            <a:r>
              <a:rPr lang="en-GB" sz="2800" dirty="0"/>
              <a:t>?&gt;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8B1CF4-A1F5-4AB3-A2EF-77FBDC248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1441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C62AF-43B7-4DAF-A474-51995A010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Variable Scope</a:t>
            </a:r>
            <a:r>
              <a:rPr lang="en-PK" dirty="0"/>
              <a:t> - </a:t>
            </a:r>
            <a:r>
              <a:rPr lang="en-GB" dirty="0" err="1"/>
              <a:t>Superglobal</a:t>
            </a:r>
            <a:r>
              <a:rPr lang="en-GB" dirty="0"/>
              <a:t> variables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98ED3F-D67D-4C1F-9846-281B4E1768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Several predefined variables provided by the PHP environment. </a:t>
            </a:r>
          </a:p>
          <a:p>
            <a:r>
              <a:rPr lang="en-GB" dirty="0"/>
              <a:t>Global within the program, accessible absolutely everywhere.</a:t>
            </a:r>
          </a:p>
          <a:p>
            <a:r>
              <a:rPr lang="en-GB" dirty="0"/>
              <a:t>Contain lots of useful information about the currently running program and its environment.</a:t>
            </a:r>
          </a:p>
          <a:p>
            <a:pPr marL="0" indent="0">
              <a:buNone/>
            </a:pPr>
            <a:r>
              <a:rPr lang="en-GB" dirty="0"/>
              <a:t>	$_GET</a:t>
            </a:r>
            <a:r>
              <a:rPr lang="en-PK" dirty="0"/>
              <a:t>    </a:t>
            </a:r>
            <a:r>
              <a:rPr lang="en-GB" dirty="0"/>
              <a:t>$_</a:t>
            </a:r>
            <a:r>
              <a:rPr lang="en-PK" dirty="0"/>
              <a:t>S</a:t>
            </a:r>
            <a:r>
              <a:rPr lang="en-GB" dirty="0"/>
              <a:t>E</a:t>
            </a:r>
            <a:r>
              <a:rPr lang="en-PK" dirty="0"/>
              <a:t>SSION    </a:t>
            </a:r>
            <a:r>
              <a:rPr lang="en-GB" dirty="0"/>
              <a:t>$_</a:t>
            </a:r>
            <a:r>
              <a:rPr lang="en-PK" dirty="0"/>
              <a:t>F</a:t>
            </a:r>
            <a:r>
              <a:rPr lang="en-GB" dirty="0"/>
              <a:t>I</a:t>
            </a:r>
            <a:r>
              <a:rPr lang="en-PK" dirty="0"/>
              <a:t>L</a:t>
            </a:r>
            <a:r>
              <a:rPr lang="en-GB" dirty="0"/>
              <a:t>E</a:t>
            </a:r>
            <a:r>
              <a:rPr lang="en-PK" dirty="0"/>
              <a:t>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7A0254-62D6-4764-AC47-1EB801D3B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735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1B8D7-B31E-4D7C-B193-64BD7B604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F7AB5-4C2D-45C5-9FA1-A9F649053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526721"/>
            <a:ext cx="11279909" cy="505969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&lt;?php</a:t>
            </a:r>
          </a:p>
          <a:p>
            <a:pPr marL="0" indent="0">
              <a:buNone/>
            </a:pPr>
            <a:r>
              <a:rPr lang="en-GB" dirty="0"/>
              <a:t>// This is a single line comment</a:t>
            </a:r>
          </a:p>
          <a:p>
            <a:pPr marL="0" indent="0">
              <a:buNone/>
            </a:pPr>
            <a:r>
              <a:rPr lang="en-GB" dirty="0"/>
              <a:t>?&gt;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&lt;?php</a:t>
            </a:r>
          </a:p>
          <a:p>
            <a:pPr marL="0" indent="0">
              <a:buNone/>
            </a:pPr>
            <a:r>
              <a:rPr lang="en-GB" dirty="0"/>
              <a:t>/* This is a section</a:t>
            </a:r>
          </a:p>
          <a:p>
            <a:pPr marL="0" indent="0">
              <a:buNone/>
            </a:pPr>
            <a:r>
              <a:rPr lang="en-GB" dirty="0"/>
              <a:t>of multiline comments</a:t>
            </a:r>
          </a:p>
          <a:p>
            <a:pPr marL="0" indent="0">
              <a:buNone/>
            </a:pPr>
            <a:r>
              <a:rPr lang="en-GB" dirty="0"/>
              <a:t>which will not be</a:t>
            </a:r>
          </a:p>
          <a:p>
            <a:pPr marL="0" indent="0">
              <a:buNone/>
            </a:pPr>
            <a:r>
              <a:rPr lang="en-GB" dirty="0"/>
              <a:t>interpreted */</a:t>
            </a:r>
          </a:p>
          <a:p>
            <a:pPr marL="0" indent="0">
              <a:buNone/>
            </a:pPr>
            <a:r>
              <a:rPr lang="en-GB" dirty="0"/>
              <a:t>?&gt;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6267AA-3B94-4D61-A557-6A412A402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767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FEAE9-F672-4CA7-AE8F-DD842E74E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512A4-6D65-4A91-A354-A30F1780E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526721"/>
            <a:ext cx="11279909" cy="4829628"/>
          </a:xfrm>
        </p:spPr>
        <p:txBody>
          <a:bodyPr>
            <a:normAutofit/>
          </a:bodyPr>
          <a:lstStyle/>
          <a:p>
            <a:r>
              <a:rPr lang="en-GB" dirty="0"/>
              <a:t>PHP commands ends with a semicolon</a:t>
            </a:r>
          </a:p>
          <a:p>
            <a:pPr marL="457200" lvl="1" indent="0">
              <a:buNone/>
            </a:pPr>
            <a:r>
              <a:rPr lang="en-US" dirty="0"/>
              <a:t>$x += 10;</a:t>
            </a:r>
          </a:p>
          <a:p>
            <a:r>
              <a:rPr lang="en-US" dirty="0"/>
              <a:t>The $ symbol</a:t>
            </a:r>
          </a:p>
          <a:p>
            <a:pPr lvl="1"/>
            <a:r>
              <a:rPr lang="en-GB" dirty="0"/>
              <a:t>must place a $ in front of all variables</a:t>
            </a:r>
          </a:p>
          <a:p>
            <a:r>
              <a:rPr lang="en-GB" i="1" dirty="0"/>
              <a:t>Example 3-3. Three different types of variable assignment</a:t>
            </a:r>
          </a:p>
          <a:p>
            <a:pPr marL="457200" lvl="1" indent="0">
              <a:buNone/>
            </a:pPr>
            <a:r>
              <a:rPr lang="en-GB" dirty="0"/>
              <a:t>&lt;?php</a:t>
            </a:r>
          </a:p>
          <a:p>
            <a:pPr marL="457200" lvl="1" indent="0">
              <a:buNone/>
            </a:pPr>
            <a:r>
              <a:rPr lang="en-GB" dirty="0"/>
              <a:t>$</a:t>
            </a:r>
            <a:r>
              <a:rPr lang="en-GB" dirty="0" err="1"/>
              <a:t>mycounter</a:t>
            </a:r>
            <a:r>
              <a:rPr lang="en-GB" dirty="0"/>
              <a:t> = 1;</a:t>
            </a:r>
          </a:p>
          <a:p>
            <a:pPr marL="457200" lvl="1" indent="0">
              <a:buNone/>
            </a:pPr>
            <a:r>
              <a:rPr lang="en-GB" dirty="0"/>
              <a:t>$</a:t>
            </a:r>
            <a:r>
              <a:rPr lang="en-GB" dirty="0" err="1"/>
              <a:t>mystring</a:t>
            </a:r>
            <a:r>
              <a:rPr lang="en-GB" dirty="0"/>
              <a:t> = "Hello";</a:t>
            </a:r>
          </a:p>
          <a:p>
            <a:pPr marL="457200" lvl="1" indent="0">
              <a:buNone/>
            </a:pPr>
            <a:r>
              <a:rPr lang="en-GB" dirty="0"/>
              <a:t>$</a:t>
            </a:r>
            <a:r>
              <a:rPr lang="en-GB" dirty="0" err="1"/>
              <a:t>myarray</a:t>
            </a:r>
            <a:r>
              <a:rPr lang="en-GB" dirty="0"/>
              <a:t> = array("One", "Two", "Three");</a:t>
            </a:r>
          </a:p>
          <a:p>
            <a:pPr marL="457200" lvl="1" indent="0">
              <a:buNone/>
            </a:pPr>
            <a:r>
              <a:rPr lang="en-GB" dirty="0"/>
              <a:t>?&gt;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9AC3C2-3458-4D34-87BD-E877CB26C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972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A8754-0001-4878-BBCF-0D1BE145A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D65C0B-DD6E-499B-84EC-4BC35842DA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Variables</a:t>
            </a:r>
          </a:p>
          <a:p>
            <a:pPr lvl="1"/>
            <a:r>
              <a:rPr lang="en-US" dirty="0"/>
              <a:t>String variables</a:t>
            </a:r>
          </a:p>
          <a:p>
            <a:pPr marL="914400" lvl="2" indent="0">
              <a:buNone/>
            </a:pPr>
            <a:r>
              <a:rPr lang="en-US" sz="2800" dirty="0"/>
              <a:t>$username = "Fred Smith";</a:t>
            </a:r>
          </a:p>
          <a:p>
            <a:pPr marL="914400" lvl="2" indent="0">
              <a:buNone/>
            </a:pPr>
            <a:r>
              <a:rPr lang="en-US" sz="2800" dirty="0"/>
              <a:t>echo $username;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r>
              <a:rPr lang="en-US" dirty="0"/>
              <a:t>Numeric variables</a:t>
            </a:r>
          </a:p>
          <a:p>
            <a:pPr marL="457200" lvl="1" indent="0">
              <a:buNone/>
            </a:pPr>
            <a:r>
              <a:rPr lang="en-US" dirty="0"/>
              <a:t>	$count = 17;</a:t>
            </a:r>
          </a:p>
          <a:p>
            <a:pPr marL="457200" lvl="1" indent="0">
              <a:buNone/>
            </a:pPr>
            <a:r>
              <a:rPr lang="en-US" dirty="0"/>
              <a:t>	$count = 17.5;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6FB82B-3998-472D-93B5-811908A95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243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0BBF7-832D-4408-8ADE-8F5E8A130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Example 3-4. Your first PHP program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5A02E-BAEB-4D2C-91D2-9D8980A40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526720"/>
            <a:ext cx="11279909" cy="5194753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en-US" sz="3000" dirty="0"/>
              <a:t>&lt;?php // test1.php</a:t>
            </a:r>
          </a:p>
          <a:p>
            <a:pPr marL="457200" lvl="1" indent="0">
              <a:buNone/>
            </a:pPr>
            <a:r>
              <a:rPr lang="en-US" sz="3000" dirty="0"/>
              <a:t>$username = "Fred Smith";</a:t>
            </a:r>
          </a:p>
          <a:p>
            <a:pPr marL="457200" lvl="1" indent="0">
              <a:buNone/>
            </a:pPr>
            <a:r>
              <a:rPr lang="en-US" sz="3000" dirty="0"/>
              <a:t>echo $username;</a:t>
            </a:r>
          </a:p>
          <a:p>
            <a:pPr marL="457200" lvl="1" indent="0">
              <a:buNone/>
            </a:pPr>
            <a:r>
              <a:rPr lang="en-US" sz="3000" dirty="0"/>
              <a:t>echo "&lt;</a:t>
            </a:r>
            <a:r>
              <a:rPr lang="en-US" sz="3000" dirty="0" err="1"/>
              <a:t>br</a:t>
            </a:r>
            <a:r>
              <a:rPr lang="en-US" sz="3000" dirty="0"/>
              <a:t>&gt;";</a:t>
            </a:r>
          </a:p>
          <a:p>
            <a:pPr marL="457200" lvl="1" indent="0">
              <a:buNone/>
            </a:pPr>
            <a:r>
              <a:rPr lang="en-US" sz="3000" dirty="0"/>
              <a:t>$</a:t>
            </a:r>
            <a:r>
              <a:rPr lang="en-US" sz="3000" dirty="0" err="1"/>
              <a:t>current_user</a:t>
            </a:r>
            <a:r>
              <a:rPr lang="en-US" sz="3000" dirty="0"/>
              <a:t> = $username;</a:t>
            </a:r>
          </a:p>
          <a:p>
            <a:pPr marL="457200" lvl="1" indent="0">
              <a:buNone/>
            </a:pPr>
            <a:r>
              <a:rPr lang="en-US" sz="3000" dirty="0"/>
              <a:t>echo $</a:t>
            </a:r>
            <a:r>
              <a:rPr lang="en-US" sz="3000" dirty="0" err="1"/>
              <a:t>current_user</a:t>
            </a:r>
            <a:r>
              <a:rPr lang="en-US" sz="3000" dirty="0"/>
              <a:t>;</a:t>
            </a:r>
          </a:p>
          <a:p>
            <a:pPr marL="457200" lvl="1" indent="0">
              <a:buNone/>
            </a:pPr>
            <a:r>
              <a:rPr lang="en-US" sz="3000" dirty="0"/>
              <a:t>?&gt;</a:t>
            </a:r>
          </a:p>
          <a:p>
            <a:r>
              <a:rPr lang="en-GB" dirty="0"/>
              <a:t>Save your program to your server’s document root directory </a:t>
            </a:r>
            <a:r>
              <a:rPr lang="en-US" dirty="0"/>
              <a:t>as </a:t>
            </a:r>
            <a:r>
              <a:rPr lang="en-US" i="1" dirty="0"/>
              <a:t>test1.php</a:t>
            </a:r>
          </a:p>
          <a:p>
            <a:r>
              <a:rPr lang="en-GB" dirty="0"/>
              <a:t>Then call it up by entering the following into your browser’s address bar: </a:t>
            </a:r>
            <a:r>
              <a:rPr lang="en-US" i="1" dirty="0"/>
              <a:t>	http://localhost/test1.php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3165F5-B244-40AC-A3D8-5148F02D8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482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68716-4E98-4769-9B05-F60987895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84A4D-4AE3-4641-8B13-238C225521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526720"/>
            <a:ext cx="11279909" cy="5331280"/>
          </a:xfrm>
        </p:spPr>
        <p:txBody>
          <a:bodyPr>
            <a:normAutofit/>
          </a:bodyPr>
          <a:lstStyle/>
          <a:p>
            <a:r>
              <a:rPr lang="en-US" dirty="0"/>
              <a:t>Arrays</a:t>
            </a:r>
          </a:p>
          <a:p>
            <a:pPr marL="457200" lvl="1" indent="0">
              <a:buNone/>
            </a:pPr>
            <a:r>
              <a:rPr lang="en-GB" dirty="0"/>
              <a:t>$team = array('Bill', 'Mary', 'Mike', 'Chris', 'Anne’);</a:t>
            </a:r>
          </a:p>
          <a:p>
            <a:pPr marL="457200" lvl="1" indent="0">
              <a:buNone/>
            </a:pPr>
            <a:r>
              <a:rPr lang="en-GB" dirty="0"/>
              <a:t>echo $team[3]; // Displays the name Chris</a:t>
            </a:r>
          </a:p>
          <a:p>
            <a:r>
              <a:rPr lang="en-US" dirty="0"/>
              <a:t>Two-dimensional arrays</a:t>
            </a:r>
          </a:p>
          <a:p>
            <a:pPr lvl="1"/>
            <a:r>
              <a:rPr lang="en-US" dirty="0"/>
              <a:t>Example 3-5. Defining a two-dimensional array</a:t>
            </a:r>
          </a:p>
          <a:p>
            <a:pPr marL="457200" lvl="1" indent="0">
              <a:buNone/>
            </a:pPr>
            <a:r>
              <a:rPr lang="en-US" dirty="0"/>
              <a:t>&lt;?php</a:t>
            </a:r>
          </a:p>
          <a:p>
            <a:pPr marL="457200" lvl="1" indent="0">
              <a:buNone/>
            </a:pPr>
            <a:r>
              <a:rPr lang="en-US" dirty="0"/>
              <a:t>$oxo = array(array('x', ' ', 'o'),</a:t>
            </a:r>
          </a:p>
          <a:p>
            <a:pPr marL="457200" lvl="1" indent="0">
              <a:buNone/>
            </a:pPr>
            <a:r>
              <a:rPr lang="en-US" dirty="0"/>
              <a:t>array('o', 'o', 'x'),</a:t>
            </a:r>
          </a:p>
          <a:p>
            <a:pPr marL="457200" lvl="1" indent="0">
              <a:buNone/>
            </a:pPr>
            <a:r>
              <a:rPr lang="en-US" dirty="0"/>
              <a:t>array('x', 'o', ' ‘));</a:t>
            </a:r>
          </a:p>
          <a:p>
            <a:pPr marL="457200" lvl="1" indent="0">
              <a:buNone/>
            </a:pPr>
            <a:r>
              <a:rPr lang="en-US" dirty="0"/>
              <a:t>echo $oxo[1][2];	// displays x</a:t>
            </a:r>
          </a:p>
          <a:p>
            <a:pPr marL="457200" lvl="1" indent="0">
              <a:buNone/>
            </a:pPr>
            <a:r>
              <a:rPr lang="en-US" dirty="0"/>
              <a:t>?&gt;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143148-AD2E-4A7A-8E5E-0D932E367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497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0BAB5-A1CF-491D-8CA5-F97E6E259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Variable-naming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867DCC-9715-4EF6-99B9-B72A8A822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526721"/>
            <a:ext cx="11279909" cy="5059694"/>
          </a:xfrm>
        </p:spPr>
        <p:txBody>
          <a:bodyPr>
            <a:normAutofit/>
          </a:bodyPr>
          <a:lstStyle/>
          <a:p>
            <a:r>
              <a:rPr lang="en-GB" dirty="0"/>
              <a:t>Variable names must start with a letter of the alphabet or the _ (underscore) character.</a:t>
            </a:r>
          </a:p>
          <a:p>
            <a:r>
              <a:rPr lang="en-GB" dirty="0"/>
              <a:t>Variable names can contain only the characters a-z, A-Z, 0-9, and _ (underscore).</a:t>
            </a:r>
          </a:p>
          <a:p>
            <a:r>
              <a:rPr lang="en-GB" dirty="0"/>
              <a:t>Variable names may not contain spaces. If a variable must comprise more than one word, it should be separated with the _ (underscore) character (e.g., $</a:t>
            </a:r>
            <a:r>
              <a:rPr lang="en-GB" dirty="0" err="1"/>
              <a:t>user_name</a:t>
            </a:r>
            <a:r>
              <a:rPr lang="en-GB" dirty="0"/>
              <a:t>).</a:t>
            </a:r>
          </a:p>
          <a:p>
            <a:r>
              <a:rPr lang="en-GB" dirty="0"/>
              <a:t>Variable names are case-sensitive. The variable $</a:t>
            </a:r>
            <a:r>
              <a:rPr lang="en-GB" dirty="0" err="1"/>
              <a:t>High_Score</a:t>
            </a:r>
            <a:r>
              <a:rPr lang="en-GB" dirty="0"/>
              <a:t> is not the same as the variable $</a:t>
            </a:r>
            <a:r>
              <a:rPr lang="en-GB" dirty="0" err="1"/>
              <a:t>high_score</a:t>
            </a:r>
            <a:r>
              <a:rPr lang="en-GB" dirty="0"/>
              <a:t>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FAA916-A5A1-4305-BAE9-6645193C3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118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526720"/>
            <a:ext cx="11279909" cy="5194753"/>
          </a:xfrm>
        </p:spPr>
        <p:txBody>
          <a:bodyPr>
            <a:normAutofit/>
          </a:bodyPr>
          <a:lstStyle/>
          <a:p>
            <a:r>
              <a:rPr lang="en-GB" dirty="0"/>
              <a:t>Arithmetic operators</a:t>
            </a:r>
            <a:endParaRPr lang="en-PK" dirty="0"/>
          </a:p>
          <a:p>
            <a:pPr lvl="1"/>
            <a:r>
              <a:rPr lang="en-GB" dirty="0"/>
              <a:t>U</a:t>
            </a:r>
            <a:r>
              <a:rPr lang="en-PK" dirty="0"/>
              <a:t>s</a:t>
            </a:r>
            <a:r>
              <a:rPr lang="en-GB" dirty="0"/>
              <a:t>e</a:t>
            </a:r>
            <a:r>
              <a:rPr lang="en-PK" dirty="0"/>
              <a:t>d </a:t>
            </a:r>
            <a:r>
              <a:rPr lang="en-GB" dirty="0"/>
              <a:t>t</a:t>
            </a:r>
            <a:r>
              <a:rPr lang="en-PK" dirty="0"/>
              <a:t>o </a:t>
            </a:r>
            <a:r>
              <a:rPr lang="en-GB" dirty="0"/>
              <a:t>p</a:t>
            </a:r>
            <a:r>
              <a:rPr lang="en-PK" dirty="0" err="1"/>
              <a:t>erform</a:t>
            </a:r>
            <a:r>
              <a:rPr lang="en-PK" dirty="0"/>
              <a:t> mathematics</a:t>
            </a:r>
          </a:p>
          <a:p>
            <a:pPr lvl="1"/>
            <a:r>
              <a:rPr lang="en-PK" dirty="0"/>
              <a:t>Addition </a:t>
            </a:r>
            <a:r>
              <a:rPr lang="en-PK" b="1" dirty="0">
                <a:solidFill>
                  <a:schemeClr val="accent5"/>
                </a:solidFill>
              </a:rPr>
              <a:t>+</a:t>
            </a:r>
            <a:r>
              <a:rPr lang="en-PK" dirty="0"/>
              <a:t>, subtraction </a:t>
            </a:r>
            <a:r>
              <a:rPr lang="en-PK" b="1" dirty="0">
                <a:solidFill>
                  <a:schemeClr val="accent5"/>
                </a:solidFill>
              </a:rPr>
              <a:t>-</a:t>
            </a:r>
            <a:r>
              <a:rPr lang="en-PK" dirty="0"/>
              <a:t>, multiplication </a:t>
            </a:r>
            <a:r>
              <a:rPr lang="en-PK" b="1" dirty="0">
                <a:solidFill>
                  <a:schemeClr val="accent5"/>
                </a:solidFill>
              </a:rPr>
              <a:t>*</a:t>
            </a:r>
            <a:r>
              <a:rPr lang="en-PK" dirty="0"/>
              <a:t> division </a:t>
            </a:r>
            <a:r>
              <a:rPr lang="en-PK" b="1" dirty="0">
                <a:solidFill>
                  <a:schemeClr val="accent5"/>
                </a:solidFill>
              </a:rPr>
              <a:t>/</a:t>
            </a:r>
            <a:r>
              <a:rPr lang="en-PK" dirty="0"/>
              <a:t>, modulus </a:t>
            </a:r>
            <a:r>
              <a:rPr lang="en-PK" b="1" dirty="0">
                <a:solidFill>
                  <a:schemeClr val="accent5"/>
                </a:solidFill>
              </a:rPr>
              <a:t>%</a:t>
            </a:r>
            <a:r>
              <a:rPr lang="en-PK" dirty="0"/>
              <a:t>, increment </a:t>
            </a:r>
            <a:r>
              <a:rPr lang="en-PK" b="1" dirty="0">
                <a:solidFill>
                  <a:schemeClr val="accent5"/>
                </a:solidFill>
              </a:rPr>
              <a:t>++</a:t>
            </a:r>
            <a:r>
              <a:rPr lang="en-PK" dirty="0"/>
              <a:t>, decrement </a:t>
            </a:r>
            <a:r>
              <a:rPr lang="en-PK" b="1" dirty="0">
                <a:solidFill>
                  <a:schemeClr val="accent5"/>
                </a:solidFill>
              </a:rPr>
              <a:t>--</a:t>
            </a:r>
          </a:p>
          <a:p>
            <a:r>
              <a:rPr lang="en-GB" dirty="0"/>
              <a:t>Assignment operators</a:t>
            </a:r>
            <a:endParaRPr lang="en-PK" dirty="0"/>
          </a:p>
          <a:p>
            <a:pPr lvl="1"/>
            <a:r>
              <a:rPr lang="en-GB" dirty="0"/>
              <a:t>U</a:t>
            </a:r>
            <a:r>
              <a:rPr lang="en-PK" dirty="0"/>
              <a:t>s</a:t>
            </a:r>
            <a:r>
              <a:rPr lang="en-GB" dirty="0"/>
              <a:t>e</a:t>
            </a:r>
            <a:r>
              <a:rPr lang="en-PK" dirty="0"/>
              <a:t>d </a:t>
            </a:r>
            <a:r>
              <a:rPr lang="en-GB" dirty="0"/>
              <a:t>t</a:t>
            </a:r>
            <a:r>
              <a:rPr lang="en-PK" dirty="0"/>
              <a:t>o </a:t>
            </a:r>
            <a:r>
              <a:rPr lang="en-GB" dirty="0"/>
              <a:t>a</a:t>
            </a:r>
            <a:r>
              <a:rPr lang="en-PK" dirty="0" err="1"/>
              <a:t>ssign</a:t>
            </a:r>
            <a:r>
              <a:rPr lang="en-PK" dirty="0"/>
              <a:t> values to variables  </a:t>
            </a:r>
            <a:r>
              <a:rPr lang="en-PK" b="1" dirty="0">
                <a:solidFill>
                  <a:schemeClr val="accent5"/>
                </a:solidFill>
              </a:rPr>
              <a:t>=	+=  -=  /=  *=  %=  .=</a:t>
            </a:r>
          </a:p>
          <a:p>
            <a:r>
              <a:rPr lang="en-GB" dirty="0"/>
              <a:t>Comparison operators</a:t>
            </a:r>
            <a:endParaRPr lang="en-PK" dirty="0"/>
          </a:p>
          <a:p>
            <a:pPr lvl="1"/>
            <a:r>
              <a:rPr lang="en-GB" dirty="0"/>
              <a:t>U</a:t>
            </a:r>
            <a:r>
              <a:rPr lang="en-PK" dirty="0"/>
              <a:t>sed to compare two items  </a:t>
            </a:r>
            <a:r>
              <a:rPr lang="en-PK" b="1" dirty="0">
                <a:solidFill>
                  <a:schemeClr val="accent5"/>
                </a:solidFill>
              </a:rPr>
              <a:t>==  !=  &gt;  &lt;  &gt;=  &lt;=</a:t>
            </a:r>
          </a:p>
          <a:p>
            <a:r>
              <a:rPr lang="en-GB" dirty="0"/>
              <a:t>Logical operators</a:t>
            </a:r>
            <a:endParaRPr lang="en-PK" dirty="0"/>
          </a:p>
          <a:p>
            <a:pPr lvl="1"/>
            <a:r>
              <a:rPr lang="en-GB" dirty="0"/>
              <a:t>use</a:t>
            </a:r>
            <a:r>
              <a:rPr lang="en-PK" dirty="0"/>
              <a:t>d</a:t>
            </a:r>
            <a:r>
              <a:rPr lang="en-GB" dirty="0"/>
              <a:t> a logical operator to combine the</a:t>
            </a:r>
            <a:r>
              <a:rPr lang="en-PK" dirty="0"/>
              <a:t> </a:t>
            </a:r>
            <a:r>
              <a:rPr lang="en-GB" dirty="0"/>
              <a:t>results of two of the comparison operators</a:t>
            </a:r>
            <a:r>
              <a:rPr lang="en-PK" dirty="0"/>
              <a:t>  </a:t>
            </a:r>
            <a:r>
              <a:rPr lang="en-PK" b="1" dirty="0">
                <a:solidFill>
                  <a:schemeClr val="accent5"/>
                </a:solidFill>
              </a:rPr>
              <a:t>&amp;&amp;  </a:t>
            </a:r>
            <a:r>
              <a:rPr lang="en-GB" b="1" dirty="0">
                <a:solidFill>
                  <a:schemeClr val="accent5"/>
                </a:solidFill>
              </a:rPr>
              <a:t>a</a:t>
            </a:r>
            <a:r>
              <a:rPr lang="en-PK" b="1" dirty="0">
                <a:solidFill>
                  <a:schemeClr val="accent5"/>
                </a:solidFill>
              </a:rPr>
              <a:t>n</a:t>
            </a:r>
            <a:r>
              <a:rPr lang="en-GB" b="1" dirty="0">
                <a:solidFill>
                  <a:schemeClr val="accent5"/>
                </a:solidFill>
              </a:rPr>
              <a:t>d</a:t>
            </a:r>
            <a:r>
              <a:rPr lang="en-PK" b="1" dirty="0">
                <a:solidFill>
                  <a:schemeClr val="accent5"/>
                </a:solidFill>
              </a:rPr>
              <a:t>   ||  </a:t>
            </a:r>
            <a:r>
              <a:rPr lang="en-GB" b="1" dirty="0">
                <a:solidFill>
                  <a:schemeClr val="accent5"/>
                </a:solidFill>
              </a:rPr>
              <a:t>o</a:t>
            </a:r>
            <a:r>
              <a:rPr lang="en-PK" b="1" dirty="0">
                <a:solidFill>
                  <a:schemeClr val="accent5"/>
                </a:solidFill>
              </a:rPr>
              <a:t>r   !  not   </a:t>
            </a:r>
            <a:r>
              <a:rPr lang="en-GB" b="1" dirty="0">
                <a:solidFill>
                  <a:schemeClr val="accent5"/>
                </a:solidFill>
              </a:rPr>
              <a:t>x</a:t>
            </a:r>
            <a:r>
              <a:rPr lang="en-PK" b="1" dirty="0">
                <a:solidFill>
                  <a:schemeClr val="accent5"/>
                </a:solidFill>
              </a:rPr>
              <a:t>o</a:t>
            </a:r>
            <a:r>
              <a:rPr lang="en-GB" b="1" dirty="0">
                <a:solidFill>
                  <a:schemeClr val="accent5"/>
                </a:solidFill>
              </a:rPr>
              <a:t>r</a:t>
            </a:r>
            <a:endParaRPr lang="en-US" sz="2400" b="1" dirty="0">
              <a:solidFill>
                <a:schemeClr val="accent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572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3785</TotalTime>
  <Words>1905</Words>
  <Application>Microsoft Office PowerPoint</Application>
  <PresentationFormat>Widescreen</PresentationFormat>
  <Paragraphs>240</Paragraphs>
  <Slides>23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Gotham Narrow Book</vt:lpstr>
      <vt:lpstr>Gotham Narrow Medium</vt:lpstr>
      <vt:lpstr>Wingdings</vt:lpstr>
      <vt:lpstr>Office Theme</vt:lpstr>
      <vt:lpstr>Web Systems &amp; Technologies</vt:lpstr>
      <vt:lpstr>Incorporating PHP Within HTML</vt:lpstr>
      <vt:lpstr>Using Comments</vt:lpstr>
      <vt:lpstr>Basic Syntax</vt:lpstr>
      <vt:lpstr>Basic Syntax</vt:lpstr>
      <vt:lpstr>Example 3-4. Your first PHP program</vt:lpstr>
      <vt:lpstr>Basic Syntax</vt:lpstr>
      <vt:lpstr>Variable-naming rules</vt:lpstr>
      <vt:lpstr>Operators</vt:lpstr>
      <vt:lpstr>Variable Assignment</vt:lpstr>
      <vt:lpstr>Variable Assignment</vt:lpstr>
      <vt:lpstr>Variable Assignment</vt:lpstr>
      <vt:lpstr>Multiple-Line Commands</vt:lpstr>
      <vt:lpstr>Variable Typing</vt:lpstr>
      <vt:lpstr>Constants</vt:lpstr>
      <vt:lpstr>The Difference Between the echo and print Commands</vt:lpstr>
      <vt:lpstr>Function</vt:lpstr>
      <vt:lpstr>Variable Scope</vt:lpstr>
      <vt:lpstr>Variable Scope - Local variables</vt:lpstr>
      <vt:lpstr>Variable Scope - Global variables</vt:lpstr>
      <vt:lpstr>Variable Scope - Static variables</vt:lpstr>
      <vt:lpstr>Variable Scope - Static variables</vt:lpstr>
      <vt:lpstr>Variable Scope - Superglobal variables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PHP</dc:title>
  <dc:subject>Web Systems and Technologies</dc:subject>
  <dc:creator>Muhammad Fahad</dc:creator>
  <cp:lastModifiedBy>Muhammad Fahad</cp:lastModifiedBy>
  <cp:revision>334</cp:revision>
  <cp:lastPrinted>2018-02-20T01:02:10Z</cp:lastPrinted>
  <dcterms:created xsi:type="dcterms:W3CDTF">2017-11-25T11:53:26Z</dcterms:created>
  <dcterms:modified xsi:type="dcterms:W3CDTF">2020-05-02T19:28:36Z</dcterms:modified>
</cp:coreProperties>
</file>