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5"/>
  </p:notesMasterIdLst>
  <p:handoutMasterIdLst>
    <p:handoutMasterId r:id="rId26"/>
  </p:handoutMasterIdLst>
  <p:sldIdLst>
    <p:sldId id="256" r:id="rId3"/>
    <p:sldId id="257" r:id="rId4"/>
    <p:sldId id="280" r:id="rId5"/>
    <p:sldId id="281" r:id="rId6"/>
    <p:sldId id="282" r:id="rId7"/>
    <p:sldId id="277" r:id="rId8"/>
    <p:sldId id="286" r:id="rId9"/>
    <p:sldId id="278" r:id="rId10"/>
    <p:sldId id="283" r:id="rId11"/>
    <p:sldId id="284" r:id="rId12"/>
    <p:sldId id="288" r:id="rId13"/>
    <p:sldId id="274" r:id="rId14"/>
    <p:sldId id="268" r:id="rId15"/>
    <p:sldId id="289" r:id="rId16"/>
    <p:sldId id="290" r:id="rId17"/>
    <p:sldId id="269" r:id="rId18"/>
    <p:sldId id="276" r:id="rId19"/>
    <p:sldId id="287" r:id="rId20"/>
    <p:sldId id="275" r:id="rId21"/>
    <p:sldId id="270" r:id="rId22"/>
    <p:sldId id="291" r:id="rId23"/>
    <p:sldId id="271" r:id="rId24"/>
  </p:sldIdLst>
  <p:sldSz cx="12188825"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0628" autoAdjust="0"/>
  </p:normalViewPr>
  <p:slideViewPr>
    <p:cSldViewPr>
      <p:cViewPr varScale="1">
        <p:scale>
          <a:sx n="34" d="100"/>
          <a:sy n="34" d="100"/>
        </p:scale>
        <p:origin x="2058" y="48"/>
      </p:cViewPr>
      <p:guideLst>
        <p:guide orient="horz" pos="2160"/>
        <p:guide pos="383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EB2ECA-3733-4BAA-8990-893BB0DBA4BE}" type="doc">
      <dgm:prSet loTypeId="urn:microsoft.com/office/officeart/2005/8/layout/pyramid2" loCatId="pyramid" qsTypeId="urn:microsoft.com/office/officeart/2005/8/quickstyle/simple1" qsCatId="simple" csTypeId="urn:microsoft.com/office/officeart/2005/8/colors/accent1_2" csCatId="accent1" phldr="1"/>
      <dgm:spPr/>
    </dgm:pt>
    <dgm:pt modelId="{5F6F0990-E2F0-4C5B-90F6-660AACBB109A}">
      <dgm:prSet phldrT="[Text]"/>
      <dgm:spPr/>
      <dgm:t>
        <a:bodyPr/>
        <a:lstStyle/>
        <a:p>
          <a:pPr algn="l"/>
          <a:r>
            <a:rPr lang="en-US" dirty="0" smtClean="0"/>
            <a:t>5. Follow up</a:t>
          </a:r>
          <a:endParaRPr lang="en-US" dirty="0"/>
        </a:p>
      </dgm:t>
    </dgm:pt>
    <dgm:pt modelId="{66223290-849A-48F5-BCDD-3DEDEC177E45}" type="parTrans" cxnId="{95646FCA-ACD3-4E34-AE5F-F078F1297045}">
      <dgm:prSet/>
      <dgm:spPr/>
      <dgm:t>
        <a:bodyPr/>
        <a:lstStyle/>
        <a:p>
          <a:endParaRPr lang="en-US"/>
        </a:p>
      </dgm:t>
    </dgm:pt>
    <dgm:pt modelId="{BFC34B3C-FB00-403D-8CF3-B6AA4E5DB92E}" type="sibTrans" cxnId="{95646FCA-ACD3-4E34-AE5F-F078F1297045}">
      <dgm:prSet/>
      <dgm:spPr/>
      <dgm:t>
        <a:bodyPr/>
        <a:lstStyle/>
        <a:p>
          <a:endParaRPr lang="en-US"/>
        </a:p>
      </dgm:t>
    </dgm:pt>
    <dgm:pt modelId="{38F8E9BA-E4F0-47CB-9152-18085C6A81BC}">
      <dgm:prSet phldrT="[Text]"/>
      <dgm:spPr/>
      <dgm:t>
        <a:bodyPr/>
        <a:lstStyle/>
        <a:p>
          <a:pPr algn="l"/>
          <a:r>
            <a:rPr lang="en-US" dirty="0" smtClean="0"/>
            <a:t>3. Form a Plan</a:t>
          </a:r>
          <a:endParaRPr lang="en-US" dirty="0"/>
        </a:p>
      </dgm:t>
    </dgm:pt>
    <dgm:pt modelId="{A14F1609-1FDC-49A6-99CE-DE292950C80F}" type="parTrans" cxnId="{2BE5F0F2-9512-4A56-9365-B153A09DBA43}">
      <dgm:prSet/>
      <dgm:spPr/>
      <dgm:t>
        <a:bodyPr/>
        <a:lstStyle/>
        <a:p>
          <a:endParaRPr lang="en-US"/>
        </a:p>
      </dgm:t>
    </dgm:pt>
    <dgm:pt modelId="{06E2FE43-7463-42B7-A6A4-9AC8B09AB591}" type="sibTrans" cxnId="{2BE5F0F2-9512-4A56-9365-B153A09DBA43}">
      <dgm:prSet/>
      <dgm:spPr/>
      <dgm:t>
        <a:bodyPr/>
        <a:lstStyle/>
        <a:p>
          <a:endParaRPr lang="en-US"/>
        </a:p>
      </dgm:t>
    </dgm:pt>
    <dgm:pt modelId="{DDAFF4D6-BE74-4324-8BC8-B769FEAC676F}">
      <dgm:prSet phldrT="[Text]"/>
      <dgm:spPr/>
      <dgm:t>
        <a:bodyPr/>
        <a:lstStyle/>
        <a:p>
          <a:pPr algn="l"/>
          <a:r>
            <a:rPr lang="en-US" dirty="0" smtClean="0"/>
            <a:t>2. Set a Goal </a:t>
          </a:r>
          <a:endParaRPr lang="en-US" dirty="0"/>
        </a:p>
      </dgm:t>
    </dgm:pt>
    <dgm:pt modelId="{707A07BC-B2E4-4F53-9E60-FFDFD86E4797}" type="parTrans" cxnId="{6CEC8096-81C1-4903-9EC9-F493EBC41610}">
      <dgm:prSet/>
      <dgm:spPr/>
      <dgm:t>
        <a:bodyPr/>
        <a:lstStyle/>
        <a:p>
          <a:endParaRPr lang="en-US"/>
        </a:p>
      </dgm:t>
    </dgm:pt>
    <dgm:pt modelId="{B9D5C4B8-F0AA-42B7-BFA4-ADE9902AABC7}" type="sibTrans" cxnId="{6CEC8096-81C1-4903-9EC9-F493EBC41610}">
      <dgm:prSet/>
      <dgm:spPr/>
      <dgm:t>
        <a:bodyPr/>
        <a:lstStyle/>
        <a:p>
          <a:endParaRPr lang="en-US"/>
        </a:p>
      </dgm:t>
    </dgm:pt>
    <dgm:pt modelId="{9483E668-F363-4C46-97F2-9761606DD58D}">
      <dgm:prSet/>
      <dgm:spPr/>
      <dgm:t>
        <a:bodyPr/>
        <a:lstStyle/>
        <a:p>
          <a:pPr algn="l"/>
          <a:r>
            <a:rPr lang="en-US" dirty="0" smtClean="0"/>
            <a:t>1. Identify Concerns</a:t>
          </a:r>
          <a:endParaRPr lang="en-US" dirty="0"/>
        </a:p>
      </dgm:t>
    </dgm:pt>
    <dgm:pt modelId="{D247C958-03DF-450D-B900-DB001F8A6857}" type="parTrans" cxnId="{3C3DB164-F592-41A8-952E-28DA251824AF}">
      <dgm:prSet/>
      <dgm:spPr/>
      <dgm:t>
        <a:bodyPr/>
        <a:lstStyle/>
        <a:p>
          <a:endParaRPr lang="en-US"/>
        </a:p>
      </dgm:t>
    </dgm:pt>
    <dgm:pt modelId="{4E6BADAF-7858-4086-889F-B1293A88A8DB}" type="sibTrans" cxnId="{3C3DB164-F592-41A8-952E-28DA251824AF}">
      <dgm:prSet/>
      <dgm:spPr/>
      <dgm:t>
        <a:bodyPr/>
        <a:lstStyle/>
        <a:p>
          <a:endParaRPr lang="en-US"/>
        </a:p>
      </dgm:t>
    </dgm:pt>
    <dgm:pt modelId="{D6E274A7-2369-4C15-B26F-0CA3C371D7CC}">
      <dgm:prSet/>
      <dgm:spPr/>
      <dgm:t>
        <a:bodyPr/>
        <a:lstStyle/>
        <a:p>
          <a:pPr algn="l"/>
          <a:r>
            <a:rPr lang="en-US" dirty="0" smtClean="0"/>
            <a:t>4. Act </a:t>
          </a:r>
          <a:endParaRPr lang="en-US" dirty="0"/>
        </a:p>
      </dgm:t>
    </dgm:pt>
    <dgm:pt modelId="{6B69BA63-E027-486D-9EA9-B4F35BB612CF}" type="parTrans" cxnId="{A7F44273-7765-48F3-BFF1-010508854849}">
      <dgm:prSet/>
      <dgm:spPr/>
      <dgm:t>
        <a:bodyPr/>
        <a:lstStyle/>
        <a:p>
          <a:endParaRPr lang="en-US"/>
        </a:p>
      </dgm:t>
    </dgm:pt>
    <dgm:pt modelId="{B6F42EFD-5EB9-4DA5-99B9-4E52FAC8324F}" type="sibTrans" cxnId="{A7F44273-7765-48F3-BFF1-010508854849}">
      <dgm:prSet/>
      <dgm:spPr/>
      <dgm:t>
        <a:bodyPr/>
        <a:lstStyle/>
        <a:p>
          <a:endParaRPr lang="en-US"/>
        </a:p>
      </dgm:t>
    </dgm:pt>
    <dgm:pt modelId="{DA3A8EA5-4068-4BF3-8CEF-AF89E2D95815}" type="pres">
      <dgm:prSet presAssocID="{C8EB2ECA-3733-4BAA-8990-893BB0DBA4BE}" presName="compositeShape" presStyleCnt="0">
        <dgm:presLayoutVars>
          <dgm:dir/>
          <dgm:resizeHandles/>
        </dgm:presLayoutVars>
      </dgm:prSet>
      <dgm:spPr/>
    </dgm:pt>
    <dgm:pt modelId="{70DDCD9F-A7F4-4EDA-81B7-EE7DF378300B}" type="pres">
      <dgm:prSet presAssocID="{C8EB2ECA-3733-4BAA-8990-893BB0DBA4BE}" presName="pyramid" presStyleLbl="node1" presStyleIdx="0" presStyleCnt="1" custFlipHor="1" custScaleX="854" custScaleY="854"/>
      <dgm:spPr/>
    </dgm:pt>
    <dgm:pt modelId="{3975BB3B-83FB-48FB-80A9-59D98301FB07}" type="pres">
      <dgm:prSet presAssocID="{C8EB2ECA-3733-4BAA-8990-893BB0DBA4BE}" presName="theList" presStyleCnt="0"/>
      <dgm:spPr/>
    </dgm:pt>
    <dgm:pt modelId="{87724934-F6DA-4402-A5AC-4CEA0CA63E62}" type="pres">
      <dgm:prSet presAssocID="{5F6F0990-E2F0-4C5B-90F6-660AACBB109A}" presName="aNode" presStyleLbl="fgAcc1" presStyleIdx="0" presStyleCnt="5" custLinFactY="441934" custLinFactNeighborX="-68214" custLinFactNeighborY="500000">
        <dgm:presLayoutVars>
          <dgm:bulletEnabled val="1"/>
        </dgm:presLayoutVars>
      </dgm:prSet>
      <dgm:spPr/>
      <dgm:t>
        <a:bodyPr/>
        <a:lstStyle/>
        <a:p>
          <a:endParaRPr lang="en-US"/>
        </a:p>
      </dgm:t>
    </dgm:pt>
    <dgm:pt modelId="{F497DE38-6FD4-4121-B804-799560B89824}" type="pres">
      <dgm:prSet presAssocID="{5F6F0990-E2F0-4C5B-90F6-660AACBB109A}" presName="aSpace" presStyleCnt="0"/>
      <dgm:spPr/>
    </dgm:pt>
    <dgm:pt modelId="{28556311-9FB1-4889-8012-CD5D02DE68AF}" type="pres">
      <dgm:prSet presAssocID="{D6E274A7-2369-4C15-B26F-0CA3C371D7CC}" presName="aNode" presStyleLbl="fgAcc1" presStyleIdx="1" presStyleCnt="5" custLinFactY="227730" custLinFactNeighborX="-68214" custLinFactNeighborY="300000">
        <dgm:presLayoutVars>
          <dgm:bulletEnabled val="1"/>
        </dgm:presLayoutVars>
      </dgm:prSet>
      <dgm:spPr/>
      <dgm:t>
        <a:bodyPr/>
        <a:lstStyle/>
        <a:p>
          <a:endParaRPr lang="en-US"/>
        </a:p>
      </dgm:t>
    </dgm:pt>
    <dgm:pt modelId="{91F7D99D-7F37-465A-9CE3-CBB71338036F}" type="pres">
      <dgm:prSet presAssocID="{D6E274A7-2369-4C15-B26F-0CA3C371D7CC}" presName="aSpace" presStyleCnt="0"/>
      <dgm:spPr/>
    </dgm:pt>
    <dgm:pt modelId="{F8A58090-67E6-4939-9125-2C4C2ACD89F0}" type="pres">
      <dgm:prSet presAssocID="{38F8E9BA-E4F0-47CB-9152-18085C6A81BC}" presName="aNode" presStyleLbl="fgAcc1" presStyleIdx="2" presStyleCnt="5" custLinFactY="21460" custLinFactNeighborX="-68214" custLinFactNeighborY="100000">
        <dgm:presLayoutVars>
          <dgm:bulletEnabled val="1"/>
        </dgm:presLayoutVars>
      </dgm:prSet>
      <dgm:spPr/>
      <dgm:t>
        <a:bodyPr/>
        <a:lstStyle/>
        <a:p>
          <a:endParaRPr lang="en-US"/>
        </a:p>
      </dgm:t>
    </dgm:pt>
    <dgm:pt modelId="{34A6EC48-6C9D-4716-8491-18E3E83D833D}" type="pres">
      <dgm:prSet presAssocID="{38F8E9BA-E4F0-47CB-9152-18085C6A81BC}" presName="aSpace" presStyleCnt="0"/>
      <dgm:spPr/>
    </dgm:pt>
    <dgm:pt modelId="{86D45A47-15E1-4E24-9D3E-75BBDA04BF34}" type="pres">
      <dgm:prSet presAssocID="{DDAFF4D6-BE74-4324-8BC8-B769FEAC676F}" presName="aNode" presStyleLbl="fgAcc1" presStyleIdx="3" presStyleCnt="5" custLinFactY="-171242" custLinFactNeighborX="-68214" custLinFactNeighborY="-200000">
        <dgm:presLayoutVars>
          <dgm:bulletEnabled val="1"/>
        </dgm:presLayoutVars>
      </dgm:prSet>
      <dgm:spPr/>
      <dgm:t>
        <a:bodyPr/>
        <a:lstStyle/>
        <a:p>
          <a:endParaRPr lang="en-US"/>
        </a:p>
      </dgm:t>
    </dgm:pt>
    <dgm:pt modelId="{8942390A-5F15-46FF-B5BD-27A9F1C5ADC4}" type="pres">
      <dgm:prSet presAssocID="{DDAFF4D6-BE74-4324-8BC8-B769FEAC676F}" presName="aSpace" presStyleCnt="0"/>
      <dgm:spPr/>
    </dgm:pt>
    <dgm:pt modelId="{BA1EFE23-A534-4B4E-8415-B615C9BE5CCD}" type="pres">
      <dgm:prSet presAssocID="{9483E668-F363-4C46-97F2-9761606DD58D}" presName="aNode" presStyleLbl="fgAcc1" presStyleIdx="4" presStyleCnt="5" custLinFactY="-377439" custLinFactNeighborX="-68214" custLinFactNeighborY="-400000">
        <dgm:presLayoutVars>
          <dgm:bulletEnabled val="1"/>
        </dgm:presLayoutVars>
      </dgm:prSet>
      <dgm:spPr/>
      <dgm:t>
        <a:bodyPr/>
        <a:lstStyle/>
        <a:p>
          <a:endParaRPr lang="en-US"/>
        </a:p>
      </dgm:t>
    </dgm:pt>
    <dgm:pt modelId="{1DDC7C91-E8C4-49B8-B1DC-C5EC8EEE8B31}" type="pres">
      <dgm:prSet presAssocID="{9483E668-F363-4C46-97F2-9761606DD58D}" presName="aSpace" presStyleCnt="0"/>
      <dgm:spPr/>
    </dgm:pt>
  </dgm:ptLst>
  <dgm:cxnLst>
    <dgm:cxn modelId="{6ED9960F-D664-4895-920B-DB9AD13BEEB5}" type="presOf" srcId="{38F8E9BA-E4F0-47CB-9152-18085C6A81BC}" destId="{F8A58090-67E6-4939-9125-2C4C2ACD89F0}" srcOrd="0" destOrd="0" presId="urn:microsoft.com/office/officeart/2005/8/layout/pyramid2"/>
    <dgm:cxn modelId="{95646FCA-ACD3-4E34-AE5F-F078F1297045}" srcId="{C8EB2ECA-3733-4BAA-8990-893BB0DBA4BE}" destId="{5F6F0990-E2F0-4C5B-90F6-660AACBB109A}" srcOrd="0" destOrd="0" parTransId="{66223290-849A-48F5-BCDD-3DEDEC177E45}" sibTransId="{BFC34B3C-FB00-403D-8CF3-B6AA4E5DB92E}"/>
    <dgm:cxn modelId="{39E4B684-C0A1-4F2D-86C9-E66DA9992AE9}" type="presOf" srcId="{C8EB2ECA-3733-4BAA-8990-893BB0DBA4BE}" destId="{DA3A8EA5-4068-4BF3-8CEF-AF89E2D95815}" srcOrd="0" destOrd="0" presId="urn:microsoft.com/office/officeart/2005/8/layout/pyramid2"/>
    <dgm:cxn modelId="{A7F44273-7765-48F3-BFF1-010508854849}" srcId="{C8EB2ECA-3733-4BAA-8990-893BB0DBA4BE}" destId="{D6E274A7-2369-4C15-B26F-0CA3C371D7CC}" srcOrd="1" destOrd="0" parTransId="{6B69BA63-E027-486D-9EA9-B4F35BB612CF}" sibTransId="{B6F42EFD-5EB9-4DA5-99B9-4E52FAC8324F}"/>
    <dgm:cxn modelId="{6CEC8096-81C1-4903-9EC9-F493EBC41610}" srcId="{C8EB2ECA-3733-4BAA-8990-893BB0DBA4BE}" destId="{DDAFF4D6-BE74-4324-8BC8-B769FEAC676F}" srcOrd="3" destOrd="0" parTransId="{707A07BC-B2E4-4F53-9E60-FFDFD86E4797}" sibTransId="{B9D5C4B8-F0AA-42B7-BFA4-ADE9902AABC7}"/>
    <dgm:cxn modelId="{2987795B-744E-465A-8E6C-B34C9F512983}" type="presOf" srcId="{DDAFF4D6-BE74-4324-8BC8-B769FEAC676F}" destId="{86D45A47-15E1-4E24-9D3E-75BBDA04BF34}" srcOrd="0" destOrd="0" presId="urn:microsoft.com/office/officeart/2005/8/layout/pyramid2"/>
    <dgm:cxn modelId="{BA719BA2-15F1-4FDD-8652-5F8176F1ED6F}" type="presOf" srcId="{5F6F0990-E2F0-4C5B-90F6-660AACBB109A}" destId="{87724934-F6DA-4402-A5AC-4CEA0CA63E62}" srcOrd="0" destOrd="0" presId="urn:microsoft.com/office/officeart/2005/8/layout/pyramid2"/>
    <dgm:cxn modelId="{CCFB8361-8855-46C0-80ED-B32A610116F1}" type="presOf" srcId="{D6E274A7-2369-4C15-B26F-0CA3C371D7CC}" destId="{28556311-9FB1-4889-8012-CD5D02DE68AF}" srcOrd="0" destOrd="0" presId="urn:microsoft.com/office/officeart/2005/8/layout/pyramid2"/>
    <dgm:cxn modelId="{3C3DB164-F592-41A8-952E-28DA251824AF}" srcId="{C8EB2ECA-3733-4BAA-8990-893BB0DBA4BE}" destId="{9483E668-F363-4C46-97F2-9761606DD58D}" srcOrd="4" destOrd="0" parTransId="{D247C958-03DF-450D-B900-DB001F8A6857}" sibTransId="{4E6BADAF-7858-4086-889F-B1293A88A8DB}"/>
    <dgm:cxn modelId="{2BE5F0F2-9512-4A56-9365-B153A09DBA43}" srcId="{C8EB2ECA-3733-4BAA-8990-893BB0DBA4BE}" destId="{38F8E9BA-E4F0-47CB-9152-18085C6A81BC}" srcOrd="2" destOrd="0" parTransId="{A14F1609-1FDC-49A6-99CE-DE292950C80F}" sibTransId="{06E2FE43-7463-42B7-A6A4-9AC8B09AB591}"/>
    <dgm:cxn modelId="{4E79FA4A-420E-4DCF-A582-D019C413E29A}" type="presOf" srcId="{9483E668-F363-4C46-97F2-9761606DD58D}" destId="{BA1EFE23-A534-4B4E-8415-B615C9BE5CCD}" srcOrd="0" destOrd="0" presId="urn:microsoft.com/office/officeart/2005/8/layout/pyramid2"/>
    <dgm:cxn modelId="{B2550321-BF61-476E-877D-46D5226B2A71}" type="presParOf" srcId="{DA3A8EA5-4068-4BF3-8CEF-AF89E2D95815}" destId="{70DDCD9F-A7F4-4EDA-81B7-EE7DF378300B}" srcOrd="0" destOrd="0" presId="urn:microsoft.com/office/officeart/2005/8/layout/pyramid2"/>
    <dgm:cxn modelId="{75F446BE-ECBB-4F40-877C-53E11F8801FB}" type="presParOf" srcId="{DA3A8EA5-4068-4BF3-8CEF-AF89E2D95815}" destId="{3975BB3B-83FB-48FB-80A9-59D98301FB07}" srcOrd="1" destOrd="0" presId="urn:microsoft.com/office/officeart/2005/8/layout/pyramid2"/>
    <dgm:cxn modelId="{FE54CC40-4599-4C52-AA51-28DFB84E66E5}" type="presParOf" srcId="{3975BB3B-83FB-48FB-80A9-59D98301FB07}" destId="{87724934-F6DA-4402-A5AC-4CEA0CA63E62}" srcOrd="0" destOrd="0" presId="urn:microsoft.com/office/officeart/2005/8/layout/pyramid2"/>
    <dgm:cxn modelId="{5C793FBD-40AA-43E5-B978-01EA62903D04}" type="presParOf" srcId="{3975BB3B-83FB-48FB-80A9-59D98301FB07}" destId="{F497DE38-6FD4-4121-B804-799560B89824}" srcOrd="1" destOrd="0" presId="urn:microsoft.com/office/officeart/2005/8/layout/pyramid2"/>
    <dgm:cxn modelId="{5551B6EE-742E-419A-9588-5495E5D737D1}" type="presParOf" srcId="{3975BB3B-83FB-48FB-80A9-59D98301FB07}" destId="{28556311-9FB1-4889-8012-CD5D02DE68AF}" srcOrd="2" destOrd="0" presId="urn:microsoft.com/office/officeart/2005/8/layout/pyramid2"/>
    <dgm:cxn modelId="{3871D6D5-9D5A-48EA-9921-42BD1F8E5AFE}" type="presParOf" srcId="{3975BB3B-83FB-48FB-80A9-59D98301FB07}" destId="{91F7D99D-7F37-465A-9CE3-CBB71338036F}" srcOrd="3" destOrd="0" presId="urn:microsoft.com/office/officeart/2005/8/layout/pyramid2"/>
    <dgm:cxn modelId="{61316149-2460-4990-9B3A-B4F0B95227F4}" type="presParOf" srcId="{3975BB3B-83FB-48FB-80A9-59D98301FB07}" destId="{F8A58090-67E6-4939-9125-2C4C2ACD89F0}" srcOrd="4" destOrd="0" presId="urn:microsoft.com/office/officeart/2005/8/layout/pyramid2"/>
    <dgm:cxn modelId="{D8E8844A-6D01-4583-A954-0CA5D7CE49ED}" type="presParOf" srcId="{3975BB3B-83FB-48FB-80A9-59D98301FB07}" destId="{34A6EC48-6C9D-4716-8491-18E3E83D833D}" srcOrd="5" destOrd="0" presId="urn:microsoft.com/office/officeart/2005/8/layout/pyramid2"/>
    <dgm:cxn modelId="{82F93EB7-60D5-4AA0-BDB0-67DADB638C18}" type="presParOf" srcId="{3975BB3B-83FB-48FB-80A9-59D98301FB07}" destId="{86D45A47-15E1-4E24-9D3E-75BBDA04BF34}" srcOrd="6" destOrd="0" presId="urn:microsoft.com/office/officeart/2005/8/layout/pyramid2"/>
    <dgm:cxn modelId="{56B7B625-F5F4-4AE6-A036-B7E37F072DA9}" type="presParOf" srcId="{3975BB3B-83FB-48FB-80A9-59D98301FB07}" destId="{8942390A-5F15-46FF-B5BD-27A9F1C5ADC4}" srcOrd="7" destOrd="0" presId="urn:microsoft.com/office/officeart/2005/8/layout/pyramid2"/>
    <dgm:cxn modelId="{73ECA49B-0572-451B-89D3-95D50056672E}" type="presParOf" srcId="{3975BB3B-83FB-48FB-80A9-59D98301FB07}" destId="{BA1EFE23-A534-4B4E-8415-B615C9BE5CCD}" srcOrd="8" destOrd="0" presId="urn:microsoft.com/office/officeart/2005/8/layout/pyramid2"/>
    <dgm:cxn modelId="{4B21B8FA-C558-46B0-86BF-3030F5026106}" type="presParOf" srcId="{3975BB3B-83FB-48FB-80A9-59D98301FB07}" destId="{1DDC7C91-E8C4-49B8-B1DC-C5EC8EEE8B31}"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D67CBE-F87A-4BE9-A032-49E8ED99F606}" type="doc">
      <dgm:prSet loTypeId="urn:microsoft.com/office/officeart/2005/8/layout/hProcess9" loCatId="process" qsTypeId="urn:microsoft.com/office/officeart/2005/8/quickstyle/simple1" qsCatId="simple" csTypeId="urn:microsoft.com/office/officeart/2005/8/colors/colorful2" csCatId="colorful" phldr="1"/>
      <dgm:spPr/>
    </dgm:pt>
    <dgm:pt modelId="{30628DE8-4065-4406-87A8-8CC5584A7A94}">
      <dgm:prSet phldrT="[Text]"/>
      <dgm:spPr/>
      <dgm:t>
        <a:bodyPr/>
        <a:lstStyle/>
        <a:p>
          <a:r>
            <a:rPr lang="en-US" dirty="0" smtClean="0"/>
            <a:t>Authoritarian</a:t>
          </a:r>
          <a:endParaRPr lang="en-US" dirty="0"/>
        </a:p>
      </dgm:t>
    </dgm:pt>
    <dgm:pt modelId="{0061EDFA-52A1-473A-BE2A-60872E27C6F8}" type="parTrans" cxnId="{E6B9F2A1-672F-4F08-8264-B7F4198C3C99}">
      <dgm:prSet/>
      <dgm:spPr/>
      <dgm:t>
        <a:bodyPr/>
        <a:lstStyle/>
        <a:p>
          <a:endParaRPr lang="en-US"/>
        </a:p>
      </dgm:t>
    </dgm:pt>
    <dgm:pt modelId="{EDA74B37-8F91-4B11-AD0B-1EC74C9DA7DF}" type="sibTrans" cxnId="{E6B9F2A1-672F-4F08-8264-B7F4198C3C99}">
      <dgm:prSet/>
      <dgm:spPr/>
      <dgm:t>
        <a:bodyPr/>
        <a:lstStyle/>
        <a:p>
          <a:endParaRPr lang="en-US"/>
        </a:p>
      </dgm:t>
    </dgm:pt>
    <dgm:pt modelId="{06BE8A73-9D5C-4331-9D91-B2F90B0E1D84}">
      <dgm:prSet phldrT="[Text]"/>
      <dgm:spPr/>
      <dgm:t>
        <a:bodyPr/>
        <a:lstStyle/>
        <a:p>
          <a:r>
            <a:rPr lang="en-US" dirty="0" smtClean="0"/>
            <a:t>Democratic</a:t>
          </a:r>
          <a:endParaRPr lang="en-US" dirty="0"/>
        </a:p>
      </dgm:t>
    </dgm:pt>
    <dgm:pt modelId="{9A41EBD9-41CC-48BA-B79E-C92B6C9783F3}" type="parTrans" cxnId="{C772E0B6-55BA-4BD4-9ADD-3E27D931A38A}">
      <dgm:prSet/>
      <dgm:spPr/>
      <dgm:t>
        <a:bodyPr/>
        <a:lstStyle/>
        <a:p>
          <a:endParaRPr lang="en-US"/>
        </a:p>
      </dgm:t>
    </dgm:pt>
    <dgm:pt modelId="{A2AE55D1-4E43-466A-BA68-75D5937786E3}" type="sibTrans" cxnId="{C772E0B6-55BA-4BD4-9ADD-3E27D931A38A}">
      <dgm:prSet/>
      <dgm:spPr/>
      <dgm:t>
        <a:bodyPr/>
        <a:lstStyle/>
        <a:p>
          <a:endParaRPr lang="en-US"/>
        </a:p>
      </dgm:t>
    </dgm:pt>
    <dgm:pt modelId="{27F5F634-3F26-431A-81DB-17B153217268}">
      <dgm:prSet phldrT="[Text]"/>
      <dgm:spPr/>
      <dgm:t>
        <a:bodyPr/>
        <a:lstStyle/>
        <a:p>
          <a:r>
            <a:rPr lang="en-US" dirty="0" smtClean="0"/>
            <a:t>Laissez-faire</a:t>
          </a:r>
          <a:endParaRPr lang="en-US" dirty="0"/>
        </a:p>
      </dgm:t>
    </dgm:pt>
    <dgm:pt modelId="{8B1E13FF-7583-4DFB-89CD-702CBF86F241}" type="parTrans" cxnId="{F5E577A8-6DAE-4918-8F19-9E1426CBD71B}">
      <dgm:prSet/>
      <dgm:spPr/>
      <dgm:t>
        <a:bodyPr/>
        <a:lstStyle/>
        <a:p>
          <a:endParaRPr lang="en-US"/>
        </a:p>
      </dgm:t>
    </dgm:pt>
    <dgm:pt modelId="{D90D682A-20D1-454B-9C3E-86920B00D2A6}" type="sibTrans" cxnId="{F5E577A8-6DAE-4918-8F19-9E1426CBD71B}">
      <dgm:prSet/>
      <dgm:spPr/>
      <dgm:t>
        <a:bodyPr/>
        <a:lstStyle/>
        <a:p>
          <a:endParaRPr lang="en-US"/>
        </a:p>
      </dgm:t>
    </dgm:pt>
    <dgm:pt modelId="{7A87E02B-D8C7-4574-8428-0BA76EAD0B83}" type="pres">
      <dgm:prSet presAssocID="{7ED67CBE-F87A-4BE9-A032-49E8ED99F606}" presName="CompostProcess" presStyleCnt="0">
        <dgm:presLayoutVars>
          <dgm:dir/>
          <dgm:resizeHandles val="exact"/>
        </dgm:presLayoutVars>
      </dgm:prSet>
      <dgm:spPr/>
    </dgm:pt>
    <dgm:pt modelId="{601B6E83-80C2-4326-820D-5F0E3CAE64BE}" type="pres">
      <dgm:prSet presAssocID="{7ED67CBE-F87A-4BE9-A032-49E8ED99F606}" presName="arrow" presStyleLbl="bgShp" presStyleIdx="0" presStyleCnt="1"/>
      <dgm:spPr/>
    </dgm:pt>
    <dgm:pt modelId="{33B03C3B-6D65-4E67-B713-257A46645DB6}" type="pres">
      <dgm:prSet presAssocID="{7ED67CBE-F87A-4BE9-A032-49E8ED99F606}" presName="linearProcess" presStyleCnt="0"/>
      <dgm:spPr/>
    </dgm:pt>
    <dgm:pt modelId="{27FEA565-1A5C-4C8A-BD7B-F371FC3BD1E2}" type="pres">
      <dgm:prSet presAssocID="{30628DE8-4065-4406-87A8-8CC5584A7A94}" presName="textNode" presStyleLbl="node1" presStyleIdx="0" presStyleCnt="3">
        <dgm:presLayoutVars>
          <dgm:bulletEnabled val="1"/>
        </dgm:presLayoutVars>
      </dgm:prSet>
      <dgm:spPr/>
      <dgm:t>
        <a:bodyPr/>
        <a:lstStyle/>
        <a:p>
          <a:endParaRPr lang="en-US"/>
        </a:p>
      </dgm:t>
    </dgm:pt>
    <dgm:pt modelId="{E06770C8-1A6A-40AD-BBB4-863EC6CC47E7}" type="pres">
      <dgm:prSet presAssocID="{EDA74B37-8F91-4B11-AD0B-1EC74C9DA7DF}" presName="sibTrans" presStyleCnt="0"/>
      <dgm:spPr/>
    </dgm:pt>
    <dgm:pt modelId="{9FF73A66-1436-4EDF-AF14-FFA9F43EAF5B}" type="pres">
      <dgm:prSet presAssocID="{06BE8A73-9D5C-4331-9D91-B2F90B0E1D84}" presName="textNode" presStyleLbl="node1" presStyleIdx="1" presStyleCnt="3">
        <dgm:presLayoutVars>
          <dgm:bulletEnabled val="1"/>
        </dgm:presLayoutVars>
      </dgm:prSet>
      <dgm:spPr/>
      <dgm:t>
        <a:bodyPr/>
        <a:lstStyle/>
        <a:p>
          <a:endParaRPr lang="en-US"/>
        </a:p>
      </dgm:t>
    </dgm:pt>
    <dgm:pt modelId="{9B0FDD17-9C30-4EEB-8E53-0176DB1C7EA7}" type="pres">
      <dgm:prSet presAssocID="{A2AE55D1-4E43-466A-BA68-75D5937786E3}" presName="sibTrans" presStyleCnt="0"/>
      <dgm:spPr/>
    </dgm:pt>
    <dgm:pt modelId="{FBFD10FD-3E71-4F98-A1D2-776AF8EF8250}" type="pres">
      <dgm:prSet presAssocID="{27F5F634-3F26-431A-81DB-17B153217268}" presName="textNode" presStyleLbl="node1" presStyleIdx="2" presStyleCnt="3">
        <dgm:presLayoutVars>
          <dgm:bulletEnabled val="1"/>
        </dgm:presLayoutVars>
      </dgm:prSet>
      <dgm:spPr/>
      <dgm:t>
        <a:bodyPr/>
        <a:lstStyle/>
        <a:p>
          <a:endParaRPr lang="en-US"/>
        </a:p>
      </dgm:t>
    </dgm:pt>
  </dgm:ptLst>
  <dgm:cxnLst>
    <dgm:cxn modelId="{0B081F72-4009-4008-89E6-C2CF216876CD}" type="presOf" srcId="{06BE8A73-9D5C-4331-9D91-B2F90B0E1D84}" destId="{9FF73A66-1436-4EDF-AF14-FFA9F43EAF5B}" srcOrd="0" destOrd="0" presId="urn:microsoft.com/office/officeart/2005/8/layout/hProcess9"/>
    <dgm:cxn modelId="{C772E0B6-55BA-4BD4-9ADD-3E27D931A38A}" srcId="{7ED67CBE-F87A-4BE9-A032-49E8ED99F606}" destId="{06BE8A73-9D5C-4331-9D91-B2F90B0E1D84}" srcOrd="1" destOrd="0" parTransId="{9A41EBD9-41CC-48BA-B79E-C92B6C9783F3}" sibTransId="{A2AE55D1-4E43-466A-BA68-75D5937786E3}"/>
    <dgm:cxn modelId="{CC955656-1E93-44ED-AF64-535432040852}" type="presOf" srcId="{27F5F634-3F26-431A-81DB-17B153217268}" destId="{FBFD10FD-3E71-4F98-A1D2-776AF8EF8250}" srcOrd="0" destOrd="0" presId="urn:microsoft.com/office/officeart/2005/8/layout/hProcess9"/>
    <dgm:cxn modelId="{533E0B2D-84D0-4917-8B7C-C9DEDE30C5AD}" type="presOf" srcId="{7ED67CBE-F87A-4BE9-A032-49E8ED99F606}" destId="{7A87E02B-D8C7-4574-8428-0BA76EAD0B83}" srcOrd="0" destOrd="0" presId="urn:microsoft.com/office/officeart/2005/8/layout/hProcess9"/>
    <dgm:cxn modelId="{F5E577A8-6DAE-4918-8F19-9E1426CBD71B}" srcId="{7ED67CBE-F87A-4BE9-A032-49E8ED99F606}" destId="{27F5F634-3F26-431A-81DB-17B153217268}" srcOrd="2" destOrd="0" parTransId="{8B1E13FF-7583-4DFB-89CD-702CBF86F241}" sibTransId="{D90D682A-20D1-454B-9C3E-86920B00D2A6}"/>
    <dgm:cxn modelId="{F8866E08-A7A4-42FF-B62B-A7B8AE5E39D1}" type="presOf" srcId="{30628DE8-4065-4406-87A8-8CC5584A7A94}" destId="{27FEA565-1A5C-4C8A-BD7B-F371FC3BD1E2}" srcOrd="0" destOrd="0" presId="urn:microsoft.com/office/officeart/2005/8/layout/hProcess9"/>
    <dgm:cxn modelId="{E6B9F2A1-672F-4F08-8264-B7F4198C3C99}" srcId="{7ED67CBE-F87A-4BE9-A032-49E8ED99F606}" destId="{30628DE8-4065-4406-87A8-8CC5584A7A94}" srcOrd="0" destOrd="0" parTransId="{0061EDFA-52A1-473A-BE2A-60872E27C6F8}" sibTransId="{EDA74B37-8F91-4B11-AD0B-1EC74C9DA7DF}"/>
    <dgm:cxn modelId="{6CA5B0FC-D2E9-4075-B9BF-7A8DF49A8448}" type="presParOf" srcId="{7A87E02B-D8C7-4574-8428-0BA76EAD0B83}" destId="{601B6E83-80C2-4326-820D-5F0E3CAE64BE}" srcOrd="0" destOrd="0" presId="urn:microsoft.com/office/officeart/2005/8/layout/hProcess9"/>
    <dgm:cxn modelId="{A0C6362B-1CA1-4932-8448-F5899C50B451}" type="presParOf" srcId="{7A87E02B-D8C7-4574-8428-0BA76EAD0B83}" destId="{33B03C3B-6D65-4E67-B713-257A46645DB6}" srcOrd="1" destOrd="0" presId="urn:microsoft.com/office/officeart/2005/8/layout/hProcess9"/>
    <dgm:cxn modelId="{2D22702B-9B9E-47B4-9D40-2467140398FE}" type="presParOf" srcId="{33B03C3B-6D65-4E67-B713-257A46645DB6}" destId="{27FEA565-1A5C-4C8A-BD7B-F371FC3BD1E2}" srcOrd="0" destOrd="0" presId="urn:microsoft.com/office/officeart/2005/8/layout/hProcess9"/>
    <dgm:cxn modelId="{6DD62A3E-E1C0-4524-BFB2-5FA48EA76D02}" type="presParOf" srcId="{33B03C3B-6D65-4E67-B713-257A46645DB6}" destId="{E06770C8-1A6A-40AD-BBB4-863EC6CC47E7}" srcOrd="1" destOrd="0" presId="urn:microsoft.com/office/officeart/2005/8/layout/hProcess9"/>
    <dgm:cxn modelId="{741C9C29-F416-49AC-AD7C-F9E230C06659}" type="presParOf" srcId="{33B03C3B-6D65-4E67-B713-257A46645DB6}" destId="{9FF73A66-1436-4EDF-AF14-FFA9F43EAF5B}" srcOrd="2" destOrd="0" presId="urn:microsoft.com/office/officeart/2005/8/layout/hProcess9"/>
    <dgm:cxn modelId="{E38A6877-A0A3-408D-90DD-6606197F55A7}" type="presParOf" srcId="{33B03C3B-6D65-4E67-B713-257A46645DB6}" destId="{9B0FDD17-9C30-4EEB-8E53-0176DB1C7EA7}" srcOrd="3" destOrd="0" presId="urn:microsoft.com/office/officeart/2005/8/layout/hProcess9"/>
    <dgm:cxn modelId="{E016269D-29AD-45F5-9967-46664C80DC70}" type="presParOf" srcId="{33B03C3B-6D65-4E67-B713-257A46645DB6}" destId="{FBFD10FD-3E71-4F98-A1D2-776AF8EF825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659ACC-BB8B-40BD-9C3D-7515A99833BA}" type="datetimeFigureOut">
              <a:rPr lang="en-US"/>
              <a:t>4/14/2015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02B09C-4EB4-4858-8C5D-928515EB5FA1}" type="slidenum">
              <a:rPr/>
              <a:t>‹#›</a:t>
            </a:fld>
            <a:endParaRPr/>
          </a:p>
        </p:txBody>
      </p:sp>
    </p:spTree>
    <p:extLst>
      <p:ext uri="{BB962C8B-B14F-4D97-AF65-F5344CB8AC3E}">
        <p14:creationId xmlns:p14="http://schemas.microsoft.com/office/powerpoint/2010/main" val="2581470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AB3F5D-6129-4745-AD27-E1F8E3F0C4BE}" type="datetimeFigureOut">
              <a:rPr lang="en-US"/>
              <a:t>4/14/2015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40D2E-0C1A-4418-8763-9BB732EB1D20}" type="slidenum">
              <a:rPr/>
              <a:t>‹#›</a:t>
            </a:fld>
            <a:endParaRPr/>
          </a:p>
        </p:txBody>
      </p:sp>
    </p:spTree>
    <p:extLst>
      <p:ext uri="{BB962C8B-B14F-4D97-AF65-F5344CB8AC3E}">
        <p14:creationId xmlns:p14="http://schemas.microsoft.com/office/powerpoint/2010/main" val="3186368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Possible questions for discussion. You may opt to assign a scribe to write the answers on the board. </a:t>
            </a:r>
          </a:p>
          <a:p>
            <a:endParaRPr lang="en-US" baseline="0" dirty="0" smtClean="0"/>
          </a:p>
          <a:p>
            <a:r>
              <a:rPr lang="en-US" baseline="0" dirty="0" smtClean="0"/>
              <a:t>What makes a strong leader?</a:t>
            </a:r>
          </a:p>
          <a:p>
            <a:r>
              <a:rPr lang="en-US" baseline="0" dirty="0" smtClean="0"/>
              <a:t>Can you think of anyone who has these leadership qualities? In our school? In our community? </a:t>
            </a:r>
          </a:p>
          <a:p>
            <a:r>
              <a:rPr lang="en-US" baseline="0" dirty="0" smtClean="0"/>
              <a:t>What supporting evidence do you have to back up your opinion?</a:t>
            </a:r>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1</a:t>
            </a:fld>
            <a:endParaRPr lang="en-US"/>
          </a:p>
        </p:txBody>
      </p:sp>
    </p:spTree>
    <p:extLst>
      <p:ext uri="{BB962C8B-B14F-4D97-AF65-F5344CB8AC3E}">
        <p14:creationId xmlns:p14="http://schemas.microsoft.com/office/powerpoint/2010/main" val="2679442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baseline="0" dirty="0" smtClean="0"/>
              <a:t>For the characteristics you feel are strong, write a few sentences stating why you think you are strong in those areas. For the characteristics you feel you need to improve, write a sentence or two explaining ways you think you can improve those areas. By evaluating yourself honestly, you are on your way to becoming a good leader.</a:t>
            </a:r>
          </a:p>
          <a:p>
            <a:endParaRPr lang="en-US" baseline="0" dirty="0" smtClean="0"/>
          </a:p>
          <a:p>
            <a:r>
              <a:rPr lang="en-US" baseline="0" dirty="0" smtClean="0"/>
              <a:t>Teacher note: Allow the students time to evaluate their leadership characteristics. You may opt to have the students present a “one-minute” speech about their leadership characteristics to the class.</a:t>
            </a:r>
          </a:p>
        </p:txBody>
      </p:sp>
      <p:sp>
        <p:nvSpPr>
          <p:cNvPr id="4" name="Slide Number Placeholder 3"/>
          <p:cNvSpPr>
            <a:spLocks noGrp="1"/>
          </p:cNvSpPr>
          <p:nvPr>
            <p:ph type="sldNum" sz="quarter" idx="10"/>
          </p:nvPr>
        </p:nvSpPr>
        <p:spPr/>
        <p:txBody>
          <a:bodyPr/>
          <a:lstStyle/>
          <a:p>
            <a:fld id="{3A2CC701-D80A-463B-8415-A85485312088}" type="slidenum">
              <a:rPr lang="en-US" smtClean="0"/>
              <a:t>10</a:t>
            </a:fld>
            <a:endParaRPr lang="en-US"/>
          </a:p>
        </p:txBody>
      </p:sp>
    </p:spTree>
    <p:extLst>
      <p:ext uri="{BB962C8B-B14F-4D97-AF65-F5344CB8AC3E}">
        <p14:creationId xmlns:p14="http://schemas.microsoft.com/office/powerpoint/2010/main" val="929413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Top Five Characteristics: Leadership</a:t>
            </a:r>
          </a:p>
          <a:p>
            <a:r>
              <a:rPr lang="en-US" dirty="0" smtClean="0"/>
              <a:t>Professor Samuel Bacharach discusses the five leadership traits leaders need to see their agendas through to fruition and make a lasting impact in their organization. </a:t>
            </a:r>
          </a:p>
          <a:p>
            <a:r>
              <a:rPr lang="en-US" dirty="0" smtClean="0"/>
              <a:t>http://youtu.be/EMgElizP_Q0</a:t>
            </a: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11</a:t>
            </a:fld>
            <a:endParaRPr lang="en-US"/>
          </a:p>
        </p:txBody>
      </p:sp>
    </p:spTree>
    <p:extLst>
      <p:ext uri="{BB962C8B-B14F-4D97-AF65-F5344CB8AC3E}">
        <p14:creationId xmlns:p14="http://schemas.microsoft.com/office/powerpoint/2010/main" val="460302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a:t>
            </a:r>
            <a:r>
              <a:rPr lang="en-US" baseline="0" dirty="0" smtClean="0"/>
              <a:t> </a:t>
            </a:r>
            <a:r>
              <a:rPr lang="en-US" dirty="0" smtClean="0"/>
              <a:t>discuss the</a:t>
            </a:r>
            <a:r>
              <a:rPr lang="en-US" baseline="0" dirty="0" smtClean="0"/>
              <a:t> following leadership styles:</a:t>
            </a:r>
          </a:p>
          <a:p>
            <a:pPr marL="171450" indent="-171450">
              <a:buFont typeface="Arial" panose="020B0604020202020204" pitchFamily="34" charset="0"/>
              <a:buChar char="•"/>
            </a:pPr>
            <a:r>
              <a:rPr lang="en-US" baseline="0" dirty="0" smtClean="0"/>
              <a:t>Authoritarian</a:t>
            </a:r>
          </a:p>
          <a:p>
            <a:pPr marL="171450" indent="-171450">
              <a:buFont typeface="Arial" panose="020B0604020202020204" pitchFamily="34" charset="0"/>
              <a:buChar char="•"/>
            </a:pPr>
            <a:r>
              <a:rPr lang="en-US" baseline="0" dirty="0" smtClean="0"/>
              <a:t>Democratic</a:t>
            </a:r>
          </a:p>
          <a:p>
            <a:pPr marL="171450" indent="-171450">
              <a:buFont typeface="Arial" panose="020B0604020202020204" pitchFamily="34" charset="0"/>
              <a:buChar char="•"/>
            </a:pPr>
            <a:r>
              <a:rPr lang="en-US" baseline="0" dirty="0" smtClean="0"/>
              <a:t>Laissez-faire</a:t>
            </a:r>
          </a:p>
          <a:p>
            <a:endParaRPr lang="en-US" baseline="0" dirty="0" smtClean="0"/>
          </a:p>
          <a:p>
            <a:r>
              <a:rPr lang="en-US" baseline="0" dirty="0" smtClean="0"/>
              <a:t>Using only the titles, brainstorm to determine what leadership characteristics might be appropriately included in each style.</a:t>
            </a:r>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12</a:t>
            </a:fld>
            <a:endParaRPr lang="en-US"/>
          </a:p>
        </p:txBody>
      </p:sp>
    </p:spTree>
    <p:extLst>
      <p:ext uri="{BB962C8B-B14F-4D97-AF65-F5344CB8AC3E}">
        <p14:creationId xmlns:p14="http://schemas.microsoft.com/office/powerpoint/2010/main" val="1346521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Authoritarian style includes:</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Characteristics:</a:t>
            </a:r>
          </a:p>
          <a:p>
            <a:pPr marL="171450" indent="-171450">
              <a:buFont typeface="Arial" panose="020B0604020202020204" pitchFamily="34" charset="0"/>
              <a:buChar char="•"/>
            </a:pPr>
            <a:r>
              <a:rPr lang="en-US" dirty="0" smtClean="0"/>
              <a:t>Causes unhappy</a:t>
            </a:r>
            <a:r>
              <a:rPr lang="en-US" baseline="0" dirty="0" smtClean="0"/>
              <a:t> relationships to develop</a:t>
            </a:r>
            <a:endParaRPr lang="en-US" dirty="0" smtClean="0"/>
          </a:p>
          <a:p>
            <a:pPr marL="171450" indent="-171450">
              <a:buFont typeface="Arial" panose="020B0604020202020204" pitchFamily="34" charset="0"/>
              <a:buChar char="•"/>
            </a:pPr>
            <a:r>
              <a:rPr lang="en-US" dirty="0" smtClean="0"/>
              <a:t>Demands</a:t>
            </a:r>
            <a:r>
              <a:rPr lang="en-US" baseline="0" dirty="0" smtClean="0"/>
              <a:t> group members perform tasks quickly and efficiently</a:t>
            </a:r>
          </a:p>
          <a:p>
            <a:pPr marL="171450" indent="-171450">
              <a:buFont typeface="Arial" panose="020B0604020202020204" pitchFamily="34" charset="0"/>
              <a:buChar char="•"/>
            </a:pPr>
            <a:r>
              <a:rPr lang="en-US" baseline="0" dirty="0" smtClean="0"/>
              <a:t>Dictates group activity</a:t>
            </a:r>
          </a:p>
          <a:p>
            <a:pPr marL="171450" indent="-171450">
              <a:buFont typeface="Arial" panose="020B0604020202020204" pitchFamily="34" charset="0"/>
              <a:buChar char="•"/>
            </a:pPr>
            <a:r>
              <a:rPr lang="en-US" baseline="0" dirty="0" smtClean="0"/>
              <a:t>Does not accept the ideas of others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Group does not experience feeling of teamwork</a:t>
            </a:r>
            <a:endParaRPr lang="en-US" baseline="0" dirty="0" smtClean="0"/>
          </a:p>
          <a:p>
            <a:pPr marL="171450" indent="-171450">
              <a:buFont typeface="Arial" panose="020B0604020202020204" pitchFamily="34" charset="0"/>
              <a:buChar char="•"/>
            </a:pPr>
            <a:r>
              <a:rPr lang="en-US" baseline="0" dirty="0" smtClean="0"/>
              <a:t>Is firm, demanding and direct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Limits discussion on ideas and new ways of doing things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Tells others what to do</a:t>
            </a:r>
            <a:endParaRPr lang="en-US" baseline="0" dirty="0" smtClean="0"/>
          </a:p>
          <a:p>
            <a:pPr marL="171450" indent="-171450">
              <a:buFont typeface="Arial" panose="020B0604020202020204" pitchFamily="34" charset="0"/>
              <a:buChar char="•"/>
            </a:pPr>
            <a:r>
              <a:rPr lang="en-US" baseline="0" dirty="0" smtClean="0"/>
              <a:t>Uses power to influence others to carry out ideas</a:t>
            </a:r>
            <a:endParaRPr lang="en-US" dirty="0" smtClean="0"/>
          </a:p>
          <a:p>
            <a:pPr marL="0" indent="0">
              <a:buFont typeface="Arial" panose="020B0604020202020204" pitchFamily="34" charset="0"/>
              <a:buNone/>
            </a:pPr>
            <a:endParaRPr lang="en-US" dirty="0" smtClean="0"/>
          </a:p>
          <a:p>
            <a:pPr marL="0" indent="0">
              <a:buNone/>
            </a:pPr>
            <a:r>
              <a:rPr lang="en-US" dirty="0" smtClean="0"/>
              <a:t>Authoritarian leadership can be effective when:</a:t>
            </a:r>
          </a:p>
          <a:p>
            <a:pPr marL="171450" indent="-171450">
              <a:buFont typeface="Arial" panose="020B0604020202020204" pitchFamily="34" charset="0"/>
              <a:buChar char="•"/>
            </a:pPr>
            <a:r>
              <a:rPr lang="en-US" dirty="0" smtClean="0"/>
              <a:t>Group does not know each other</a:t>
            </a:r>
          </a:p>
          <a:p>
            <a:pPr marL="171450" indent="-171450">
              <a:buFont typeface="Arial" panose="020B0604020202020204" pitchFamily="34" charset="0"/>
              <a:buChar char="•"/>
            </a:pPr>
            <a:r>
              <a:rPr lang="en-US" dirty="0" smtClean="0"/>
              <a:t>Individuals/group lack skill and knowledge</a:t>
            </a:r>
          </a:p>
          <a:p>
            <a:pPr marL="171450" indent="-171450">
              <a:buFont typeface="Arial" panose="020B0604020202020204" pitchFamily="34" charset="0"/>
              <a:buChar char="•"/>
            </a:pPr>
            <a:r>
              <a:rPr lang="en-US" dirty="0" smtClean="0"/>
              <a:t>Time is limited</a:t>
            </a:r>
          </a:p>
          <a:p>
            <a:pPr marL="0" indent="0">
              <a:buFont typeface="Arial" panose="020B0604020202020204" pitchFamily="34" charset="0"/>
              <a:buNone/>
            </a:pPr>
            <a:endParaRPr lang="en-US" dirty="0" smtClean="0"/>
          </a:p>
          <a:p>
            <a:pPr marL="0" indent="0">
              <a:buNone/>
            </a:pPr>
            <a:r>
              <a:rPr lang="en-US" dirty="0" smtClean="0"/>
              <a:t>Authoritarian leadership can be ineffective when:</a:t>
            </a:r>
          </a:p>
          <a:p>
            <a:pPr marL="171450" indent="-171450">
              <a:buFont typeface="Arial" panose="020B0604020202020204" pitchFamily="34" charset="0"/>
              <a:buChar char="•"/>
            </a:pPr>
            <a:r>
              <a:rPr lang="en-US" dirty="0" smtClean="0"/>
              <a:t>Developing a strong sense of team is the goal</a:t>
            </a:r>
          </a:p>
          <a:p>
            <a:pPr marL="171450" indent="-171450">
              <a:buFont typeface="Arial" panose="020B0604020202020204" pitchFamily="34" charset="0"/>
              <a:buChar char="•"/>
            </a:pPr>
            <a:r>
              <a:rPr lang="en-US" dirty="0" smtClean="0"/>
              <a:t>Group wants an element of spontaneity in their work</a:t>
            </a:r>
          </a:p>
          <a:p>
            <a:pPr marL="171450" indent="-171450">
              <a:buFont typeface="Arial" panose="020B0604020202020204" pitchFamily="34" charset="0"/>
              <a:buChar char="•"/>
            </a:pPr>
            <a:r>
              <a:rPr lang="en-US" dirty="0" smtClean="0"/>
              <a:t>Some degree of skill/knowledge is in members</a:t>
            </a:r>
          </a:p>
          <a:p>
            <a:pPr marL="0" indent="0">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13</a:t>
            </a:fld>
            <a:endParaRPr lang="en-US"/>
          </a:p>
        </p:txBody>
      </p:sp>
    </p:spTree>
    <p:extLst>
      <p:ext uri="{BB962C8B-B14F-4D97-AF65-F5344CB8AC3E}">
        <p14:creationId xmlns:p14="http://schemas.microsoft.com/office/powerpoint/2010/main" val="2293452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Democratic style includes:</a:t>
            </a:r>
          </a:p>
          <a:p>
            <a:endParaRPr lang="en-US" dirty="0" smtClean="0"/>
          </a:p>
          <a:p>
            <a:r>
              <a:rPr lang="en-US" dirty="0" smtClean="0"/>
              <a:t>Characteristics:</a:t>
            </a:r>
          </a:p>
          <a:p>
            <a:pPr marL="171450" indent="-171450">
              <a:buFont typeface="Arial" panose="020B0604020202020204" pitchFamily="34" charset="0"/>
              <a:buChar char="•"/>
            </a:pPr>
            <a:r>
              <a:rPr lang="en-US" dirty="0" smtClean="0"/>
              <a:t>Allows free</a:t>
            </a:r>
            <a:r>
              <a:rPr lang="en-US" baseline="0" dirty="0" smtClean="0"/>
              <a:t> flow of ideas</a:t>
            </a:r>
          </a:p>
          <a:p>
            <a:pPr marL="171450" indent="-171450">
              <a:buFont typeface="Arial" panose="020B0604020202020204" pitchFamily="34" charset="0"/>
              <a:buChar char="•"/>
            </a:pPr>
            <a:r>
              <a:rPr lang="en-US" baseline="0" dirty="0" smtClean="0"/>
              <a:t>Allows group members to feel they can do tasks their own way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Asks before telling</a:t>
            </a: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Involves group members in planning and carrying out activities</a:t>
            </a:r>
            <a:endParaRPr lang="en-US" baseline="0" dirty="0" smtClean="0"/>
          </a:p>
          <a:p>
            <a:pPr marL="171450" indent="-171450">
              <a:buFont typeface="Arial" panose="020B0604020202020204" pitchFamily="34" charset="0"/>
              <a:buChar char="•"/>
            </a:pPr>
            <a:r>
              <a:rPr lang="en-US" baseline="0" dirty="0" smtClean="0"/>
              <a:t>Is friendly and sociable</a:t>
            </a:r>
          </a:p>
          <a:p>
            <a:pPr marL="171450" indent="-171450">
              <a:buFont typeface="Arial" panose="020B0604020202020204" pitchFamily="34" charset="0"/>
              <a:buChar char="•"/>
            </a:pPr>
            <a:r>
              <a:rPr lang="en-US" baseline="0" dirty="0" smtClean="0"/>
              <a:t>Keeps group focused</a:t>
            </a:r>
          </a:p>
          <a:p>
            <a:pPr marL="171450" indent="-171450">
              <a:buFont typeface="Arial" panose="020B0604020202020204" pitchFamily="34" charset="0"/>
              <a:buChar char="•"/>
            </a:pPr>
            <a:r>
              <a:rPr lang="en-US" baseline="0" dirty="0" smtClean="0"/>
              <a:t>Makes decisions and determinations based upon group’s consensus</a:t>
            </a:r>
          </a:p>
          <a:p>
            <a:pPr marL="171450" indent="-171450">
              <a:buFont typeface="Arial" panose="020B0604020202020204" pitchFamily="34" charset="0"/>
              <a:buChar char="•"/>
            </a:pPr>
            <a:r>
              <a:rPr lang="en-US" baseline="0" dirty="0" smtClean="0"/>
              <a:t>Motivates group members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Promotes a sense of teamwork</a:t>
            </a:r>
            <a:endParaRPr lang="en-US" baseline="0" dirty="0" smtClean="0"/>
          </a:p>
          <a:p>
            <a:pPr marL="171450" indent="-171450">
              <a:buFont typeface="Arial" panose="020B0604020202020204" pitchFamily="34" charset="0"/>
              <a:buChar char="•"/>
            </a:pPr>
            <a:r>
              <a:rPr lang="en-US" baseline="0" dirty="0" smtClean="0"/>
              <a:t>Shapes groups with regard to consensus opinion</a:t>
            </a:r>
            <a:endParaRPr lang="en-US" dirty="0" smtClean="0"/>
          </a:p>
          <a:p>
            <a:pPr marL="0" indent="0">
              <a:buFont typeface="Arial" panose="020B0604020202020204" pitchFamily="34" charset="0"/>
              <a:buNone/>
            </a:pPr>
            <a:endParaRPr lang="en-US" dirty="0" smtClean="0"/>
          </a:p>
          <a:p>
            <a:pPr marL="0" indent="0">
              <a:buNone/>
            </a:pPr>
            <a:r>
              <a:rPr lang="en-US" dirty="0" smtClean="0"/>
              <a:t>Democratic leadership can be effective when:</a:t>
            </a:r>
          </a:p>
          <a:p>
            <a:pPr marL="171450" indent="-171450">
              <a:buFont typeface="Arial" panose="020B0604020202020204" pitchFamily="34" charset="0"/>
              <a:buChar char="•"/>
            </a:pPr>
            <a:r>
              <a:rPr lang="en-US" dirty="0" smtClean="0"/>
              <a:t>Group is motivated and/or a sense of team exists</a:t>
            </a:r>
          </a:p>
          <a:p>
            <a:pPr marL="171450" indent="-171450">
              <a:buFont typeface="Arial" panose="020B0604020202020204" pitchFamily="34" charset="0"/>
              <a:buChar char="•"/>
            </a:pPr>
            <a:r>
              <a:rPr lang="en-US" dirty="0" smtClean="0"/>
              <a:t>Some degree of skill or knowledge among members of group</a:t>
            </a:r>
          </a:p>
          <a:p>
            <a:pPr marL="171450" indent="-171450">
              <a:buFont typeface="Arial" panose="020B0604020202020204" pitchFamily="34" charset="0"/>
              <a:buChar char="•"/>
            </a:pPr>
            <a:r>
              <a:rPr lang="en-US" dirty="0" smtClean="0"/>
              <a:t>Time is available</a:t>
            </a:r>
          </a:p>
          <a:p>
            <a:pPr marL="171450" indent="-171450">
              <a:buFont typeface="Arial" panose="020B0604020202020204" pitchFamily="34" charset="0"/>
              <a:buChar char="•"/>
            </a:pPr>
            <a:endParaRPr lang="en-US" dirty="0" smtClean="0"/>
          </a:p>
          <a:p>
            <a:pPr marL="0" indent="0">
              <a:buNone/>
            </a:pPr>
            <a:r>
              <a:rPr lang="en-US" dirty="0" smtClean="0"/>
              <a:t>Democratic leadership can be ineffective when:</a:t>
            </a:r>
          </a:p>
          <a:p>
            <a:pPr marL="171450" indent="-171450">
              <a:buFont typeface="Arial" panose="020B0604020202020204" pitchFamily="34" charset="0"/>
              <a:buChar char="•"/>
            </a:pPr>
            <a:r>
              <a:rPr lang="en-US" dirty="0" smtClean="0"/>
              <a:t>Group is unmotivated</a:t>
            </a:r>
          </a:p>
          <a:p>
            <a:pPr marL="171450" indent="-171450">
              <a:buFont typeface="Arial" panose="020B0604020202020204" pitchFamily="34" charset="0"/>
              <a:buChar char="•"/>
            </a:pPr>
            <a:r>
              <a:rPr lang="en-US" dirty="0" smtClean="0"/>
              <a:t>High degree of conflict present</a:t>
            </a:r>
          </a:p>
          <a:p>
            <a:pPr marL="171450" indent="-171450">
              <a:buFont typeface="Arial" panose="020B0604020202020204" pitchFamily="34" charset="0"/>
              <a:buChar char="•"/>
            </a:pPr>
            <a:r>
              <a:rPr lang="en-US" dirty="0" smtClean="0"/>
              <a:t>No skill/knowledge is in members</a:t>
            </a:r>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BC640D2E-0C1A-4418-8763-9BB732EB1D20}" type="slidenum">
              <a:rPr lang="en-US" smtClean="0"/>
              <a:t>14</a:t>
            </a:fld>
            <a:endParaRPr lang="en-US"/>
          </a:p>
        </p:txBody>
      </p:sp>
    </p:spTree>
    <p:extLst>
      <p:ext uri="{BB962C8B-B14F-4D97-AF65-F5344CB8AC3E}">
        <p14:creationId xmlns:p14="http://schemas.microsoft.com/office/powerpoint/2010/main" val="1479640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Laissez-faire style includes:</a:t>
            </a:r>
          </a:p>
          <a:p>
            <a:endParaRPr lang="en-US" dirty="0" smtClean="0"/>
          </a:p>
          <a:p>
            <a:r>
              <a:rPr lang="en-US" dirty="0" smtClean="0"/>
              <a:t>Characteristics:</a:t>
            </a:r>
          </a:p>
          <a:p>
            <a:pPr marL="171450" indent="-171450">
              <a:buFont typeface="Arial" panose="020B0604020202020204" pitchFamily="34" charset="0"/>
              <a:buChar char="•"/>
            </a:pPr>
            <a:r>
              <a:rPr lang="en-US" dirty="0" smtClean="0"/>
              <a:t>Allows group members to do whatever they want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 person does not seem in charge</a:t>
            </a:r>
          </a:p>
          <a:p>
            <a:pPr marL="171450" indent="-171450">
              <a:buFont typeface="Arial" panose="020B0604020202020204" pitchFamily="34" charset="0"/>
              <a:buChar char="•"/>
            </a:pPr>
            <a:r>
              <a:rPr lang="en-US" dirty="0" smtClean="0"/>
              <a:t>Does not direct group</a:t>
            </a:r>
            <a:r>
              <a:rPr lang="en-US" baseline="0" dirty="0" smtClean="0"/>
              <a:t> activity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Gives little or no direction to group/individuals</a:t>
            </a:r>
            <a:endParaRPr lang="en-US" baseline="0" dirty="0" smtClean="0"/>
          </a:p>
          <a:p>
            <a:pPr marL="171450" indent="-171450">
              <a:buFont typeface="Arial" panose="020B0604020202020204" pitchFamily="34" charset="0"/>
              <a:buChar char="•"/>
            </a:pPr>
            <a:r>
              <a:rPr lang="en-US" baseline="0" dirty="0" smtClean="0"/>
              <a:t>Is less structured than democratic</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Opinion is offered only when requested</a:t>
            </a:r>
            <a:endParaRPr lang="en-US" baseline="0" dirty="0" smtClean="0"/>
          </a:p>
          <a:p>
            <a:pPr marL="171450" indent="-171450">
              <a:buFont typeface="Arial" panose="020B0604020202020204" pitchFamily="34" charset="0"/>
              <a:buChar char="•"/>
            </a:pPr>
            <a:r>
              <a:rPr lang="en-US" baseline="0" dirty="0" smtClean="0"/>
              <a:t>Produces groups that are not very productive</a:t>
            </a:r>
          </a:p>
          <a:p>
            <a:pPr marL="171450" indent="-171450">
              <a:buFont typeface="Arial" panose="020B0604020202020204" pitchFamily="34" charset="0"/>
              <a:buChar char="•"/>
            </a:pPr>
            <a:r>
              <a:rPr lang="en-US" baseline="0" dirty="0" smtClean="0"/>
              <a:t>Stays on the same level as the group</a:t>
            </a:r>
            <a:endParaRPr lang="en-US" dirty="0" smtClean="0"/>
          </a:p>
          <a:p>
            <a:pPr marL="0" indent="0">
              <a:buFont typeface="Arial" panose="020B0604020202020204" pitchFamily="34" charset="0"/>
              <a:buNone/>
            </a:pPr>
            <a:endParaRPr lang="en-US" dirty="0" smtClean="0"/>
          </a:p>
          <a:p>
            <a:pPr marL="0" indent="0">
              <a:buNone/>
            </a:pPr>
            <a:r>
              <a:rPr lang="en-US" dirty="0" smtClean="0"/>
              <a:t>Laissez-faire leadership can be effective when:</a:t>
            </a:r>
          </a:p>
          <a:p>
            <a:pPr marL="171450" indent="-171450">
              <a:buFont typeface="Arial" panose="020B0604020202020204" pitchFamily="34" charset="0"/>
              <a:buChar char="•"/>
            </a:pPr>
            <a:r>
              <a:rPr lang="en-US" dirty="0" smtClean="0"/>
              <a:t>High degree of skill and motivation</a:t>
            </a:r>
          </a:p>
          <a:p>
            <a:pPr marL="171450" indent="-171450">
              <a:buFont typeface="Arial" panose="020B0604020202020204" pitchFamily="34" charset="0"/>
              <a:buChar char="•"/>
            </a:pPr>
            <a:r>
              <a:rPr lang="en-US" dirty="0" smtClean="0"/>
              <a:t>Routine is familiar to participants</a:t>
            </a:r>
          </a:p>
          <a:p>
            <a:pPr marL="171450" indent="-171450">
              <a:buFont typeface="Arial" panose="020B0604020202020204" pitchFamily="34" charset="0"/>
              <a:buChar char="•"/>
            </a:pPr>
            <a:r>
              <a:rPr lang="en-US" dirty="0" smtClean="0"/>
              <a:t>Sense of team exists</a:t>
            </a:r>
          </a:p>
          <a:p>
            <a:pPr marL="0" indent="0">
              <a:buFont typeface="Arial" panose="020B0604020202020204" pitchFamily="34" charset="0"/>
              <a:buNone/>
            </a:pPr>
            <a:endParaRPr lang="en-US" dirty="0" smtClean="0"/>
          </a:p>
          <a:p>
            <a:pPr marL="0" indent="0">
              <a:buNone/>
            </a:pPr>
            <a:r>
              <a:rPr lang="en-US" dirty="0" smtClean="0"/>
              <a:t>Laissez-faire leadership can be ineffective when:</a:t>
            </a:r>
          </a:p>
          <a:p>
            <a:pPr marL="171450" indent="-171450">
              <a:buFont typeface="Arial" panose="020B0604020202020204" pitchFamily="34" charset="0"/>
              <a:buChar char="•"/>
            </a:pPr>
            <a:r>
              <a:rPr lang="en-US" dirty="0" smtClean="0"/>
              <a:t>Group expects to be told what to do</a:t>
            </a:r>
          </a:p>
          <a:p>
            <a:pPr marL="171450" indent="-171450">
              <a:buFont typeface="Arial" panose="020B0604020202020204" pitchFamily="34" charset="0"/>
              <a:buChar char="•"/>
            </a:pPr>
            <a:r>
              <a:rPr lang="en-US" dirty="0" smtClean="0"/>
              <a:t>Low degree of skill/knowledge is in members</a:t>
            </a:r>
          </a:p>
          <a:p>
            <a:pPr marL="171450" indent="-171450">
              <a:buFont typeface="Arial" panose="020B0604020202020204" pitchFamily="34" charset="0"/>
              <a:buChar char="•"/>
            </a:pPr>
            <a:r>
              <a:rPr lang="en-US" dirty="0" smtClean="0"/>
              <a:t>Low sense of team/independence</a:t>
            </a:r>
          </a:p>
          <a:p>
            <a:endParaRPr lang="en-US" dirty="0" smtClean="0"/>
          </a:p>
        </p:txBody>
      </p:sp>
      <p:sp>
        <p:nvSpPr>
          <p:cNvPr id="4" name="Slide Number Placeholder 3"/>
          <p:cNvSpPr>
            <a:spLocks noGrp="1"/>
          </p:cNvSpPr>
          <p:nvPr>
            <p:ph type="sldNum" sz="quarter" idx="10"/>
          </p:nvPr>
        </p:nvSpPr>
        <p:spPr/>
        <p:txBody>
          <a:bodyPr/>
          <a:lstStyle/>
          <a:p>
            <a:fld id="{BC640D2E-0C1A-4418-8763-9BB732EB1D20}" type="slidenum">
              <a:rPr lang="en-US" smtClean="0"/>
              <a:t>15</a:t>
            </a:fld>
            <a:endParaRPr lang="en-US"/>
          </a:p>
        </p:txBody>
      </p:sp>
    </p:spTree>
    <p:extLst>
      <p:ext uri="{BB962C8B-B14F-4D97-AF65-F5344CB8AC3E}">
        <p14:creationId xmlns:p14="http://schemas.microsoft.com/office/powerpoint/2010/main" val="4193867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a:t>
            </a:r>
            <a:r>
              <a:rPr lang="en-US" baseline="0" dirty="0" smtClean="0"/>
              <a:t> a discussion with the students to identify and define their own leadership styles. Discuss which styles might be applicable during class group work, class meetings, working on a </a:t>
            </a:r>
            <a:r>
              <a:rPr lang="en-US" baseline="0" dirty="0" smtClean="0"/>
              <a:t>Career and Technical Student Organization (CTSO) </a:t>
            </a:r>
            <a:r>
              <a:rPr lang="en-US" baseline="0" dirty="0" smtClean="0"/>
              <a:t>competition and committee meetings (especially when planning special school functions).</a:t>
            </a:r>
          </a:p>
          <a:p>
            <a:endParaRPr lang="en-US" baseline="0" dirty="0" smtClean="0"/>
          </a:p>
          <a:p>
            <a:r>
              <a:rPr lang="en-US" baseline="0" dirty="0" smtClean="0"/>
              <a:t>Have you ever been part of a team which included an authoritarian leader? Describe your experience. </a:t>
            </a:r>
          </a:p>
          <a:p>
            <a:endParaRPr lang="en-US" baseline="0" dirty="0" smtClean="0"/>
          </a:p>
          <a:p>
            <a:r>
              <a:rPr lang="en-US" dirty="0" smtClean="0"/>
              <a:t>Have you ever been part of a team which</a:t>
            </a:r>
            <a:r>
              <a:rPr lang="en-US" baseline="0" dirty="0" smtClean="0"/>
              <a:t> included </a:t>
            </a:r>
            <a:r>
              <a:rPr lang="en-US" dirty="0" smtClean="0"/>
              <a:t>a democratic leader? Describe your experience.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Have you ever been part of a team which included a Laissez-faire leader? Describe your experience.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Which leadership style might be preferred and why? What type of leader might be preferred at a workplace?</a:t>
            </a:r>
          </a:p>
          <a:p>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16</a:t>
            </a:fld>
            <a:endParaRPr lang="en-US"/>
          </a:p>
        </p:txBody>
      </p:sp>
    </p:spTree>
    <p:extLst>
      <p:ext uri="{BB962C8B-B14F-4D97-AF65-F5344CB8AC3E}">
        <p14:creationId xmlns:p14="http://schemas.microsoft.com/office/powerpoint/2010/main" val="1092887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Individuals should effectively</a:t>
            </a:r>
            <a:r>
              <a:rPr lang="en-US" baseline="0" dirty="0" smtClean="0"/>
              <a:t> use personal management skills at the workplace such as:</a:t>
            </a:r>
            <a:endParaRPr lang="en-US" dirty="0" smtClean="0"/>
          </a:p>
          <a:p>
            <a:endParaRPr lang="en-US" dirty="0" smtClean="0"/>
          </a:p>
          <a:p>
            <a:pPr marL="171450" indent="-171450">
              <a:buFont typeface="Arial" panose="020B0604020202020204" pitchFamily="34" charset="0"/>
              <a:buChar char="•"/>
            </a:pPr>
            <a:r>
              <a:rPr lang="en-US" dirty="0" smtClean="0"/>
              <a:t>determine the responsibilities of each group member; ask for preferences of the duties keeping in mind age, skills and strength. Some responsibilities can be completed individually or as a team. A rotation system can also be developed.</a:t>
            </a:r>
          </a:p>
          <a:p>
            <a:pPr marL="171450" indent="-171450">
              <a:buFont typeface="Arial" panose="020B0604020202020204" pitchFamily="34" charset="0"/>
              <a:buChar char="•"/>
            </a:pPr>
            <a:r>
              <a:rPr lang="en-US" dirty="0" smtClean="0"/>
              <a:t>identify all work to be done and list how often the job needs to be done and the time it will take to complete the task</a:t>
            </a:r>
          </a:p>
          <a:p>
            <a:pPr marL="171450" indent="-171450">
              <a:buFont typeface="Arial" panose="020B0604020202020204" pitchFamily="34" charset="0"/>
              <a:buChar char="•"/>
            </a:pPr>
            <a:r>
              <a:rPr lang="en-US" dirty="0" smtClean="0"/>
              <a:t>set a standard of completion</a:t>
            </a:r>
          </a:p>
          <a:p>
            <a:pPr marL="171450" indent="-171450">
              <a:buFont typeface="Arial" panose="020B0604020202020204" pitchFamily="34" charset="0"/>
              <a:buChar char="•"/>
            </a:pPr>
            <a:r>
              <a:rPr lang="en-US" dirty="0" smtClean="0"/>
              <a:t>set up a specific schedule and place it on a poster, calendar, chart or notebook within everyone’s view</a:t>
            </a:r>
          </a:p>
          <a:p>
            <a:pPr marL="171450" indent="-171450">
              <a:buFont typeface="Arial" panose="020B0604020202020204" pitchFamily="34" charset="0"/>
              <a:buChar char="•"/>
            </a:pPr>
            <a:r>
              <a:rPr lang="en-US" dirty="0" smtClean="0"/>
              <a:t>practice good time management</a:t>
            </a:r>
          </a:p>
          <a:p>
            <a:endParaRPr lang="en-US" dirty="0" smtClean="0"/>
          </a:p>
          <a:p>
            <a:r>
              <a:rPr lang="en-US" dirty="0" smtClean="0"/>
              <a:t>What</a:t>
            </a:r>
            <a:r>
              <a:rPr lang="en-US" baseline="0" dirty="0" smtClean="0"/>
              <a:t> skill is at the top of the pyramid? What is the significance of it being there?</a:t>
            </a:r>
          </a:p>
          <a:p>
            <a:endParaRPr lang="en-US" baseline="0" dirty="0" smtClean="0"/>
          </a:p>
          <a:p>
            <a:r>
              <a:rPr lang="en-US" dirty="0" smtClean="0"/>
              <a:t>Sam Ingersoll</a:t>
            </a:r>
          </a:p>
          <a:p>
            <a:r>
              <a:rPr lang="en-US" dirty="0" smtClean="0"/>
              <a:t>Management Skills</a:t>
            </a:r>
          </a:p>
          <a:p>
            <a:r>
              <a:rPr lang="en-US" dirty="0" smtClean="0"/>
              <a:t>http://samingersoll.com/management-skills/</a:t>
            </a:r>
          </a:p>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17</a:t>
            </a:fld>
            <a:endParaRPr lang="en-US"/>
          </a:p>
        </p:txBody>
      </p:sp>
    </p:spTree>
    <p:extLst>
      <p:ext uri="{BB962C8B-B14F-4D97-AF65-F5344CB8AC3E}">
        <p14:creationId xmlns:p14="http://schemas.microsoft.com/office/powerpoint/2010/main" val="3891190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Soft Skills-Leadership and Management</a:t>
            </a:r>
          </a:p>
          <a:p>
            <a:r>
              <a:rPr lang="en-US" dirty="0" smtClean="0"/>
              <a:t>It's one thing to know the ins and outs of your industry and profession. But you can't be an effective leader and drive change in your field without soft skills. This episode of ASQ TV describes what soft skills are and how mastering them will help you succeed.</a:t>
            </a:r>
          </a:p>
          <a:p>
            <a:r>
              <a:rPr lang="en-US" dirty="0" smtClean="0"/>
              <a:t>http://youtu.be/qALa8sjvCTc</a:t>
            </a:r>
          </a:p>
        </p:txBody>
      </p:sp>
      <p:sp>
        <p:nvSpPr>
          <p:cNvPr id="4" name="Slide Number Placeholder 3"/>
          <p:cNvSpPr>
            <a:spLocks noGrp="1"/>
          </p:cNvSpPr>
          <p:nvPr>
            <p:ph type="sldNum" sz="quarter" idx="10"/>
          </p:nvPr>
        </p:nvSpPr>
        <p:spPr/>
        <p:txBody>
          <a:bodyPr/>
          <a:lstStyle/>
          <a:p>
            <a:fld id="{3A2CC701-D80A-463B-8415-A85485312088}" type="slidenum">
              <a:rPr lang="en-US" smtClean="0"/>
              <a:t>18</a:t>
            </a:fld>
            <a:endParaRPr lang="en-US"/>
          </a:p>
        </p:txBody>
      </p:sp>
    </p:spTree>
    <p:extLst>
      <p:ext uri="{BB962C8B-B14F-4D97-AF65-F5344CB8AC3E}">
        <p14:creationId xmlns:p14="http://schemas.microsoft.com/office/powerpoint/2010/main" val="12343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19</a:t>
            </a:fld>
            <a:endParaRPr lang="en-US"/>
          </a:p>
        </p:txBody>
      </p:sp>
    </p:spTree>
    <p:extLst>
      <p:ext uri="{BB962C8B-B14F-4D97-AF65-F5344CB8AC3E}">
        <p14:creationId xmlns:p14="http://schemas.microsoft.com/office/powerpoint/2010/main" val="2034626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2</a:t>
            </a:fld>
            <a:endParaRPr lang="en-US"/>
          </a:p>
        </p:txBody>
      </p:sp>
    </p:spTree>
    <p:extLst>
      <p:ext uri="{BB962C8B-B14F-4D97-AF65-F5344CB8AC3E}">
        <p14:creationId xmlns:p14="http://schemas.microsoft.com/office/powerpoint/2010/main" val="4136793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20</a:t>
            </a:fld>
            <a:endParaRPr lang="en-US"/>
          </a:p>
        </p:txBody>
      </p:sp>
    </p:spTree>
    <p:extLst>
      <p:ext uri="{BB962C8B-B14F-4D97-AF65-F5344CB8AC3E}">
        <p14:creationId xmlns:p14="http://schemas.microsoft.com/office/powerpoint/2010/main" val="391830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t>21</a:t>
            </a:fld>
            <a:endParaRPr lang="en-US"/>
          </a:p>
        </p:txBody>
      </p:sp>
    </p:spTree>
    <p:extLst>
      <p:ext uri="{BB962C8B-B14F-4D97-AF65-F5344CB8AC3E}">
        <p14:creationId xmlns:p14="http://schemas.microsoft.com/office/powerpoint/2010/main" val="675358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C640D2E-0C1A-4418-8763-9BB732EB1D20}" type="slidenum">
              <a:rPr lang="en-US" smtClean="0"/>
              <a:t>22</a:t>
            </a:fld>
            <a:endParaRPr lang="en-US"/>
          </a:p>
        </p:txBody>
      </p:sp>
    </p:spTree>
    <p:extLst>
      <p:ext uri="{BB962C8B-B14F-4D97-AF65-F5344CB8AC3E}">
        <p14:creationId xmlns:p14="http://schemas.microsoft.com/office/powerpoint/2010/main" val="23555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of a decision</a:t>
            </a:r>
            <a:r>
              <a:rPr lang="en-US" baseline="0" dirty="0" smtClean="0"/>
              <a:t> you made recently. How did you make the decision? Sometimes we make decisions with a conscious thought and sometimes not!</a:t>
            </a:r>
          </a:p>
          <a:p>
            <a:endParaRPr lang="en-US" baseline="0" dirty="0" smtClean="0"/>
          </a:p>
          <a:p>
            <a:r>
              <a:rPr lang="en-US" baseline="0" dirty="0" smtClean="0"/>
              <a:t>What are some areas in which you must make decisions?</a:t>
            </a:r>
          </a:p>
          <a:p>
            <a:endParaRPr lang="en-US" baseline="0" dirty="0" smtClean="0"/>
          </a:p>
          <a:p>
            <a:r>
              <a:rPr lang="en-US" baseline="0" dirty="0" smtClean="0"/>
              <a:t>How can even minor decisions have a lasting effect on you?</a:t>
            </a:r>
          </a:p>
          <a:p>
            <a:endParaRPr lang="en-US" baseline="0" dirty="0" smtClean="0"/>
          </a:p>
          <a:p>
            <a:r>
              <a:rPr lang="en-US" baseline="0" dirty="0" smtClean="0"/>
              <a:t>How can responsible decision-making affect your personal needs, wants, values and priorities?</a:t>
            </a:r>
          </a:p>
          <a:p>
            <a:endParaRPr lang="en-US" dirty="0" smtClean="0"/>
          </a:p>
          <a:p>
            <a:r>
              <a:rPr lang="en-US" dirty="0" smtClean="0"/>
              <a:t>How can responsible decision-making affect your role as a leader?</a:t>
            </a:r>
          </a:p>
        </p:txBody>
      </p:sp>
      <p:sp>
        <p:nvSpPr>
          <p:cNvPr id="4" name="Slide Number Placeholder 3"/>
          <p:cNvSpPr>
            <a:spLocks noGrp="1"/>
          </p:cNvSpPr>
          <p:nvPr>
            <p:ph type="sldNum" sz="quarter" idx="10"/>
          </p:nvPr>
        </p:nvSpPr>
        <p:spPr/>
        <p:txBody>
          <a:bodyPr/>
          <a:lstStyle/>
          <a:p>
            <a:fld id="{1D1C6A6D-191B-464D-BE5D-9F6463AB716E}" type="slidenum">
              <a:rPr lang="en-US" smtClean="0"/>
              <a:t>3</a:t>
            </a:fld>
            <a:endParaRPr lang="en-US" dirty="0"/>
          </a:p>
        </p:txBody>
      </p:sp>
    </p:spTree>
    <p:extLst>
      <p:ext uri="{BB962C8B-B14F-4D97-AF65-F5344CB8AC3E}">
        <p14:creationId xmlns:p14="http://schemas.microsoft.com/office/powerpoint/2010/main" val="4154487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Decision-making strategies are not necessarily good or bad in themselves.</a:t>
            </a:r>
            <a:r>
              <a:rPr lang="en-US" baseline="0" dirty="0" smtClean="0"/>
              <a:t> Different strategies are used at various times for unique situations by people. Listed on the slide are various ways in which people sometimes make decisions.</a:t>
            </a:r>
          </a:p>
          <a:p>
            <a:endParaRPr lang="en-US" baseline="0" dirty="0" smtClean="0"/>
          </a:p>
          <a:p>
            <a:r>
              <a:rPr lang="en-US" baseline="0" dirty="0" smtClean="0"/>
              <a:t>Decision by default – You let someone else decide for you. You only carry out or accept the decision.</a:t>
            </a:r>
          </a:p>
          <a:p>
            <a:endParaRPr lang="en-US" baseline="0" dirty="0" smtClean="0"/>
          </a:p>
          <a:p>
            <a:r>
              <a:rPr lang="en-US" baseline="0" dirty="0" smtClean="0"/>
              <a:t>If it feels good - You “feel” that one of the options is the best one without studying it. You base your decision on a hunch.</a:t>
            </a:r>
          </a:p>
          <a:p>
            <a:endParaRPr lang="en-US" baseline="0" dirty="0" smtClean="0"/>
          </a:p>
          <a:p>
            <a:r>
              <a:rPr lang="en-US" baseline="0" dirty="0" smtClean="0"/>
              <a:t>It’s in the stars – You let the environment (external events) decide for you. It’s left up to fate.</a:t>
            </a:r>
          </a:p>
          <a:p>
            <a:endParaRPr lang="en-US" baseline="0" dirty="0" smtClean="0"/>
          </a:p>
          <a:p>
            <a:r>
              <a:rPr lang="en-US" baseline="0" dirty="0" smtClean="0"/>
              <a:t>Least resistance – You base your choice on the option which produces the least conflict. You take the easy way out.</a:t>
            </a:r>
          </a:p>
          <a:p>
            <a:endParaRPr lang="en-US" baseline="0" dirty="0" smtClean="0"/>
          </a:p>
          <a:p>
            <a:r>
              <a:rPr lang="en-US" baseline="0" dirty="0" smtClean="0"/>
              <a:t>On hold – You postpone making a decision by refusing to think about it or by not acting. In effect, you make a decision by not deciding.</a:t>
            </a:r>
          </a:p>
          <a:p>
            <a:endParaRPr lang="en-US" baseline="0" dirty="0" smtClean="0"/>
          </a:p>
          <a:p>
            <a:r>
              <a:rPr lang="en-US" baseline="0" dirty="0" smtClean="0"/>
              <a:t>On impulse – You take the first alternative that comes along, with little thought or examination.</a:t>
            </a:r>
          </a:p>
          <a:p>
            <a:endParaRPr lang="en-US" baseline="0" dirty="0" smtClean="0"/>
          </a:p>
          <a:p>
            <a:r>
              <a:rPr lang="en-US" baseline="0" dirty="0" smtClean="0"/>
              <a:t>Overwhelmed – You get lost in all the data; you are unable to make an effective decision. You are too confused to make a deliberate decision.</a:t>
            </a:r>
          </a:p>
          <a:p>
            <a:endParaRPr lang="en-US" baseline="0" dirty="0" smtClean="0"/>
          </a:p>
          <a:p>
            <a:r>
              <a:rPr lang="en-US" baseline="0" dirty="0" smtClean="0"/>
              <a:t>Planned – You use a logical method to make a decision. You collect all of the available information and decide by weighing the facts.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D1C6A6D-191B-464D-BE5D-9F6463AB716E}" type="slidenum">
              <a:rPr lang="en-US" smtClean="0"/>
              <a:t>4</a:t>
            </a:fld>
            <a:endParaRPr lang="en-US" dirty="0"/>
          </a:p>
        </p:txBody>
      </p:sp>
    </p:spTree>
    <p:extLst>
      <p:ext uri="{BB962C8B-B14F-4D97-AF65-F5344CB8AC3E}">
        <p14:creationId xmlns:p14="http://schemas.microsoft.com/office/powerpoint/2010/main" val="3785569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Planning Process is a decision-making tool that supports the organization’s overall philosophy about youth-centered leadership and personal growth. It can be used to determine</a:t>
            </a:r>
            <a:r>
              <a:rPr lang="en-US" baseline="0" dirty="0" smtClean="0"/>
              <a:t> </a:t>
            </a:r>
            <a:r>
              <a:rPr lang="en-US" dirty="0" smtClean="0"/>
              <a:t>group action in a chapter or class or to plan individual projects.</a:t>
            </a:r>
          </a:p>
          <a:p>
            <a:endParaRPr lang="en-US" dirty="0" smtClean="0"/>
          </a:p>
          <a:p>
            <a:r>
              <a:rPr lang="en-US" dirty="0" smtClean="0"/>
              <a:t>IDENTIFY CONCERNS</a:t>
            </a:r>
          </a:p>
          <a:p>
            <a:r>
              <a:rPr lang="en-US" dirty="0" smtClean="0"/>
              <a:t>■ Brainstorm to generate ideas, or state the activity or problem you want to address if already</a:t>
            </a:r>
            <a:r>
              <a:rPr lang="en-US" baseline="0" dirty="0" smtClean="0"/>
              <a:t> </a:t>
            </a:r>
            <a:r>
              <a:rPr lang="en-US" dirty="0" smtClean="0"/>
              <a:t>determined.</a:t>
            </a:r>
          </a:p>
          <a:p>
            <a:r>
              <a:rPr lang="en-US" dirty="0" smtClean="0"/>
              <a:t>■ Evaluate your list and narrow it down to a workable idea or project that interests and</a:t>
            </a:r>
            <a:r>
              <a:rPr lang="en-US" baseline="0" dirty="0" smtClean="0"/>
              <a:t> </a:t>
            </a:r>
            <a:r>
              <a:rPr lang="en-US" dirty="0" smtClean="0"/>
              <a:t>concerns the majority or all of your members.</a:t>
            </a:r>
          </a:p>
          <a:p>
            <a:endParaRPr lang="en-US" dirty="0" smtClean="0"/>
          </a:p>
          <a:p>
            <a:r>
              <a:rPr lang="en-US" dirty="0" smtClean="0"/>
              <a:t>SET A GOAL</a:t>
            </a:r>
          </a:p>
          <a:p>
            <a:r>
              <a:rPr lang="en-US" dirty="0" smtClean="0"/>
              <a:t>■ Get a clear mental picture of what you want to accomplish, and write your ideas down as your</a:t>
            </a:r>
            <a:r>
              <a:rPr lang="en-US" baseline="0" dirty="0" smtClean="0"/>
              <a:t> </a:t>
            </a:r>
            <a:r>
              <a:rPr lang="en-US" dirty="0" smtClean="0"/>
              <a:t>goal.</a:t>
            </a:r>
          </a:p>
          <a:p>
            <a:r>
              <a:rPr lang="en-US" dirty="0" smtClean="0"/>
              <a:t>■ Make sure your goal is one that can be achieved and evaluated.</a:t>
            </a:r>
          </a:p>
          <a:p>
            <a:r>
              <a:rPr lang="en-US" dirty="0" smtClean="0"/>
              <a:t>■ Consider resources available to you.</a:t>
            </a:r>
          </a:p>
          <a:p>
            <a:endParaRPr lang="en-US" dirty="0" smtClean="0"/>
          </a:p>
          <a:p>
            <a:r>
              <a:rPr lang="en-US" dirty="0" smtClean="0"/>
              <a:t>FORM A PLAN</a:t>
            </a:r>
          </a:p>
          <a:p>
            <a:r>
              <a:rPr lang="en-US" dirty="0" smtClean="0"/>
              <a:t>■ Decide what needs to be done to reach your goal.</a:t>
            </a:r>
          </a:p>
          <a:p>
            <a:r>
              <a:rPr lang="en-US" dirty="0" smtClean="0"/>
              <a:t>■ Figure out the who, what, where, when, and how.</a:t>
            </a:r>
          </a:p>
          <a:p>
            <a:r>
              <a:rPr lang="en-US" dirty="0" smtClean="0"/>
              <a:t>■ List the abilities, skills, and knowledge required on your part.</a:t>
            </a:r>
          </a:p>
          <a:p>
            <a:r>
              <a:rPr lang="en-US" dirty="0" smtClean="0"/>
              <a:t>■ List other available resources, such as people, places, publications and funds.</a:t>
            </a:r>
          </a:p>
          <a:p>
            <a:r>
              <a:rPr lang="en-US" dirty="0" smtClean="0"/>
              <a:t>■ Make a workable timetable to keep track of your progress.</a:t>
            </a:r>
          </a:p>
          <a:p>
            <a:r>
              <a:rPr lang="en-US" dirty="0" smtClean="0"/>
              <a:t>■ List possible barriers you might face, and develop plans if necessary.</a:t>
            </a:r>
          </a:p>
          <a:p>
            <a:r>
              <a:rPr lang="en-US" dirty="0" smtClean="0"/>
              <a:t>■ Decide ways to recognize your accomplishments along the way.</a:t>
            </a:r>
          </a:p>
          <a:p>
            <a:endParaRPr lang="en-US" dirty="0" smtClean="0"/>
          </a:p>
          <a:p>
            <a:r>
              <a:rPr lang="en-US" dirty="0" smtClean="0"/>
              <a:t>ACT</a:t>
            </a:r>
          </a:p>
          <a:p>
            <a:r>
              <a:rPr lang="en-US" dirty="0" smtClean="0"/>
              <a:t>■ Carry out your group or individual plan.</a:t>
            </a:r>
          </a:p>
          <a:p>
            <a:r>
              <a:rPr lang="en-US" dirty="0" smtClean="0"/>
              <a:t>■ Use family and community members, advisers, committees, task forces and advisory groups</a:t>
            </a:r>
            <a:r>
              <a:rPr lang="en-US" baseline="0" dirty="0" smtClean="0"/>
              <a:t> </a:t>
            </a:r>
            <a:r>
              <a:rPr lang="en-US" dirty="0" smtClean="0"/>
              <a:t>when needed.</a:t>
            </a:r>
          </a:p>
          <a:p>
            <a:endParaRPr lang="en-US" dirty="0" smtClean="0"/>
          </a:p>
          <a:p>
            <a:r>
              <a:rPr lang="en-US" dirty="0" smtClean="0"/>
              <a:t>FOLLOW UP</a:t>
            </a:r>
          </a:p>
          <a:p>
            <a:r>
              <a:rPr lang="en-US" dirty="0" smtClean="0"/>
              <a:t>■ Determine if your goal was met.</a:t>
            </a:r>
          </a:p>
          <a:p>
            <a:r>
              <a:rPr lang="en-US" dirty="0" smtClean="0"/>
              <a:t>■ List ways you would improve your project or plan for future reference.</a:t>
            </a:r>
          </a:p>
          <a:p>
            <a:r>
              <a:rPr lang="en-US" dirty="0" smtClean="0"/>
              <a:t>■ Share and publicize your efforts with others, including the media if appropriate.</a:t>
            </a:r>
          </a:p>
          <a:p>
            <a:r>
              <a:rPr lang="en-US" dirty="0" smtClean="0"/>
              <a:t>■ Recognize members and thank people involved with your project. </a:t>
            </a:r>
          </a:p>
          <a:p>
            <a:endParaRPr lang="en-US" dirty="0" smtClean="0"/>
          </a:p>
          <a:p>
            <a:r>
              <a:rPr lang="en-US" dirty="0" smtClean="0"/>
              <a:t>Lead a class discussion</a:t>
            </a:r>
            <a:r>
              <a:rPr lang="en-US" baseline="0" dirty="0" smtClean="0"/>
              <a:t> on decision-making. Point out that the process of careful decision-making is important if individual’s goals are to be reached within available resources. Explain that the decision-making process involves carefully comparing benefits and costs of alternatives before making a decision. Discuss each step and help students understand each step.  </a:t>
            </a:r>
          </a:p>
          <a:p>
            <a:endParaRPr lang="en-US" baseline="0" dirty="0" smtClean="0"/>
          </a:p>
          <a:p>
            <a:r>
              <a:rPr lang="en-US" baseline="0" dirty="0" smtClean="0"/>
              <a:t>When should you implement the decision-making process?</a:t>
            </a:r>
          </a:p>
          <a:p>
            <a:r>
              <a:rPr lang="en-US" baseline="0" dirty="0" smtClean="0"/>
              <a:t>Why are alternatives important in decision-making?</a:t>
            </a:r>
          </a:p>
          <a:p>
            <a:r>
              <a:rPr lang="en-US" baseline="0" dirty="0" smtClean="0"/>
              <a:t>How does evaluating a decision help you make decisions in the future?</a:t>
            </a:r>
          </a:p>
          <a:p>
            <a:r>
              <a:rPr lang="en-US" baseline="0" dirty="0" smtClean="0"/>
              <a:t>How can using the decision-making process make you a better leader?</a:t>
            </a:r>
          </a:p>
        </p:txBody>
      </p:sp>
      <p:sp>
        <p:nvSpPr>
          <p:cNvPr id="4" name="Slide Number Placeholder 3"/>
          <p:cNvSpPr>
            <a:spLocks noGrp="1"/>
          </p:cNvSpPr>
          <p:nvPr>
            <p:ph type="sldNum" sz="quarter" idx="10"/>
          </p:nvPr>
        </p:nvSpPr>
        <p:spPr/>
        <p:txBody>
          <a:bodyPr/>
          <a:lstStyle/>
          <a:p>
            <a:fld id="{1D1C6A6D-191B-464D-BE5D-9F6463AB716E}" type="slidenum">
              <a:rPr lang="en-US" smtClean="0"/>
              <a:t>5</a:t>
            </a:fld>
            <a:endParaRPr lang="en-US" dirty="0"/>
          </a:p>
        </p:txBody>
      </p:sp>
    </p:spTree>
    <p:extLst>
      <p:ext uri="{BB962C8B-B14F-4D97-AF65-F5344CB8AC3E}">
        <p14:creationId xmlns:p14="http://schemas.microsoft.com/office/powerpoint/2010/main" val="2364309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As</a:t>
            </a:r>
            <a:r>
              <a:rPr lang="en-US" baseline="0" dirty="0" smtClean="0"/>
              <a:t> a class, </a:t>
            </a:r>
            <a:r>
              <a:rPr lang="en-US" dirty="0" smtClean="0"/>
              <a:t>brainstorm</a:t>
            </a:r>
            <a:r>
              <a:rPr lang="en-US" baseline="0" dirty="0" smtClean="0"/>
              <a:t> positive characteristics of effective leaders with the characteristics starting with the letters L-E-A-D-E-R-S-H-I-P. The students are to share their words with the class. Assign a scribe to write the words on the board from all the groups. Students are to write down all the positive leadership characteristics they personally possess. How can those qualities help you be an effective leader?</a:t>
            </a:r>
          </a:p>
          <a:p>
            <a:endParaRPr lang="en-US" baseline="0" dirty="0" smtClean="0"/>
          </a:p>
          <a:p>
            <a:r>
              <a:rPr lang="en-US" baseline="0" dirty="0" smtClean="0"/>
              <a:t>Do good leaders practice good decision-making skills? Why is this important?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6</a:t>
            </a:fld>
            <a:endParaRPr lang="en-US"/>
          </a:p>
        </p:txBody>
      </p:sp>
    </p:spTree>
    <p:extLst>
      <p:ext uri="{BB962C8B-B14F-4D97-AF65-F5344CB8AC3E}">
        <p14:creationId xmlns:p14="http://schemas.microsoft.com/office/powerpoint/2010/main" val="137040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Why is</a:t>
            </a:r>
            <a:r>
              <a:rPr lang="en-US" baseline="0" dirty="0" smtClean="0"/>
              <a:t> it important to be a good leader at school? At the workplace? In the community?</a:t>
            </a: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7</a:t>
            </a:fld>
            <a:endParaRPr lang="en-US"/>
          </a:p>
        </p:txBody>
      </p:sp>
    </p:spTree>
    <p:extLst>
      <p:ext uri="{BB962C8B-B14F-4D97-AF65-F5344CB8AC3E}">
        <p14:creationId xmlns:p14="http://schemas.microsoft.com/office/powerpoint/2010/main" val="1234160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Steps to becoming</a:t>
            </a:r>
            <a:r>
              <a:rPr lang="en-US" baseline="0" dirty="0" smtClean="0"/>
              <a:t> a good </a:t>
            </a:r>
            <a:r>
              <a:rPr lang="en-US" baseline="0" dirty="0" smtClean="0"/>
              <a:t>leader include</a:t>
            </a:r>
            <a:r>
              <a:rPr lang="en-US" baseline="0" dirty="0" smtClean="0"/>
              <a:t>:</a:t>
            </a:r>
          </a:p>
          <a:p>
            <a:pPr marL="171450" indent="-171450">
              <a:buFont typeface="Arial" panose="020B0604020202020204" pitchFamily="34" charset="0"/>
              <a:buChar char="•"/>
            </a:pPr>
            <a:r>
              <a:rPr lang="en-US" baseline="0" dirty="0" smtClean="0"/>
              <a:t>Study </a:t>
            </a:r>
            <a:r>
              <a:rPr lang="en-US" baseline="0" dirty="0" smtClean="0"/>
              <a:t>the qualities of recognized good </a:t>
            </a:r>
            <a:r>
              <a:rPr lang="en-US" baseline="0" dirty="0" smtClean="0"/>
              <a:t>leaders</a:t>
            </a:r>
            <a:endParaRPr lang="en-US" baseline="0" dirty="0" smtClean="0"/>
          </a:p>
          <a:p>
            <a:pPr marL="171450" indent="-171450">
              <a:buFont typeface="Arial" panose="020B0604020202020204" pitchFamily="34" charset="0"/>
              <a:buChar char="•"/>
            </a:pPr>
            <a:r>
              <a:rPr lang="en-US" baseline="0" dirty="0" smtClean="0"/>
              <a:t>Study </a:t>
            </a:r>
            <a:r>
              <a:rPr lang="en-US" baseline="0" dirty="0" smtClean="0"/>
              <a:t>yourself. Determine weak and strong </a:t>
            </a:r>
            <a:r>
              <a:rPr lang="en-US" baseline="0" dirty="0" smtClean="0"/>
              <a:t>characteristics</a:t>
            </a:r>
            <a:endParaRPr lang="en-US" baseline="0" dirty="0" smtClean="0"/>
          </a:p>
          <a:p>
            <a:pPr marL="171450" indent="-171450">
              <a:buFont typeface="Arial" panose="020B0604020202020204" pitchFamily="34" charset="0"/>
              <a:buChar char="•"/>
            </a:pPr>
            <a:r>
              <a:rPr lang="en-US" baseline="0" dirty="0" smtClean="0"/>
              <a:t>Develop </a:t>
            </a:r>
            <a:r>
              <a:rPr lang="en-US" baseline="0" dirty="0" smtClean="0"/>
              <a:t>yourself as a good follower. Individuals who cannot obey cannot </a:t>
            </a:r>
            <a:r>
              <a:rPr lang="en-US" baseline="0" dirty="0" smtClean="0"/>
              <a:t>direct</a:t>
            </a:r>
            <a:endParaRPr lang="en-US" baseline="0" dirty="0" smtClean="0"/>
          </a:p>
          <a:p>
            <a:pPr marL="171450" indent="-171450">
              <a:buFont typeface="Arial" panose="020B0604020202020204" pitchFamily="34" charset="0"/>
              <a:buChar char="•"/>
            </a:pPr>
            <a:r>
              <a:rPr lang="en-US" baseline="0" dirty="0" smtClean="0"/>
              <a:t>Study the </a:t>
            </a:r>
            <a:r>
              <a:rPr lang="en-US" baseline="0" dirty="0" smtClean="0"/>
              <a:t>organization of various </a:t>
            </a:r>
            <a:r>
              <a:rPr lang="en-US" baseline="0" dirty="0" smtClean="0"/>
              <a:t>groups</a:t>
            </a:r>
            <a:endParaRPr lang="en-US" baseline="0" dirty="0" smtClean="0"/>
          </a:p>
          <a:p>
            <a:pPr marL="171450" indent="-171450">
              <a:buFont typeface="Arial" panose="020B0604020202020204" pitchFamily="34" charset="0"/>
              <a:buChar char="•"/>
            </a:pPr>
            <a:r>
              <a:rPr lang="en-US" baseline="0" dirty="0" smtClean="0"/>
              <a:t>Follow </a:t>
            </a:r>
            <a:r>
              <a:rPr lang="en-US" baseline="0" dirty="0" smtClean="0"/>
              <a:t>a definite plan for leadership training and </a:t>
            </a:r>
            <a:r>
              <a:rPr lang="en-US" baseline="0" dirty="0" smtClean="0"/>
              <a:t>improvement</a:t>
            </a:r>
            <a:endParaRPr lang="en-US" baseline="0" dirty="0" smtClean="0"/>
          </a:p>
          <a:p>
            <a:endParaRPr lang="en-US" baseline="0" dirty="0" smtClean="0"/>
          </a:p>
          <a:p>
            <a:r>
              <a:rPr lang="en-US" baseline="0" dirty="0" smtClean="0"/>
              <a:t>Note that the first step is to study the qualities of recognized good leaders. Can you name some leaders at our school? What characteristics make them good leaders?</a:t>
            </a: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8</a:t>
            </a:fld>
            <a:endParaRPr lang="en-US"/>
          </a:p>
        </p:txBody>
      </p:sp>
    </p:spTree>
    <p:extLst>
      <p:ext uri="{BB962C8B-B14F-4D97-AF65-F5344CB8AC3E}">
        <p14:creationId xmlns:p14="http://schemas.microsoft.com/office/powerpoint/2010/main" val="3088211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One</a:t>
            </a:r>
            <a:r>
              <a:rPr lang="en-US" baseline="0" dirty="0" smtClean="0"/>
              <a:t> of the five s</a:t>
            </a:r>
            <a:r>
              <a:rPr lang="en-US" dirty="0" smtClean="0"/>
              <a:t>teps you ca</a:t>
            </a:r>
            <a:r>
              <a:rPr lang="en-US" baseline="0" dirty="0" smtClean="0"/>
              <a:t>n take </a:t>
            </a:r>
            <a:r>
              <a:rPr lang="en-US" dirty="0" smtClean="0"/>
              <a:t>to becoming</a:t>
            </a:r>
            <a:r>
              <a:rPr lang="en-US" baseline="0" dirty="0" smtClean="0"/>
              <a:t> a good leader is to study yourself. Determine your strong characteristics and those that need improvement can help you develop leadership characteristics.</a:t>
            </a:r>
          </a:p>
          <a:p>
            <a:endParaRPr lang="en-US" baseline="0" dirty="0" smtClean="0"/>
          </a:p>
          <a:p>
            <a:r>
              <a:rPr lang="en-US" baseline="0" dirty="0" smtClean="0"/>
              <a:t>Teacher note: Distribute the “Your Leadership Characteristics” (see All Lesson Attachments tab) handout. Read the handout along with the students by clarifying each statement. Students will rate themselves on each characteristic by placing a check mark in the appropriate box. </a:t>
            </a:r>
          </a:p>
        </p:txBody>
      </p:sp>
      <p:sp>
        <p:nvSpPr>
          <p:cNvPr id="4" name="Slide Number Placeholder 3"/>
          <p:cNvSpPr>
            <a:spLocks noGrp="1"/>
          </p:cNvSpPr>
          <p:nvPr>
            <p:ph type="sldNum" sz="quarter" idx="10"/>
          </p:nvPr>
        </p:nvSpPr>
        <p:spPr/>
        <p:txBody>
          <a:bodyPr/>
          <a:lstStyle/>
          <a:p>
            <a:fld id="{3A2CC701-D80A-463B-8415-A85485312088}" type="slidenum">
              <a:rPr lang="en-US" smtClean="0"/>
              <a:t>9</a:t>
            </a:fld>
            <a:endParaRPr lang="en-US"/>
          </a:p>
        </p:txBody>
      </p:sp>
    </p:spTree>
    <p:extLst>
      <p:ext uri="{BB962C8B-B14F-4D97-AF65-F5344CB8AC3E}">
        <p14:creationId xmlns:p14="http://schemas.microsoft.com/office/powerpoint/2010/main" val="484012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1184" name="Freeform 175"/>
          <p:cNvSpPr>
            <a:spLocks/>
          </p:cNvSpPr>
          <p:nvPr/>
        </p:nvSpPr>
        <p:spPr bwMode="auto">
          <a:xfrm>
            <a:off x="0" y="5027613"/>
            <a:ext cx="4046538"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185" name="Freeform 176"/>
          <p:cNvSpPr>
            <a:spLocks/>
          </p:cNvSpPr>
          <p:nvPr/>
        </p:nvSpPr>
        <p:spPr bwMode="auto">
          <a:xfrm>
            <a:off x="0" y="5138738"/>
            <a:ext cx="3687763"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grpSp>
        <p:nvGrpSpPr>
          <p:cNvPr id="1353" name="Group 1352"/>
          <p:cNvGrpSpPr/>
          <p:nvPr/>
        </p:nvGrpSpPr>
        <p:grpSpPr>
          <a:xfrm>
            <a:off x="-7620" y="5268913"/>
            <a:ext cx="2498725" cy="1612900"/>
            <a:chOff x="0" y="5268913"/>
            <a:chExt cx="2498725" cy="1612900"/>
          </a:xfrm>
        </p:grpSpPr>
        <p:sp>
          <p:nvSpPr>
            <p:cNvPr id="1220"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1"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2"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3"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4"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5"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6"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8"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9"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0"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1"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2"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3"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4"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5"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6"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7"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8"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9"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0"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1"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2"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3"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4"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5"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6"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7"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8"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9"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0"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1"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2"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3"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4"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5"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6"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7"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8"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9"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0"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1"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2"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3"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4"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5"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6"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7"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8"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9"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0"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1"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2"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3"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4"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5"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6"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7"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8"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9"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0"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1"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2"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3"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4"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5"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6"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7"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8"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9"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0"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1"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2"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3"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4"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5"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6"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7"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8"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9"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0"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1"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2"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3"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4"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5"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6"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7"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8"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9"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0"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1"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2"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3"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4"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5"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6"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7"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8"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9"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0"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1"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2"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3"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4"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5"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6"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7"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8"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9"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0"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1"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2"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3"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4"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5"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6"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7"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8"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9"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45"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46"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grpSp>
      <p:sp>
        <p:nvSpPr>
          <p:cNvPr id="1151" name="Freeform 174"/>
          <p:cNvSpPr>
            <a:spLocks/>
          </p:cNvSpPr>
          <p:nvPr/>
        </p:nvSpPr>
        <p:spPr bwMode="auto">
          <a:xfrm>
            <a:off x="7586663" y="5129213"/>
            <a:ext cx="46053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186" name="Freeform 177"/>
          <p:cNvSpPr>
            <a:spLocks/>
          </p:cNvSpPr>
          <p:nvPr/>
        </p:nvSpPr>
        <p:spPr bwMode="auto">
          <a:xfrm>
            <a:off x="8059738" y="5243513"/>
            <a:ext cx="4132263"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a:p>
        </p:txBody>
      </p:sp>
      <p:grpSp>
        <p:nvGrpSpPr>
          <p:cNvPr id="1348" name="Group 1347"/>
          <p:cNvGrpSpPr/>
          <p:nvPr/>
        </p:nvGrpSpPr>
        <p:grpSpPr>
          <a:xfrm>
            <a:off x="9066213" y="5339715"/>
            <a:ext cx="3125787"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e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8" name="Free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9" name="Free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0" name="Free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1" name="Free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2" name="Free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3" name="Free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4" name="Free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5" name="Free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6" name="Free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8" name="Free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9" name="Free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0" name="Free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1" name="Free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2" name="Free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3" name="Free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4" name="Free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5" name="Free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6" name="Free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7" name="Free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8" name="Free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9" name="Free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0" name="Free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1" name="Free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2" name="Free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3" name="Free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4" name="Free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5" name="Free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6" name="Free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8" name="Free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9" name="Free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341" name="Freeform 331"/>
          <p:cNvSpPr>
            <a:spLocks/>
          </p:cNvSpPr>
          <p:nvPr/>
        </p:nvSpPr>
        <p:spPr bwMode="auto">
          <a:xfrm>
            <a:off x="6824663" y="4976813"/>
            <a:ext cx="5367338"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43" name="Freeform 333"/>
          <p:cNvSpPr>
            <a:spLocks/>
          </p:cNvSpPr>
          <p:nvPr/>
        </p:nvSpPr>
        <p:spPr bwMode="auto">
          <a:xfrm>
            <a:off x="7475538" y="5110163"/>
            <a:ext cx="4716463"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351" name="Group 1350"/>
          <p:cNvGrpSpPr/>
          <p:nvPr/>
        </p:nvGrpSpPr>
        <p:grpSpPr>
          <a:xfrm>
            <a:off x="1587" y="3359150"/>
            <a:ext cx="12185650" cy="3976688"/>
            <a:chOff x="6350" y="3359150"/>
            <a:chExt cx="12185650" cy="3976688"/>
          </a:xfrm>
          <a:solidFill>
            <a:schemeClr val="bg2">
              <a:lumMod val="75000"/>
            </a:schemeClr>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1522412" y="685800"/>
            <a:ext cx="9144000"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1522412" y="3657599"/>
            <a:ext cx="9144000"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18A7EB8-722F-4173-ADF8-C34391E73C81}" type="datetime1">
              <a:rPr lang="en-US" smtClean="0"/>
              <a:t>4/14/2015</a:t>
            </a:fld>
            <a:endParaRPr/>
          </a:p>
        </p:txBody>
      </p:sp>
      <p:sp>
        <p:nvSpPr>
          <p:cNvPr id="5" name="Footer Placeholder 4"/>
          <p:cNvSpPr>
            <a:spLocks noGrp="1"/>
          </p:cNvSpPr>
          <p:nvPr>
            <p:ph type="ftr" sz="quarter" idx="11"/>
          </p:nvPr>
        </p:nvSpPr>
        <p:spPr/>
        <p:txBody>
          <a:bodyPr/>
          <a:lstStyle/>
          <a:p>
            <a:r>
              <a:rPr lang="en-US" smtClean="0"/>
              <a:t>Copyright © Texas Education Agency, 2015.  All rights reserved. </a:t>
            </a:r>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19700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274638"/>
            <a:ext cx="2628215"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7982" y="274638"/>
            <a:ext cx="7732286" cy="589756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9EBF9A7-C428-487A-AAD2-BCE20E8FBE0A}" type="datetime1">
              <a:rPr lang="en-US" smtClean="0"/>
              <a:t>4/14/2015</a:t>
            </a:fld>
            <a:endParaRPr/>
          </a:p>
        </p:txBody>
      </p:sp>
      <p:sp>
        <p:nvSpPr>
          <p:cNvPr id="5" name="Footer Placeholder 4"/>
          <p:cNvSpPr>
            <a:spLocks noGrp="1"/>
          </p:cNvSpPr>
          <p:nvPr>
            <p:ph type="ftr" sz="quarter" idx="11"/>
          </p:nvPr>
        </p:nvSpPr>
        <p:spPr/>
        <p:txBody>
          <a:bodyPr/>
          <a:lstStyle/>
          <a:p>
            <a:r>
              <a:rPr lang="en-US" smtClean="0"/>
              <a:t>Copyright © Texas Education Agency, 2015.  All rights reserved. </a:t>
            </a:r>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2440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7BA3710-2113-48E8-AFBD-E80BC07F5FE6}" type="datetime1">
              <a:rPr lang="en-US" smtClean="0"/>
              <a:t>4/14/2015</a:t>
            </a:fld>
            <a:endParaRPr/>
          </a:p>
        </p:txBody>
      </p:sp>
      <p:sp>
        <p:nvSpPr>
          <p:cNvPr id="5" name="Footer Placeholder 4"/>
          <p:cNvSpPr>
            <a:spLocks noGrp="1"/>
          </p:cNvSpPr>
          <p:nvPr>
            <p:ph type="ftr" sz="quarter" idx="11"/>
          </p:nvPr>
        </p:nvSpPr>
        <p:spPr/>
        <p:txBody>
          <a:bodyPr/>
          <a:lstStyle/>
          <a:p>
            <a:r>
              <a:rPr lang="en-US" smtClean="0"/>
              <a:t>Copyright © Texas Education Agency, 2015.  All rights reserved. </a:t>
            </a:r>
            <a:endParaRPr/>
          </a:p>
        </p:txBody>
      </p:sp>
      <p:sp>
        <p:nvSpPr>
          <p:cNvPr id="6" name="Slide Number Placeholder 5"/>
          <p:cNvSpPr>
            <a:spLocks noGrp="1"/>
          </p:cNvSpPr>
          <p:nvPr>
            <p:ph type="sldNum" sz="quarter" idx="12"/>
          </p:nvPr>
        </p:nvSpPr>
        <p:spPr/>
        <p:txBody>
          <a:bodyPr/>
          <a:lstStyle/>
          <a:p>
            <a:fld id="{DC2E8EBC-E876-4F75-A8E2-294E580032CD}" type="slidenum">
              <a:rPr/>
              <a:t>‹#›</a:t>
            </a:fld>
            <a:endParaRPr/>
          </a:p>
        </p:txBody>
      </p:sp>
    </p:spTree>
    <p:extLst>
      <p:ext uri="{BB962C8B-B14F-4D97-AF65-F5344CB8AC3E}">
        <p14:creationId xmlns:p14="http://schemas.microsoft.com/office/powerpoint/2010/main" val="298401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2412" y="1676400"/>
            <a:ext cx="9144000"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1522412" y="5029200"/>
            <a:ext cx="9144000"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9135DA-C39E-4C79-8004-D51A27D7DBA0}" type="datetime1">
              <a:rPr lang="en-US" smtClean="0"/>
              <a:t>4/14/2015</a:t>
            </a:fld>
            <a:endParaRPr/>
          </a:p>
        </p:txBody>
      </p:sp>
      <p:sp>
        <p:nvSpPr>
          <p:cNvPr id="5" name="Footer Placeholder 4"/>
          <p:cNvSpPr>
            <a:spLocks noGrp="1"/>
          </p:cNvSpPr>
          <p:nvPr>
            <p:ph type="ftr" sz="quarter" idx="11"/>
          </p:nvPr>
        </p:nvSpPr>
        <p:spPr/>
        <p:txBody>
          <a:bodyPr/>
          <a:lstStyle/>
          <a:p>
            <a:r>
              <a:rPr lang="en-US" smtClean="0"/>
              <a:t>Copyright © Texas Education Agency, 2015.  All rights reserved. </a:t>
            </a:r>
            <a:endParaRPr/>
          </a:p>
        </p:txBody>
      </p:sp>
      <p:sp>
        <p:nvSpPr>
          <p:cNvPr id="6" name="Slide Number Placeholder 5"/>
          <p:cNvSpPr>
            <a:spLocks noGrp="1"/>
          </p:cNvSpPr>
          <p:nvPr>
            <p:ph type="sldNum" sz="quarter" idx="12"/>
          </p:nvPr>
        </p:nvSpPr>
        <p:spPr/>
        <p:txBody>
          <a:bodyPr/>
          <a:lstStyle/>
          <a:p>
            <a:fld id="{6BBE7942-5B1B-4E74-B3CD-25BF9B0ABE25}" type="slidenum">
              <a:rPr/>
              <a:t>‹#›</a:t>
            </a:fld>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22413" y="1828800"/>
            <a:ext cx="4480560"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185853" y="1828800"/>
            <a:ext cx="4480560"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35BFD29-C8E4-471C-84F5-2CBC02FA5A7C}" type="datetime1">
              <a:rPr lang="en-US" smtClean="0"/>
              <a:t>4/14/2015</a:t>
            </a:fld>
            <a:endParaRPr/>
          </a:p>
        </p:txBody>
      </p:sp>
      <p:sp>
        <p:nvSpPr>
          <p:cNvPr id="6" name="Footer Placeholder 5"/>
          <p:cNvSpPr>
            <a:spLocks noGrp="1"/>
          </p:cNvSpPr>
          <p:nvPr>
            <p:ph type="ftr" sz="quarter" idx="11"/>
          </p:nvPr>
        </p:nvSpPr>
        <p:spPr/>
        <p:txBody>
          <a:bodyPr/>
          <a:lstStyle/>
          <a:p>
            <a:r>
              <a:rPr lang="en-US" smtClean="0"/>
              <a:t>Copyright © Texas Education Agency, 2015.  All rights reserved. </a:t>
            </a:r>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14832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413" y="1828800"/>
            <a:ext cx="4480560"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743200"/>
            <a:ext cx="4480560"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185853" y="1828800"/>
            <a:ext cx="4480560"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5853" y="2743200"/>
            <a:ext cx="4480560"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D952F978-AE81-4FA0-854E-4300EE3DE37A}" type="datetime1">
              <a:rPr lang="en-US" smtClean="0"/>
              <a:t>4/14/2015</a:t>
            </a:fld>
            <a:endParaRPr/>
          </a:p>
        </p:txBody>
      </p:sp>
      <p:sp>
        <p:nvSpPr>
          <p:cNvPr id="8" name="Footer Placeholder 7"/>
          <p:cNvSpPr>
            <a:spLocks noGrp="1"/>
          </p:cNvSpPr>
          <p:nvPr>
            <p:ph type="ftr" sz="quarter" idx="11"/>
          </p:nvPr>
        </p:nvSpPr>
        <p:spPr/>
        <p:txBody>
          <a:bodyPr/>
          <a:lstStyle/>
          <a:p>
            <a:r>
              <a:rPr lang="en-US" smtClean="0"/>
              <a:t>Copyright © Texas Education Agency, 2015.  All rights reserved. </a:t>
            </a:r>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
        <p:nvSpPr>
          <p:cNvPr id="10" name="Title 9"/>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82632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413" y="402276"/>
            <a:ext cx="9144000" cy="1160462"/>
          </a:xfrm>
        </p:spPr>
        <p:txBody>
          <a:bodyPr/>
          <a:lstStyle/>
          <a:p>
            <a:r>
              <a:rPr lang="en-US" smtClean="0"/>
              <a:t>Click to edit Master title style</a:t>
            </a:r>
            <a:endParaRPr/>
          </a:p>
        </p:txBody>
      </p:sp>
      <p:sp>
        <p:nvSpPr>
          <p:cNvPr id="240" name="Date Placeholder 239"/>
          <p:cNvSpPr>
            <a:spLocks noGrp="1"/>
          </p:cNvSpPr>
          <p:nvPr>
            <p:ph type="dt" sz="half" idx="10"/>
          </p:nvPr>
        </p:nvSpPr>
        <p:spPr/>
        <p:txBody>
          <a:bodyPr/>
          <a:lstStyle/>
          <a:p>
            <a:fld id="{6E576E85-9EB7-421B-8870-02C9189A9CDC}" type="datetime1">
              <a:rPr lang="en-US" smtClean="0"/>
              <a:t>4/14/2015</a:t>
            </a:fld>
            <a:endParaRPr/>
          </a:p>
        </p:txBody>
      </p:sp>
      <p:sp>
        <p:nvSpPr>
          <p:cNvPr id="241" name="Footer Placeholder 240"/>
          <p:cNvSpPr>
            <a:spLocks noGrp="1"/>
          </p:cNvSpPr>
          <p:nvPr>
            <p:ph type="ftr" sz="quarter" idx="11"/>
          </p:nvPr>
        </p:nvSpPr>
        <p:spPr/>
        <p:txBody>
          <a:bodyPr/>
          <a:lstStyle/>
          <a:p>
            <a:r>
              <a:rPr lang="en-US" smtClean="0"/>
              <a:t>Copyright © Texas Education Agency, 2015.  All rights reserved. </a:t>
            </a:r>
            <a:endParaRPr/>
          </a:p>
        </p:txBody>
      </p:sp>
      <p:sp>
        <p:nvSpPr>
          <p:cNvPr id="242" name="Slide Number Placeholder 241"/>
          <p:cNvSpPr>
            <a:spLocks noGrp="1"/>
          </p:cNvSpPr>
          <p:nvPr>
            <p:ph type="sldNum" sz="quarter" idx="12"/>
          </p:nvPr>
        </p:nvSpPr>
        <p:spPr/>
        <p:txBody>
          <a:bodyPr/>
          <a:lstStyle/>
          <a:p>
            <a:fld id="{6BBE7942-5B1B-4E74-B3CD-25BF9B0ABE25}"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ECDE4-D446-47FA-B2CD-B125EC86BA1F}" type="datetime1">
              <a:rPr lang="en-US" smtClean="0"/>
              <a:t>4/14/2015</a:t>
            </a:fld>
            <a:endParaRPr/>
          </a:p>
        </p:txBody>
      </p:sp>
      <p:sp>
        <p:nvSpPr>
          <p:cNvPr id="3" name="Footer Placeholder 2"/>
          <p:cNvSpPr>
            <a:spLocks noGrp="1"/>
          </p:cNvSpPr>
          <p:nvPr>
            <p:ph type="ftr" sz="quarter" idx="11"/>
          </p:nvPr>
        </p:nvSpPr>
        <p:spPr/>
        <p:txBody>
          <a:bodyPr/>
          <a:lstStyle/>
          <a:p>
            <a:r>
              <a:rPr lang="en-US" smtClean="0"/>
              <a:t>Copyright © Texas Education Agency, 2015.  All rights reserved. </a:t>
            </a:r>
            <a:endParaRPr/>
          </a:p>
        </p:txBody>
      </p:sp>
      <p:sp>
        <p:nvSpPr>
          <p:cNvPr id="4" name="Slide Number Placeholder 3"/>
          <p:cNvSpPr>
            <a:spLocks noGrp="1"/>
          </p:cNvSpPr>
          <p:nvPr>
            <p:ph type="sldNum" sz="quarter" idx="12"/>
          </p:nvPr>
        </p:nvSpPr>
        <p:spPr/>
        <p:txBody>
          <a:bodyPr/>
          <a:lstStyle/>
          <a:p>
            <a:fld id="{6BBE7942-5B1B-4E74-B3CD-25BF9B0ABE25}"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4" y="741872"/>
            <a:ext cx="4190998" cy="2687128"/>
          </a:xfrm>
        </p:spPr>
        <p:txBody>
          <a:bodyPr anchor="b">
            <a:normAutofit/>
          </a:bodyPr>
          <a:lstStyle>
            <a:lvl1pPr algn="l">
              <a:defRPr sz="4000" b="1"/>
            </a:lvl1pPr>
          </a:lstStyle>
          <a:p>
            <a:r>
              <a:rPr lang="en-US" smtClean="0"/>
              <a:t>Click to edit Master title style</a:t>
            </a:r>
            <a:endParaRPr/>
          </a:p>
        </p:txBody>
      </p:sp>
      <p:sp>
        <p:nvSpPr>
          <p:cNvPr id="3" name="Content Placeholder 2"/>
          <p:cNvSpPr>
            <a:spLocks noGrp="1"/>
          </p:cNvSpPr>
          <p:nvPr>
            <p:ph idx="1"/>
          </p:nvPr>
        </p:nvSpPr>
        <p:spPr>
          <a:xfrm>
            <a:off x="5561012" y="761999"/>
            <a:ext cx="5562601"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4" y="3581400"/>
            <a:ext cx="4190998"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402AD6-1F96-4F39-A07B-2FDEA62F3E5D}" type="datetime1">
              <a:rPr lang="en-US" smtClean="0"/>
              <a:t>4/14/2015</a:t>
            </a:fld>
            <a:endParaRPr/>
          </a:p>
        </p:txBody>
      </p:sp>
      <p:sp>
        <p:nvSpPr>
          <p:cNvPr id="6" name="Footer Placeholder 5"/>
          <p:cNvSpPr>
            <a:spLocks noGrp="1"/>
          </p:cNvSpPr>
          <p:nvPr>
            <p:ph type="ftr" sz="quarter" idx="11"/>
          </p:nvPr>
        </p:nvSpPr>
        <p:spPr/>
        <p:txBody>
          <a:bodyPr/>
          <a:lstStyle/>
          <a:p>
            <a:r>
              <a:rPr lang="en-US" smtClean="0"/>
              <a:t>Copyright © Texas Education Agency, 2015.  All rights reserved. </a:t>
            </a:r>
            <a:endParaRPr/>
          </a:p>
        </p:txBody>
      </p:sp>
      <p:sp>
        <p:nvSpPr>
          <p:cNvPr id="7" name="Slide Number Placeholder 6"/>
          <p:cNvSpPr>
            <a:spLocks noGrp="1"/>
          </p:cNvSpPr>
          <p:nvPr>
            <p:ph type="sldNum" sz="quarter" idx="12"/>
          </p:nvPr>
        </p:nvSpPr>
        <p:spPr/>
        <p:txBody>
          <a:bodyPr/>
          <a:lstStyle/>
          <a:p>
            <a:fld id="{3B7FEA86-1680-48AE-B31F-3E3431F3A323}" type="slidenum">
              <a:rPr/>
              <a:t>‹#›</a:t>
            </a:fld>
            <a:endParaRPr/>
          </a:p>
        </p:txBody>
      </p:sp>
    </p:spTree>
    <p:extLst>
      <p:ext uri="{BB962C8B-B14F-4D97-AF65-F5344CB8AC3E}">
        <p14:creationId xmlns:p14="http://schemas.microsoft.com/office/powerpoint/2010/main" val="22984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2" y="741872"/>
            <a:ext cx="4190999" cy="2687128"/>
          </a:xfrm>
        </p:spPr>
        <p:txBody>
          <a:bodyPr anchor="b">
            <a:normAutofit/>
          </a:bodyPr>
          <a:lstStyle>
            <a:lvl1pPr algn="l">
              <a:defRPr sz="4000" b="1"/>
            </a:lvl1pPr>
          </a:lstStyle>
          <a:p>
            <a:r>
              <a:rPr lang="en-US" smtClean="0"/>
              <a:t>Click to edit Master title style</a:t>
            </a:r>
            <a:endParaRPr/>
          </a:p>
        </p:txBody>
      </p:sp>
      <p:sp>
        <p:nvSpPr>
          <p:cNvPr id="3" name="Picture Placeholder 2"/>
          <p:cNvSpPr>
            <a:spLocks noGrp="1"/>
          </p:cNvSpPr>
          <p:nvPr>
            <p:ph type="pic" idx="1"/>
          </p:nvPr>
        </p:nvSpPr>
        <p:spPr>
          <a:xfrm>
            <a:off x="5561013" y="762000"/>
            <a:ext cx="5562600"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65212" y="3581400"/>
            <a:ext cx="4190999"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6" name="Date Placeholder 85"/>
          <p:cNvSpPr>
            <a:spLocks noGrp="1"/>
          </p:cNvSpPr>
          <p:nvPr>
            <p:ph type="dt" sz="half" idx="10"/>
          </p:nvPr>
        </p:nvSpPr>
        <p:spPr/>
        <p:txBody>
          <a:bodyPr/>
          <a:lstStyle/>
          <a:p>
            <a:fld id="{78FB3783-4521-47E1-86F1-1D82FC0AD6E4}" type="datetime1">
              <a:rPr lang="en-US" smtClean="0"/>
              <a:t>4/14/2015</a:t>
            </a:fld>
            <a:endParaRPr/>
          </a:p>
        </p:txBody>
      </p:sp>
      <p:sp>
        <p:nvSpPr>
          <p:cNvPr id="87" name="Footer Placeholder 86"/>
          <p:cNvSpPr>
            <a:spLocks noGrp="1"/>
          </p:cNvSpPr>
          <p:nvPr>
            <p:ph type="ftr" sz="quarter" idx="11"/>
          </p:nvPr>
        </p:nvSpPr>
        <p:spPr/>
        <p:txBody>
          <a:bodyPr/>
          <a:lstStyle/>
          <a:p>
            <a:r>
              <a:rPr lang="en-US" smtClean="0"/>
              <a:t>Copyright © Texas Education Agency, 2015.  All rights reserved. </a:t>
            </a:r>
            <a:endParaRPr/>
          </a:p>
        </p:txBody>
      </p:sp>
      <p:sp>
        <p:nvSpPr>
          <p:cNvPr id="90" name="Slide Number Placeholder 89"/>
          <p:cNvSpPr>
            <a:spLocks noGrp="1"/>
          </p:cNvSpPr>
          <p:nvPr>
            <p:ph type="sldNum" sz="quarter" idx="12"/>
          </p:nvPr>
        </p:nvSpPr>
        <p:spPr/>
        <p:txBody>
          <a:bodyPr/>
          <a:lstStyle/>
          <a:p>
            <a:fld id="{6BBE7942-5B1B-4E74-B3CD-25BF9B0ABE25}"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5" name="Freeform 330"/>
          <p:cNvSpPr>
            <a:spLocks/>
          </p:cNvSpPr>
          <p:nvPr/>
        </p:nvSpPr>
        <p:spPr bwMode="auto">
          <a:xfrm>
            <a:off x="0" y="5525050"/>
            <a:ext cx="12198033"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Placeholder 1"/>
          <p:cNvSpPr>
            <a:spLocks noGrp="1"/>
          </p:cNvSpPr>
          <p:nvPr>
            <p:ph type="title"/>
          </p:nvPr>
        </p:nvSpPr>
        <p:spPr>
          <a:xfrm>
            <a:off x="1522412" y="402276"/>
            <a:ext cx="9144000" cy="11604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2" y="1828800"/>
            <a:ext cx="9144000"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433635" y="6413501"/>
            <a:ext cx="1242177" cy="250826"/>
          </a:xfrm>
          <a:prstGeom prst="rect">
            <a:avLst/>
          </a:prstGeom>
        </p:spPr>
        <p:txBody>
          <a:bodyPr vert="horz" lIns="91440" tIns="45720" rIns="91440" bIns="45720" rtlCol="0" anchor="ctr"/>
          <a:lstStyle>
            <a:lvl1pPr algn="r">
              <a:defRPr sz="1000">
                <a:solidFill>
                  <a:schemeClr val="tx1"/>
                </a:solidFill>
              </a:defRPr>
            </a:lvl1pPr>
          </a:lstStyle>
          <a:p>
            <a:fld id="{50910D81-91DD-44C7-9C27-D47C892DD75D}" type="datetime1">
              <a:rPr lang="en-US" smtClean="0"/>
              <a:t>4/14/2015</a:t>
            </a:fld>
            <a:endParaRPr/>
          </a:p>
        </p:txBody>
      </p:sp>
      <p:sp>
        <p:nvSpPr>
          <p:cNvPr id="5" name="Footer Placeholder 4"/>
          <p:cNvSpPr>
            <a:spLocks noGrp="1"/>
          </p:cNvSpPr>
          <p:nvPr>
            <p:ph type="ftr" sz="quarter" idx="3"/>
          </p:nvPr>
        </p:nvSpPr>
        <p:spPr>
          <a:xfrm>
            <a:off x="1526576" y="6413501"/>
            <a:ext cx="6777636" cy="250826"/>
          </a:xfrm>
          <a:prstGeom prst="rect">
            <a:avLst/>
          </a:prstGeom>
        </p:spPr>
        <p:txBody>
          <a:bodyPr vert="horz" lIns="91440" tIns="45720" rIns="91440" bIns="45720" rtlCol="0" anchor="ctr"/>
          <a:lstStyle>
            <a:lvl1pPr algn="l">
              <a:defRPr sz="1000">
                <a:solidFill>
                  <a:schemeClr val="tx1"/>
                </a:solidFill>
              </a:defRPr>
            </a:lvl1pPr>
          </a:lstStyle>
          <a:p>
            <a:r>
              <a:rPr lang="en-US" smtClean="0"/>
              <a:t>Copyright © Texas Education Agency, 2015.  All rights reserved. </a:t>
            </a:r>
            <a:endParaRPr/>
          </a:p>
        </p:txBody>
      </p:sp>
      <p:sp>
        <p:nvSpPr>
          <p:cNvPr id="6" name="Slide Number Placeholder 5"/>
          <p:cNvSpPr>
            <a:spLocks noGrp="1"/>
          </p:cNvSpPr>
          <p:nvPr>
            <p:ph type="sldNum" sz="quarter" idx="4"/>
          </p:nvPr>
        </p:nvSpPr>
        <p:spPr>
          <a:xfrm>
            <a:off x="9828212" y="6413501"/>
            <a:ext cx="854940"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pPr/>
              <a:t>‹#›</a:t>
            </a:fld>
            <a:endParaRPr/>
          </a:p>
        </p:txBody>
      </p:sp>
    </p:spTree>
  </p:cSld>
  <p:clrMap bg1="dk1" tx1="lt1" bg2="dk2" tx2="lt2" accent1="accent1" accent2="accent2" accent3="accent3" accent4="accent4" accent5="accent5" accent6="accent6" hlink="hlink" folHlink="folHlink"/>
  <p:sldLayoutIdLst>
    <p:sldLayoutId id="2147483661" r:id="rId1"/>
    <p:sldLayoutId id="2147483673" r:id="rId2"/>
    <p:sldLayoutId id="2147483663" r:id="rId3"/>
    <p:sldLayoutId id="2147483675" r:id="rId4"/>
    <p:sldLayoutId id="2147483676" r:id="rId5"/>
    <p:sldLayoutId id="2147483667" r:id="rId6"/>
    <p:sldLayoutId id="2147483668" r:id="rId7"/>
    <p:sldLayoutId id="2147483674" r:id="rId8"/>
    <p:sldLayoutId id="2147483670"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youtu.be/EMgElizP_Q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youtu.be/qALa8sjvCTc"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mingersoll.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mindtools.com/pages/article/newLDR_84.htm" TargetMode="External"/><Relationship Id="rId4" Type="http://schemas.openxmlformats.org/officeDocument/2006/relationships/hyperlink" Target="http://www.learningforlife.org/exploring/resources/99-720/x09.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79412" y="685800"/>
            <a:ext cx="11277600" cy="2895600"/>
          </a:xfrm>
        </p:spPr>
        <p:txBody>
          <a:bodyPr/>
          <a:lstStyle/>
          <a:p>
            <a:pPr algn="ctr"/>
            <a:r>
              <a:rPr lang="en-US" dirty="0">
                <a:latin typeface="Constantia" pitchFamily="18" charset="0"/>
              </a:rPr>
              <a:t>Leadership Today – Making the </a:t>
            </a:r>
            <a:r>
              <a:rPr lang="en-US" dirty="0" smtClean="0">
                <a:latin typeface="Constantia" pitchFamily="18" charset="0"/>
              </a:rPr>
              <a:t>Right Decisions</a:t>
            </a:r>
            <a:endParaRPr lang="en-US" dirty="0">
              <a:latin typeface="Constantia" pitchFamily="18" charset="0"/>
            </a:endParaRPr>
          </a:p>
        </p:txBody>
      </p:sp>
      <p:sp>
        <p:nvSpPr>
          <p:cNvPr id="9" name="Subtitle 8"/>
          <p:cNvSpPr>
            <a:spLocks noGrp="1"/>
          </p:cNvSpPr>
          <p:nvPr>
            <p:ph type="subTitle" idx="1"/>
          </p:nvPr>
        </p:nvSpPr>
        <p:spPr/>
        <p:txBody>
          <a:bodyPr/>
          <a:lstStyle/>
          <a:p>
            <a:pPr algn="ctr"/>
            <a:r>
              <a:rPr lang="en-US" cap="none" dirty="0" smtClean="0">
                <a:latin typeface="Constantia" pitchFamily="18" charset="0"/>
              </a:rPr>
              <a:t>Principles of Human Services</a:t>
            </a:r>
            <a:endParaRPr lang="en-US" cap="none" dirty="0">
              <a:latin typeface="Constantia" pitchFamily="18" charset="0"/>
            </a:endParaRPr>
          </a:p>
        </p:txBody>
      </p:sp>
    </p:spTree>
    <p:extLst>
      <p:ext uri="{BB962C8B-B14F-4D97-AF65-F5344CB8AC3E}">
        <p14:creationId xmlns:p14="http://schemas.microsoft.com/office/powerpoint/2010/main" val="79245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2412" y="402277"/>
            <a:ext cx="9144000" cy="588323"/>
          </a:xfrm>
        </p:spPr>
        <p:txBody>
          <a:bodyPr>
            <a:normAutofit fontScale="90000"/>
          </a:bodyPr>
          <a:lstStyle/>
          <a:p>
            <a:pPr algn="ctr"/>
            <a:r>
              <a:rPr lang="en-US" dirty="0" smtClean="0">
                <a:latin typeface="Constantia" pitchFamily="18" charset="0"/>
              </a:rPr>
              <a:t>Your Leadership Characteristics</a:t>
            </a:r>
            <a:endParaRPr lang="en-US" dirty="0">
              <a:latin typeface="Constantia" pitchFamily="18" charset="0"/>
            </a:endParaRPr>
          </a:p>
        </p:txBody>
      </p:sp>
      <p:sp>
        <p:nvSpPr>
          <p:cNvPr id="2" name="Footer Placeholder 1"/>
          <p:cNvSpPr>
            <a:spLocks noGrp="1"/>
          </p:cNvSpPr>
          <p:nvPr>
            <p:ph type="ftr" sz="quarter" idx="11"/>
          </p:nvPr>
        </p:nvSpPr>
        <p:spPr>
          <a:xfrm>
            <a:off x="2614155" y="6413501"/>
            <a:ext cx="6777636" cy="250826"/>
          </a:xfrm>
        </p:spPr>
        <p:txBody>
          <a:bodyPr/>
          <a:lstStyle/>
          <a:p>
            <a:pPr algn="ctr"/>
            <a:r>
              <a:rPr lang="en-US" dirty="0" smtClean="0">
                <a:latin typeface="Arial" panose="020B0604020202020204" pitchFamily="34" charset="0"/>
                <a:cs typeface="Arial" panose="020B0604020202020204" pitchFamily="34" charset="0"/>
              </a:rPr>
              <a:t>Copyright © Texas Education Agency, 2015.  All rights reserved. </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DC2E8EBC-E876-4F75-A8E2-294E580032CD}" type="slidenum">
              <a:rPr lang="en-US" smtClean="0"/>
              <a:t>10</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4271077449"/>
              </p:ext>
            </p:extLst>
          </p:nvPr>
        </p:nvGraphicFramePr>
        <p:xfrm>
          <a:off x="912812" y="990597"/>
          <a:ext cx="10134599" cy="5451848"/>
        </p:xfrm>
        <a:graphic>
          <a:graphicData uri="http://schemas.openxmlformats.org/drawingml/2006/table">
            <a:tbl>
              <a:tblPr firstRow="1" bandRow="1">
                <a:tableStyleId>{5C22544A-7EE6-4342-B048-85BDC9FD1C3A}</a:tableStyleId>
              </a:tblPr>
              <a:tblGrid>
                <a:gridCol w="2191264"/>
                <a:gridCol w="2609336"/>
                <a:gridCol w="5333999"/>
              </a:tblGrid>
              <a:tr h="995632">
                <a:tc>
                  <a:txBody>
                    <a:bodyPr/>
                    <a:lstStyle/>
                    <a:p>
                      <a:pPr algn="ctr">
                        <a:spcBef>
                          <a:spcPts val="600"/>
                        </a:spcBef>
                        <a:spcAft>
                          <a:spcPts val="600"/>
                        </a:spcAft>
                      </a:pPr>
                      <a:r>
                        <a:rPr lang="en-US" sz="2400" dirty="0" smtClean="0"/>
                        <a:t>Strong</a:t>
                      </a:r>
                      <a:endParaRPr lang="en-US" sz="2400" dirty="0"/>
                    </a:p>
                  </a:txBody>
                  <a:tcPr/>
                </a:tc>
                <a:tc>
                  <a:txBody>
                    <a:bodyPr/>
                    <a:lstStyle/>
                    <a:p>
                      <a:pPr algn="ctr">
                        <a:spcBef>
                          <a:spcPts val="0"/>
                        </a:spcBef>
                        <a:spcAft>
                          <a:spcPts val="0"/>
                        </a:spcAft>
                      </a:pPr>
                      <a:r>
                        <a:rPr lang="en-US" sz="2400" dirty="0" smtClean="0"/>
                        <a:t>Needs </a:t>
                      </a:r>
                    </a:p>
                    <a:p>
                      <a:pPr algn="ctr">
                        <a:spcBef>
                          <a:spcPts val="0"/>
                        </a:spcBef>
                        <a:spcAft>
                          <a:spcPts val="0"/>
                        </a:spcAft>
                      </a:pPr>
                      <a:r>
                        <a:rPr lang="en-US" sz="2400" dirty="0" smtClean="0"/>
                        <a:t>Improvement</a:t>
                      </a:r>
                      <a:endParaRPr lang="en-US" sz="2400" dirty="0"/>
                    </a:p>
                  </a:txBody>
                  <a:tcPr/>
                </a:tc>
                <a:tc>
                  <a:txBody>
                    <a:bodyPr/>
                    <a:lstStyle/>
                    <a:p>
                      <a:pPr algn="ctr">
                        <a:spcBef>
                          <a:spcPts val="600"/>
                        </a:spcBef>
                        <a:spcAft>
                          <a:spcPts val="600"/>
                        </a:spcAft>
                      </a:pPr>
                      <a:r>
                        <a:rPr lang="en-US" sz="2400" dirty="0" smtClean="0"/>
                        <a:t>Leadership</a:t>
                      </a:r>
                      <a:r>
                        <a:rPr lang="en-US" sz="2400" baseline="0" dirty="0" smtClean="0"/>
                        <a:t> Characteristics</a:t>
                      </a:r>
                      <a:endParaRPr lang="en-US" sz="2400" dirty="0"/>
                    </a:p>
                  </a:txBody>
                  <a:tcPr/>
                </a:tc>
              </a:tr>
              <a:tr h="885454">
                <a:tc>
                  <a:txBody>
                    <a:bodyPr/>
                    <a:lstStyle/>
                    <a:p>
                      <a:endParaRPr lang="en-US"/>
                    </a:p>
                  </a:txBody>
                  <a:tcPr/>
                </a:tc>
                <a:tc>
                  <a:txBody>
                    <a:bodyPr/>
                    <a:lstStyle/>
                    <a:p>
                      <a:endParaRPr lang="en-US" dirty="0"/>
                    </a:p>
                  </a:txBody>
                  <a:tcPr/>
                </a:tc>
                <a:tc>
                  <a:txBody>
                    <a:bodyPr/>
                    <a:lstStyle/>
                    <a:p>
                      <a:r>
                        <a:rPr lang="en-US" dirty="0" smtClean="0"/>
                        <a:t>Neat – I remain neat in dress and personal appearance. </a:t>
                      </a:r>
                    </a:p>
                  </a:txBody>
                  <a:tcPr/>
                </a:tc>
              </a:tr>
              <a:tr h="885454">
                <a:tc>
                  <a:txBody>
                    <a:bodyPr/>
                    <a:lstStyle/>
                    <a:p>
                      <a:endParaRPr lang="en-US"/>
                    </a:p>
                  </a:txBody>
                  <a:tcPr/>
                </a:tc>
                <a:tc>
                  <a:txBody>
                    <a:bodyPr/>
                    <a:lstStyle/>
                    <a:p>
                      <a:endParaRPr lang="en-US"/>
                    </a:p>
                  </a:txBody>
                  <a:tcPr/>
                </a:tc>
                <a:tc>
                  <a:txBody>
                    <a:bodyPr/>
                    <a:lstStyle/>
                    <a:p>
                      <a:r>
                        <a:rPr lang="en-US" dirty="0" smtClean="0"/>
                        <a:t>Poised – I do not let things irate me.</a:t>
                      </a:r>
                    </a:p>
                    <a:p>
                      <a:endParaRPr lang="en-US" dirty="0" smtClean="0"/>
                    </a:p>
                    <a:p>
                      <a:endParaRPr lang="en-US" dirty="0" smtClean="0"/>
                    </a:p>
                  </a:txBody>
                  <a:tcPr/>
                </a:tc>
              </a:tr>
              <a:tr h="885454">
                <a:tc>
                  <a:txBody>
                    <a:bodyPr/>
                    <a:lstStyle/>
                    <a:p>
                      <a:endParaRPr lang="en-US"/>
                    </a:p>
                  </a:txBody>
                  <a:tcPr/>
                </a:tc>
                <a:tc>
                  <a:txBody>
                    <a:bodyPr/>
                    <a:lstStyle/>
                    <a:p>
                      <a:endParaRPr lang="en-US"/>
                    </a:p>
                  </a:txBody>
                  <a:tcPr/>
                </a:tc>
                <a:tc>
                  <a:txBody>
                    <a:bodyPr/>
                    <a:lstStyle/>
                    <a:p>
                      <a:r>
                        <a:rPr lang="en-US" baseline="0" dirty="0" smtClean="0"/>
                        <a:t>Responsible – I keep my word and complete assigned duties.</a:t>
                      </a:r>
                      <a:endParaRPr lang="en-US" dirty="0"/>
                    </a:p>
                  </a:txBody>
                  <a:tcPr/>
                </a:tc>
              </a:tr>
              <a:tr h="885454">
                <a:tc>
                  <a:txBody>
                    <a:bodyPr/>
                    <a:lstStyle/>
                    <a:p>
                      <a:endParaRPr lang="en-US"/>
                    </a:p>
                  </a:txBody>
                  <a:tcPr/>
                </a:tc>
                <a:tc>
                  <a:txBody>
                    <a:bodyPr/>
                    <a:lstStyle/>
                    <a:p>
                      <a:endParaRPr lang="en-US"/>
                    </a:p>
                  </a:txBody>
                  <a:tcPr/>
                </a:tc>
                <a:tc>
                  <a:txBody>
                    <a:bodyPr/>
                    <a:lstStyle/>
                    <a:p>
                      <a:r>
                        <a:rPr lang="en-US" dirty="0" smtClean="0"/>
                        <a:t>Set</a:t>
                      </a:r>
                      <a:r>
                        <a:rPr lang="en-US" baseline="0" dirty="0" smtClean="0"/>
                        <a:t> goals – I set realistic and challenging goals.</a:t>
                      </a:r>
                      <a:endParaRPr lang="en-US" dirty="0"/>
                    </a:p>
                  </a:txBody>
                  <a:tcPr/>
                </a:tc>
              </a:tr>
              <a:tr h="885454">
                <a:tc>
                  <a:txBody>
                    <a:bodyPr/>
                    <a:lstStyle/>
                    <a:p>
                      <a:endParaRPr lang="en-US"/>
                    </a:p>
                  </a:txBody>
                  <a:tcPr/>
                </a:tc>
                <a:tc>
                  <a:txBody>
                    <a:bodyPr/>
                    <a:lstStyle/>
                    <a:p>
                      <a:endParaRPr lang="en-US" dirty="0"/>
                    </a:p>
                  </a:txBody>
                  <a:tcPr/>
                </a:tc>
                <a:tc>
                  <a:txBody>
                    <a:bodyPr/>
                    <a:lstStyle/>
                    <a:p>
                      <a:r>
                        <a:rPr lang="en-US" dirty="0" smtClean="0"/>
                        <a:t>Speaking</a:t>
                      </a:r>
                      <a:r>
                        <a:rPr lang="en-US" baseline="0" dirty="0" smtClean="0"/>
                        <a:t> clearly – I express myself effectively.</a:t>
                      </a:r>
                      <a:endParaRPr lang="en-US" dirty="0"/>
                    </a:p>
                  </a:txBody>
                  <a:tcPr/>
                </a:tc>
              </a:tr>
            </a:tbl>
          </a:graphicData>
        </a:graphic>
      </p:graphicFrame>
    </p:spTree>
    <p:extLst>
      <p:ext uri="{BB962C8B-B14F-4D97-AF65-F5344CB8AC3E}">
        <p14:creationId xmlns:p14="http://schemas.microsoft.com/office/powerpoint/2010/main" val="161472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2412" y="402276"/>
            <a:ext cx="9144000" cy="664524"/>
          </a:xfrm>
        </p:spPr>
        <p:txBody>
          <a:bodyPr/>
          <a:lstStyle/>
          <a:p>
            <a:pPr algn="ctr"/>
            <a:r>
              <a:rPr lang="en-US" dirty="0">
                <a:latin typeface="Constantia" pitchFamily="18" charset="0"/>
              </a:rPr>
              <a:t>Top Five Characteristics: Leadership</a:t>
            </a:r>
          </a:p>
        </p:txBody>
      </p:sp>
      <p:pic>
        <p:nvPicPr>
          <p:cNvPr id="6" name="Content Placeholder 5">
            <a:hlinkClick r:id="rId3"/>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814108" y="1093304"/>
            <a:ext cx="4560607" cy="4800600"/>
          </a:xfrm>
        </p:spPr>
      </p:pic>
      <p:sp>
        <p:nvSpPr>
          <p:cNvPr id="2" name="Footer Placeholder 1"/>
          <p:cNvSpPr>
            <a:spLocks noGrp="1"/>
          </p:cNvSpPr>
          <p:nvPr>
            <p:ph type="ftr" sz="quarter" idx="11"/>
          </p:nvPr>
        </p:nvSpPr>
        <p:spPr>
          <a:xfrm>
            <a:off x="3063736" y="6396705"/>
            <a:ext cx="6777636" cy="250826"/>
          </a:xfrm>
        </p:spPr>
        <p:txBody>
          <a:bodyPr/>
          <a:lstStyle/>
          <a:p>
            <a:pPr algn="ctr"/>
            <a:r>
              <a:rPr lang="en-US" dirty="0" smtClean="0">
                <a:latin typeface="Arial" panose="020B0604020202020204" pitchFamily="34" charset="0"/>
                <a:cs typeface="Arial" panose="020B0604020202020204" pitchFamily="34" charset="0"/>
              </a:rPr>
              <a:t>Copyright © Texas Education Agency, 2015.  All rights reserved. </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DC2E8EBC-E876-4F75-A8E2-294E580032CD}" type="slidenum">
              <a:rPr lang="en-US" smtClean="0"/>
              <a:t>11</a:t>
            </a:fld>
            <a:endParaRPr lang="en-US"/>
          </a:p>
        </p:txBody>
      </p:sp>
      <p:sp>
        <p:nvSpPr>
          <p:cNvPr id="7" name="TextBox 6"/>
          <p:cNvSpPr txBox="1"/>
          <p:nvPr/>
        </p:nvSpPr>
        <p:spPr>
          <a:xfrm>
            <a:off x="4418012" y="5920408"/>
            <a:ext cx="3352800" cy="424732"/>
          </a:xfrm>
          <a:prstGeom prst="rect">
            <a:avLst/>
          </a:prstGeom>
          <a:noFill/>
        </p:spPr>
        <p:txBody>
          <a:bodyPr wrap="square" rtlCol="0">
            <a:spAutoFit/>
          </a:bodyPr>
          <a:lstStyle/>
          <a:p>
            <a:pPr algn="ctr">
              <a:lnSpc>
                <a:spcPct val="90000"/>
              </a:lnSpc>
            </a:pPr>
            <a:r>
              <a:rPr lang="en-US" sz="2400" dirty="0" smtClean="0">
                <a:effectLst>
                  <a:outerShdw blurRad="50800" dist="38100" dir="2700000" algn="tl">
                    <a:schemeClr val="bg2">
                      <a:lumMod val="50000"/>
                      <a:alpha val="43000"/>
                    </a:schemeClr>
                  </a:outerShdw>
                </a:effectLst>
              </a:rPr>
              <a:t>(click on picture)</a:t>
            </a:r>
          </a:p>
        </p:txBody>
      </p:sp>
    </p:spTree>
    <p:extLst>
      <p:ext uri="{BB962C8B-B14F-4D97-AF65-F5344CB8AC3E}">
        <p14:creationId xmlns:p14="http://schemas.microsoft.com/office/powerpoint/2010/main" val="2117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402276"/>
            <a:ext cx="9144000" cy="893124"/>
          </a:xfrm>
        </p:spPr>
        <p:txBody>
          <a:bodyPr/>
          <a:lstStyle/>
          <a:p>
            <a:pPr algn="ctr"/>
            <a:r>
              <a:rPr lang="en-US" dirty="0" smtClean="0"/>
              <a:t>Leadership Styles</a:t>
            </a:r>
            <a:endParaRPr lang="en-US" dirty="0"/>
          </a:p>
        </p:txBody>
      </p:sp>
      <p:graphicFrame>
        <p:nvGraphicFramePr>
          <p:cNvPr id="4" name="Content Placeholder 3" descr="Continuous Block Process" title="SmartArt"/>
          <p:cNvGraphicFramePr>
            <a:graphicFrameLocks noGrp="1"/>
          </p:cNvGraphicFramePr>
          <p:nvPr>
            <p:ph idx="1"/>
            <p:extLst>
              <p:ext uri="{D42A27DB-BD31-4B8C-83A1-F6EECF244321}">
                <p14:modId xmlns:p14="http://schemas.microsoft.com/office/powerpoint/2010/main" val="3934096444"/>
              </p:ext>
            </p:extLst>
          </p:nvPr>
        </p:nvGraphicFramePr>
        <p:xfrm>
          <a:off x="1293812" y="1295400"/>
          <a:ext cx="9982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3017033" y="6413501"/>
            <a:ext cx="6777636" cy="250826"/>
          </a:xfrm>
        </p:spPr>
        <p:txBody>
          <a:bodyPr/>
          <a:lstStyle/>
          <a:p>
            <a:pPr algn="ctr"/>
            <a:r>
              <a:rPr lang="en-US" dirty="0" smtClean="0">
                <a:latin typeface="Arial" panose="020B0604020202020204" pitchFamily="34" charset="0"/>
                <a:cs typeface="Arial" panose="020B0604020202020204" pitchFamily="34" charset="0"/>
              </a:rPr>
              <a:t>Copyright © Texas Education Agency, 2015.  All rights reserved. </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DC2E8EBC-E876-4F75-A8E2-294E580032CD}" type="slidenum">
              <a:rPr lang="en-US" smtClean="0"/>
              <a:t>12</a:t>
            </a:fld>
            <a:endParaRPr lang="en-US"/>
          </a:p>
        </p:txBody>
      </p:sp>
    </p:spTree>
    <p:extLst>
      <p:ext uri="{BB962C8B-B14F-4D97-AF65-F5344CB8AC3E}">
        <p14:creationId xmlns:p14="http://schemas.microsoft.com/office/powerpoint/2010/main" val="213687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2412" y="402276"/>
            <a:ext cx="9144000" cy="588324"/>
          </a:xfrm>
        </p:spPr>
        <p:txBody>
          <a:bodyPr>
            <a:normAutofit fontScale="90000"/>
          </a:bodyPr>
          <a:lstStyle/>
          <a:p>
            <a:pPr algn="ctr"/>
            <a:r>
              <a:rPr lang="en-US" dirty="0" smtClean="0"/>
              <a:t>Authoritarian</a:t>
            </a:r>
            <a:endParaRPr lang="en-US" dirty="0"/>
          </a:p>
        </p:txBody>
      </p:sp>
      <p:sp>
        <p:nvSpPr>
          <p:cNvPr id="7" name="Content Placeholder 6"/>
          <p:cNvSpPr>
            <a:spLocks noGrp="1"/>
          </p:cNvSpPr>
          <p:nvPr>
            <p:ph sz="half" idx="1"/>
          </p:nvPr>
        </p:nvSpPr>
        <p:spPr>
          <a:xfrm>
            <a:off x="1293812" y="1497387"/>
            <a:ext cx="4480560" cy="4495800"/>
          </a:xfrm>
        </p:spPr>
        <p:txBody>
          <a:bodyPr>
            <a:normAutofit/>
          </a:bodyPr>
          <a:lstStyle/>
          <a:p>
            <a:pPr marL="0" indent="0">
              <a:buNone/>
            </a:pPr>
            <a:r>
              <a:rPr lang="en-US" dirty="0" smtClean="0"/>
              <a:t>Characteristics:</a:t>
            </a:r>
          </a:p>
          <a:p>
            <a:r>
              <a:rPr lang="en-US" dirty="0" smtClean="0"/>
              <a:t>Group does not experience feeling of teamwork</a:t>
            </a:r>
          </a:p>
          <a:p>
            <a:r>
              <a:rPr lang="en-US" dirty="0" smtClean="0"/>
              <a:t>Limits discussion on ideas and new ways of doing things</a:t>
            </a:r>
          </a:p>
          <a:p>
            <a:r>
              <a:rPr lang="en-US" dirty="0" smtClean="0"/>
              <a:t>Tells others what to do</a:t>
            </a:r>
          </a:p>
          <a:p>
            <a:pPr marL="0" indent="0">
              <a:buNone/>
            </a:pPr>
            <a:endParaRPr lang="en-US" dirty="0"/>
          </a:p>
          <a:p>
            <a:endParaRPr lang="en-US" dirty="0" smtClean="0"/>
          </a:p>
          <a:p>
            <a:endParaRPr lang="en-US" dirty="0"/>
          </a:p>
        </p:txBody>
      </p:sp>
      <p:sp>
        <p:nvSpPr>
          <p:cNvPr id="4" name="Footer Placeholder 3"/>
          <p:cNvSpPr>
            <a:spLocks noGrp="1"/>
          </p:cNvSpPr>
          <p:nvPr>
            <p:ph type="ftr" sz="quarter" idx="11"/>
          </p:nvPr>
        </p:nvSpPr>
        <p:spPr>
          <a:xfrm>
            <a:off x="2817812" y="6413501"/>
            <a:ext cx="6777636" cy="211886"/>
          </a:xfrm>
        </p:spPr>
        <p:txBody>
          <a:bodyPr/>
          <a:lstStyle/>
          <a:p>
            <a:pPr algn="ctr"/>
            <a:r>
              <a:rPr lang="en-US" dirty="0" smtClean="0">
                <a:latin typeface="Arial" panose="020B0604020202020204" pitchFamily="34" charset="0"/>
                <a:cs typeface="Arial" panose="020B0604020202020204" pitchFamily="34" charset="0"/>
              </a:rPr>
              <a:t>Copyright © Texas Education Agency, 2015.  All rights reserved. </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6BBE7942-5B1B-4E74-B3CD-25BF9B0ABE25}" type="slidenum">
              <a:rPr lang="en-US" smtClean="0"/>
              <a:t>13</a:t>
            </a:fld>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4101" y="1173480"/>
            <a:ext cx="5698694" cy="4399392"/>
          </a:xfrm>
          <a:prstGeom prst="rect">
            <a:avLst/>
          </a:prstGeom>
        </p:spPr>
      </p:pic>
    </p:spTree>
    <p:extLst>
      <p:ext uri="{BB962C8B-B14F-4D97-AF65-F5344CB8AC3E}">
        <p14:creationId xmlns:p14="http://schemas.microsoft.com/office/powerpoint/2010/main" val="2545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2412" y="402276"/>
            <a:ext cx="9144000" cy="588324"/>
          </a:xfrm>
        </p:spPr>
        <p:txBody>
          <a:bodyPr>
            <a:normAutofit fontScale="90000"/>
          </a:bodyPr>
          <a:lstStyle/>
          <a:p>
            <a:pPr algn="ctr"/>
            <a:r>
              <a:rPr lang="en-US" dirty="0" smtClean="0"/>
              <a:t>Democratic</a:t>
            </a:r>
            <a:endParaRPr lang="en-US" dirty="0"/>
          </a:p>
        </p:txBody>
      </p:sp>
      <p:sp>
        <p:nvSpPr>
          <p:cNvPr id="7" name="Content Placeholder 6"/>
          <p:cNvSpPr>
            <a:spLocks noGrp="1"/>
          </p:cNvSpPr>
          <p:nvPr>
            <p:ph sz="half" idx="1"/>
          </p:nvPr>
        </p:nvSpPr>
        <p:spPr>
          <a:xfrm>
            <a:off x="760412" y="1810109"/>
            <a:ext cx="4480560" cy="4343400"/>
          </a:xfrm>
        </p:spPr>
        <p:txBody>
          <a:bodyPr>
            <a:normAutofit/>
          </a:bodyPr>
          <a:lstStyle/>
          <a:p>
            <a:pPr marL="0" indent="0">
              <a:buNone/>
            </a:pPr>
            <a:r>
              <a:rPr lang="en-US" dirty="0" smtClean="0"/>
              <a:t>Characteristics:</a:t>
            </a:r>
          </a:p>
          <a:p>
            <a:r>
              <a:rPr lang="en-US" dirty="0"/>
              <a:t>Asks before </a:t>
            </a:r>
            <a:r>
              <a:rPr lang="en-US" dirty="0" smtClean="0"/>
              <a:t>telling</a:t>
            </a:r>
          </a:p>
          <a:p>
            <a:r>
              <a:rPr lang="en-US" dirty="0" smtClean="0"/>
              <a:t>Involves group members in planning and carrying out activities</a:t>
            </a:r>
          </a:p>
          <a:p>
            <a:r>
              <a:rPr lang="en-US" dirty="0" smtClean="0"/>
              <a:t>Promotes a sense of teamwork</a:t>
            </a:r>
          </a:p>
          <a:p>
            <a:pPr marL="0" indent="0">
              <a:buNone/>
            </a:pPr>
            <a:endParaRPr lang="en-US" dirty="0"/>
          </a:p>
        </p:txBody>
      </p:sp>
      <p:sp>
        <p:nvSpPr>
          <p:cNvPr id="4" name="Footer Placeholder 3"/>
          <p:cNvSpPr>
            <a:spLocks noGrp="1"/>
          </p:cNvSpPr>
          <p:nvPr>
            <p:ph type="ftr" sz="quarter" idx="11"/>
          </p:nvPr>
        </p:nvSpPr>
        <p:spPr>
          <a:xfrm>
            <a:off x="3051333" y="6306977"/>
            <a:ext cx="6777636" cy="250826"/>
          </a:xfrm>
        </p:spPr>
        <p:txBody>
          <a:bodyPr/>
          <a:lstStyle/>
          <a:p>
            <a:pPr algn="ctr"/>
            <a:r>
              <a:rPr lang="en-US" dirty="0" smtClean="0">
                <a:latin typeface="Arial" panose="020B0604020202020204" pitchFamily="34" charset="0"/>
                <a:cs typeface="Arial" panose="020B0604020202020204" pitchFamily="34" charset="0"/>
              </a:rPr>
              <a:t>Copyright © Texas Education Agency, 2015.  All rights reserved. </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6BBE7942-5B1B-4E74-B3CD-25BF9B0ABE25}" type="slidenum">
              <a:rPr lang="en-US" smtClean="0"/>
              <a:t>14</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0972" y="1458214"/>
            <a:ext cx="6568440" cy="4381149"/>
          </a:xfrm>
          <a:prstGeom prst="rect">
            <a:avLst/>
          </a:prstGeom>
        </p:spPr>
      </p:pic>
    </p:spTree>
    <p:extLst>
      <p:ext uri="{BB962C8B-B14F-4D97-AF65-F5344CB8AC3E}">
        <p14:creationId xmlns:p14="http://schemas.microsoft.com/office/powerpoint/2010/main" val="165712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2412" y="402276"/>
            <a:ext cx="9144000" cy="588324"/>
          </a:xfrm>
        </p:spPr>
        <p:txBody>
          <a:bodyPr>
            <a:normAutofit fontScale="90000"/>
          </a:bodyPr>
          <a:lstStyle/>
          <a:p>
            <a:pPr algn="ctr"/>
            <a:r>
              <a:rPr lang="en-US" dirty="0" smtClean="0"/>
              <a:t>Laissez-faire</a:t>
            </a:r>
            <a:endParaRPr lang="en-US" dirty="0"/>
          </a:p>
        </p:txBody>
      </p:sp>
      <p:sp>
        <p:nvSpPr>
          <p:cNvPr id="7" name="Content Placeholder 6"/>
          <p:cNvSpPr>
            <a:spLocks noGrp="1"/>
          </p:cNvSpPr>
          <p:nvPr>
            <p:ph sz="half" idx="1"/>
          </p:nvPr>
        </p:nvSpPr>
        <p:spPr>
          <a:xfrm>
            <a:off x="653732" y="1460501"/>
            <a:ext cx="4480560" cy="4876800"/>
          </a:xfrm>
        </p:spPr>
        <p:txBody>
          <a:bodyPr>
            <a:normAutofit/>
          </a:bodyPr>
          <a:lstStyle/>
          <a:p>
            <a:pPr marL="0" indent="0">
              <a:buNone/>
            </a:pPr>
            <a:r>
              <a:rPr lang="en-US" dirty="0" smtClean="0"/>
              <a:t>Characteristics:</a:t>
            </a:r>
          </a:p>
          <a:p>
            <a:r>
              <a:rPr lang="en-US" dirty="0" smtClean="0"/>
              <a:t>Individual does not seem to be in charge</a:t>
            </a:r>
          </a:p>
          <a:p>
            <a:r>
              <a:rPr lang="en-US" dirty="0" smtClean="0"/>
              <a:t>Provides little or no direction to group/individuals</a:t>
            </a:r>
          </a:p>
          <a:p>
            <a:r>
              <a:rPr lang="en-US" dirty="0" smtClean="0"/>
              <a:t>Opinion is offered only when requested</a:t>
            </a:r>
          </a:p>
          <a:p>
            <a:pPr marL="0" indent="0">
              <a:buNone/>
            </a:pPr>
            <a:endParaRPr lang="en-US" dirty="0"/>
          </a:p>
        </p:txBody>
      </p:sp>
      <p:sp>
        <p:nvSpPr>
          <p:cNvPr id="4" name="Footer Placeholder 3"/>
          <p:cNvSpPr>
            <a:spLocks noGrp="1"/>
          </p:cNvSpPr>
          <p:nvPr>
            <p:ph type="ftr" sz="quarter" idx="11"/>
          </p:nvPr>
        </p:nvSpPr>
        <p:spPr>
          <a:xfrm>
            <a:off x="2894012" y="6413501"/>
            <a:ext cx="6777636" cy="250826"/>
          </a:xfrm>
        </p:spPr>
        <p:txBody>
          <a:bodyPr/>
          <a:lstStyle/>
          <a:p>
            <a:pPr algn="ctr"/>
            <a:r>
              <a:rPr lang="en-US" dirty="0" smtClean="0">
                <a:latin typeface="Arial" panose="020B0604020202020204" pitchFamily="34" charset="0"/>
                <a:cs typeface="Arial" panose="020B0604020202020204" pitchFamily="34" charset="0"/>
              </a:rPr>
              <a:t>Copyright © Texas Education Agency, 2015.  All rights reserved. </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6BBE7942-5B1B-4E74-B3CD-25BF9B0ABE25}" type="slidenum">
              <a:rPr lang="en-US" smtClean="0"/>
              <a:t>15</a:t>
            </a:fld>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8797" y="1490981"/>
            <a:ext cx="6675591" cy="4452619"/>
          </a:xfrm>
          <a:prstGeom prst="rect">
            <a:avLst/>
          </a:prstGeom>
        </p:spPr>
      </p:pic>
    </p:spTree>
    <p:extLst>
      <p:ext uri="{BB962C8B-B14F-4D97-AF65-F5344CB8AC3E}">
        <p14:creationId xmlns:p14="http://schemas.microsoft.com/office/powerpoint/2010/main" val="311001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522412" y="402276"/>
            <a:ext cx="9144000" cy="742292"/>
          </a:xfrm>
        </p:spPr>
        <p:txBody>
          <a:bodyPr/>
          <a:lstStyle/>
          <a:p>
            <a:pPr algn="ctr"/>
            <a:r>
              <a:rPr lang="en-US" dirty="0" smtClean="0"/>
              <a:t>Leadership Styles</a:t>
            </a:r>
            <a:endParaRPr lang="en-US" dirty="0"/>
          </a:p>
        </p:txBody>
      </p:sp>
      <p:sp>
        <p:nvSpPr>
          <p:cNvPr id="7" name="Footer Placeholder 6"/>
          <p:cNvSpPr>
            <a:spLocks noGrp="1"/>
          </p:cNvSpPr>
          <p:nvPr>
            <p:ph type="ftr" sz="quarter" idx="11"/>
          </p:nvPr>
        </p:nvSpPr>
        <p:spPr>
          <a:xfrm>
            <a:off x="3050576" y="6413501"/>
            <a:ext cx="6777636" cy="250826"/>
          </a:xfrm>
        </p:spPr>
        <p:txBody>
          <a:bodyPr/>
          <a:lstStyle/>
          <a:p>
            <a:pPr algn="ctr"/>
            <a:r>
              <a:rPr lang="en-US" dirty="0" smtClean="0">
                <a:latin typeface="Arial" panose="020B0604020202020204" pitchFamily="34" charset="0"/>
                <a:cs typeface="Arial" panose="020B0604020202020204" pitchFamily="34" charset="0"/>
              </a:rPr>
              <a:t>Copyright © Texas Education Agency, 2015.  All rights reserved. </a:t>
            </a:r>
            <a:endParaRPr lang="en-US" dirty="0">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fld id="{4FAB73BC-B049-4115-A692-8D63A059BFB8}" type="slidenum">
              <a:rPr lang="en-US" smtClean="0"/>
              <a:t>16</a:t>
            </a:fld>
            <a:endParaRPr lang="en-US"/>
          </a:p>
        </p:txBody>
      </p:sp>
      <p:sp>
        <p:nvSpPr>
          <p:cNvPr id="11" name="Explosion 2 10"/>
          <p:cNvSpPr/>
          <p:nvPr/>
        </p:nvSpPr>
        <p:spPr>
          <a:xfrm rot="20510458">
            <a:off x="208550" y="1546846"/>
            <a:ext cx="6800849" cy="242517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t>Authoritarian</a:t>
            </a:r>
            <a:endParaRPr lang="en-US" sz="3600" dirty="0"/>
          </a:p>
        </p:txBody>
      </p:sp>
      <p:sp>
        <p:nvSpPr>
          <p:cNvPr id="12" name="Round Diagonal Corner Rectangle 11"/>
          <p:cNvSpPr/>
          <p:nvPr/>
        </p:nvSpPr>
        <p:spPr>
          <a:xfrm rot="879687">
            <a:off x="7313612" y="1828800"/>
            <a:ext cx="4572000" cy="21336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Democratic</a:t>
            </a:r>
            <a:endParaRPr lang="en-US" sz="4000" dirty="0"/>
          </a:p>
        </p:txBody>
      </p:sp>
      <p:sp>
        <p:nvSpPr>
          <p:cNvPr id="13" name="Flowchart: Preparation 12"/>
          <p:cNvSpPr/>
          <p:nvPr/>
        </p:nvSpPr>
        <p:spPr>
          <a:xfrm>
            <a:off x="3050576" y="3782346"/>
            <a:ext cx="5863236" cy="2378077"/>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Laissez-faire</a:t>
            </a:r>
          </a:p>
        </p:txBody>
      </p:sp>
    </p:spTree>
    <p:extLst>
      <p:ext uri="{BB962C8B-B14F-4D97-AF65-F5344CB8AC3E}">
        <p14:creationId xmlns:p14="http://schemas.microsoft.com/office/powerpoint/2010/main" val="427226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2412" y="402276"/>
            <a:ext cx="9144000" cy="664524"/>
          </a:xfrm>
        </p:spPr>
        <p:txBody>
          <a:bodyPr/>
          <a:lstStyle/>
          <a:p>
            <a:pPr algn="ctr"/>
            <a:r>
              <a:rPr lang="en-US" dirty="0" smtClean="0">
                <a:latin typeface="Constantia" pitchFamily="18" charset="0"/>
              </a:rPr>
              <a:t>Personal Management Skills</a:t>
            </a:r>
            <a:endParaRPr lang="en-US" dirty="0">
              <a:latin typeface="Constantia" pitchFamily="18" charset="0"/>
            </a:endParaRPr>
          </a:p>
        </p:txBody>
      </p:sp>
      <p:sp>
        <p:nvSpPr>
          <p:cNvPr id="2" name="Footer Placeholder 1"/>
          <p:cNvSpPr>
            <a:spLocks noGrp="1"/>
          </p:cNvSpPr>
          <p:nvPr>
            <p:ph type="ftr" sz="quarter" idx="11"/>
          </p:nvPr>
        </p:nvSpPr>
        <p:spPr>
          <a:xfrm>
            <a:off x="3063736" y="6413501"/>
            <a:ext cx="6777636" cy="234030"/>
          </a:xfrm>
        </p:spPr>
        <p:txBody>
          <a:bodyPr/>
          <a:lstStyle/>
          <a:p>
            <a:pPr algn="ctr"/>
            <a:r>
              <a:rPr lang="en-US" dirty="0" smtClean="0">
                <a:latin typeface="Arial" panose="020B0604020202020204" pitchFamily="34" charset="0"/>
                <a:cs typeface="Arial" panose="020B0604020202020204" pitchFamily="34" charset="0"/>
              </a:rPr>
              <a:t>Copyright © Texas Education Agency, 2015.  All rights reserved. </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DC2E8EBC-E876-4F75-A8E2-294E580032CD}" type="slidenum">
              <a:rPr lang="en-US" smtClean="0"/>
              <a:t>17</a:t>
            </a:fld>
            <a:endParaRPr lang="en-US"/>
          </a:p>
        </p:txBody>
      </p:sp>
      <p:sp>
        <p:nvSpPr>
          <p:cNvPr id="9" name="TextBox 8"/>
          <p:cNvSpPr txBox="1"/>
          <p:nvPr/>
        </p:nvSpPr>
        <p:spPr>
          <a:xfrm>
            <a:off x="1370012" y="5875859"/>
            <a:ext cx="9448800" cy="341632"/>
          </a:xfrm>
          <a:prstGeom prst="rect">
            <a:avLst/>
          </a:prstGeom>
          <a:noFill/>
        </p:spPr>
        <p:txBody>
          <a:bodyPr wrap="square" rtlCol="0">
            <a:spAutoFit/>
          </a:bodyPr>
          <a:lstStyle/>
          <a:p>
            <a:pPr algn="ctr">
              <a:lnSpc>
                <a:spcPct val="90000"/>
              </a:lnSpc>
            </a:pPr>
            <a:r>
              <a:rPr lang="en-US" dirty="0" smtClean="0">
                <a:effectLst>
                  <a:outerShdw blurRad="50800" dist="38100" dir="2700000" algn="tl">
                    <a:schemeClr val="bg2">
                      <a:lumMod val="50000"/>
                      <a:alpha val="43000"/>
                    </a:schemeClr>
                  </a:outerShdw>
                </a:effectLst>
              </a:rPr>
              <a:t>Source: http</a:t>
            </a:r>
            <a:r>
              <a:rPr lang="en-US" dirty="0">
                <a:effectLst>
                  <a:outerShdw blurRad="50800" dist="38100" dir="2700000" algn="tl">
                    <a:schemeClr val="bg2">
                      <a:lumMod val="50000"/>
                      <a:alpha val="43000"/>
                    </a:schemeClr>
                  </a:outerShdw>
                </a:effectLst>
              </a:rPr>
              <a:t>://samingersoll.com/</a:t>
            </a:r>
            <a:endParaRPr lang="en-US" dirty="0" smtClean="0">
              <a:effectLst>
                <a:outerShdw blurRad="50800" dist="38100" dir="2700000" algn="tl">
                  <a:schemeClr val="bg2">
                    <a:lumMod val="50000"/>
                    <a:alpha val="43000"/>
                  </a:schemeClr>
                </a:outerShdw>
              </a:effectLst>
            </a:endParaRPr>
          </a:p>
        </p:txBody>
      </p:sp>
      <p:pic>
        <p:nvPicPr>
          <p:cNvPr id="11" name="Content Placeholder 10"/>
          <p:cNvPicPr>
            <a:picLocks noGrp="1" noChangeAspect="1"/>
          </p:cNvPicPr>
          <p:nvPr>
            <p:ph idx="1"/>
          </p:nvPr>
        </p:nvPicPr>
        <p:blipFill rotWithShape="1">
          <a:blip r:embed="rId3"/>
          <a:srcRect l="5021" t="23637" r="47956" b="14546"/>
          <a:stretch/>
        </p:blipFill>
        <p:spPr>
          <a:xfrm>
            <a:off x="2954704" y="1246013"/>
            <a:ext cx="6263908" cy="4629846"/>
          </a:xfrm>
          <a:prstGeom prst="rect">
            <a:avLst/>
          </a:prstGeom>
          <a:ln w="9525">
            <a:solidFill>
              <a:schemeClr val="tx1"/>
            </a:solidFill>
          </a:ln>
        </p:spPr>
      </p:pic>
    </p:spTree>
    <p:extLst>
      <p:ext uri="{BB962C8B-B14F-4D97-AF65-F5344CB8AC3E}">
        <p14:creationId xmlns:p14="http://schemas.microsoft.com/office/powerpoint/2010/main" val="294401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2412" y="402276"/>
            <a:ext cx="9144000" cy="664524"/>
          </a:xfrm>
        </p:spPr>
        <p:txBody>
          <a:bodyPr/>
          <a:lstStyle/>
          <a:p>
            <a:pPr algn="ctr"/>
            <a:r>
              <a:rPr lang="en-US" dirty="0">
                <a:latin typeface="Constantia" pitchFamily="18" charset="0"/>
              </a:rPr>
              <a:t>Leadership (Soft Skills)</a:t>
            </a:r>
          </a:p>
        </p:txBody>
      </p:sp>
      <p:sp>
        <p:nvSpPr>
          <p:cNvPr id="2" name="Footer Placeholder 1"/>
          <p:cNvSpPr>
            <a:spLocks noGrp="1"/>
          </p:cNvSpPr>
          <p:nvPr>
            <p:ph type="ftr" sz="quarter" idx="11"/>
          </p:nvPr>
        </p:nvSpPr>
        <p:spPr>
          <a:xfrm>
            <a:off x="3063736" y="6396705"/>
            <a:ext cx="6777636" cy="250826"/>
          </a:xfrm>
        </p:spPr>
        <p:txBody>
          <a:bodyPr/>
          <a:lstStyle/>
          <a:p>
            <a:pPr algn="ctr"/>
            <a:r>
              <a:rPr lang="en-US" dirty="0" smtClean="0">
                <a:latin typeface="Arial" panose="020B0604020202020204" pitchFamily="34" charset="0"/>
                <a:cs typeface="Arial" panose="020B0604020202020204" pitchFamily="34" charset="0"/>
              </a:rPr>
              <a:t>Copyright © Texas Education Agency, 2015.  All rights reserved. </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DC2E8EBC-E876-4F75-A8E2-294E580032CD}" type="slidenum">
              <a:rPr lang="en-US" smtClean="0"/>
              <a:t>18</a:t>
            </a:fld>
            <a:endParaRPr lang="en-US"/>
          </a:p>
        </p:txBody>
      </p:sp>
      <p:sp>
        <p:nvSpPr>
          <p:cNvPr id="7" name="TextBox 6"/>
          <p:cNvSpPr txBox="1"/>
          <p:nvPr/>
        </p:nvSpPr>
        <p:spPr>
          <a:xfrm>
            <a:off x="4456112" y="5957786"/>
            <a:ext cx="3048000" cy="424732"/>
          </a:xfrm>
          <a:prstGeom prst="rect">
            <a:avLst/>
          </a:prstGeom>
          <a:noFill/>
        </p:spPr>
        <p:txBody>
          <a:bodyPr wrap="square" rtlCol="0">
            <a:spAutoFit/>
          </a:bodyPr>
          <a:lstStyle/>
          <a:p>
            <a:pPr algn="ctr">
              <a:lnSpc>
                <a:spcPct val="90000"/>
              </a:lnSpc>
            </a:pPr>
            <a:r>
              <a:rPr lang="en-US" sz="2400" dirty="0" smtClean="0">
                <a:effectLst>
                  <a:outerShdw blurRad="50800" dist="38100" dir="2700000" algn="tl">
                    <a:schemeClr val="bg2">
                      <a:lumMod val="50000"/>
                      <a:alpha val="43000"/>
                    </a:schemeClr>
                  </a:outerShdw>
                </a:effectLst>
              </a:rPr>
              <a:t>(click on picture)</a:t>
            </a:r>
          </a:p>
        </p:txBody>
      </p:sp>
      <p:pic>
        <p:nvPicPr>
          <p:cNvPr id="8" name="Content Placeholder 7">
            <a:hlinkClick r:id="rId3"/>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057835" y="1215784"/>
            <a:ext cx="6096000" cy="4687825"/>
          </a:xfrm>
        </p:spPr>
      </p:pic>
    </p:spTree>
    <p:extLst>
      <p:ext uri="{BB962C8B-B14F-4D97-AF65-F5344CB8AC3E}">
        <p14:creationId xmlns:p14="http://schemas.microsoft.com/office/powerpoint/2010/main" val="32658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402276"/>
            <a:ext cx="9144000" cy="740724"/>
          </a:xfrm>
        </p:spPr>
        <p:txBody>
          <a:bodyPr/>
          <a:lstStyle/>
          <a:p>
            <a:pPr algn="ctr"/>
            <a:r>
              <a:rPr lang="en-US" dirty="0" smtClean="0"/>
              <a:t>Review</a:t>
            </a:r>
            <a:endParaRPr lang="en-US" dirty="0"/>
          </a:p>
        </p:txBody>
      </p:sp>
      <p:sp>
        <p:nvSpPr>
          <p:cNvPr id="3" name="Content Placeholder 2"/>
          <p:cNvSpPr>
            <a:spLocks noGrp="1"/>
          </p:cNvSpPr>
          <p:nvPr>
            <p:ph idx="1"/>
          </p:nvPr>
        </p:nvSpPr>
        <p:spPr>
          <a:xfrm>
            <a:off x="1522412" y="1295400"/>
            <a:ext cx="9144000" cy="4724400"/>
          </a:xfrm>
        </p:spPr>
        <p:txBody>
          <a:bodyPr>
            <a:normAutofit/>
          </a:bodyPr>
          <a:lstStyle/>
          <a:p>
            <a:pPr>
              <a:lnSpc>
                <a:spcPct val="110000"/>
              </a:lnSpc>
            </a:pPr>
            <a:r>
              <a:rPr lang="en-US" sz="2800" dirty="0" smtClean="0"/>
              <a:t>List and explain the five steps in the FCCLA Planning Process.</a:t>
            </a:r>
            <a:endParaRPr lang="en-US" sz="2800" dirty="0"/>
          </a:p>
          <a:p>
            <a:pPr>
              <a:lnSpc>
                <a:spcPct val="110000"/>
              </a:lnSpc>
            </a:pPr>
            <a:r>
              <a:rPr lang="en-US" sz="2800" dirty="0" smtClean="0"/>
              <a:t>What are four leadership characteristics?</a:t>
            </a:r>
            <a:endParaRPr lang="en-US" sz="2800" dirty="0"/>
          </a:p>
          <a:p>
            <a:pPr>
              <a:lnSpc>
                <a:spcPct val="110000"/>
              </a:lnSpc>
            </a:pPr>
            <a:r>
              <a:rPr lang="en-US" sz="2800" dirty="0"/>
              <a:t>How are leadership skills and decision-making skills similar? </a:t>
            </a:r>
          </a:p>
          <a:p>
            <a:pPr>
              <a:lnSpc>
                <a:spcPct val="110000"/>
              </a:lnSpc>
            </a:pPr>
            <a:r>
              <a:rPr lang="en-US" sz="2800" dirty="0" smtClean="0"/>
              <a:t>List </a:t>
            </a:r>
            <a:r>
              <a:rPr lang="en-US" sz="2800" dirty="0"/>
              <a:t>two characteristics of a democratic </a:t>
            </a:r>
            <a:r>
              <a:rPr lang="en-US" sz="2800" dirty="0" smtClean="0"/>
              <a:t>leader.</a:t>
            </a:r>
            <a:endParaRPr lang="en-US" sz="2800" dirty="0"/>
          </a:p>
          <a:p>
            <a:pPr>
              <a:lnSpc>
                <a:spcPct val="110000"/>
              </a:lnSpc>
            </a:pPr>
            <a:r>
              <a:rPr lang="en-US" sz="2800" dirty="0" smtClean="0"/>
              <a:t>What are values?</a:t>
            </a:r>
            <a:endParaRPr lang="en-US" sz="2800" dirty="0"/>
          </a:p>
          <a:p>
            <a:endParaRPr lang="en-US" dirty="0" smtClean="0"/>
          </a:p>
          <a:p>
            <a:endParaRPr lang="en-US" dirty="0"/>
          </a:p>
        </p:txBody>
      </p:sp>
      <p:sp>
        <p:nvSpPr>
          <p:cNvPr id="4" name="Footer Placeholder 3"/>
          <p:cNvSpPr>
            <a:spLocks noGrp="1"/>
          </p:cNvSpPr>
          <p:nvPr>
            <p:ph type="ftr" sz="quarter" idx="11"/>
          </p:nvPr>
        </p:nvSpPr>
        <p:spPr>
          <a:xfrm>
            <a:off x="2705594" y="6413501"/>
            <a:ext cx="6777636" cy="250826"/>
          </a:xfrm>
        </p:spPr>
        <p:txBody>
          <a:bodyPr/>
          <a:lstStyle/>
          <a:p>
            <a:pPr algn="ctr"/>
            <a:r>
              <a:rPr lang="en-US" dirty="0" smtClean="0">
                <a:latin typeface="Arial" panose="020B0604020202020204" pitchFamily="34" charset="0"/>
                <a:cs typeface="Arial" panose="020B0604020202020204" pitchFamily="34" charset="0"/>
              </a:rPr>
              <a:t>Copyright © Texas Education Agency, 2015.  All rights reserved. </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DC2E8EBC-E876-4F75-A8E2-294E580032CD}" type="slidenum">
              <a:rPr lang="en-US" smtClean="0"/>
              <a:t>19</a:t>
            </a:fld>
            <a:endParaRPr lang="en-US"/>
          </a:p>
        </p:txBody>
      </p:sp>
    </p:spTree>
    <p:extLst>
      <p:ext uri="{BB962C8B-B14F-4D97-AF65-F5344CB8AC3E}">
        <p14:creationId xmlns:p14="http://schemas.microsoft.com/office/powerpoint/2010/main" val="203334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2412" y="402276"/>
            <a:ext cx="9144000" cy="664524"/>
          </a:xfrm>
        </p:spPr>
        <p:txBody>
          <a:bodyPr/>
          <a:lstStyle/>
          <a:p>
            <a:pPr algn="ctr"/>
            <a:r>
              <a:rPr lang="en-US" dirty="0" smtClean="0">
                <a:latin typeface="Constantia" pitchFamily="18" charset="0"/>
              </a:rPr>
              <a:t>Copyright</a:t>
            </a:r>
            <a:endParaRPr lang="en-US" dirty="0">
              <a:latin typeface="Constantia" pitchFamily="18" charset="0"/>
            </a:endParaRPr>
          </a:p>
        </p:txBody>
      </p:sp>
      <p:sp>
        <p:nvSpPr>
          <p:cNvPr id="3" name="Content Placeholder 2"/>
          <p:cNvSpPr>
            <a:spLocks noGrp="1"/>
          </p:cNvSpPr>
          <p:nvPr>
            <p:ph idx="1"/>
          </p:nvPr>
        </p:nvSpPr>
        <p:spPr>
          <a:xfrm>
            <a:off x="1522412" y="1219200"/>
            <a:ext cx="9144000" cy="4800600"/>
          </a:xfrm>
        </p:spPr>
        <p:txBody>
          <a:bodyPr>
            <a:normAutofit fontScale="62500" lnSpcReduction="20000"/>
          </a:bodyPr>
          <a:lstStyle/>
          <a:p>
            <a:pPr marL="0" indent="0">
              <a:buNone/>
            </a:pPr>
            <a:r>
              <a:rPr lang="en-US" dirty="0">
                <a:latin typeface="Constantia" pitchFamily="18" charset="0"/>
              </a:rPr>
              <a:t>Copyright © Texas Education Agency, 2015. These Materials are copyrighted © and trademarked ™ as the property of the Texas Education Agency (TEA) and may not be reproduced without the express written permission of TEA, except under the following conditions:</a:t>
            </a:r>
          </a:p>
          <a:p>
            <a:pPr marL="0" indent="0">
              <a:buNone/>
            </a:pPr>
            <a:r>
              <a:rPr lang="en-US" dirty="0">
                <a:latin typeface="Constantia" pitchFamily="18" charset="0"/>
              </a:rPr>
              <a:t>1) Texas public school districts, charter schools, and Education Service Centers may reproduce and use copies of the Materials and Related Materials for the districts’ and schools’ educational use without obtaining permission from TEA.</a:t>
            </a:r>
          </a:p>
          <a:p>
            <a:pPr marL="0" indent="0">
              <a:buNone/>
            </a:pPr>
            <a:r>
              <a:rPr lang="en-US" dirty="0">
                <a:latin typeface="Constantia" pitchFamily="18" charset="0"/>
              </a:rPr>
              <a:t>2) Residents of the state of Texas may reproduce and use copies of the Materials and Related Materials for individual personal use only, without obtaining written permission of TEA.</a:t>
            </a:r>
          </a:p>
          <a:p>
            <a:pPr marL="0" indent="0">
              <a:buNone/>
            </a:pPr>
            <a:r>
              <a:rPr lang="en-US" dirty="0">
                <a:latin typeface="Constantia" pitchFamily="18" charset="0"/>
              </a:rPr>
              <a:t>3) Any portion reproduced must be reproduced in its entirety and remain unedited, unaltered and unchanged in any way.</a:t>
            </a:r>
          </a:p>
          <a:p>
            <a:pPr marL="0" indent="0">
              <a:buNone/>
            </a:pPr>
            <a:r>
              <a:rPr lang="en-US" dirty="0">
                <a:latin typeface="Constantia" pitchFamily="18" charset="0"/>
              </a:rPr>
              <a:t>4) No monetary charge can be made for the reproduced materials or any document containing them; however, a reasonable charge to cover only the cost of reproduction and distribution may be charged.</a:t>
            </a:r>
          </a:p>
          <a:p>
            <a:pPr marL="0" indent="0">
              <a:buNone/>
            </a:pPr>
            <a:r>
              <a:rPr lang="en-US" dirty="0">
                <a:latin typeface="Constantia" pitchFamily="18" charset="0"/>
              </a:rPr>
              <a:t>Private entities or persons located in Texas that are not Texas public school districts, Texas Education Service Centers, or Texas charter schools or any entity, whether public or private, educational or non-educational, located outside the state of Texas MUST obtain written approval from TEA and will be required to enter into a license agreement that may involve the payment of a licensing fee or a royalty.</a:t>
            </a:r>
          </a:p>
          <a:p>
            <a:pPr marL="0" indent="0">
              <a:buNone/>
            </a:pPr>
            <a:r>
              <a:rPr lang="en-US" dirty="0">
                <a:latin typeface="Constantia" pitchFamily="18" charset="0"/>
              </a:rPr>
              <a:t>For information contact: Office of Copyrights, Trademarks, License Agreements, and Royalties, Texas Education Agency, 1701 N. Congress Ave., Austin, TX 78701-1494; phone 512-463-7004; email: copyrights@tea.state.tx.us.</a:t>
            </a:r>
          </a:p>
          <a:p>
            <a:pPr marL="0" indent="0">
              <a:buNone/>
            </a:pPr>
            <a:endParaRPr lang="en-US" dirty="0" smtClean="0">
              <a:latin typeface="Constantia" pitchFamily="18" charset="0"/>
            </a:endParaRPr>
          </a:p>
        </p:txBody>
      </p:sp>
      <p:sp>
        <p:nvSpPr>
          <p:cNvPr id="2" name="Footer Placeholder 1"/>
          <p:cNvSpPr>
            <a:spLocks noGrp="1"/>
          </p:cNvSpPr>
          <p:nvPr>
            <p:ph type="ftr" sz="quarter" idx="11"/>
          </p:nvPr>
        </p:nvSpPr>
        <p:spPr>
          <a:xfrm>
            <a:off x="3063736" y="6396705"/>
            <a:ext cx="6777636" cy="250826"/>
          </a:xfrm>
        </p:spPr>
        <p:txBody>
          <a:bodyPr/>
          <a:lstStyle/>
          <a:p>
            <a:pPr algn="ctr"/>
            <a:r>
              <a:rPr lang="en-US" dirty="0" smtClean="0">
                <a:latin typeface="Arial" panose="020B0604020202020204" pitchFamily="34" charset="0"/>
                <a:cs typeface="Arial" panose="020B0604020202020204" pitchFamily="34" charset="0"/>
              </a:rPr>
              <a:t>Copyright © Texas Education Agency, 2015.  All rights reserved. </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DC2E8EBC-E876-4F75-A8E2-294E580032CD}" type="slidenum">
              <a:rPr lang="en-US" smtClean="0"/>
              <a:t>2</a:t>
            </a:fld>
            <a:endParaRPr lang="en-US"/>
          </a:p>
        </p:txBody>
      </p:sp>
    </p:spTree>
    <p:extLst>
      <p:ext uri="{BB962C8B-B14F-4D97-AF65-F5344CB8AC3E}">
        <p14:creationId xmlns:p14="http://schemas.microsoft.com/office/powerpoint/2010/main" val="63411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70212" y="533399"/>
            <a:ext cx="5715000" cy="5715000"/>
          </a:xfrm>
        </p:spPr>
      </p:pic>
      <p:sp>
        <p:nvSpPr>
          <p:cNvPr id="5" name="Footer Placeholder 4"/>
          <p:cNvSpPr>
            <a:spLocks noGrp="1"/>
          </p:cNvSpPr>
          <p:nvPr>
            <p:ph type="ftr" sz="quarter" idx="11"/>
          </p:nvPr>
        </p:nvSpPr>
        <p:spPr>
          <a:xfrm>
            <a:off x="2956901" y="6413501"/>
            <a:ext cx="6777636" cy="250826"/>
          </a:xfrm>
        </p:spPr>
        <p:txBody>
          <a:bodyPr/>
          <a:lstStyle/>
          <a:p>
            <a:pPr algn="ctr"/>
            <a:r>
              <a:rPr lang="en-US" dirty="0" smtClean="0">
                <a:latin typeface="Arial" panose="020B0604020202020204" pitchFamily="34" charset="0"/>
                <a:cs typeface="Arial" panose="020B0604020202020204" pitchFamily="34" charset="0"/>
              </a:rPr>
              <a:t>Copyright © Texas Education Agency, 2015.  All rights reserved. </a:t>
            </a:r>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DC2E8EBC-E876-4F75-A8E2-294E580032CD}" type="slidenum">
              <a:rPr lang="en-US" smtClean="0"/>
              <a:t>20</a:t>
            </a:fld>
            <a:endParaRPr lang="en-US"/>
          </a:p>
        </p:txBody>
      </p:sp>
    </p:spTree>
    <p:extLst>
      <p:ext uri="{BB962C8B-B14F-4D97-AF65-F5344CB8AC3E}">
        <p14:creationId xmlns:p14="http://schemas.microsoft.com/office/powerpoint/2010/main" val="64353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402276"/>
            <a:ext cx="9144000" cy="740724"/>
          </a:xfrm>
        </p:spPr>
        <p:txBody>
          <a:bodyPr/>
          <a:lstStyle/>
          <a:p>
            <a:pPr algn="ctr"/>
            <a:r>
              <a:rPr lang="en-US" dirty="0" smtClean="0"/>
              <a:t>References and Resources</a:t>
            </a:r>
            <a:endParaRPr lang="en-US" dirty="0"/>
          </a:p>
        </p:txBody>
      </p:sp>
      <p:sp>
        <p:nvSpPr>
          <p:cNvPr id="3" name="Content Placeholder 2"/>
          <p:cNvSpPr>
            <a:spLocks noGrp="1"/>
          </p:cNvSpPr>
          <p:nvPr>
            <p:ph idx="1"/>
          </p:nvPr>
        </p:nvSpPr>
        <p:spPr>
          <a:xfrm>
            <a:off x="836612" y="1371600"/>
            <a:ext cx="9829800" cy="4876800"/>
          </a:xfrm>
        </p:spPr>
        <p:txBody>
          <a:bodyPr>
            <a:normAutofit fontScale="55000" lnSpcReduction="20000"/>
          </a:bodyPr>
          <a:lstStyle/>
          <a:p>
            <a:pPr marL="0" indent="0">
              <a:buNone/>
            </a:pPr>
            <a:r>
              <a:rPr lang="en-US" b="1" dirty="0" smtClean="0"/>
              <a:t>Images:</a:t>
            </a:r>
          </a:p>
          <a:p>
            <a:r>
              <a:rPr lang="en-US" dirty="0" smtClean="0"/>
              <a:t>Family, Career, Community Leaders of America (FCCLA). (Slide 5)</a:t>
            </a:r>
          </a:p>
          <a:p>
            <a:r>
              <a:rPr lang="en-US" dirty="0"/>
              <a:t>Microsoft Clip Art: Used with permission from Microsoft</a:t>
            </a:r>
            <a:r>
              <a:rPr lang="en-US" dirty="0" smtClean="0"/>
              <a:t>™. (Slide 8)</a:t>
            </a:r>
          </a:p>
          <a:p>
            <a:r>
              <a:rPr lang="en-US" dirty="0"/>
              <a:t>Photos obtained through a license with Shutterstock.com™</a:t>
            </a:r>
            <a:r>
              <a:rPr lang="en-US" dirty="0" smtClean="0"/>
              <a:t>. (Slides 3, 4, 6, 7, 11, 13, 14, 15, 18 and 20) </a:t>
            </a:r>
          </a:p>
          <a:p>
            <a:r>
              <a:rPr lang="en-US" dirty="0"/>
              <a:t>Photo obtained from </a:t>
            </a:r>
            <a:r>
              <a:rPr lang="en-US" dirty="0">
                <a:hlinkClick r:id="rId3"/>
              </a:rPr>
              <a:t>http://samingersoll.com</a:t>
            </a:r>
            <a:r>
              <a:rPr lang="en-US" dirty="0" smtClean="0">
                <a:hlinkClick r:id="rId3"/>
              </a:rPr>
              <a:t>/</a:t>
            </a:r>
            <a:r>
              <a:rPr lang="en-US" dirty="0" smtClean="0"/>
              <a:t>. (Slide 17)</a:t>
            </a:r>
          </a:p>
          <a:p>
            <a:pPr marL="0" indent="0">
              <a:buNone/>
            </a:pPr>
            <a:r>
              <a:rPr lang="en-US" b="1" dirty="0"/>
              <a:t>Textbook:</a:t>
            </a:r>
          </a:p>
          <a:p>
            <a:r>
              <a:rPr lang="en-US" dirty="0"/>
              <a:t>Ryder, </a:t>
            </a:r>
            <a:r>
              <a:rPr lang="en-US" dirty="0" err="1"/>
              <a:t>Verdene</a:t>
            </a:r>
            <a:r>
              <a:rPr lang="en-US" dirty="0"/>
              <a:t>, and Marjorie Harter B. </a:t>
            </a:r>
            <a:r>
              <a:rPr lang="en-US" i="1" dirty="0" smtClean="0"/>
              <a:t>Contemporary living</a:t>
            </a:r>
            <a:r>
              <a:rPr lang="en-US" dirty="0"/>
              <a:t>. Tinley Park, IL: Goodheart-Willcox, 2010</a:t>
            </a:r>
            <a:r>
              <a:rPr lang="en-US" dirty="0" smtClean="0"/>
              <a:t>.</a:t>
            </a:r>
          </a:p>
          <a:p>
            <a:pPr marL="0" indent="0">
              <a:buNone/>
            </a:pPr>
            <a:r>
              <a:rPr lang="en-US" b="1" dirty="0" smtClean="0"/>
              <a:t>Websites:</a:t>
            </a:r>
          </a:p>
          <a:p>
            <a:pPr>
              <a:lnSpc>
                <a:spcPct val="120000"/>
              </a:lnSpc>
              <a:spcBef>
                <a:spcPts val="0"/>
              </a:spcBef>
            </a:pPr>
            <a:r>
              <a:rPr lang="en-US" dirty="0" smtClean="0">
                <a:effectLst/>
              </a:rPr>
              <a:t>Leadership </a:t>
            </a:r>
            <a:r>
              <a:rPr lang="en-US" dirty="0">
                <a:effectLst/>
              </a:rPr>
              <a:t>Qualities and Why They are Important</a:t>
            </a:r>
          </a:p>
          <a:p>
            <a:pPr indent="0">
              <a:lnSpc>
                <a:spcPct val="120000"/>
              </a:lnSpc>
              <a:spcBef>
                <a:spcPts val="0"/>
              </a:spcBef>
              <a:buNone/>
            </a:pPr>
            <a:r>
              <a:rPr lang="en-US" dirty="0">
                <a:effectLst/>
              </a:rPr>
              <a:t>Games and activities to reinforce leadership skills.</a:t>
            </a:r>
          </a:p>
          <a:p>
            <a:pPr indent="0">
              <a:lnSpc>
                <a:spcPct val="120000"/>
              </a:lnSpc>
              <a:spcBef>
                <a:spcPts val="0"/>
              </a:spcBef>
              <a:buNone/>
            </a:pPr>
            <a:r>
              <a:rPr lang="en-US" dirty="0" smtClean="0">
                <a:effectLst/>
                <a:hlinkClick r:id="rId4"/>
              </a:rPr>
              <a:t>www.learningforlife.org/exploring/resources/99-720/x09.pdf</a:t>
            </a:r>
            <a:endParaRPr lang="en-US" dirty="0" smtClean="0">
              <a:effectLst/>
            </a:endParaRPr>
          </a:p>
          <a:p>
            <a:pPr>
              <a:lnSpc>
                <a:spcPct val="120000"/>
              </a:lnSpc>
              <a:spcBef>
                <a:spcPts val="0"/>
              </a:spcBef>
            </a:pPr>
            <a:r>
              <a:rPr lang="en-US" dirty="0" smtClean="0">
                <a:effectLst/>
              </a:rPr>
              <a:t>Mind </a:t>
            </a:r>
            <a:r>
              <a:rPr lang="en-US" dirty="0">
                <a:effectLst/>
              </a:rPr>
              <a:t>Tools</a:t>
            </a:r>
          </a:p>
          <a:p>
            <a:pPr marL="0" indent="228600">
              <a:lnSpc>
                <a:spcPct val="120000"/>
              </a:lnSpc>
              <a:spcBef>
                <a:spcPts val="0"/>
              </a:spcBef>
              <a:buNone/>
            </a:pPr>
            <a:r>
              <a:rPr lang="en-US" dirty="0">
                <a:effectLst/>
              </a:rPr>
              <a:t>Leadership Styles – Choosing the Right Approach for the Situation</a:t>
            </a:r>
          </a:p>
          <a:p>
            <a:pPr marL="0" indent="228600">
              <a:lnSpc>
                <a:spcPct val="120000"/>
              </a:lnSpc>
              <a:spcBef>
                <a:spcPts val="0"/>
              </a:spcBef>
              <a:buNone/>
            </a:pPr>
            <a:r>
              <a:rPr lang="en-US" dirty="0">
                <a:effectLst/>
                <a:hlinkClick r:id="rId5"/>
              </a:rPr>
              <a:t>http://</a:t>
            </a:r>
            <a:r>
              <a:rPr lang="en-US" dirty="0" smtClean="0">
                <a:effectLst/>
                <a:hlinkClick r:id="rId5"/>
              </a:rPr>
              <a:t>www.mindtools.com/pages/article/newLDR_84.htm</a:t>
            </a:r>
            <a:endParaRPr lang="en-US" dirty="0">
              <a:effectLst/>
            </a:endParaRPr>
          </a:p>
          <a:p>
            <a:pPr>
              <a:lnSpc>
                <a:spcPct val="120000"/>
              </a:lnSpc>
              <a:spcBef>
                <a:spcPts val="0"/>
              </a:spcBef>
            </a:pPr>
            <a:r>
              <a:rPr lang="en-US" dirty="0" smtClean="0">
                <a:effectLst/>
              </a:rPr>
              <a:t>Sam </a:t>
            </a:r>
            <a:r>
              <a:rPr lang="en-US" dirty="0">
                <a:effectLst/>
              </a:rPr>
              <a:t>Ingersoll</a:t>
            </a:r>
          </a:p>
          <a:p>
            <a:pPr marL="0" indent="228600">
              <a:lnSpc>
                <a:spcPct val="120000"/>
              </a:lnSpc>
              <a:spcBef>
                <a:spcPts val="0"/>
              </a:spcBef>
              <a:buNone/>
            </a:pPr>
            <a:r>
              <a:rPr lang="en-US" dirty="0">
                <a:effectLst/>
              </a:rPr>
              <a:t>Management Skills</a:t>
            </a:r>
          </a:p>
          <a:p>
            <a:pPr marL="0" indent="228600">
              <a:lnSpc>
                <a:spcPct val="120000"/>
              </a:lnSpc>
              <a:spcBef>
                <a:spcPts val="0"/>
              </a:spcBef>
              <a:buNone/>
            </a:pPr>
            <a:r>
              <a:rPr lang="en-US" dirty="0">
                <a:effectLst/>
              </a:rPr>
              <a:t>http://samingersoll.com/management-skills/</a:t>
            </a:r>
          </a:p>
          <a:p>
            <a:pPr marL="0" indent="228600">
              <a:lnSpc>
                <a:spcPct val="120000"/>
              </a:lnSpc>
              <a:spcBef>
                <a:spcPts val="0"/>
              </a:spcBef>
              <a:buNone/>
            </a:pPr>
            <a:endParaRPr lang="en-US" dirty="0" smtClean="0">
              <a:effectLst/>
            </a:endParaRPr>
          </a:p>
          <a:p>
            <a:pPr marL="0" indent="0">
              <a:lnSpc>
                <a:spcPct val="120000"/>
              </a:lnSpc>
              <a:spcBef>
                <a:spcPts val="0"/>
              </a:spcBef>
              <a:buNone/>
            </a:pPr>
            <a:endParaRPr lang="en-US" dirty="0">
              <a:effectLst/>
            </a:endParaRPr>
          </a:p>
          <a:p>
            <a:pPr marL="0" indent="0">
              <a:lnSpc>
                <a:spcPct val="120000"/>
              </a:lnSpc>
              <a:spcBef>
                <a:spcPts val="0"/>
              </a:spcBef>
              <a:buNone/>
            </a:pPr>
            <a:endParaRPr lang="en-US" dirty="0">
              <a:effectLst/>
            </a:endParaRPr>
          </a:p>
          <a:p>
            <a:pPr marL="0" indent="0">
              <a:buNone/>
            </a:pPr>
            <a:endParaRPr lang="en-US" b="1" dirty="0" smtClean="0"/>
          </a:p>
        </p:txBody>
      </p:sp>
      <p:sp>
        <p:nvSpPr>
          <p:cNvPr id="4" name="Footer Placeholder 3"/>
          <p:cNvSpPr>
            <a:spLocks noGrp="1"/>
          </p:cNvSpPr>
          <p:nvPr>
            <p:ph type="ftr" sz="quarter" idx="11"/>
          </p:nvPr>
        </p:nvSpPr>
        <p:spPr>
          <a:xfrm>
            <a:off x="2705594" y="6413501"/>
            <a:ext cx="6777636" cy="250826"/>
          </a:xfrm>
        </p:spPr>
        <p:txBody>
          <a:bodyPr/>
          <a:lstStyle/>
          <a:p>
            <a:pPr algn="ctr"/>
            <a:r>
              <a:rPr lang="en-US" dirty="0" smtClean="0">
                <a:latin typeface="Arial" panose="020B0604020202020204" pitchFamily="34" charset="0"/>
                <a:cs typeface="Arial" panose="020B0604020202020204" pitchFamily="34" charset="0"/>
              </a:rPr>
              <a:t>Copyright © Texas Education Agency, 2015.  All rights reserved. </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DC2E8EBC-E876-4F75-A8E2-294E580032CD}" type="slidenum">
              <a:rPr lang="en-US" smtClean="0"/>
              <a:t>21</a:t>
            </a:fld>
            <a:endParaRPr lang="en-US"/>
          </a:p>
        </p:txBody>
      </p:sp>
    </p:spTree>
    <p:extLst>
      <p:ext uri="{BB962C8B-B14F-4D97-AF65-F5344CB8AC3E}">
        <p14:creationId xmlns:p14="http://schemas.microsoft.com/office/powerpoint/2010/main" val="37706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402276"/>
            <a:ext cx="9144000" cy="740724"/>
          </a:xfrm>
        </p:spPr>
        <p:txBody>
          <a:bodyPr/>
          <a:lstStyle/>
          <a:p>
            <a:pPr algn="ctr"/>
            <a:r>
              <a:rPr lang="en-US" dirty="0" smtClean="0"/>
              <a:t>References and Resources</a:t>
            </a:r>
            <a:endParaRPr lang="en-US" dirty="0"/>
          </a:p>
        </p:txBody>
      </p:sp>
      <p:sp>
        <p:nvSpPr>
          <p:cNvPr id="3" name="Content Placeholder 2"/>
          <p:cNvSpPr>
            <a:spLocks noGrp="1"/>
          </p:cNvSpPr>
          <p:nvPr>
            <p:ph idx="1"/>
          </p:nvPr>
        </p:nvSpPr>
        <p:spPr>
          <a:xfrm>
            <a:off x="1177430" y="1441140"/>
            <a:ext cx="9144000" cy="4648200"/>
          </a:xfrm>
        </p:spPr>
        <p:txBody>
          <a:bodyPr>
            <a:normAutofit/>
          </a:bodyPr>
          <a:lstStyle/>
          <a:p>
            <a:pPr>
              <a:lnSpc>
                <a:spcPct val="100000"/>
              </a:lnSpc>
              <a:spcBef>
                <a:spcPts val="0"/>
              </a:spcBef>
            </a:pPr>
            <a:endParaRPr lang="en-US" sz="1500" dirty="0">
              <a:effectLst/>
            </a:endParaRPr>
          </a:p>
          <a:p>
            <a:pPr>
              <a:lnSpc>
                <a:spcPct val="100000"/>
              </a:lnSpc>
              <a:spcBef>
                <a:spcPts val="0"/>
              </a:spcBef>
            </a:pPr>
            <a:r>
              <a:rPr lang="en-US" sz="1500" dirty="0" err="1">
                <a:effectLst/>
              </a:rPr>
              <a:t>Schlag's</a:t>
            </a:r>
            <a:r>
              <a:rPr lang="en-US" sz="1500" dirty="0">
                <a:effectLst/>
              </a:rPr>
              <a:t> </a:t>
            </a:r>
            <a:r>
              <a:rPr lang="en-US" sz="1500" dirty="0" err="1">
                <a:effectLst/>
              </a:rPr>
              <a:t>Lagg</a:t>
            </a:r>
            <a:endParaRPr lang="en-US" sz="1500" dirty="0">
              <a:effectLst/>
            </a:endParaRPr>
          </a:p>
          <a:p>
            <a:pPr marL="0" indent="228600">
              <a:lnSpc>
                <a:spcPct val="100000"/>
              </a:lnSpc>
              <a:spcBef>
                <a:spcPts val="0"/>
              </a:spcBef>
              <a:buNone/>
            </a:pPr>
            <a:r>
              <a:rPr lang="en-US" sz="1500" dirty="0">
                <a:effectLst/>
              </a:rPr>
              <a:t>Leadership activities and group games listings.</a:t>
            </a:r>
          </a:p>
          <a:p>
            <a:pPr marL="0" indent="228600">
              <a:lnSpc>
                <a:spcPct val="100000"/>
              </a:lnSpc>
              <a:spcBef>
                <a:spcPts val="0"/>
              </a:spcBef>
              <a:buNone/>
            </a:pPr>
            <a:r>
              <a:rPr lang="en-US" sz="1500" dirty="0">
                <a:effectLst/>
              </a:rPr>
              <a:t>http://schlags.com/paul/leadership/listing1zx4ja8ch8.php</a:t>
            </a:r>
          </a:p>
          <a:p>
            <a:pPr marL="0" indent="0">
              <a:buNone/>
            </a:pPr>
            <a:r>
              <a:rPr lang="en-US" sz="1500" b="1" dirty="0" smtClean="0">
                <a:effectLst/>
              </a:rPr>
              <a:t>YouTube™:</a:t>
            </a:r>
          </a:p>
          <a:p>
            <a:pPr>
              <a:lnSpc>
                <a:spcPct val="120000"/>
              </a:lnSpc>
              <a:spcBef>
                <a:spcPts val="0"/>
              </a:spcBef>
            </a:pPr>
            <a:r>
              <a:rPr lang="en-US" sz="1500" dirty="0">
                <a:effectLst/>
              </a:rPr>
              <a:t>Soft Skills-Leadership and Management</a:t>
            </a:r>
          </a:p>
          <a:p>
            <a:pPr indent="0">
              <a:lnSpc>
                <a:spcPct val="120000"/>
              </a:lnSpc>
              <a:spcBef>
                <a:spcPts val="0"/>
              </a:spcBef>
              <a:buNone/>
            </a:pPr>
            <a:r>
              <a:rPr lang="en-US" sz="1500" dirty="0">
                <a:effectLst/>
              </a:rPr>
              <a:t>It’s one thing to know the ins and outs of your industry and profession. But you can’t be an effective leader </a:t>
            </a:r>
            <a:r>
              <a:rPr lang="en-US" sz="1500" dirty="0" smtClean="0">
                <a:effectLst/>
              </a:rPr>
              <a:t>  and </a:t>
            </a:r>
            <a:r>
              <a:rPr lang="en-US" sz="1500" dirty="0">
                <a:effectLst/>
              </a:rPr>
              <a:t>drive change in your field without soft skills. This episode of ASQ TV describes what soft skills are and how mastering them will help you succeed.</a:t>
            </a:r>
          </a:p>
          <a:p>
            <a:pPr marL="0" indent="228600">
              <a:lnSpc>
                <a:spcPct val="120000"/>
              </a:lnSpc>
              <a:spcBef>
                <a:spcPts val="0"/>
              </a:spcBef>
              <a:buNone/>
            </a:pPr>
            <a:r>
              <a:rPr lang="en-US" sz="1500" dirty="0">
                <a:effectLst/>
              </a:rPr>
              <a:t>http://youtu.be/qALa8sjvCTc</a:t>
            </a:r>
          </a:p>
          <a:p>
            <a:pPr>
              <a:lnSpc>
                <a:spcPct val="120000"/>
              </a:lnSpc>
              <a:spcBef>
                <a:spcPts val="0"/>
              </a:spcBef>
            </a:pPr>
            <a:r>
              <a:rPr lang="en-US" sz="1500" dirty="0">
                <a:effectLst/>
              </a:rPr>
              <a:t>Top Five Characteristics: Leadership</a:t>
            </a:r>
          </a:p>
          <a:p>
            <a:pPr>
              <a:lnSpc>
                <a:spcPct val="120000"/>
              </a:lnSpc>
              <a:spcBef>
                <a:spcPts val="0"/>
              </a:spcBef>
              <a:buNone/>
            </a:pPr>
            <a:r>
              <a:rPr lang="en-US" sz="1500" dirty="0" smtClean="0">
                <a:effectLst/>
              </a:rPr>
              <a:t>     Professor </a:t>
            </a:r>
            <a:r>
              <a:rPr lang="en-US" sz="1500" dirty="0">
                <a:effectLst/>
              </a:rPr>
              <a:t>Samuel Bacharach discusses the five leadership traits leaders need to see their agendas through to fruition and make a lasting impact in their organization. </a:t>
            </a:r>
          </a:p>
          <a:p>
            <a:pPr>
              <a:lnSpc>
                <a:spcPct val="120000"/>
              </a:lnSpc>
              <a:spcBef>
                <a:spcPts val="0"/>
              </a:spcBef>
              <a:buNone/>
            </a:pPr>
            <a:r>
              <a:rPr lang="en-US" sz="1500" dirty="0" smtClean="0">
                <a:effectLst/>
              </a:rPr>
              <a:t>     http</a:t>
            </a:r>
            <a:r>
              <a:rPr lang="en-US" sz="1500" dirty="0">
                <a:effectLst/>
              </a:rPr>
              <a:t>://youtu.be/EMgElizP_Q0</a:t>
            </a:r>
          </a:p>
          <a:p>
            <a:pPr marL="0" indent="0">
              <a:buNone/>
            </a:pPr>
            <a:endParaRPr lang="en-US" b="1" dirty="0"/>
          </a:p>
        </p:txBody>
      </p:sp>
      <p:sp>
        <p:nvSpPr>
          <p:cNvPr id="4" name="Footer Placeholder 3"/>
          <p:cNvSpPr>
            <a:spLocks noGrp="1"/>
          </p:cNvSpPr>
          <p:nvPr>
            <p:ph type="ftr" sz="quarter" idx="11"/>
          </p:nvPr>
        </p:nvSpPr>
        <p:spPr>
          <a:xfrm>
            <a:off x="3050576" y="6300789"/>
            <a:ext cx="6777636" cy="250826"/>
          </a:xfrm>
        </p:spPr>
        <p:txBody>
          <a:bodyPr/>
          <a:lstStyle/>
          <a:p>
            <a:pPr algn="ctr"/>
            <a:r>
              <a:rPr lang="en-US" dirty="0" smtClean="0">
                <a:latin typeface="Arial" panose="020B0604020202020204" pitchFamily="34" charset="0"/>
                <a:cs typeface="Arial" panose="020B0604020202020204" pitchFamily="34" charset="0"/>
              </a:rPr>
              <a:t>Copyright © Texas Education Agency, 2015.  All rights reserved. </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DC2E8EBC-E876-4F75-A8E2-294E580032CD}" type="slidenum">
              <a:rPr lang="en-US" smtClean="0"/>
              <a:t>22</a:t>
            </a:fld>
            <a:endParaRPr lang="en-US"/>
          </a:p>
        </p:txBody>
      </p:sp>
    </p:spTree>
    <p:extLst>
      <p:ext uri="{BB962C8B-B14F-4D97-AF65-F5344CB8AC3E}">
        <p14:creationId xmlns:p14="http://schemas.microsoft.com/office/powerpoint/2010/main" val="183819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402276"/>
            <a:ext cx="9144000" cy="893124"/>
          </a:xfrm>
        </p:spPr>
        <p:txBody>
          <a:bodyPr/>
          <a:lstStyle/>
          <a:p>
            <a:pPr algn="ctr"/>
            <a:r>
              <a:rPr lang="en-US" dirty="0" smtClean="0"/>
              <a:t>Making Decisions</a:t>
            </a:r>
            <a:endParaRPr lang="en-US" dirty="0"/>
          </a:p>
        </p:txBody>
      </p:sp>
      <p:sp>
        <p:nvSpPr>
          <p:cNvPr id="4" name="Footer Placeholder 3"/>
          <p:cNvSpPr>
            <a:spLocks noGrp="1"/>
          </p:cNvSpPr>
          <p:nvPr>
            <p:ph type="ftr" sz="quarter" idx="11"/>
          </p:nvPr>
        </p:nvSpPr>
        <p:spPr>
          <a:xfrm>
            <a:off x="2705594" y="6371127"/>
            <a:ext cx="6777636" cy="250826"/>
          </a:xfrm>
        </p:spPr>
        <p:txBody>
          <a:bodyPr/>
          <a:lstStyle/>
          <a:p>
            <a:pPr algn="ctr"/>
            <a:r>
              <a:rPr lang="en-US" dirty="0">
                <a:latin typeface="Arial" panose="020B0604020202020204" pitchFamily="34" charset="0"/>
                <a:cs typeface="Arial" panose="020B0604020202020204" pitchFamily="34" charset="0"/>
              </a:rPr>
              <a:t>Copyright © Texas Education Agency, 2015. All rights reserved.</a:t>
            </a:r>
          </a:p>
        </p:txBody>
      </p:sp>
      <p:sp>
        <p:nvSpPr>
          <p:cNvPr id="5" name="Slide Number Placeholder 4"/>
          <p:cNvSpPr>
            <a:spLocks noGrp="1"/>
          </p:cNvSpPr>
          <p:nvPr>
            <p:ph type="sldNum" sz="quarter" idx="12"/>
          </p:nvPr>
        </p:nvSpPr>
        <p:spPr/>
        <p:txBody>
          <a:bodyPr/>
          <a:lstStyle/>
          <a:p>
            <a:fld id="{4FAB73BC-B049-4115-A692-8D63A059BFB8}" type="slidenum">
              <a:rPr lang="en-US" smtClean="0"/>
              <a:pPr/>
              <a:t>3</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7024" y="1337090"/>
            <a:ext cx="5699188" cy="4861407"/>
          </a:xfrm>
          <a:prstGeom prst="rect">
            <a:avLst/>
          </a:prstGeom>
        </p:spPr>
      </p:pic>
    </p:spTree>
    <p:extLst>
      <p:ext uri="{BB962C8B-B14F-4D97-AF65-F5344CB8AC3E}">
        <p14:creationId xmlns:p14="http://schemas.microsoft.com/office/powerpoint/2010/main" val="854658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402276"/>
            <a:ext cx="9144000" cy="592396"/>
          </a:xfrm>
        </p:spPr>
        <p:txBody>
          <a:bodyPr>
            <a:normAutofit fontScale="90000"/>
          </a:bodyPr>
          <a:lstStyle/>
          <a:p>
            <a:pPr algn="ctr"/>
            <a:r>
              <a:rPr lang="en-US" dirty="0" smtClean="0"/>
              <a:t>How do people make decisions?</a:t>
            </a:r>
            <a:endParaRPr lang="en-US" dirty="0"/>
          </a:p>
        </p:txBody>
      </p:sp>
      <p:sp>
        <p:nvSpPr>
          <p:cNvPr id="3" name="Content Placeholder 2"/>
          <p:cNvSpPr>
            <a:spLocks noGrp="1"/>
          </p:cNvSpPr>
          <p:nvPr>
            <p:ph idx="1"/>
          </p:nvPr>
        </p:nvSpPr>
        <p:spPr>
          <a:xfrm>
            <a:off x="990917" y="1357423"/>
            <a:ext cx="7313295" cy="4869331"/>
          </a:xfrm>
        </p:spPr>
        <p:txBody>
          <a:bodyPr>
            <a:normAutofit/>
          </a:bodyPr>
          <a:lstStyle/>
          <a:p>
            <a:r>
              <a:rPr lang="en-US" sz="2399" dirty="0" smtClean="0"/>
              <a:t>Decision </a:t>
            </a:r>
            <a:r>
              <a:rPr lang="en-US" sz="2399" dirty="0"/>
              <a:t>by default</a:t>
            </a:r>
          </a:p>
          <a:p>
            <a:r>
              <a:rPr lang="en-US" sz="2399" dirty="0"/>
              <a:t>If it feels </a:t>
            </a:r>
            <a:r>
              <a:rPr lang="en-US" sz="2399" dirty="0" smtClean="0"/>
              <a:t>g00d</a:t>
            </a:r>
            <a:endParaRPr lang="en-US" sz="2399" dirty="0"/>
          </a:p>
          <a:p>
            <a:r>
              <a:rPr lang="en-US" sz="2399" dirty="0"/>
              <a:t>It’s in the stars</a:t>
            </a:r>
          </a:p>
          <a:p>
            <a:r>
              <a:rPr lang="en-US" sz="2399" dirty="0"/>
              <a:t>Least resistance</a:t>
            </a:r>
          </a:p>
          <a:p>
            <a:r>
              <a:rPr lang="en-US" sz="2399" dirty="0"/>
              <a:t>On hold</a:t>
            </a:r>
          </a:p>
          <a:p>
            <a:r>
              <a:rPr lang="en-US" sz="2399" dirty="0"/>
              <a:t>On impulse</a:t>
            </a:r>
          </a:p>
          <a:p>
            <a:r>
              <a:rPr lang="en-US" sz="2399" dirty="0"/>
              <a:t>Overwhelmed</a:t>
            </a:r>
          </a:p>
          <a:p>
            <a:r>
              <a:rPr lang="en-US" sz="2399" dirty="0"/>
              <a:t>Planned</a:t>
            </a:r>
          </a:p>
        </p:txBody>
      </p:sp>
      <p:sp>
        <p:nvSpPr>
          <p:cNvPr id="4" name="Footer Placeholder 3"/>
          <p:cNvSpPr>
            <a:spLocks noGrp="1"/>
          </p:cNvSpPr>
          <p:nvPr>
            <p:ph type="ftr" sz="quarter" idx="11"/>
          </p:nvPr>
        </p:nvSpPr>
        <p:spPr>
          <a:xfrm>
            <a:off x="2705594" y="6402756"/>
            <a:ext cx="6777636" cy="250826"/>
          </a:xfrm>
        </p:spPr>
        <p:txBody>
          <a:bodyPr/>
          <a:lstStyle/>
          <a:p>
            <a:pPr algn="ctr"/>
            <a:r>
              <a:rPr lang="en-US" dirty="0">
                <a:latin typeface="Arial" panose="020B0604020202020204" pitchFamily="34" charset="0"/>
                <a:cs typeface="Arial" panose="020B0604020202020204" pitchFamily="34" charset="0"/>
              </a:rPr>
              <a:t>Copyright © Texas Education Agency, 2015. All rights reserved.</a:t>
            </a:r>
          </a:p>
        </p:txBody>
      </p:sp>
      <p:sp>
        <p:nvSpPr>
          <p:cNvPr id="5" name="Slide Number Placeholder 4"/>
          <p:cNvSpPr>
            <a:spLocks noGrp="1"/>
          </p:cNvSpPr>
          <p:nvPr>
            <p:ph type="sldNum" sz="quarter" idx="12"/>
          </p:nvPr>
        </p:nvSpPr>
        <p:spPr/>
        <p:txBody>
          <a:bodyPr/>
          <a:lstStyle/>
          <a:p>
            <a:fld id="{4FAB73BC-B049-4115-A692-8D63A059BFB8}" type="slidenum">
              <a:rPr lang="en-US" smtClean="0"/>
              <a:pPr/>
              <a:t>4</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7476" y="1306205"/>
            <a:ext cx="7377135" cy="4920549"/>
          </a:xfrm>
          <a:prstGeom prst="rect">
            <a:avLst/>
          </a:prstGeom>
        </p:spPr>
      </p:pic>
    </p:spTree>
    <p:extLst>
      <p:ext uri="{BB962C8B-B14F-4D97-AF65-F5344CB8AC3E}">
        <p14:creationId xmlns:p14="http://schemas.microsoft.com/office/powerpoint/2010/main" val="140222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402276"/>
            <a:ext cx="9144000" cy="629355"/>
          </a:xfrm>
        </p:spPr>
        <p:txBody>
          <a:bodyPr/>
          <a:lstStyle/>
          <a:p>
            <a:pPr algn="ctr"/>
            <a:r>
              <a:rPr lang="en-US" dirty="0"/>
              <a:t>FCCLA Planning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75751392"/>
              </p:ext>
            </p:extLst>
          </p:nvPr>
        </p:nvGraphicFramePr>
        <p:xfrm>
          <a:off x="531812" y="402276"/>
          <a:ext cx="7086600" cy="6011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2705594" y="6371127"/>
            <a:ext cx="6777636" cy="250826"/>
          </a:xfrm>
        </p:spPr>
        <p:txBody>
          <a:bodyPr/>
          <a:lstStyle/>
          <a:p>
            <a:pPr algn="ctr"/>
            <a:r>
              <a:rPr lang="en-US" dirty="0">
                <a:latin typeface="Arial" panose="020B0604020202020204" pitchFamily="34" charset="0"/>
                <a:cs typeface="Arial" panose="020B0604020202020204" pitchFamily="34" charset="0"/>
              </a:rPr>
              <a:t>Copyright © Texas Education Agency, 2015. All rights reserved.</a:t>
            </a:r>
          </a:p>
        </p:txBody>
      </p:sp>
      <p:sp>
        <p:nvSpPr>
          <p:cNvPr id="5" name="Slide Number Placeholder 4"/>
          <p:cNvSpPr>
            <a:spLocks noGrp="1"/>
          </p:cNvSpPr>
          <p:nvPr>
            <p:ph type="sldNum" sz="quarter" idx="12"/>
          </p:nvPr>
        </p:nvSpPr>
        <p:spPr/>
        <p:txBody>
          <a:bodyPr/>
          <a:lstStyle/>
          <a:p>
            <a:fld id="{4FAB73BC-B049-4115-A692-8D63A059BFB8}" type="slidenum">
              <a:rPr lang="en-US" smtClean="0"/>
              <a:pPr/>
              <a:t>5</a:t>
            </a:fld>
            <a:endParaRPr lang="en-US" dirty="0"/>
          </a:p>
        </p:txBody>
      </p:sp>
      <p:pic>
        <p:nvPicPr>
          <p:cNvPr id="7" name="Picture 6"/>
          <p:cNvPicPr>
            <a:picLocks noChangeAspect="1"/>
          </p:cNvPicPr>
          <p:nvPr/>
        </p:nvPicPr>
        <p:blipFill rotWithShape="1">
          <a:blip r:embed="rId8"/>
          <a:srcRect t="8254" r="32340" b="18349"/>
          <a:stretch/>
        </p:blipFill>
        <p:spPr>
          <a:xfrm>
            <a:off x="4799012" y="1222778"/>
            <a:ext cx="6324600" cy="4808384"/>
          </a:xfrm>
          <a:prstGeom prst="rect">
            <a:avLst/>
          </a:prstGeom>
          <a:ln w="6350">
            <a:solidFill>
              <a:schemeClr val="tx1"/>
            </a:solidFill>
          </a:ln>
        </p:spPr>
      </p:pic>
    </p:spTree>
    <p:extLst>
      <p:ext uri="{BB962C8B-B14F-4D97-AF65-F5344CB8AC3E}">
        <p14:creationId xmlns:p14="http://schemas.microsoft.com/office/powerpoint/2010/main" val="332232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2412" y="402276"/>
            <a:ext cx="9144000" cy="664524"/>
          </a:xfrm>
        </p:spPr>
        <p:txBody>
          <a:bodyPr/>
          <a:lstStyle/>
          <a:p>
            <a:pPr marL="0" indent="0" algn="ctr"/>
            <a:r>
              <a:rPr lang="en-US" dirty="0" smtClean="0">
                <a:latin typeface="Constantia" pitchFamily="18" charset="0"/>
              </a:rPr>
              <a:t> What is </a:t>
            </a:r>
            <a:r>
              <a:rPr lang="en-US" sz="4000" dirty="0" smtClean="0">
                <a:latin typeface="Constantia" pitchFamily="18" charset="0"/>
              </a:rPr>
              <a:t>L-E-A-D-E-R-S-H-I-P?</a:t>
            </a:r>
            <a:endParaRPr lang="en-US" sz="4000" dirty="0">
              <a:latin typeface="Constantia" pitchFamily="18" charset="0"/>
            </a:endParaRPr>
          </a:p>
        </p:txBody>
      </p:sp>
      <p:sp>
        <p:nvSpPr>
          <p:cNvPr id="2" name="Footer Placeholder 1"/>
          <p:cNvSpPr>
            <a:spLocks noGrp="1"/>
          </p:cNvSpPr>
          <p:nvPr>
            <p:ph type="ftr" sz="quarter" idx="11"/>
          </p:nvPr>
        </p:nvSpPr>
        <p:spPr>
          <a:xfrm>
            <a:off x="3063736" y="6396705"/>
            <a:ext cx="6777636" cy="250826"/>
          </a:xfrm>
        </p:spPr>
        <p:txBody>
          <a:bodyPr/>
          <a:lstStyle/>
          <a:p>
            <a:pPr algn="ctr"/>
            <a:r>
              <a:rPr lang="en-US" dirty="0" smtClean="0">
                <a:latin typeface="Arial" panose="020B0604020202020204" pitchFamily="34" charset="0"/>
                <a:cs typeface="Arial" panose="020B0604020202020204" pitchFamily="34" charset="0"/>
              </a:rPr>
              <a:t>Copyright © Texas Education Agency, 2015.  All rights reserved. </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DC2E8EBC-E876-4F75-A8E2-294E580032CD}" type="slidenum">
              <a:rPr lang="en-US" smtClean="0"/>
              <a:t>6</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2212" y="1208451"/>
            <a:ext cx="4982947" cy="4992932"/>
          </a:xfrm>
          <a:prstGeom prst="rect">
            <a:avLst/>
          </a:prstGeom>
        </p:spPr>
      </p:pic>
    </p:spTree>
    <p:extLst>
      <p:ext uri="{BB962C8B-B14F-4D97-AF65-F5344CB8AC3E}">
        <p14:creationId xmlns:p14="http://schemas.microsoft.com/office/powerpoint/2010/main" val="243338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2412" y="402277"/>
            <a:ext cx="9144000" cy="816924"/>
          </a:xfrm>
        </p:spPr>
        <p:txBody>
          <a:bodyPr/>
          <a:lstStyle/>
          <a:p>
            <a:pPr algn="ctr"/>
            <a:r>
              <a:rPr lang="en-US" dirty="0" smtClean="0">
                <a:latin typeface="Constantia" pitchFamily="18" charset="0"/>
              </a:rPr>
              <a:t>How can you become a good leader?</a:t>
            </a:r>
            <a:endParaRPr lang="en-US" dirty="0">
              <a:latin typeface="Constantia" pitchFamily="18" charset="0"/>
            </a:endParaRPr>
          </a:p>
        </p:txBody>
      </p:sp>
      <p:sp>
        <p:nvSpPr>
          <p:cNvPr id="2" name="Footer Placeholder 1"/>
          <p:cNvSpPr>
            <a:spLocks noGrp="1"/>
          </p:cNvSpPr>
          <p:nvPr>
            <p:ph type="ftr" sz="quarter" idx="11"/>
          </p:nvPr>
        </p:nvSpPr>
        <p:spPr>
          <a:xfrm>
            <a:off x="2614155" y="6413501"/>
            <a:ext cx="6777636" cy="250826"/>
          </a:xfrm>
        </p:spPr>
        <p:txBody>
          <a:bodyPr/>
          <a:lstStyle/>
          <a:p>
            <a:pPr algn="ctr"/>
            <a:r>
              <a:rPr lang="en-US" dirty="0" smtClean="0">
                <a:latin typeface="Arial" panose="020B0604020202020204" pitchFamily="34" charset="0"/>
                <a:cs typeface="Arial" panose="020B0604020202020204" pitchFamily="34" charset="0"/>
              </a:rPr>
              <a:t>Copyright © Texas Education Agency, 2015.  All rights reserved. </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DC2E8EBC-E876-4F75-A8E2-294E580032CD}" type="slidenum">
              <a:rPr lang="en-US" smtClean="0"/>
              <a:t>7</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7111" y="1295399"/>
            <a:ext cx="5118101" cy="5118101"/>
          </a:xfrm>
          <a:prstGeom prst="rect">
            <a:avLst/>
          </a:prstGeom>
        </p:spPr>
      </p:pic>
    </p:spTree>
    <p:extLst>
      <p:ext uri="{BB962C8B-B14F-4D97-AF65-F5344CB8AC3E}">
        <p14:creationId xmlns:p14="http://schemas.microsoft.com/office/powerpoint/2010/main" val="50516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2412" y="402277"/>
            <a:ext cx="9144000" cy="816924"/>
          </a:xfrm>
        </p:spPr>
        <p:txBody>
          <a:bodyPr/>
          <a:lstStyle/>
          <a:p>
            <a:pPr algn="ctr"/>
            <a:r>
              <a:rPr lang="en-US" dirty="0" smtClean="0">
                <a:latin typeface="Constantia" pitchFamily="18" charset="0"/>
              </a:rPr>
              <a:t>Steps to Becoming a Good Leader</a:t>
            </a:r>
            <a:endParaRPr lang="en-US" dirty="0">
              <a:latin typeface="Constantia" pitchFamily="18" charset="0"/>
            </a:endParaRPr>
          </a:p>
        </p:txBody>
      </p:sp>
      <p:sp>
        <p:nvSpPr>
          <p:cNvPr id="6" name="Content Placeholder 5"/>
          <p:cNvSpPr>
            <a:spLocks noGrp="1"/>
          </p:cNvSpPr>
          <p:nvPr>
            <p:ph sz="half" idx="1"/>
          </p:nvPr>
        </p:nvSpPr>
        <p:spPr>
          <a:xfrm>
            <a:off x="1065212" y="1447801"/>
            <a:ext cx="5791200" cy="4965700"/>
          </a:xfrm>
        </p:spPr>
        <p:txBody>
          <a:bodyPr>
            <a:normAutofit/>
          </a:bodyPr>
          <a:lstStyle/>
          <a:p>
            <a:r>
              <a:rPr lang="en-US" dirty="0" smtClean="0"/>
              <a:t>Study the </a:t>
            </a:r>
            <a:r>
              <a:rPr lang="en-US" dirty="0"/>
              <a:t>qualities of recognized good </a:t>
            </a:r>
            <a:r>
              <a:rPr lang="en-US" dirty="0" smtClean="0"/>
              <a:t>leaders</a:t>
            </a:r>
            <a:endParaRPr lang="en-US" dirty="0"/>
          </a:p>
          <a:p>
            <a:r>
              <a:rPr lang="en-US" dirty="0"/>
              <a:t>Study yourself. Determine weak and strong </a:t>
            </a:r>
            <a:r>
              <a:rPr lang="en-US" dirty="0" smtClean="0"/>
              <a:t>characteristics</a:t>
            </a:r>
            <a:endParaRPr lang="en-US" dirty="0"/>
          </a:p>
          <a:p>
            <a:r>
              <a:rPr lang="en-US" dirty="0"/>
              <a:t>Develop yourself as a good follower. Individuals who cannot obey cannot </a:t>
            </a:r>
            <a:r>
              <a:rPr lang="en-US" dirty="0" smtClean="0"/>
              <a:t>direct</a:t>
            </a:r>
            <a:endParaRPr lang="en-US" dirty="0"/>
          </a:p>
          <a:p>
            <a:r>
              <a:rPr lang="en-US" dirty="0"/>
              <a:t>Study the organization of various </a:t>
            </a:r>
            <a:r>
              <a:rPr lang="en-US" dirty="0" smtClean="0"/>
              <a:t>groups</a:t>
            </a:r>
            <a:endParaRPr lang="en-US" dirty="0"/>
          </a:p>
          <a:p>
            <a:r>
              <a:rPr lang="en-US" dirty="0"/>
              <a:t>Follow a definite plan for leadership training and </a:t>
            </a:r>
            <a:r>
              <a:rPr lang="en-US" dirty="0" smtClean="0"/>
              <a:t>improvement</a:t>
            </a:r>
            <a:endParaRPr lang="en-US" dirty="0"/>
          </a:p>
          <a:p>
            <a:endParaRPr lang="en-US"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548020" y="1386382"/>
            <a:ext cx="2051592" cy="2585568"/>
          </a:xfrm>
        </p:spPr>
      </p:pic>
      <p:sp>
        <p:nvSpPr>
          <p:cNvPr id="2" name="Footer Placeholder 1"/>
          <p:cNvSpPr>
            <a:spLocks noGrp="1"/>
          </p:cNvSpPr>
          <p:nvPr>
            <p:ph type="ftr" sz="quarter" idx="11"/>
          </p:nvPr>
        </p:nvSpPr>
        <p:spPr>
          <a:xfrm>
            <a:off x="2614155" y="6413501"/>
            <a:ext cx="6777636" cy="250826"/>
          </a:xfrm>
        </p:spPr>
        <p:txBody>
          <a:bodyPr/>
          <a:lstStyle/>
          <a:p>
            <a:pPr algn="ctr"/>
            <a:r>
              <a:rPr lang="en-US" dirty="0" smtClean="0">
                <a:latin typeface="Arial" panose="020B0604020202020204" pitchFamily="34" charset="0"/>
                <a:cs typeface="Arial" panose="020B0604020202020204" pitchFamily="34" charset="0"/>
              </a:rPr>
              <a:t>Copyright © Texas Education Agency, 2015.  All rights reserved. </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DC2E8EBC-E876-4F75-A8E2-294E580032CD}" type="slidenum">
              <a:rPr lang="en-US" smtClean="0"/>
              <a:t>8</a:t>
            </a:fld>
            <a:endParaRPr lang="en-US"/>
          </a:p>
        </p:txBody>
      </p:sp>
      <p:pic>
        <p:nvPicPr>
          <p:cNvPr id="10" name="Picture 9"/>
          <p:cNvPicPr>
            <a:picLocks noChangeAspect="1"/>
          </p:cNvPicPr>
          <p:nvPr/>
        </p:nvPicPr>
        <p:blipFill>
          <a:blip r:embed="rId4"/>
          <a:stretch>
            <a:fillRect/>
          </a:stretch>
        </p:blipFill>
        <p:spPr>
          <a:xfrm>
            <a:off x="9521857" y="3640425"/>
            <a:ext cx="1960421" cy="2387632"/>
          </a:xfrm>
          <a:prstGeom prst="rect">
            <a:avLst/>
          </a:prstGeom>
        </p:spPr>
      </p:pic>
      <p:pic>
        <p:nvPicPr>
          <p:cNvPr id="11" name="Picture 10"/>
          <p:cNvPicPr>
            <a:picLocks noChangeAspect="1"/>
          </p:cNvPicPr>
          <p:nvPr/>
        </p:nvPicPr>
        <p:blipFill>
          <a:blip r:embed="rId4"/>
          <a:stretch>
            <a:fillRect/>
          </a:stretch>
        </p:blipFill>
        <p:spPr>
          <a:xfrm>
            <a:off x="7656775" y="3970123"/>
            <a:ext cx="1865082" cy="2353556"/>
          </a:xfrm>
          <a:prstGeom prst="rect">
            <a:avLst/>
          </a:prstGeom>
        </p:spPr>
      </p:pic>
      <p:pic>
        <p:nvPicPr>
          <p:cNvPr id="12"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9612" y="1221426"/>
            <a:ext cx="1919423" cy="2418999"/>
          </a:xfrm>
          <a:prstGeom prst="rect">
            <a:avLst/>
          </a:prstGeom>
        </p:spPr>
      </p:pic>
    </p:spTree>
    <p:extLst>
      <p:ext uri="{BB962C8B-B14F-4D97-AF65-F5344CB8AC3E}">
        <p14:creationId xmlns:p14="http://schemas.microsoft.com/office/powerpoint/2010/main" val="212826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2412" y="402277"/>
            <a:ext cx="9144000" cy="588323"/>
          </a:xfrm>
        </p:spPr>
        <p:txBody>
          <a:bodyPr>
            <a:normAutofit fontScale="90000"/>
          </a:bodyPr>
          <a:lstStyle/>
          <a:p>
            <a:pPr algn="ctr"/>
            <a:r>
              <a:rPr lang="en-US" dirty="0" smtClean="0">
                <a:latin typeface="Constantia" pitchFamily="18" charset="0"/>
              </a:rPr>
              <a:t>Your Leadership Characteristics</a:t>
            </a:r>
            <a:endParaRPr lang="en-US" dirty="0">
              <a:latin typeface="Constantia" pitchFamily="18" charset="0"/>
            </a:endParaRPr>
          </a:p>
        </p:txBody>
      </p:sp>
      <p:sp>
        <p:nvSpPr>
          <p:cNvPr id="2" name="Footer Placeholder 1"/>
          <p:cNvSpPr>
            <a:spLocks noGrp="1"/>
          </p:cNvSpPr>
          <p:nvPr>
            <p:ph type="ftr" sz="quarter" idx="11"/>
          </p:nvPr>
        </p:nvSpPr>
        <p:spPr>
          <a:xfrm>
            <a:off x="2614155" y="6413501"/>
            <a:ext cx="6777636" cy="250826"/>
          </a:xfrm>
        </p:spPr>
        <p:txBody>
          <a:bodyPr/>
          <a:lstStyle/>
          <a:p>
            <a:pPr algn="ctr"/>
            <a:r>
              <a:rPr lang="en-US" dirty="0" smtClean="0">
                <a:latin typeface="Arial" panose="020B0604020202020204" pitchFamily="34" charset="0"/>
                <a:cs typeface="Arial" panose="020B0604020202020204" pitchFamily="34" charset="0"/>
              </a:rPr>
              <a:t>Copyright © Texas Education Agency, 2015.  All rights reserved. </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DC2E8EBC-E876-4F75-A8E2-294E580032CD}" type="slidenum">
              <a:rPr lang="en-US" smtClean="0"/>
              <a:t>9</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687138787"/>
              </p:ext>
            </p:extLst>
          </p:nvPr>
        </p:nvGraphicFramePr>
        <p:xfrm>
          <a:off x="912812" y="990598"/>
          <a:ext cx="10134599" cy="5388175"/>
        </p:xfrm>
        <a:graphic>
          <a:graphicData uri="http://schemas.openxmlformats.org/drawingml/2006/table">
            <a:tbl>
              <a:tblPr firstRow="1" bandRow="1">
                <a:tableStyleId>{5C22544A-7EE6-4342-B048-85BDC9FD1C3A}</a:tableStyleId>
              </a:tblPr>
              <a:tblGrid>
                <a:gridCol w="2191264"/>
                <a:gridCol w="2609336"/>
                <a:gridCol w="5333999"/>
              </a:tblGrid>
              <a:tr h="664305">
                <a:tc>
                  <a:txBody>
                    <a:bodyPr/>
                    <a:lstStyle/>
                    <a:p>
                      <a:pPr algn="ctr">
                        <a:spcBef>
                          <a:spcPts val="600"/>
                        </a:spcBef>
                        <a:spcAft>
                          <a:spcPts val="600"/>
                        </a:spcAft>
                      </a:pPr>
                      <a:r>
                        <a:rPr lang="en-US" sz="2400" dirty="0" smtClean="0"/>
                        <a:t>Strong</a:t>
                      </a:r>
                      <a:endParaRPr lang="en-US" sz="2400" dirty="0"/>
                    </a:p>
                  </a:txBody>
                  <a:tcPr/>
                </a:tc>
                <a:tc>
                  <a:txBody>
                    <a:bodyPr/>
                    <a:lstStyle/>
                    <a:p>
                      <a:pPr algn="ctr">
                        <a:spcBef>
                          <a:spcPts val="0"/>
                        </a:spcBef>
                        <a:spcAft>
                          <a:spcPts val="0"/>
                        </a:spcAft>
                      </a:pPr>
                      <a:r>
                        <a:rPr lang="en-US" sz="2400" dirty="0" smtClean="0"/>
                        <a:t>Needs </a:t>
                      </a:r>
                    </a:p>
                    <a:p>
                      <a:pPr algn="ctr">
                        <a:spcBef>
                          <a:spcPts val="0"/>
                        </a:spcBef>
                        <a:spcAft>
                          <a:spcPts val="0"/>
                        </a:spcAft>
                      </a:pPr>
                      <a:r>
                        <a:rPr lang="en-US" sz="2400" dirty="0" smtClean="0"/>
                        <a:t>Improvement</a:t>
                      </a:r>
                      <a:endParaRPr lang="en-US" sz="2400" dirty="0"/>
                    </a:p>
                  </a:txBody>
                  <a:tcPr/>
                </a:tc>
                <a:tc>
                  <a:txBody>
                    <a:bodyPr/>
                    <a:lstStyle/>
                    <a:p>
                      <a:pPr algn="ctr">
                        <a:spcBef>
                          <a:spcPts val="600"/>
                        </a:spcBef>
                        <a:spcAft>
                          <a:spcPts val="600"/>
                        </a:spcAft>
                      </a:pPr>
                      <a:r>
                        <a:rPr lang="en-US" sz="2400" dirty="0" smtClean="0"/>
                        <a:t>Leadership Characteristics</a:t>
                      </a:r>
                      <a:endParaRPr lang="en-US" sz="2400" dirty="0"/>
                    </a:p>
                  </a:txBody>
                  <a:tcPr/>
                </a:tc>
              </a:tr>
              <a:tr h="730163">
                <a:tc>
                  <a:txBody>
                    <a:bodyPr/>
                    <a:lstStyle/>
                    <a:p>
                      <a:endParaRPr lang="en-US"/>
                    </a:p>
                  </a:txBody>
                  <a:tcPr/>
                </a:tc>
                <a:tc>
                  <a:txBody>
                    <a:bodyPr/>
                    <a:lstStyle/>
                    <a:p>
                      <a:endParaRPr lang="en-US" dirty="0"/>
                    </a:p>
                  </a:txBody>
                  <a:tcPr/>
                </a:tc>
                <a:tc>
                  <a:txBody>
                    <a:bodyPr/>
                    <a:lstStyle/>
                    <a:p>
                      <a:pPr>
                        <a:spcBef>
                          <a:spcPts val="600"/>
                        </a:spcBef>
                        <a:spcAft>
                          <a:spcPts val="600"/>
                        </a:spcAft>
                      </a:pPr>
                      <a:r>
                        <a:rPr lang="en-US" dirty="0" smtClean="0"/>
                        <a:t>Able to get along with others; I respect individuality.</a:t>
                      </a:r>
                      <a:endParaRPr lang="en-US" dirty="0"/>
                    </a:p>
                  </a:txBody>
                  <a:tcPr/>
                </a:tc>
              </a:tr>
              <a:tr h="730163">
                <a:tc>
                  <a:txBody>
                    <a:bodyPr/>
                    <a:lstStyle/>
                    <a:p>
                      <a:endParaRPr lang="en-US" dirty="0"/>
                    </a:p>
                  </a:txBody>
                  <a:tcPr/>
                </a:tc>
                <a:tc>
                  <a:txBody>
                    <a:bodyPr/>
                    <a:lstStyle/>
                    <a:p>
                      <a:endParaRPr lang="en-US"/>
                    </a:p>
                  </a:txBody>
                  <a:tcPr/>
                </a:tc>
                <a:tc>
                  <a:txBody>
                    <a:bodyPr/>
                    <a:lstStyle/>
                    <a:p>
                      <a:r>
                        <a:rPr lang="en-US" dirty="0" smtClean="0"/>
                        <a:t>Cooperative – I know</a:t>
                      </a:r>
                      <a:r>
                        <a:rPr lang="en-US" baseline="0" dirty="0" smtClean="0"/>
                        <a:t> how to work with others, and I enjoy it.</a:t>
                      </a:r>
                      <a:endParaRPr lang="en-US" dirty="0"/>
                    </a:p>
                  </a:txBody>
                  <a:tcPr/>
                </a:tc>
              </a:tr>
              <a:tr h="730163">
                <a:tc>
                  <a:txBody>
                    <a:bodyPr/>
                    <a:lstStyle/>
                    <a:p>
                      <a:endParaRPr lang="en-US"/>
                    </a:p>
                  </a:txBody>
                  <a:tcPr/>
                </a:tc>
                <a:tc>
                  <a:txBody>
                    <a:bodyPr/>
                    <a:lstStyle/>
                    <a:p>
                      <a:endParaRPr lang="en-US" dirty="0"/>
                    </a:p>
                  </a:txBody>
                  <a:tcPr/>
                </a:tc>
                <a:tc>
                  <a:txBody>
                    <a:bodyPr/>
                    <a:lstStyle/>
                    <a:p>
                      <a:r>
                        <a:rPr lang="en-US" dirty="0" smtClean="0"/>
                        <a:t>Courteous – I use “please” and “thank you” often.</a:t>
                      </a:r>
                      <a:endParaRPr lang="en-US" dirty="0"/>
                    </a:p>
                  </a:txBody>
                  <a:tcPr/>
                </a:tc>
              </a:tr>
              <a:tr h="730163">
                <a:tc>
                  <a:txBody>
                    <a:bodyPr/>
                    <a:lstStyle/>
                    <a:p>
                      <a:endParaRPr lang="en-US"/>
                    </a:p>
                  </a:txBody>
                  <a:tcPr/>
                </a:tc>
                <a:tc>
                  <a:txBody>
                    <a:bodyPr/>
                    <a:lstStyle/>
                    <a:p>
                      <a:endParaRPr lang="en-US"/>
                    </a:p>
                  </a:txBody>
                  <a:tcPr/>
                </a:tc>
                <a:tc>
                  <a:txBody>
                    <a:bodyPr/>
                    <a:lstStyle/>
                    <a:p>
                      <a:r>
                        <a:rPr lang="en-US" dirty="0" smtClean="0"/>
                        <a:t>Hardworking – I do not ask others to do something I am not willing</a:t>
                      </a:r>
                      <a:r>
                        <a:rPr lang="en-US" baseline="0" dirty="0" smtClean="0"/>
                        <a:t> to do.</a:t>
                      </a:r>
                      <a:endParaRPr lang="en-US" dirty="0"/>
                    </a:p>
                  </a:txBody>
                  <a:tcPr/>
                </a:tc>
              </a:tr>
              <a:tr h="866484">
                <a:tc>
                  <a:txBody>
                    <a:bodyPr/>
                    <a:lstStyle/>
                    <a:p>
                      <a:endParaRPr lang="en-US"/>
                    </a:p>
                  </a:txBody>
                  <a:tcPr/>
                </a:tc>
                <a:tc>
                  <a:txBody>
                    <a:bodyPr/>
                    <a:lstStyle/>
                    <a:p>
                      <a:endParaRPr lang="en-US" dirty="0"/>
                    </a:p>
                  </a:txBody>
                  <a:tcPr/>
                </a:tc>
                <a:tc>
                  <a:txBody>
                    <a:bodyPr/>
                    <a:lstStyle/>
                    <a:p>
                      <a:r>
                        <a:rPr lang="en-US" dirty="0" smtClean="0"/>
                        <a:t>Humility – I am confident and realize my own shortcomings.</a:t>
                      </a:r>
                    </a:p>
                    <a:p>
                      <a:endParaRPr lang="en-US" dirty="0"/>
                    </a:p>
                  </a:txBody>
                  <a:tcPr/>
                </a:tc>
              </a:tr>
              <a:tr h="730163">
                <a:tc>
                  <a:txBody>
                    <a:bodyPr/>
                    <a:lstStyle/>
                    <a:p>
                      <a:endParaRPr lang="en-US"/>
                    </a:p>
                  </a:txBody>
                  <a:tcPr/>
                </a:tc>
                <a:tc>
                  <a:txBody>
                    <a:bodyPr/>
                    <a:lstStyle/>
                    <a:p>
                      <a:endParaRPr lang="en-US" dirty="0"/>
                    </a:p>
                  </a:txBody>
                  <a:tcPr/>
                </a:tc>
                <a:tc>
                  <a:txBody>
                    <a:bodyPr/>
                    <a:lstStyle/>
                    <a:p>
                      <a:r>
                        <a:rPr lang="en-US" dirty="0" smtClean="0"/>
                        <a:t>Look</a:t>
                      </a:r>
                      <a:r>
                        <a:rPr lang="en-US" baseline="0" dirty="0" smtClean="0"/>
                        <a:t> at facts – I analyze the facts before making decisions.</a:t>
                      </a:r>
                      <a:endParaRPr lang="en-US" dirty="0"/>
                    </a:p>
                  </a:txBody>
                  <a:tcPr/>
                </a:tc>
              </a:tr>
            </a:tbl>
          </a:graphicData>
        </a:graphic>
      </p:graphicFrame>
    </p:spTree>
    <p:extLst>
      <p:ext uri="{BB962C8B-B14F-4D97-AF65-F5344CB8AC3E}">
        <p14:creationId xmlns:p14="http://schemas.microsoft.com/office/powerpoint/2010/main" val="188661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urrency 16x9">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dirty="0" err="1" smtClean="0">
            <a:effectLst>
              <a:outerShdw blurRad="50800" dist="38100" dir="2700000" algn="tl">
                <a:schemeClr val="bg2">
                  <a:lumMod val="50000"/>
                  <a:alpha val="43000"/>
                </a:schemeClr>
              </a:outerShdw>
            </a:effectLst>
          </a:defRPr>
        </a:defPPr>
      </a:lstStyle>
    </a:txDef>
  </a:objectDefaults>
  <a:extraClrSchemeLst/>
</a:theme>
</file>

<file path=ppt/theme/theme2.xml><?xml version="1.0" encoding="utf-8"?>
<a:theme xmlns:a="http://schemas.openxmlformats.org/drawingml/2006/main" name="Office Theme">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3.xml><?xml version="1.0" encoding="utf-8"?>
<a:theme xmlns:a="http://schemas.openxmlformats.org/drawingml/2006/main" name="Office Theme">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A2A3AC6-1A45-42F7-8976-E15E36AD84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currency design (widescreen)</Template>
  <TotalTime>0</TotalTime>
  <Words>3119</Words>
  <Application>Microsoft Office PowerPoint</Application>
  <PresentationFormat>Custom</PresentationFormat>
  <Paragraphs>372</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Constantia</vt:lpstr>
      <vt:lpstr>Currency 16x9</vt:lpstr>
      <vt:lpstr>Leadership Today – Making the Right Decisions</vt:lpstr>
      <vt:lpstr>Copyright</vt:lpstr>
      <vt:lpstr>Making Decisions</vt:lpstr>
      <vt:lpstr>How do people make decisions?</vt:lpstr>
      <vt:lpstr>FCCLA Planning Process</vt:lpstr>
      <vt:lpstr> What is L-E-A-D-E-R-S-H-I-P?</vt:lpstr>
      <vt:lpstr>How can you become a good leader?</vt:lpstr>
      <vt:lpstr>Steps to Becoming a Good Leader</vt:lpstr>
      <vt:lpstr>Your Leadership Characteristics</vt:lpstr>
      <vt:lpstr>Your Leadership Characteristics</vt:lpstr>
      <vt:lpstr>Top Five Characteristics: Leadership</vt:lpstr>
      <vt:lpstr>Leadership Styles</vt:lpstr>
      <vt:lpstr>Authoritarian</vt:lpstr>
      <vt:lpstr>Democratic</vt:lpstr>
      <vt:lpstr>Laissez-faire</vt:lpstr>
      <vt:lpstr>Leadership Styles</vt:lpstr>
      <vt:lpstr>Personal Management Skills</vt:lpstr>
      <vt:lpstr>Leadership (Soft Skills)</vt:lpstr>
      <vt:lpstr>Review</vt:lpstr>
      <vt:lpstr>PowerPoint Presentation</vt:lpstr>
      <vt:lpstr>References and Resources</vt:lpstr>
      <vt:lpstr>References and Resources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Today - Making the Right Decisions PPT</dc:title>
  <dc:subject>Human Services</dc:subject>
  <dc:creator/>
  <cp:keywords/>
  <dc:description>© Copyright TEA</dc:description>
  <cp:lastModifiedBy/>
  <cp:revision>1</cp:revision>
  <dcterms:created xsi:type="dcterms:W3CDTF">2015-03-04T22:42:02Z</dcterms:created>
  <dcterms:modified xsi:type="dcterms:W3CDTF">2015-04-14T19:36:35Z</dcterms:modified>
  <cp:category>Principles of Human Services</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TC028952639991</vt:lpwstr>
  </property>
</Properties>
</file>